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ANDRASEKHAR VARMA JAGADABI (Chandu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B9F9B1-D669-4CBE-8F0A-14B746217CBE}">
  <a:tblStyle styleId="{92B9F9B1-D669-4CBE-8F0A-14B746217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1T11:17:19.174">
    <p:pos x="6000" y="0"/>
    <p:text>This slide aims to convey the compelling reasons behind the development of AI-powered sign language translation systems. It should highlight the limitations of traditional methods and emphasize the potential benefits of AI in enhancing communication accessibility and inclusivity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f1e4447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f1e4447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3ee1261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33ee1261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3ee1261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33ee1261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f422886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f422886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3ee126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3ee126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ee126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3ee126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3ee126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33ee126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3ee126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33ee126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3ee126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33ee126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3ee1261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3ee126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f1e4447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f1e4447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3ee1261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3ee126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58475" y="2180100"/>
            <a:ext cx="4643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Enhancing Communication through AI in Sign Language Translation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08700" y="658850"/>
            <a:ext cx="60228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CS 5720: Neural Network &amp; Deep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074275" y="2239200"/>
            <a:ext cx="1389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 :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1226625" y="63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Experimentation: </a:t>
            </a:r>
            <a:endParaRPr sz="2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07025" y="1591650"/>
            <a:ext cx="83913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Bilingual ASL-to-English Translation :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"baseline transformer spm factor sign+"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Dataset: SignBank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Framework: Joey NMT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Evaluation Metric: BLEU score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Results: BLEU score exceeding 30, indicating strong performance in translating ASL to English.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Alternative Approaches: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1. Direct comparisons were challenging due to variations in data, evaluation methods, and methodologies.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The SignWriting-based approach appears competitive, potentially offering more accurate and nuanced translations compared to  systems relying on glosses or other intermediate representations.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275250" y="2046675"/>
            <a:ext cx="636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Simulations</a:t>
            </a:r>
            <a:endParaRPr sz="3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4294967295" type="title"/>
          </p:nvPr>
        </p:nvSpPr>
        <p:spPr>
          <a:xfrm>
            <a:off x="415025" y="280600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 txBox="1"/>
          <p:nvPr>
            <p:ph idx="4294967295" type="body"/>
          </p:nvPr>
        </p:nvSpPr>
        <p:spPr>
          <a:xfrm>
            <a:off x="1297500" y="1567550"/>
            <a:ext cx="70389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062400" y="5128850"/>
            <a:ext cx="421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649150" y="867775"/>
            <a:ext cx="6843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  R. E. Johnson and S. K. Liddell, “Toward a phonetic representation of signs: Sequentiality and contrast,” Sign Language Studies, vol. 11, no. 2, pp. 241–274, 2011.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W. Sandler, “The phonological organization of sign languages,” Language and linguistics compass, vol. 6, no. 3, pp. 162–182, 2012.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D. Brentari and C. Padden, “A language with multiple origins: Native and foreign vocabulary in american sign language,” Foreign vocabulary in sign language: A cross-linguistic investigation of word formation, pp. 87–119, 2001.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A. 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Moryoussef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“sign.mt: Effortless real-time sign language translation,” https://sign.mt/, 2023.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M. Borg and K. P. Camilleri, “Sign language detection “in the wild” with recurrent neural networks,” in ICASSP 2019-2019 IEEE International Conference on Acoustics, Speech and Signal Processing (ICASSP). IEEE, 2019, pp. 1637–1641.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[6]   A. 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Moryoussef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 Tsochantaridis, R. Aharoni, S. Ebling, and S. Narayanan, “Real-time sign language detection using human pose estimation,” in Computer Vision–ECCV 2020 Workshops: Glasgow, UK, August 23–28, 2020, Proceedings, Part II 16. Springer, 2020, pp. 237–248.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[7]   A. Pal, S. Huber, C. Chaabani, A. Manzotti, and O. Koller, “On the importance of signer overlap for sign language detection,” arXiv preprint arXiv:2303.10782, 2023.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B. G. Gebre, P. Wittenburg, and T. Heskes, “Automatic sign language identification,” in 2013 IEEE International Conference on Image Processing. IEEE, 2013, pp. 2626–2630.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[9]   C. D. Monteiro, C. M. Mathew, R. Gutierrez-Osuna, and F. Shipman, “Detecting and identifying sign languages through visual features,” in 2016 IEEE International Symposium on Multimedia (ISM). IEEE, 2016, pp. 287–290.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  D. McKee and G. Kennedy, “Lexical comparison of signs from american, australian, british and new zealand sign languages,” The signs of language revisited: An anthology to honor Ursula Bellugi and Edward Klima, vol. 20, no. 0, p. 0, 2000.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  P. Santemiz, O. Aran, M. Saraclar, and L. Akarun, “Automatic sign segmentation from continuous signing via multiple sequence alignment,” in 2009 IEEE 12th International Conference on Computer Vision Workshops, ICCV Workshops. IEEE, 2009, pp. 2001–2008.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2011050" y="6279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635475" y="306500"/>
            <a:ext cx="43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115725" y="1218600"/>
            <a:ext cx="430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295125" y="168210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55075" y="96440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822350" y="987500"/>
            <a:ext cx="6227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  I. Farag and H. Brock, “Learning motion disfluencies for automatic sign language segmentation,” in ICASSP 2019-2019 IEEE International Conference on Acoustics, Speech and Signal Processing (ICASSP). IEEE, 2019, pp. 7360–7364.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  W. Sandler, “Prosody and syntax in sign languages,” Transactions of the philological society, vol. 108, no. 3, pp. 298–328, 2010.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  M. De Sisto, D. Shterionov, I. Murtagh, M. Vermeerbergen, and L. Leeson, “Defining meaningful units. challenges in sign segmentation and segment-meaning mapping,” https://aclanthology. org/volumes/2021. mtsummit-at4ssl/, pp. 98–103, 2021.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  A. Imashev, M. Mukushev, V. Kimmelman, and A. Sandygulova, “A dataset for linguistic understanding, visual evaluation, and recognition of sign languages: The k-rsl,” in Proceedings of the 24th Conference on Computational Natural Language Learning, 2020, pp. 631–640.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[16]   O. M. Sincan and H. Y. Keles, “Autsl: A large scale multi-modal turkish sign language dataset and baseline methods,” IEEE access, vol. 8, pp. 181 340–181 355, 2020.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  R. Cui, H. Liu, and C. Zhang, “Recurrent convolutional neural networks for continuous sign language recognition by staged optimization,” in Proceedings of the IEEE conference on computer vision and pattern recognition, 2017, pp. 7361–7369.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  N. C. Camgoz, S. Hadfield, O. Koller, H. Ney, and R. Bowden, “Neural sign language translation,” in Proceedings of the IEEE conference on computer vision and pattern recognition, 2018, pp. 7784–7793.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[19]   M. De Coster, D. Shterionov, M. Van Herreweghe, and J. Dambre, “Machine translation from signed to spoken languages: State of the art and challenges,” Universal Access in the Information Society, pp. 1–27, 2023. 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   M. Muller, S. Ebling, E. Avramidis, A. Battisti, M. Berger, ¨ R. Bowden, A. Braffort, N. C. Camgoz, C. Espa ¨ na-Bonet, ˜ R. Grundkiewicz et al., “Findings of the first wmt shared task on sign language translation (wmt-slt22),” in Proceedings of the Seventh Conference on Machine Translation (WMT), 2022, pp. 744– 772.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[21]   A. 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Moryoussef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Z. Jiang, “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Signbank</a:t>
            </a: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Multilingual sign language translation dataset,” arXiv preprint arXiv:2309.11566, 2023</a:t>
            </a: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Group Member Information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2" name="Google Shape;142;p14"/>
          <p:cNvGraphicFramePr/>
          <p:nvPr/>
        </p:nvGraphicFramePr>
        <p:xfrm>
          <a:off x="1595400" y="12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{92B9F9B1-D669-4CBE-8F0A-14B746217CBE}</a:tableStyleId>
              </a:tblPr>
              <a:tblGrid>
                <a:gridCol w="659375"/>
                <a:gridCol w="2451925"/>
                <a:gridCol w="1207700"/>
              </a:tblGrid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S.No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Ahalya Reddy Choda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700746558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Kesara Chenna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Praneeth Reddy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700756460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Prem Kumar Kamma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700756204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Venkatanaganikhil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Reddy Sanikommu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700746372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Responsibilities and Contribution in project</a:t>
            </a:r>
            <a:endParaRPr sz="2100">
              <a:highlight>
                <a:schemeClr val="dk1"/>
              </a:highlight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893275"/>
            <a:ext cx="7471800" cy="38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Ahalya Reddy Choda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</a:t>
            </a: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robust speech recognition algorithms capable of            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accurately transcribing spoken language. Integration of natural language processing (NLP)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techniques to extract semantic meaning from transcribed speech.Utilization of computer vision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algorithms  to generate sign language gestures corresponding to the transcribed speech.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Kesara Chenna Praneeth Reddy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machine translation models capable of converting written text        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into  sign language glosses or descriptions. Integration of animation techniques to generate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lifelike sign language gestures from translated text.  Incorporation of linguistic rules and cultural 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considerations to ensure accurate and culturally appropriate translations.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Kumar Kamma –  </a:t>
            </a: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 Language-to-Text/Speech Translation Module  is to convert sign language                                                                                               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gestures into written text or spoken language. Development of computer vision algorithms for                                      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accurate and robust sign language gesture recognition. Integration of natural language generation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(NLG) techniques to produce written text or synthesized speech from recognized gestures.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Venkatanaganikhil Reddy Sanikommu 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the project report according to the provided structure,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including sections such as Introduction, Methodology, Results, Discussion, and Conclusion.</a:t>
            </a:r>
            <a:r>
              <a:rPr b="1"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Adaptation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to diverse sign language dialects and variations to Ensure  broad applicability. Accessibility features     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such as text-to-speech synthesis for spoken language output</a:t>
            </a:r>
            <a:r>
              <a:rPr b="1" lang="en-GB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298375" y="17344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343225" y="16596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371675" y="13755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966175" y="1054125"/>
            <a:ext cx="753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775050" y="1771825"/>
            <a:ext cx="13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422230" y="2320556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639025" y="179425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026000" y="211572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891425" y="20633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422230" y="2320556"/>
            <a:ext cx="430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502675" y="23175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422230" y="2320556"/>
            <a:ext cx="430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35400" y="305022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422230" y="2320556"/>
            <a:ext cx="430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644725" y="308012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637250" y="31847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2422230" y="2320556"/>
            <a:ext cx="430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420450" y="31847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75225" y="2582975"/>
            <a:ext cx="747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422230" y="2320556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869000" y="232505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1427925" y="313992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2160550" y="168585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087600" y="2796025"/>
            <a:ext cx="463500" cy="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110025" y="2773600"/>
            <a:ext cx="1197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422230" y="2320556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537600" y="239980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2990400" y="3610925"/>
            <a:ext cx="14577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141725" y="199610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2698850" y="118120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869000" y="132325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1555000" y="183162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-1547525" y="1121400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384850" y="1039175"/>
            <a:ext cx="4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192025" y="308275"/>
            <a:ext cx="70389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 :</a:t>
            </a:r>
            <a:endParaRPr b="1" sz="2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50" u="sng">
                <a:latin typeface="Times New Roman"/>
                <a:ea typeface="Times New Roman"/>
                <a:cs typeface="Times New Roman"/>
                <a:sym typeface="Times New Roman"/>
              </a:rPr>
              <a:t>Bridging the Communication Gap</a:t>
            </a:r>
            <a:endParaRPr b="1" i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1192025" y="1062775"/>
            <a:ext cx="78540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Accessibility:</a:t>
            </a:r>
            <a:endParaRPr b="1"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SLT methods have limitations in availability and access, especially in remote areas or for individuals with limited resources.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solutions offer on-demand and remote accessibility, overcoming geographical barriers.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Speed:</a:t>
            </a:r>
            <a:endParaRPr b="1"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systems can significantly speed up communication by automating the translation process.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translation capabilities are crucial in dynamic environments like meetings or emergency situations.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demand for SLT services is increasing, and AI offers scalable solutions to address the shortage of qualified interpreters.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AI-driven systems can handle large volumes of translation requests efficiently.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Personalization:</a:t>
            </a:r>
            <a:endParaRPr b="1"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algorithms can adapt to individual user preferences and learning styles, offering personalized feedback and recommendations.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personalization improves user experience and learning outcomes.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Innovation:</a:t>
            </a:r>
            <a:endParaRPr b="1"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Investing in AI-powered SLT drives advancements in assistive technology and accessibility research.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AR and wearable devices can further enhance communication experiences.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1368300" y="51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2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50" u="sng">
                <a:latin typeface="Times New Roman"/>
                <a:ea typeface="Times New Roman"/>
                <a:cs typeface="Times New Roman"/>
                <a:sym typeface="Times New Roman"/>
              </a:rPr>
              <a:t>Building a Comprehensive Translation System</a:t>
            </a:r>
            <a:endParaRPr sz="2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1152025" y="1431375"/>
            <a:ext cx="85590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just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Times New Roman"/>
              <a:buChar char="●"/>
            </a:pPr>
            <a:r>
              <a:rPr b="1" lang="en-GB" sz="1150">
                <a:latin typeface="Times New Roman"/>
                <a:ea typeface="Times New Roman"/>
                <a:cs typeface="Times New Roman"/>
                <a:sym typeface="Times New Roman"/>
              </a:rPr>
              <a:t>Speech-to-Sign Language Translation: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Develop accurate speech recognition algorithms to transcribe spoken language.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Utilize NLP techniques to understand the semantic meaning of the transcribed text.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Employ computer vision algorithms to generate corresponding sign language gestures.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Times New Roman"/>
              <a:buChar char="●"/>
            </a:pPr>
            <a:r>
              <a:rPr b="1" lang="en-GB" sz="1150">
                <a:latin typeface="Times New Roman"/>
                <a:ea typeface="Times New Roman"/>
                <a:cs typeface="Times New Roman"/>
                <a:sym typeface="Times New Roman"/>
              </a:rPr>
              <a:t>Text-to-Sign </a:t>
            </a:r>
            <a:r>
              <a:rPr b="1" lang="en-GB" sz="1150"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b="1" lang="en-GB" sz="1150">
                <a:latin typeface="Times New Roman"/>
                <a:ea typeface="Times New Roman"/>
                <a:cs typeface="Times New Roman"/>
                <a:sym typeface="Times New Roman"/>
              </a:rPr>
              <a:t> Translation: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Develop machine translation models to convert written text into sign language glosses or descriptions.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Use animation techniques to create lifelike sign language gestures from translated text.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Incorporate linguistic rules and cultural considerations for accurate and appropriate translations.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●"/>
            </a:pPr>
            <a:r>
              <a:rPr b="1" lang="en-GB" sz="1050">
                <a:latin typeface="Times New Roman"/>
                <a:ea typeface="Times New Roman"/>
                <a:cs typeface="Times New Roman"/>
                <a:sym typeface="Times New Roman"/>
              </a:rPr>
              <a:t>Sign Language to Speech/Text Translation:</a:t>
            </a:r>
            <a:endParaRPr b="1"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Develop robust computer vision algorithms for sign language gesture recognition.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Integrate natural language generation techniques to produce written text or synthesized speech.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Adapt to various sign language dialects and variations for broader applicability.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1" marL="9144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Times New Roman"/>
              <a:buChar char="○"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Include accessibility features like text-to-speech for spoken language output.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258175" y="54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2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50" u="sng">
                <a:latin typeface="Arial"/>
                <a:ea typeface="Arial"/>
                <a:cs typeface="Arial"/>
                <a:sym typeface="Arial"/>
              </a:rPr>
              <a:t>Overcoming Communication Barriers and Accessibility Gaps</a:t>
            </a:r>
            <a:endParaRPr b="1" i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015150" y="1566050"/>
            <a:ext cx="79113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Limited Accessibility of Traditional SLT Methods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Highlight the restricted access to qualified interpreters, especially in remote areas or for specific languages.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Inefficiency and Time Constraints: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Emphasize the time-consuming nature of traditional translation methods, hindering real-time communication and responsiveness.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Scalability Issues: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Address the challenges in meeting the growing demand for sign language translation services due to limited resources and interpreter availability.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lang="en-GB" sz="1400">
                <a:latin typeface="Times New Roman"/>
                <a:ea typeface="Times New Roman"/>
                <a:cs typeface="Times New Roman"/>
                <a:sym typeface="Times New Roman"/>
              </a:rPr>
              <a:t>Lack of Personalization: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Point out the inability of traditional methods to adapt to individual learning styles and preferences, potentially hindering effective communication and learning outcomes.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lang="en-GB" sz="1400">
                <a:latin typeface="Times New Roman"/>
                <a:ea typeface="Times New Roman"/>
                <a:cs typeface="Times New Roman"/>
                <a:sym typeface="Times New Roman"/>
              </a:rPr>
              <a:t>Technological Gaps in Existing AI Solutions: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Mention the limitations of current AI-driven solutions in terms of accuracy, inclusivity, and adaptability to diverse sign languages and signing styles.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1195250" y="527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Related work:</a:t>
            </a:r>
            <a:endParaRPr b="1" sz="2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50" u="sng">
                <a:latin typeface="Times New Roman"/>
                <a:ea typeface="Times New Roman"/>
                <a:cs typeface="Times New Roman"/>
                <a:sym typeface="Times New Roman"/>
              </a:rPr>
              <a:t>Learning from Existing Research</a:t>
            </a:r>
            <a:endParaRPr b="1" i="1" sz="2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212175" y="1370925"/>
            <a:ext cx="4695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Sign Language Detection: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Discuss existing approaches using CNNs and RNNs for detecting signing activity in video frames.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Highlight the need for well-annotated datasets with diverse scenarios.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Sign Language Identification: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Present research on identifying specific sign languages using visual features and machine learning models.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Emphasize the need for further development to distinguish between a wider range of sign languages.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5190700" y="1370925"/>
            <a:ext cx="36807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rPr b="1"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Segmentation:</a:t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current segmentation methods and challenges due to the simultaneous nature of sign language gestures.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the importance of understanding sign language structure for improved segmentation techniques.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rPr b="1"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Recognition, Translation, and Production:</a:t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previous work on isolated sign recognition and continuous signing sequence recognition.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advancements and limitations of existing sign language translation and production systems.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3408525"/>
            <a:ext cx="4743001" cy="16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00" y="55925"/>
            <a:ext cx="3884106" cy="1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258175" y="54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Opensourced</a:t>
            </a:r>
            <a:r>
              <a:rPr b="1" lang="en-GB" sz="2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Datasets : </a:t>
            </a:r>
            <a:endParaRPr b="1" i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00" y="1046950"/>
            <a:ext cx="4328725" cy="3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 flipH="1">
            <a:off x="5791625" y="1606850"/>
            <a:ext cx="3078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publicly available datasets can be leveraged for training sign language translation models. Below are datasets selected to evaluate the models used in our project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Speech-to-Sign Language Translation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Text-to-Sign Language Translation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Language-to-Text/Speech Translation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73875" y="38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  <a:endParaRPr sz="2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38" y="1113875"/>
            <a:ext cx="6428525" cy="15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448700" y="2857500"/>
            <a:ext cx="83913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 &amp; Preprocessing: </a:t>
            </a:r>
            <a:r>
              <a:rPr lang="en-GB" sz="1200">
                <a:solidFill>
                  <a:schemeClr val="lt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Briefly mention the use of relevant datasets and the process of preparing the data for training.</a:t>
            </a:r>
            <a:endParaRPr sz="1200">
              <a:solidFill>
                <a:schemeClr val="lt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SignWriting Representation:</a:t>
            </a:r>
            <a:r>
              <a:rPr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chemeClr val="lt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Briefly explain the role of SignWriting as an intermediate representation for translation.</a:t>
            </a:r>
            <a:endParaRPr sz="1200">
              <a:solidFill>
                <a:schemeClr val="lt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Translation Models:</a:t>
            </a:r>
            <a:r>
              <a:rPr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chemeClr val="lt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Mention the use of neural machine translation models and their functionalities.</a:t>
            </a:r>
            <a:endParaRPr sz="1200">
              <a:solidFill>
                <a:schemeClr val="lt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Server:</a:t>
            </a:r>
            <a:r>
              <a:rPr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1200">
                <a:solidFill>
                  <a:schemeClr val="lt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Briefly describe the development of an API server for practical application of the translation models.</a:t>
            </a:r>
            <a:endParaRPr sz="1200">
              <a:solidFill>
                <a:schemeClr val="lt1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