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wholeTbl>
    <a:band2H>
      <a:tcTxStyle b="def" i="def"/>
      <a:tcStyle>
        <a:tcBdr/>
        <a:fill>
          <a:solidFill>
            <a:srgbClr val="C4C1BA">
              <a:alpha val="25000"/>
            </a:srgbClr>
          </a:solidFill>
        </a:fill>
      </a:tcStyle>
    </a:band2H>
    <a:firstCol>
      <a:tcTxStyle b="off" i="off">
        <a:font>
          <a:latin typeface="Calibri"/>
          <a:ea typeface="Calibri"/>
          <a:cs typeface="Calibri"/>
        </a:font>
        <a:srgbClr val="000000"/>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Col>
    <a:lastRow>
      <a:tcTxStyle b="off" i="off">
        <a:font>
          <a:latin typeface="Calibri"/>
          <a:ea typeface="Calibri"/>
          <a:cs typeface="Calibri"/>
        </a:font>
        <a:srgbClr val="000000"/>
      </a:tcTxStyle>
      <a:tcStyle>
        <a:tcBdr>
          <a:left>
            <a:ln w="12700" cap="flat">
              <a:solidFill>
                <a:srgbClr val="7E8286"/>
              </a:solidFill>
              <a:prstDash val="solid"/>
              <a:miter lim="400000"/>
            </a:ln>
          </a:left>
          <a:right>
            <a:ln w="12700" cap="flat">
              <a:solidFill>
                <a:srgbClr val="7E8286"/>
              </a:solidFill>
              <a:prstDash val="solid"/>
              <a:miter lim="400000"/>
            </a:ln>
          </a:right>
          <a:top>
            <a:ln w="381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lastRow>
    <a:firstRow>
      <a:tcTxStyle b="off" i="off">
        <a:font>
          <a:latin typeface="Calibri"/>
          <a:ea typeface="Calibri"/>
          <a:cs typeface="Calibri"/>
        </a:font>
        <a:srgbClr val="000000"/>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Row>
  </a:tblStyle>
  <a:tblStyle styleId="{C7B018BB-80A7-4F77-B60F-C8B233D01FF8}" styleName="">
    <a:tblBg/>
    <a:wholeTbl>
      <a:tcTxStyle b="off" i="off">
        <a:font>
          <a:latin typeface="Hoefler Text"/>
          <a:ea typeface="Hoefler Text"/>
          <a:cs typeface="Hoefler Text"/>
        </a:font>
        <a:schemeClr val="accent5">
          <a:hueOff val="85969"/>
          <a:satOff val="-7811"/>
          <a:lumOff val="-38955"/>
        </a:schemeClr>
      </a:tcTxStyle>
      <a:tcStyle>
        <a:tcBdr>
          <a:left>
            <a:ln w="12700" cap="flat">
              <a:noFill/>
              <a:miter lim="400000"/>
            </a:ln>
          </a:left>
          <a:right>
            <a:ln w="12700" cap="flat">
              <a:noFill/>
              <a:miter lim="400000"/>
            </a:ln>
          </a:right>
          <a:top>
            <a:ln w="12700" cap="flat">
              <a:solidFill>
                <a:schemeClr val="accent5">
                  <a:hueOff val="85969"/>
                  <a:satOff val="-7811"/>
                  <a:lumOff val="-38955"/>
                </a:schemeClr>
              </a:solidFill>
              <a:prstDash val="solid"/>
              <a:miter lim="400000"/>
            </a:ln>
          </a:top>
          <a:bottom>
            <a:ln w="12700" cap="flat">
              <a:solidFill>
                <a:schemeClr val="accent5">
                  <a:hueOff val="85969"/>
                  <a:satOff val="-7811"/>
                  <a:lumOff val="-38955"/>
                </a:schemeClr>
              </a:solidFill>
              <a:prstDash val="solid"/>
              <a:miter lim="400000"/>
            </a:ln>
          </a:bottom>
          <a:insideH>
            <a:ln w="12700" cap="flat">
              <a:solidFill>
                <a:schemeClr val="accent5">
                  <a:hueOff val="85969"/>
                  <a:satOff val="-7811"/>
                  <a:lumOff val="-38955"/>
                </a:schemeClr>
              </a:solidFill>
              <a:prstDash val="solid"/>
              <a:miter lim="400000"/>
            </a:ln>
          </a:insideH>
          <a:insideV>
            <a:ln w="12700" cap="flat">
              <a:noFill/>
              <a:miter lim="400000"/>
            </a:ln>
          </a:insideV>
        </a:tcBdr>
        <a:fill>
          <a:noFill/>
        </a:fill>
      </a:tcStyle>
    </a:wholeTbl>
    <a:band2H>
      <a:tcTxStyle b="def" i="def"/>
      <a:tcStyle>
        <a:tcBdr/>
        <a:fill>
          <a:solidFill>
            <a:srgbClr val="C4C1BA">
              <a:alpha val="25000"/>
            </a:srgbClr>
          </a:solidFill>
        </a:fill>
      </a:tcStyle>
    </a:band2H>
    <a:firstCol>
      <a:tcTxStyle b="off" i="off">
        <a:font>
          <a:latin typeface="Hoefler Text"/>
          <a:ea typeface="Hoefler Text"/>
          <a:cs typeface="Hoefler Text"/>
        </a:font>
        <a:schemeClr val="accent5">
          <a:hueOff val="85969"/>
          <a:satOff val="-7811"/>
          <a:lumOff val="-38955"/>
        </a:schemeClr>
      </a:tcTxStyle>
      <a:tcStyle>
        <a:tcBdr>
          <a:left>
            <a:ln w="12700" cap="flat">
              <a:noFill/>
              <a:miter lim="400000"/>
            </a:ln>
          </a:left>
          <a:right>
            <a:ln w="12700" cap="flat">
              <a:solidFill>
                <a:schemeClr val="accent5">
                  <a:hueOff val="85969"/>
                  <a:satOff val="-7811"/>
                  <a:lumOff val="-38955"/>
                </a:scheme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5C2C3">
              <a:alpha val="63000"/>
            </a:srgbClr>
          </a:solidFill>
        </a:fill>
      </a:tcStyle>
    </a:firstCol>
    <a:lastRow>
      <a:tcTxStyle b="off" i="off">
        <a:font>
          <a:latin typeface="Hoefler Text"/>
          <a:ea typeface="Hoefler Text"/>
          <a:cs typeface="Hoefler Text"/>
        </a:font>
        <a:schemeClr val="accent5">
          <a:hueOff val="85969"/>
          <a:satOff val="-7811"/>
          <a:lumOff val="-38955"/>
        </a:schemeClr>
      </a:tcTxStyle>
      <a:tcStyle>
        <a:tcBdr>
          <a:left>
            <a:ln w="12700" cap="flat">
              <a:noFill/>
              <a:miter lim="400000"/>
            </a:ln>
          </a:left>
          <a:right>
            <a:ln w="12700" cap="flat">
              <a:noFill/>
              <a:miter lim="400000"/>
            </a:ln>
          </a:right>
          <a:top>
            <a:ln w="25400" cap="flat">
              <a:solidFill>
                <a:schemeClr val="accent5">
                  <a:hueOff val="85969"/>
                  <a:satOff val="-7811"/>
                  <a:lumOff val="-38955"/>
                </a:scheme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solidFill>
                <a:schemeClr val="accent5">
                  <a:hueOff val="85969"/>
                  <a:satOff val="-7811"/>
                  <a:lumOff val="-38955"/>
                </a:schemeClr>
              </a:solidFill>
              <a:prstDash val="solid"/>
              <a:miter lim="400000"/>
            </a:ln>
          </a:bottom>
          <a:insideH>
            <a:ln w="12700" cap="flat">
              <a:noFill/>
              <a:miter lim="400000"/>
            </a:ln>
          </a:insideH>
          <a:insideV>
            <a:ln w="12700" cap="flat">
              <a:noFill/>
              <a:miter lim="400000"/>
            </a:ln>
          </a:insideV>
        </a:tcBdr>
        <a:fill>
          <a:solidFill>
            <a:srgbClr val="427271"/>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chemeClr val="accent1">
                  <a:satOff val="-10875"/>
                  <a:lumOff val="-37767"/>
                </a:schemeClr>
              </a:solidFill>
              <a:prstDash val="solid"/>
              <a:miter lim="400000"/>
            </a:ln>
          </a:left>
          <a:right>
            <a:ln w="12700" cap="flat">
              <a:solidFill>
                <a:schemeClr val="accent1">
                  <a:satOff val="-10875"/>
                  <a:lumOff val="-37767"/>
                </a:schemeClr>
              </a:solidFill>
              <a:prstDash val="solid"/>
              <a:miter lim="400000"/>
            </a:ln>
          </a:right>
          <a:top>
            <a:ln w="12700" cap="flat">
              <a:solidFill>
                <a:schemeClr val="accent1">
                  <a:satOff val="-10875"/>
                  <a:lumOff val="-37767"/>
                </a:schemeClr>
              </a:solidFill>
              <a:prstDash val="solid"/>
              <a:miter lim="400000"/>
            </a:ln>
          </a:top>
          <a:bottom>
            <a:ln w="12700" cap="flat">
              <a:solidFill>
                <a:schemeClr val="accent1">
                  <a:satOff val="-10875"/>
                  <a:lumOff val="-37767"/>
                </a:schemeClr>
              </a:solidFill>
              <a:prstDash val="solid"/>
              <a:miter lim="400000"/>
            </a:ln>
          </a:bottom>
          <a:insideH>
            <a:ln w="12700" cap="flat">
              <a:solidFill>
                <a:schemeClr val="accent1">
                  <a:satOff val="-10875"/>
                  <a:lumOff val="-37767"/>
                </a:schemeClr>
              </a:solidFill>
              <a:prstDash val="solid"/>
              <a:miter lim="400000"/>
            </a:ln>
          </a:insideH>
          <a:insideV>
            <a:ln w="12700" cap="flat">
              <a:solidFill>
                <a:schemeClr val="accent1">
                  <a:satOff val="-10875"/>
                  <a:lumOff val="-37767"/>
                </a:schemeClr>
              </a:solidFill>
              <a:prstDash val="solid"/>
              <a:miter lim="400000"/>
            </a:ln>
          </a:insideV>
        </a:tcBdr>
        <a:fill>
          <a:noFill/>
        </a:fill>
      </a:tcStyle>
    </a:wholeTbl>
    <a:band2H>
      <a:tcTxStyle b="def" i="def"/>
      <a:tcStyle>
        <a:tcBdr/>
        <a:fill>
          <a:solidFill>
            <a:srgbClr val="E1E0DA"/>
          </a:solidFill>
        </a:fill>
      </a:tcStyle>
    </a:band2H>
    <a:firstCol>
      <a:tcTxStyle b="off" i="off">
        <a:font>
          <a:latin typeface="Hoefler Text"/>
          <a:ea typeface="Hoefler Text"/>
          <a:cs typeface="Hoefler Text"/>
        </a:font>
        <a:srgbClr val="FFFFFF"/>
      </a:tcTxStyle>
      <a:tcStyle>
        <a:tcBdr>
          <a:left>
            <a:ln w="12700" cap="flat">
              <a:solidFill>
                <a:schemeClr val="accent1">
                  <a:satOff val="-10875"/>
                  <a:lumOff val="-37767"/>
                </a:schemeClr>
              </a:solidFill>
              <a:prstDash val="solid"/>
              <a:miter lim="400000"/>
            </a:ln>
          </a:left>
          <a:right>
            <a:ln w="12700" cap="flat">
              <a:noFill/>
              <a:miter lim="400000"/>
            </a:ln>
          </a:right>
          <a:top>
            <a:ln w="12700" cap="flat">
              <a:solidFill>
                <a:schemeClr val="accent1">
                  <a:satOff val="-10875"/>
                  <a:lumOff val="-37767"/>
                </a:schemeClr>
              </a:solidFill>
              <a:prstDash val="solid"/>
              <a:miter lim="400000"/>
            </a:ln>
          </a:top>
          <a:bottom>
            <a:ln w="12700" cap="flat">
              <a:solidFill>
                <a:schemeClr val="accent1">
                  <a:satOff val="-10875"/>
                  <a:lumOff val="-37767"/>
                </a:schemeClr>
              </a:solidFill>
              <a:prstDash val="solid"/>
              <a:miter lim="400000"/>
            </a:ln>
          </a:bottom>
          <a:insideH>
            <a:ln w="12700" cap="flat">
              <a:solidFill>
                <a:schemeClr val="accent1">
                  <a:satOff val="-10875"/>
                  <a:lumOff val="-37767"/>
                </a:schemeClr>
              </a:solidFill>
              <a:prstDash val="solid"/>
              <a:miter lim="400000"/>
            </a:ln>
          </a:insideH>
          <a:insideV>
            <a:ln w="12700" cap="flat">
              <a:noFill/>
              <a:miter lim="400000"/>
            </a:ln>
          </a:insideV>
        </a:tcBdr>
        <a:fill>
          <a:solidFill>
            <a:srgbClr val="979E9E"/>
          </a:solidFill>
        </a:fill>
      </a:tcStyle>
    </a:firstCol>
    <a:la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solidFill>
                <a:schemeClr val="accent1">
                  <a:satOff val="-10875"/>
                  <a:lumOff val="-37767"/>
                </a:schemeClr>
              </a:solidFill>
              <a:prstDash val="solid"/>
              <a:miter lim="400000"/>
            </a:ln>
          </a:bottom>
          <a:insideH>
            <a:ln w="12700" cap="flat">
              <a:noFill/>
              <a:miter lim="400000"/>
            </a:ln>
          </a:insideH>
          <a:insideV>
            <a:ln w="12700" cap="flat">
              <a:noFill/>
              <a:miter lim="400000"/>
            </a:ln>
          </a:insideV>
        </a:tcBdr>
        <a:fill>
          <a:solidFill>
            <a:schemeClr val="accent1">
              <a:hueOff val="45430"/>
              <a:satOff val="-14506"/>
              <a:lumOff val="-20039"/>
            </a:schemeClr>
          </a:solid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solidFill>
                <a:schemeClr val="accent1">
                  <a:satOff val="-10875"/>
                  <a:lumOff val="-37767"/>
                </a:schemeClr>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45430"/>
              <a:satOff val="-14506"/>
              <a:lumOff val="-20039"/>
            </a:schemeClr>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A7A7A7"/>
              </a:solidFill>
              <a:prstDash val="solid"/>
              <a:miter lim="400000"/>
            </a:ln>
          </a:insideV>
        </a:tcBdr>
        <a:fill>
          <a:noFill/>
        </a:fill>
      </a:tcStyle>
    </a:wholeTbl>
    <a:band2H>
      <a:tcTxStyle b="def" i="def"/>
      <a:tcStyle>
        <a:tcBdr/>
        <a:fill>
          <a:solidFill>
            <a:srgbClr val="E6E4D7"/>
          </a:solidFill>
        </a:fill>
      </a:tcStyle>
    </a:band2H>
    <a:firstCol>
      <a:tcTxStyle b="off" i="off">
        <a:font>
          <a:latin typeface="Hoefler Text"/>
          <a:ea typeface="Hoefler Text"/>
          <a:cs typeface="Hoefler Text"/>
        </a:font>
        <a:srgbClr val="5D3C1B"/>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A7A7A7"/>
              </a:solidFill>
              <a:prstDash val="solid"/>
              <a:miter lim="400000"/>
            </a:ln>
          </a:top>
          <a:bottom>
            <a:ln w="12700" cap="flat">
              <a:solidFill>
                <a:srgbClr val="A7A7A7"/>
              </a:solidFill>
              <a:prstDash val="solid"/>
              <a:miter lim="400000"/>
            </a:ln>
          </a:bottom>
          <a:insideH>
            <a:ln w="12700" cap="flat">
              <a:solidFill>
                <a:srgbClr val="A7A7A7"/>
              </a:solidFill>
              <a:prstDash val="solid"/>
              <a:miter lim="400000"/>
            </a:ln>
          </a:insideH>
          <a:insideV>
            <a:ln w="12700" cap="flat">
              <a:solidFill>
                <a:srgbClr val="A7A7A7"/>
              </a:solidFill>
              <a:prstDash val="solid"/>
              <a:miter lim="400000"/>
            </a:ln>
          </a:insideV>
        </a:tcBdr>
        <a:fill>
          <a:solidFill>
            <a:srgbClr val="E7E4DC"/>
          </a:solidFill>
        </a:fill>
      </a:tcStyle>
    </a:firstCol>
    <a:lastRow>
      <a:tcTxStyle b="off" i="off">
        <a:font>
          <a:latin typeface="Hoefler Text"/>
          <a:ea typeface="Hoefler Text"/>
          <a:cs typeface="Hoefler Text"/>
        </a:font>
        <a:srgbClr val="5D3C1B"/>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A7A7A7"/>
              </a:solidFill>
              <a:prstDash val="solid"/>
              <a:miter lim="400000"/>
            </a:ln>
          </a:top>
          <a:bottom>
            <a:ln w="12700" cap="flat">
              <a:solidFill>
                <a:srgbClr val="A7A7A7"/>
              </a:solidFill>
              <a:prstDash val="solid"/>
              <a:miter lim="400000"/>
            </a:ln>
          </a:bottom>
          <a:insideH>
            <a:ln w="12700" cap="flat">
              <a:solidFill>
                <a:srgbClr val="A7A7A7"/>
              </a:solidFill>
              <a:prstDash val="solid"/>
              <a:miter lim="400000"/>
            </a:ln>
          </a:insideH>
          <a:insideV>
            <a:ln w="12700" cap="flat">
              <a:solidFill>
                <a:srgbClr val="A7A7A7"/>
              </a:solidFill>
              <a:prstDash val="solid"/>
              <a:miter lim="400000"/>
            </a:ln>
          </a:insideV>
        </a:tcBdr>
        <a:fill>
          <a:solidFill>
            <a:srgbClr val="D5D2C7"/>
          </a:solidFill>
        </a:fill>
      </a:tcStyle>
    </a:lastRow>
    <a:firstRow>
      <a:tcTxStyle b="off" i="off">
        <a:font>
          <a:latin typeface="Hoefler Text"/>
          <a:ea typeface="Hoefler Text"/>
          <a:cs typeface="Hoefler Text"/>
        </a:font>
        <a:srgbClr val="5D3C1B"/>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A7A7A7"/>
              </a:solidFill>
              <a:prstDash val="solid"/>
              <a:miter lim="400000"/>
            </a:ln>
          </a:top>
          <a:bottom>
            <a:ln w="12700" cap="flat">
              <a:solidFill>
                <a:srgbClr val="A7A7A7"/>
              </a:solidFill>
              <a:prstDash val="solid"/>
              <a:miter lim="400000"/>
            </a:ln>
          </a:bottom>
          <a:insideH>
            <a:ln w="12700" cap="flat">
              <a:solidFill>
                <a:srgbClr val="A7A7A7"/>
              </a:solidFill>
              <a:prstDash val="solid"/>
              <a:miter lim="400000"/>
            </a:ln>
          </a:insideH>
          <a:insideV>
            <a:ln w="12700" cap="flat">
              <a:solidFill>
                <a:srgbClr val="A7A7A7"/>
              </a:solidFill>
              <a:prstDash val="solid"/>
              <a:miter lim="400000"/>
            </a:ln>
          </a:insideV>
        </a:tcBdr>
        <a:fill>
          <a:solidFill>
            <a:srgbClr val="D5D2C7"/>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000000">
                  <a:alpha val="50000"/>
                </a:srgbClr>
              </a:solidFill>
              <a:prstDash val="solid"/>
              <a:miter lim="400000"/>
            </a:ln>
          </a:left>
          <a:right>
            <a:ln w="12700" cap="flat">
              <a:solidFill>
                <a:srgbClr val="000000">
                  <a:alpha val="50000"/>
                </a:srgbClr>
              </a:solidFill>
              <a:prstDash val="solid"/>
              <a:miter lim="400000"/>
            </a:ln>
          </a:right>
          <a:top>
            <a:ln w="12700" cap="flat">
              <a:solidFill>
                <a:srgbClr val="000000">
                  <a:alpha val="50000"/>
                </a:srgbClr>
              </a:solidFill>
              <a:prstDash val="solid"/>
              <a:miter lim="400000"/>
            </a:ln>
          </a:top>
          <a:bottom>
            <a:ln w="12700" cap="flat">
              <a:solidFill>
                <a:srgbClr val="000000">
                  <a:alpha val="50000"/>
                </a:srgbClr>
              </a:solidFill>
              <a:prstDash val="solid"/>
              <a:miter lim="400000"/>
            </a:ln>
          </a:bottom>
          <a:insideH>
            <a:ln w="12700" cap="flat">
              <a:solidFill>
                <a:srgbClr val="000000">
                  <a:alpha val="50000"/>
                </a:srgbClr>
              </a:solidFill>
              <a:prstDash val="solid"/>
              <a:miter lim="400000"/>
            </a:ln>
          </a:insideH>
          <a:insideV>
            <a:ln w="12700" cap="flat">
              <a:solidFill>
                <a:srgbClr val="000000">
                  <a:alpha val="50000"/>
                </a:srgbClr>
              </a:solidFill>
              <a:prstDash val="solid"/>
              <a:miter lim="400000"/>
            </a:ln>
          </a:insideV>
        </a:tcBdr>
        <a:fill>
          <a:noFill/>
        </a:fill>
      </a:tcStyle>
    </a:wholeTbl>
    <a:band2H>
      <a:tcTxStyle b="def" i="def"/>
      <a:tcStyle>
        <a:tcBdr/>
        <a:fill>
          <a:solidFill>
            <a:srgbClr val="E4E1D9"/>
          </a:solidFill>
        </a:fill>
      </a:tcStyle>
    </a:band2H>
    <a:firstCol>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CA99C"/>
          </a:solidFill>
        </a:fill>
      </a:tcStyle>
    </a:firstCol>
    <a:la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746B"/>
          </a:solid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746B"/>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solidFill>
                <a:srgbClr val="6B6C6B"/>
              </a:solidFill>
              <a:custDash>
                <a:ds d="200000" sp="200000"/>
              </a:custDash>
              <a:miter lim="400000"/>
            </a:ln>
          </a:top>
          <a:bottom>
            <a:ln w="12700" cap="flat">
              <a:solidFill>
                <a:srgbClr val="6B6C6B"/>
              </a:solidFill>
              <a:custDash>
                <a:ds d="200000" sp="200000"/>
              </a:custDash>
              <a:miter lim="400000"/>
            </a:ln>
          </a:bottom>
          <a:insideH>
            <a:ln w="12700" cap="flat">
              <a:solidFill>
                <a:srgbClr val="6B6C6B"/>
              </a:solidFill>
              <a:custDash>
                <a:ds d="200000" sp="200000"/>
              </a:custDash>
              <a:miter lim="400000"/>
            </a:ln>
          </a:insideH>
          <a:insideV>
            <a:ln w="12700" cap="flat">
              <a:noFill/>
              <a:miter lim="400000"/>
            </a:ln>
          </a:insideV>
        </a:tcBdr>
        <a:fill>
          <a:noFill/>
        </a:fill>
      </a:tcStyle>
    </a:wholeTbl>
    <a:band2H>
      <a:tcTxStyle b="def" i="def"/>
      <a:tcStyle>
        <a:tcBdr/>
        <a:fill>
          <a:solidFill>
            <a:srgbClr val="FFFFFF">
              <a:alpha val="50000"/>
            </a:srgbClr>
          </a:solidFill>
        </a:fill>
      </a:tcStyle>
    </a:band2H>
    <a:firstCol>
      <a:tcTxStyle b="off" i="off">
        <a:font>
          <a:latin typeface="Hoefler Text"/>
          <a:ea typeface="Hoefler Text"/>
          <a:cs typeface="Hoefler Text"/>
        </a:font>
        <a:srgbClr val="5D3C1B"/>
      </a:tcTxStyle>
      <a:tcStyle>
        <a:tcBdr>
          <a:left>
            <a:ln w="12700" cap="flat">
              <a:noFill/>
              <a:miter lim="400000"/>
            </a:ln>
          </a:left>
          <a:right>
            <a:ln w="25400" cap="flat">
              <a:solidFill>
                <a:srgbClr val="A7A7A7"/>
              </a:solidFill>
              <a:prstDash val="solid"/>
              <a:miter lim="400000"/>
            </a:ln>
          </a:right>
          <a:top>
            <a:ln w="12700" cap="flat">
              <a:solidFill>
                <a:srgbClr val="A9AAA9"/>
              </a:solidFill>
              <a:prstDash val="solid"/>
              <a:miter lim="400000"/>
            </a:ln>
          </a:top>
          <a:bottom>
            <a:ln w="12700" cap="flat">
              <a:solidFill>
                <a:srgbClr val="A9AAA9"/>
              </a:solidFill>
              <a:prstDash val="solid"/>
              <a:miter lim="400000"/>
            </a:ln>
          </a:bottom>
          <a:insideH>
            <a:ln w="12700" cap="flat">
              <a:solidFill>
                <a:srgbClr val="A9AAA9"/>
              </a:solidFill>
              <a:prstDash val="solid"/>
              <a:miter lim="400000"/>
            </a:ln>
          </a:insideH>
          <a:insideV>
            <a:ln w="12700" cap="flat">
              <a:noFill/>
              <a:miter lim="400000"/>
            </a:ln>
          </a:insideV>
        </a:tcBdr>
        <a:fill>
          <a:noFill/>
        </a:fill>
      </a:tcStyle>
    </a:firstCol>
    <a:lastRow>
      <a:tcTxStyle b="off" i="off">
        <a:font>
          <a:latin typeface="Hoefler Text"/>
          <a:ea typeface="Hoefler Text"/>
          <a:cs typeface="Hoefler Text"/>
        </a:font>
        <a:srgbClr val="5D3C1B"/>
      </a:tcTxStyle>
      <a:tcStyle>
        <a:tcBdr>
          <a:left>
            <a:ln w="12700" cap="flat">
              <a:noFill/>
              <a:miter lim="400000"/>
            </a:ln>
          </a:left>
          <a:right>
            <a:ln w="12700" cap="flat">
              <a:noFill/>
              <a:miter lim="400000"/>
            </a:ln>
          </a:right>
          <a:top>
            <a:ln w="25400" cap="flat">
              <a:solidFill>
                <a:srgbClr val="A7A7A7"/>
              </a:solidFill>
              <a:prstDash val="solid"/>
              <a:miter lim="400000"/>
            </a:ln>
          </a:top>
          <a:bottom>
            <a:ln w="12700" cap="flat">
              <a:noFill/>
              <a:miter lim="400000"/>
            </a:ln>
          </a:bottom>
          <a:insideH>
            <a:ln w="12700" cap="flat">
              <a:solidFill>
                <a:srgbClr val="A7A7A7"/>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5D3C1B"/>
      </a:tcTxStyle>
      <a:tcStyle>
        <a:tcBdr>
          <a:left>
            <a:ln w="12700" cap="flat">
              <a:noFill/>
              <a:miter lim="400000"/>
            </a:ln>
          </a:left>
          <a:right>
            <a:ln w="12700" cap="flat">
              <a:noFill/>
              <a:miter lim="400000"/>
            </a:ln>
          </a:right>
          <a:top>
            <a:ln w="12700" cap="flat">
              <a:noFill/>
              <a:miter lim="400000"/>
            </a:ln>
          </a:top>
          <a:bottom>
            <a:ln w="25400" cap="flat">
              <a:solidFill>
                <a:srgbClr val="A7A7A7"/>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itle Text"/>
          <p:cNvSpPr txBox="1"/>
          <p:nvPr>
            <p:ph type="title"/>
          </p:nvPr>
        </p:nvSpPr>
        <p:spPr>
          <a:xfrm>
            <a:off x="787400" y="1511300"/>
            <a:ext cx="11430000" cy="3810000"/>
          </a:xfrm>
          <a:prstGeom prst="rect">
            <a:avLst/>
          </a:prstGeom>
        </p:spPr>
        <p:txBody>
          <a:bodyPr anchor="b"/>
          <a:lstStyle>
            <a:lvl1pPr>
              <a:defRPr>
                <a:solidFill>
                  <a:srgbClr val="276D6D"/>
                </a:solidFill>
              </a:defRPr>
            </a:lvl1pPr>
          </a:lstStyle>
          <a:p>
            <a:pPr/>
            <a:r>
              <a:t>Title Text</a:t>
            </a:r>
          </a:p>
        </p:txBody>
      </p:sp>
      <p:sp>
        <p:nvSpPr>
          <p:cNvPr id="12" name="Body Level One…"/>
          <p:cNvSpPr txBox="1"/>
          <p:nvPr>
            <p:ph type="body" sz="quarter" idx="1"/>
          </p:nvPr>
        </p:nvSpPr>
        <p:spPr>
          <a:xfrm>
            <a:off x="787400" y="5308600"/>
            <a:ext cx="11430000" cy="14478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533400"/>
          </a:xfrm>
          <a:prstGeom prst="rect">
            <a:avLst/>
          </a:prstGeom>
        </p:spPr>
        <p:txBody>
          <a:bodyPr anchor="t">
            <a:spAutoFit/>
          </a:bodyPr>
          <a:lstStyle>
            <a:lvl1pPr marL="0" indent="0" algn="ctr">
              <a:spcBef>
                <a:spcPts val="0"/>
              </a:spcBef>
              <a:buSzTx/>
              <a:buNone/>
              <a:defRPr i="1" sz="2800"/>
            </a:lvl1pPr>
          </a:lstStyle>
          <a:p>
            <a:pPr/>
            <a:r>
              <a:t>–Johnny Appleseed</a:t>
            </a:r>
          </a:p>
        </p:txBody>
      </p:sp>
      <p:sp>
        <p:nvSpPr>
          <p:cNvPr id="94" name="“Type a quote here.”"/>
          <p:cNvSpPr txBox="1"/>
          <p:nvPr>
            <p:ph type="body" sz="quarter" idx="22"/>
          </p:nvPr>
        </p:nvSpPr>
        <p:spPr>
          <a:xfrm>
            <a:off x="1270000" y="4286250"/>
            <a:ext cx="10464800" cy="647700"/>
          </a:xfrm>
          <a:prstGeom prst="rect">
            <a:avLst/>
          </a:prstGeom>
        </p:spPr>
        <p:txBody>
          <a:bodyPr>
            <a:spAutoFit/>
          </a:bodyPr>
          <a:lstStyle>
            <a:lvl1pPr marL="0" indent="0" algn="ctr">
              <a:spcBef>
                <a:spcPts val="240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Close-up of white flowers"/>
          <p:cNvSpPr/>
          <p:nvPr>
            <p:ph type="pic" idx="21"/>
          </p:nvPr>
        </p:nvSpPr>
        <p:spPr>
          <a:xfrm>
            <a:off x="-851457" y="-14228"/>
            <a:ext cx="15004983" cy="9987693"/>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Close-up of white flowers"/>
          <p:cNvSpPr/>
          <p:nvPr>
            <p:ph type="pic" idx="21"/>
          </p:nvPr>
        </p:nvSpPr>
        <p:spPr>
          <a:xfrm>
            <a:off x="1960603" y="884196"/>
            <a:ext cx="9166170" cy="6101232"/>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21" name="Title Text"/>
          <p:cNvSpPr txBox="1"/>
          <p:nvPr>
            <p:ph type="title"/>
          </p:nvPr>
        </p:nvSpPr>
        <p:spPr>
          <a:xfrm>
            <a:off x="787400" y="7188200"/>
            <a:ext cx="11430000" cy="1270000"/>
          </a:xfrm>
          <a:prstGeom prst="rect">
            <a:avLst/>
          </a:prstGeom>
        </p:spPr>
        <p:txBody>
          <a:bodyPr anchor="b"/>
          <a:lstStyle>
            <a:lvl1pPr>
              <a:defRPr>
                <a:solidFill>
                  <a:srgbClr val="276D6D"/>
                </a:solidFill>
              </a:defRPr>
            </a:lvl1pPr>
          </a:lstStyle>
          <a:p>
            <a:pPr/>
            <a:r>
              <a:t>Title Text</a:t>
            </a:r>
          </a:p>
        </p:txBody>
      </p:sp>
      <p:sp>
        <p:nvSpPr>
          <p:cNvPr id="22" name="Body Level One…"/>
          <p:cNvSpPr txBox="1"/>
          <p:nvPr>
            <p:ph type="body" sz="quarter" idx="1"/>
          </p:nvPr>
        </p:nvSpPr>
        <p:spPr>
          <a:xfrm>
            <a:off x="787400" y="8407400"/>
            <a:ext cx="11430000" cy="10414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787400" y="3657600"/>
            <a:ext cx="11430000" cy="24384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Close-up of white flowers"/>
          <p:cNvSpPr/>
          <p:nvPr>
            <p:ph type="pic" sz="half" idx="21"/>
          </p:nvPr>
        </p:nvSpPr>
        <p:spPr>
          <a:xfrm>
            <a:off x="6273800" y="1206500"/>
            <a:ext cx="5888774" cy="72771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39" name="Title Text"/>
          <p:cNvSpPr txBox="1"/>
          <p:nvPr>
            <p:ph type="title"/>
          </p:nvPr>
        </p:nvSpPr>
        <p:spPr>
          <a:xfrm>
            <a:off x="457200" y="1244600"/>
            <a:ext cx="5600700" cy="3467100"/>
          </a:xfrm>
          <a:prstGeom prst="rect">
            <a:avLst/>
          </a:prstGeom>
        </p:spPr>
        <p:txBody>
          <a:bodyPr anchor="b"/>
          <a:lstStyle/>
          <a:p>
            <a:pPr/>
            <a:r>
              <a:t>Title Text</a:t>
            </a:r>
          </a:p>
        </p:txBody>
      </p:sp>
      <p:sp>
        <p:nvSpPr>
          <p:cNvPr id="40" name="Body Level One…"/>
          <p:cNvSpPr txBox="1"/>
          <p:nvPr>
            <p:ph type="body" sz="quarter" idx="1"/>
          </p:nvPr>
        </p:nvSpPr>
        <p:spPr>
          <a:xfrm>
            <a:off x="457200" y="4851400"/>
            <a:ext cx="5600700" cy="36322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Close-up of white flowers"/>
          <p:cNvSpPr/>
          <p:nvPr>
            <p:ph type="pic" sz="quarter" idx="21"/>
          </p:nvPr>
        </p:nvSpPr>
        <p:spPr>
          <a:xfrm>
            <a:off x="7412382" y="2933700"/>
            <a:ext cx="4324471" cy="5343996"/>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787400" y="2768600"/>
            <a:ext cx="5486400" cy="5715000"/>
          </a:xfrm>
          <a:prstGeom prst="rect">
            <a:avLst/>
          </a:prstGeom>
        </p:spPr>
        <p:txBody>
          <a:bodyPr/>
          <a:lstStyle>
            <a:lvl1pPr marL="342900" indent="-342900">
              <a:spcBef>
                <a:spcPts val="2800"/>
              </a:spcBef>
              <a:buBlip>
                <a:blip r:embed="rId2"/>
              </a:buBlip>
              <a:defRPr sz="3000"/>
            </a:lvl1pPr>
            <a:lvl2pPr marL="685800" indent="-342900">
              <a:spcBef>
                <a:spcPts val="2800"/>
              </a:spcBef>
              <a:buBlip>
                <a:blip r:embed="rId2"/>
              </a:buBlip>
              <a:defRPr sz="3000"/>
            </a:lvl2pPr>
            <a:lvl3pPr marL="1028700" indent="-342900">
              <a:spcBef>
                <a:spcPts val="2800"/>
              </a:spcBef>
              <a:buBlip>
                <a:blip r:embed="rId2"/>
              </a:buBlip>
              <a:defRPr sz="3000"/>
            </a:lvl3pPr>
            <a:lvl4pPr marL="1371600" indent="-342900">
              <a:spcBef>
                <a:spcPts val="2800"/>
              </a:spcBef>
              <a:buBlip>
                <a:blip r:embed="rId2"/>
              </a:buBlip>
              <a:defRPr sz="3000"/>
            </a:lvl4pPr>
            <a:lvl5pPr marL="1714500" indent="-342900">
              <a:spcBef>
                <a:spcPts val="2800"/>
              </a:spcBef>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3 - Up">
    <p:spTree>
      <p:nvGrpSpPr>
        <p:cNvPr id="1" name=""/>
        <p:cNvGrpSpPr/>
        <p:nvPr/>
      </p:nvGrpSpPr>
      <p:grpSpPr>
        <a:xfrm>
          <a:off x="0" y="0"/>
          <a:ext cx="0" cy="0"/>
          <a:chOff x="0" y="0"/>
          <a:chExt cx="0" cy="0"/>
        </a:xfrm>
      </p:grpSpPr>
      <p:sp>
        <p:nvSpPr>
          <p:cNvPr id="83" name="Close-up of white flowers"/>
          <p:cNvSpPr/>
          <p:nvPr>
            <p:ph type="pic" idx="21"/>
          </p:nvPr>
        </p:nvSpPr>
        <p:spPr>
          <a:xfrm>
            <a:off x="711200" y="673100"/>
            <a:ext cx="6680111" cy="82550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4" name="Close-up of a black and white cone flower"/>
          <p:cNvSpPr/>
          <p:nvPr>
            <p:ph type="pic" sz="quarter" idx="22"/>
          </p:nvPr>
        </p:nvSpPr>
        <p:spPr>
          <a:xfrm>
            <a:off x="7645400" y="652434"/>
            <a:ext cx="4572000" cy="3046422"/>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5" name="Close-up black and white photo of a daisy flower"/>
          <p:cNvSpPr/>
          <p:nvPr>
            <p:ph type="pic" sz="half" idx="23"/>
          </p:nvPr>
        </p:nvSpPr>
        <p:spPr>
          <a:xfrm>
            <a:off x="7645400" y="3225800"/>
            <a:ext cx="4572000" cy="68580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787400" y="1257300"/>
            <a:ext cx="11430000" cy="723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02693" y="9131300"/>
            <a:ext cx="386716" cy="431800"/>
          </a:xfrm>
          <a:prstGeom prst="rect">
            <a:avLst/>
          </a:prstGeom>
          <a:ln w="12700">
            <a:miter lim="400000"/>
          </a:ln>
        </p:spPr>
        <p:txBody>
          <a:bodyPr wrap="none" lIns="50800" tIns="50800" rIns="50800" bIns="50800" anchor="ctr">
            <a:spAutoFit/>
          </a:bodyPr>
          <a:lstStyle>
            <a:lvl1pPr>
              <a:defRPr sz="2200">
                <a:solidFill>
                  <a:srgbClr val="5E5E5E"/>
                </a:solidFill>
                <a:latin typeface="Hoefler Text"/>
                <a:ea typeface="Hoefler Text"/>
                <a:cs typeface="Hoefler Text"/>
                <a:sym typeface="Hoefler Tex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1pPr>
      <a:lvl2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2pPr>
      <a:lvl3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3pPr>
      <a:lvl4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4pPr>
      <a:lvl5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5pPr>
      <a:lvl6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6pPr>
      <a:lvl7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7pPr>
      <a:lvl8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8pPr>
      <a:lvl9pPr marL="0" marR="0" indent="0" algn="ctr" defTabSz="584200" rtl="0" latinLnBrk="0">
        <a:lnSpc>
          <a:spcPct val="100000"/>
        </a:lnSpc>
        <a:spcBef>
          <a:spcPts val="0"/>
        </a:spcBef>
        <a:spcAft>
          <a:spcPts val="0"/>
        </a:spcAft>
        <a:buClrTx/>
        <a:buSzTx/>
        <a:buFontTx/>
        <a:buNone/>
        <a:tabLst/>
        <a:defRPr b="0" baseline="0" cap="none" i="0" spc="0" strike="noStrike" sz="7800" u="none">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9pPr>
    </p:titleStyle>
    <p:bodyStyle>
      <a:lvl1pPr marL="3937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1pPr>
      <a:lvl2pPr marL="7874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2pPr>
      <a:lvl3pPr marL="11811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3pPr>
      <a:lvl4pPr marL="15748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4pPr>
      <a:lvl5pPr marL="19685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5pPr>
      <a:lvl6pPr marL="23622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6pPr>
      <a:lvl7pPr marL="27559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7pPr>
      <a:lvl8pPr marL="31496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8pPr>
      <a:lvl9pPr marL="35433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solidFill>
            <a:srgbClr val="5E5E5E"/>
          </a:solidFill>
          <a:uFillTx/>
          <a:latin typeface="Hoefler Text"/>
          <a:ea typeface="Hoefler Text"/>
          <a:cs typeface="Hoefler Text"/>
          <a:sym typeface="Hoefler Tex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1pPr>
      <a:lvl2pPr marL="0" marR="0" indent="2286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2pPr>
      <a:lvl3pPr marL="0" marR="0" indent="4572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3pPr>
      <a:lvl4pPr marL="0" marR="0" indent="6858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4pPr>
      <a:lvl5pPr marL="0" marR="0" indent="9144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5pPr>
      <a:lvl6pPr marL="0" marR="0" indent="11430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6pPr>
      <a:lvl7pPr marL="0" marR="0" indent="13716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7pPr>
      <a:lvl8pPr marL="0" marR="0" indent="16002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8pPr>
      <a:lvl9pPr marL="0" marR="0" indent="1828800" algn="ctr" defTabSz="5842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oefler Tex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javatpoint.com/machine-learning-random-forest-algorithm" TargetMode="External"/><Relationship Id="rId3" Type="http://schemas.openxmlformats.org/officeDocument/2006/relationships/hyperlink" Target="https://www.cancerresearchuk.org/about-cancer/breast-cancer/symptom" TargetMode="External"/><Relationship Id="rId4" Type="http://schemas.openxmlformats.org/officeDocument/2006/relationships/hyperlink" Target="https://echtarget.com/searchdatamanagement/definition/data-preprocessing#:~:text=Data preprocessing transforms the data,pipeline to ensure accurate results"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BREAST CANCER DETECTION USING RANDOM FOREST"/>
          <p:cNvSpPr txBox="1"/>
          <p:nvPr>
            <p:ph type="title"/>
          </p:nvPr>
        </p:nvSpPr>
        <p:spPr>
          <a:prstGeom prst="rect">
            <a:avLst/>
          </a:prstGeom>
        </p:spPr>
        <p:txBody>
          <a:bodyPr/>
          <a:lstStyle/>
          <a:p>
            <a:pPr defTabSz="443991">
              <a:defRPr sz="5928">
                <a:effectLst>
                  <a:outerShdw sx="100000" sy="100000" kx="0" ky="0" algn="b" rotWithShape="0" blurRad="48260" dist="9652" dir="5400000">
                    <a:srgbClr val="000000">
                      <a:alpha val="30000"/>
                    </a:srgbClr>
                  </a:outerShdw>
                </a:effectLst>
              </a:defRPr>
            </a:pPr>
            <a:r>
              <a:t> </a:t>
            </a:r>
            <a:r>
              <a:rPr>
                <a:solidFill>
                  <a:srgbClr val="000000"/>
                </a:solidFill>
              </a:rPr>
              <a:t>BREAST CANCER DETECTION USING RANDOM FOREST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omparison/Analysis"/>
          <p:cNvSpPr txBox="1"/>
          <p:nvPr>
            <p:ph type="title"/>
          </p:nvPr>
        </p:nvSpPr>
        <p:spPr>
          <a:prstGeom prst="rect">
            <a:avLst/>
          </a:prstGeom>
        </p:spPr>
        <p:txBody>
          <a:bodyPr/>
          <a:lstStyle>
            <a:lvl1pPr marL="609600" indent="-304800" algn="just" defTabSz="457200">
              <a:defRPr b="1" sz="7000" u="sng">
                <a:solidFill>
                  <a:srgbClr val="000000"/>
                </a:solidFill>
                <a:latin typeface="Calibri"/>
                <a:ea typeface="Calibri"/>
                <a:cs typeface="Calibri"/>
                <a:sym typeface="Calibri"/>
              </a:defRPr>
            </a:lvl1pPr>
          </a:lstStyle>
          <a:p>
            <a:pPr>
              <a:defRPr>
                <a:effectLst/>
              </a:defRPr>
            </a:pPr>
            <a:r>
              <a:t>Comparison/Analysis</a:t>
            </a:r>
          </a:p>
        </p:txBody>
      </p:sp>
      <p:sp>
        <p:nvSpPr>
          <p:cNvPr id="145" name="Double-click to edit"/>
          <p:cNvSpPr txBox="1"/>
          <p:nvPr>
            <p:ph type="body" idx="1"/>
          </p:nvPr>
        </p:nvSpPr>
        <p:spPr>
          <a:prstGeom prst="rect">
            <a:avLst/>
          </a:prstGeom>
        </p:spPr>
        <p:txBody>
          <a:bodyPr numCol="2" spcCol="571500"/>
          <a:lstStyle/>
          <a:p>
            <a:pPr marL="609600" indent="-304800" algn="just" defTabSz="457200">
              <a:spcBef>
                <a:spcPts val="0"/>
              </a:spcBef>
              <a:buSzTx/>
              <a:buNone/>
              <a:defRPr sz="1600" u="sng">
                <a:solidFill>
                  <a:srgbClr val="000000"/>
                </a:solidFill>
                <a:uFill>
                  <a:solidFill>
                    <a:srgbClr val="000000"/>
                  </a:solidFill>
                </a:uFill>
                <a:latin typeface="Times New Roman"/>
                <a:ea typeface="Times New Roman"/>
                <a:cs typeface="Times New Roman"/>
                <a:sym typeface="Times New Roman"/>
              </a:defRPr>
            </a:pPr>
          </a:p>
        </p:txBody>
      </p:sp>
      <p:pic>
        <p:nvPicPr>
          <p:cNvPr id="146" name="Screenshot 2023-04-27 at 5.26.06 PM.png" descr="Screenshot 2023-04-27 at 5.26.06 PM.png"/>
          <p:cNvPicPr>
            <a:picLocks noChangeAspect="1"/>
          </p:cNvPicPr>
          <p:nvPr/>
        </p:nvPicPr>
        <p:blipFill>
          <a:blip r:embed="rId2">
            <a:extLst/>
          </a:blip>
          <a:stretch>
            <a:fillRect/>
          </a:stretch>
        </p:blipFill>
        <p:spPr>
          <a:xfrm>
            <a:off x="739827" y="3244971"/>
            <a:ext cx="5707672" cy="3142349"/>
          </a:xfrm>
          <a:prstGeom prst="rect">
            <a:avLst/>
          </a:prstGeom>
          <a:ln w="12700">
            <a:miter lim="400000"/>
          </a:ln>
        </p:spPr>
      </p:pic>
      <p:pic>
        <p:nvPicPr>
          <p:cNvPr id="147" name="Screenshot 2023-04-27 at 5.54.00 PM.png" descr="Screenshot 2023-04-27 at 5.54.00 PM.png"/>
          <p:cNvPicPr>
            <a:picLocks noChangeAspect="1"/>
          </p:cNvPicPr>
          <p:nvPr/>
        </p:nvPicPr>
        <p:blipFill>
          <a:blip r:embed="rId3">
            <a:extLst/>
          </a:blip>
          <a:stretch>
            <a:fillRect/>
          </a:stretch>
        </p:blipFill>
        <p:spPr>
          <a:xfrm>
            <a:off x="6930848" y="2988218"/>
            <a:ext cx="5093912" cy="3655964"/>
          </a:xfrm>
          <a:prstGeom prst="rect">
            <a:avLst/>
          </a:prstGeom>
          <a:ln w="12700">
            <a:miter lim="400000"/>
          </a:ln>
        </p:spPr>
      </p:pic>
      <p:sp>
        <p:nvSpPr>
          <p:cNvPr id="148" name="Comparing two types of breast cancer and its stages"/>
          <p:cNvSpPr txBox="1"/>
          <p:nvPr/>
        </p:nvSpPr>
        <p:spPr>
          <a:xfrm>
            <a:off x="897219" y="6985396"/>
            <a:ext cx="5563762" cy="9827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2800"/>
              </a:spcBef>
              <a:defRPr sz="3000"/>
            </a:lvl1pPr>
          </a:lstStyle>
          <a:p>
            <a:pPr/>
            <a:r>
              <a:t>Comparing two types of breast cancer and its stages</a:t>
            </a:r>
          </a:p>
        </p:txBody>
      </p:sp>
      <p:sp>
        <p:nvSpPr>
          <p:cNvPr id="149" name="Shows the categorical values representing the values of both Malignant and Benign values."/>
          <p:cNvSpPr txBox="1"/>
          <p:nvPr/>
        </p:nvSpPr>
        <p:spPr>
          <a:xfrm>
            <a:off x="6612583" y="6594678"/>
            <a:ext cx="5419311"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2800"/>
              </a:spcBef>
              <a:defRPr sz="3000">
                <a:latin typeface="Hoefler Text"/>
                <a:ea typeface="Hoefler Text"/>
                <a:cs typeface="Hoefler Text"/>
                <a:sym typeface="Hoefler Text"/>
              </a:defRPr>
            </a:lvl1pPr>
          </a:lstStyle>
          <a:p>
            <a:pPr/>
            <a:r>
              <a:t>Shows the categorical values representing the values of both Malignant and Benign values.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Screenshot 2023-04-27 at 5.26.44 PM.png" descr="Screenshot 2023-04-27 at 5.26.44 PM.png"/>
          <p:cNvPicPr>
            <a:picLocks noChangeAspect="1"/>
          </p:cNvPicPr>
          <p:nvPr/>
        </p:nvPicPr>
        <p:blipFill>
          <a:blip r:embed="rId2">
            <a:extLst/>
          </a:blip>
          <a:stretch>
            <a:fillRect/>
          </a:stretch>
        </p:blipFill>
        <p:spPr>
          <a:xfrm>
            <a:off x="6986905" y="1973179"/>
            <a:ext cx="4520636" cy="4227245"/>
          </a:xfrm>
          <a:prstGeom prst="rect">
            <a:avLst/>
          </a:prstGeom>
          <a:ln w="12700">
            <a:miter lim="400000"/>
          </a:ln>
        </p:spPr>
      </p:pic>
      <p:sp>
        <p:nvSpPr>
          <p:cNvPr id="152" name="The diagnosis and the means for radius, perimeter, area, compactness, concavity, and concave points are highly related using heap map"/>
          <p:cNvSpPr txBox="1"/>
          <p:nvPr/>
        </p:nvSpPr>
        <p:spPr>
          <a:xfrm>
            <a:off x="419944" y="2356772"/>
            <a:ext cx="6356989" cy="26408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spcBef>
                <a:spcPts val="1200"/>
              </a:spcBef>
              <a:defRPr sz="3200"/>
            </a:lvl1pPr>
          </a:lstStyle>
          <a:p>
            <a:pPr/>
            <a:r>
              <a:t>The diagnosis and the means for radius, perimeter, area, compactness, concavity, and concave points are highly related using heap map </a:t>
            </a:r>
          </a:p>
        </p:txBody>
      </p:sp>
      <p:pic>
        <p:nvPicPr>
          <p:cNvPr id="153" name="Screenshot 2023-04-27 at 7.12.45 PM.png" descr="Screenshot 2023-04-27 at 7.12.45 PM.png"/>
          <p:cNvPicPr>
            <a:picLocks noChangeAspect="1"/>
          </p:cNvPicPr>
          <p:nvPr/>
        </p:nvPicPr>
        <p:blipFill>
          <a:blip r:embed="rId3">
            <a:extLst/>
          </a:blip>
          <a:stretch>
            <a:fillRect/>
          </a:stretch>
        </p:blipFill>
        <p:spPr>
          <a:xfrm>
            <a:off x="1456206" y="6421808"/>
            <a:ext cx="8646567" cy="2679607"/>
          </a:xfrm>
          <a:prstGeom prst="rect">
            <a:avLst/>
          </a:prstGeom>
          <a:ln w="12700">
            <a:miter lim="400000"/>
          </a:ln>
        </p:spPr>
      </p:pic>
      <p:sp>
        <p:nvSpPr>
          <p:cNvPr id="154" name="Result:"/>
          <p:cNvSpPr txBox="1"/>
          <p:nvPr/>
        </p:nvSpPr>
        <p:spPr>
          <a:xfrm>
            <a:off x="702759" y="5272320"/>
            <a:ext cx="2402161" cy="922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Result: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eferences"/>
          <p:cNvSpPr txBox="1"/>
          <p:nvPr>
            <p:ph type="title"/>
          </p:nvPr>
        </p:nvSpPr>
        <p:spPr>
          <a:prstGeom prst="rect">
            <a:avLst/>
          </a:prstGeom>
        </p:spPr>
        <p:txBody>
          <a:bodyPr/>
          <a:lstStyle>
            <a:lvl1pPr marL="609600" indent="-304800" algn="just" defTabSz="457200">
              <a:defRPr sz="7000" u="sng">
                <a:solidFill>
                  <a:srgbClr val="000000"/>
                </a:solidFill>
                <a:latin typeface="Calibri"/>
                <a:ea typeface="Calibri"/>
                <a:cs typeface="Calibri"/>
                <a:sym typeface="Calibri"/>
              </a:defRPr>
            </a:lvl1pPr>
          </a:lstStyle>
          <a:p>
            <a:pPr>
              <a:defRPr>
                <a:effectLst/>
              </a:defRPr>
            </a:pPr>
            <a:r>
              <a:t>References</a:t>
            </a:r>
          </a:p>
        </p:txBody>
      </p:sp>
      <p:sp>
        <p:nvSpPr>
          <p:cNvPr id="157" name="https://www.javatpoint.com/machine-learning-random-forest-algorithm…"/>
          <p:cNvSpPr txBox="1"/>
          <p:nvPr>
            <p:ph type="body" idx="1"/>
          </p:nvPr>
        </p:nvSpPr>
        <p:spPr>
          <a:xfrm>
            <a:off x="787400" y="2531588"/>
            <a:ext cx="11260944" cy="4905183"/>
          </a:xfrm>
          <a:prstGeom prst="rect">
            <a:avLst/>
          </a:prstGeom>
        </p:spPr>
        <p:txBody>
          <a:bodyPr/>
          <a:lstStyle/>
          <a:p>
            <a:pPr marL="230533" indent="-230533" defTabSz="310895">
              <a:spcBef>
                <a:spcPts val="500"/>
              </a:spcBef>
              <a:buSzPct val="100000"/>
              <a:buChar char="•"/>
              <a:defRPr sz="2176">
                <a:solidFill>
                  <a:srgbClr val="000000"/>
                </a:solidFill>
                <a:latin typeface="Calibri"/>
                <a:ea typeface="Calibri"/>
                <a:cs typeface="Calibri"/>
                <a:sym typeface="Calibri"/>
              </a:defRPr>
            </a:pPr>
            <a:r>
              <a:rPr>
                <a:hlinkClick r:id="rId2" invalidUrl="" action="" tgtFrame="" tooltip="" history="1" highlightClick="0" endSnd="0"/>
              </a:rPr>
              <a:t>https://www.javatpoint.com/machine-learning-random-forest-algorithm</a:t>
            </a:r>
          </a:p>
          <a:p>
            <a:pPr marL="230533" indent="-230533" defTabSz="310895">
              <a:spcBef>
                <a:spcPts val="500"/>
              </a:spcBef>
              <a:buSzPct val="100000"/>
              <a:buChar char="•"/>
              <a:defRPr sz="2176">
                <a:solidFill>
                  <a:srgbClr val="000000"/>
                </a:solidFill>
                <a:latin typeface="Calibri"/>
                <a:ea typeface="Calibri"/>
                <a:cs typeface="Calibri"/>
                <a:sym typeface="Calibri"/>
              </a:defRPr>
            </a:pPr>
            <a:r>
              <a:t>https:www.researchgate.netpublication351893325_Early_Diagnosis_of_Breast_Cancer_Prediction_using_Random_Forest_Classifier</a:t>
            </a:r>
          </a:p>
          <a:p>
            <a:pPr marL="230533" indent="-230533" defTabSz="310895">
              <a:spcBef>
                <a:spcPts val="500"/>
              </a:spcBef>
              <a:buSzPct val="100000"/>
              <a:buChar char="•"/>
              <a:defRPr sz="2176">
                <a:solidFill>
                  <a:srgbClr val="000000"/>
                </a:solidFill>
                <a:latin typeface="Calibri"/>
                <a:ea typeface="Calibri"/>
                <a:cs typeface="Calibri"/>
                <a:sym typeface="Calibri"/>
              </a:defRPr>
            </a:pPr>
            <a:r>
              <a:rPr>
                <a:hlinkClick r:id="rId3" invalidUrl="" action="" tgtFrame="" tooltip="" history="1" highlightClick="0" endSnd="0"/>
              </a:rPr>
              <a:t>https://www.cancerresearchuk.org/about-cancer/breast-cancer/symptom</a:t>
            </a:r>
          </a:p>
          <a:p>
            <a:pPr marL="230533" indent="-230533" defTabSz="310895">
              <a:spcBef>
                <a:spcPts val="500"/>
              </a:spcBef>
              <a:buSzPct val="100000"/>
              <a:buChar char="•"/>
              <a:defRPr sz="2176">
                <a:solidFill>
                  <a:srgbClr val="000000"/>
                </a:solidFill>
                <a:latin typeface="Calibri"/>
                <a:ea typeface="Calibri"/>
                <a:cs typeface="Calibri"/>
                <a:sym typeface="Calibri"/>
              </a:defRPr>
            </a:pPr>
            <a:r>
              <a:rPr>
                <a:hlinkClick r:id="rId4" invalidUrl="" action="" tgtFrame="" tooltip="" history="1" highlightClick="0" endSnd="0"/>
              </a:rPr>
              <a:t>https://echtarget.com/searchdatamanagement/definition/data-preprocessing#:~:text=Data%20preprocessing%20transforms%20the%20data,pipeline%20to%20ensure%20accurate%20results</a:t>
            </a:r>
          </a:p>
          <a:p>
            <a:pPr marL="230533" indent="-230533" defTabSz="310895">
              <a:spcBef>
                <a:spcPts val="500"/>
              </a:spcBef>
              <a:buSzPct val="100000"/>
              <a:buChar char="•"/>
              <a:defRPr sz="2176">
                <a:solidFill>
                  <a:srgbClr val="000000"/>
                </a:solidFill>
                <a:latin typeface="Calibri"/>
                <a:ea typeface="Calibri"/>
                <a:cs typeface="Calibri"/>
                <a:sym typeface="Calibri"/>
              </a:defRPr>
            </a:pPr>
            <a:r>
              <a:t>https://www.javatpoint.com/python-os-module#:~:text=Python%20OS%20module%20provides%20the,under%20Python's%20standard%20utility%20modules</a:t>
            </a:r>
          </a:p>
          <a:p>
            <a:pPr marL="230533" indent="-230533" defTabSz="310895">
              <a:spcBef>
                <a:spcPts val="0"/>
              </a:spcBef>
              <a:buSzPct val="100000"/>
              <a:buChar char="•"/>
              <a:defRPr sz="2176">
                <a:solidFill>
                  <a:srgbClr val="000000"/>
                </a:solidFill>
                <a:latin typeface="Helvetica"/>
                <a:ea typeface="Helvetica"/>
                <a:cs typeface="Helvetica"/>
                <a:sym typeface="Helvetica"/>
              </a:defRPr>
            </a:pPr>
          </a:p>
          <a:p>
            <a:pPr marL="230533" indent="-230533" defTabSz="310895">
              <a:spcBef>
                <a:spcPts val="0"/>
              </a:spcBef>
              <a:buSzPct val="100000"/>
              <a:buChar char="•"/>
              <a:defRPr sz="2176">
                <a:solidFill>
                  <a:srgbClr val="000000"/>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hank you !"/>
          <p:cNvSpPr txBox="1"/>
          <p:nvPr/>
        </p:nvSpPr>
        <p:spPr>
          <a:xfrm>
            <a:off x="4487509" y="4415445"/>
            <a:ext cx="4029782" cy="922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Thank you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roup Member Information"/>
          <p:cNvSpPr txBox="1"/>
          <p:nvPr>
            <p:ph type="title"/>
          </p:nvPr>
        </p:nvSpPr>
        <p:spPr>
          <a:xfrm>
            <a:off x="508725" y="519404"/>
            <a:ext cx="11430001" cy="2438401"/>
          </a:xfrm>
          <a:prstGeom prst="rect">
            <a:avLst/>
          </a:prstGeom>
        </p:spPr>
        <p:txBody>
          <a:bodyPr/>
          <a:lstStyle>
            <a:lvl1pPr>
              <a:defRPr sz="6900">
                <a:solidFill>
                  <a:srgbClr val="000000"/>
                </a:solidFill>
                <a:latin typeface="Hoefler Text"/>
                <a:ea typeface="Hoefler Text"/>
                <a:cs typeface="Hoefler Text"/>
                <a:sym typeface="Hoefler Text"/>
              </a:defRPr>
            </a:lvl1pPr>
          </a:lstStyle>
          <a:p>
            <a:pPr>
              <a:defRPr>
                <a:effectLst/>
              </a:defRPr>
            </a:pPr>
            <a:r>
              <a:t>Group Member Information</a:t>
            </a:r>
          </a:p>
        </p:txBody>
      </p:sp>
      <p:sp>
        <p:nvSpPr>
          <p:cNvPr id="122" name="Name : Leela Sekhar Chowdary Mannava…"/>
          <p:cNvSpPr txBox="1"/>
          <p:nvPr>
            <p:ph type="body" idx="4294967295"/>
          </p:nvPr>
        </p:nvSpPr>
        <p:spPr>
          <a:xfrm>
            <a:off x="508725" y="2662438"/>
            <a:ext cx="11430001" cy="5715001"/>
          </a:xfrm>
          <a:prstGeom prst="rect">
            <a:avLst/>
          </a:prstGeom>
        </p:spPr>
        <p:txBody>
          <a:bodyPr>
            <a:noAutofit/>
          </a:bodyPr>
          <a:lstStyle/>
          <a:p>
            <a:pPr marL="0" indent="0" defTabSz="457200">
              <a:lnSpc>
                <a:spcPct val="30000"/>
              </a:lnSpc>
              <a:spcBef>
                <a:spcPts val="2800"/>
              </a:spcBef>
              <a:buSzTx/>
              <a:buNone/>
              <a:defRPr spc="70" sz="3500">
                <a:solidFill>
                  <a:srgbClr val="000000"/>
                </a:solidFill>
                <a:latin typeface="Calibri"/>
                <a:ea typeface="Calibri"/>
                <a:cs typeface="Calibri"/>
                <a:sym typeface="Calibri"/>
              </a:defRPr>
            </a:pPr>
            <a:r>
              <a:t>Name : Leela Sekhar Chowdary Mannava</a:t>
            </a:r>
          </a:p>
          <a:p>
            <a:pPr marL="0" indent="0" defTabSz="457200">
              <a:lnSpc>
                <a:spcPct val="70000"/>
              </a:lnSpc>
              <a:spcBef>
                <a:spcPts val="2800"/>
              </a:spcBef>
              <a:buSzTx/>
              <a:buNone/>
              <a:defRPr spc="70" sz="3500">
                <a:solidFill>
                  <a:srgbClr val="000000"/>
                </a:solidFill>
                <a:latin typeface="Calibri"/>
                <a:ea typeface="Calibri"/>
                <a:cs typeface="Calibri"/>
                <a:sym typeface="Calibri"/>
              </a:defRPr>
            </a:pPr>
            <a:r>
              <a:t>Student id: 700740979</a:t>
            </a:r>
          </a:p>
          <a:p>
            <a:pPr marL="0" indent="0" defTabSz="457200">
              <a:lnSpc>
                <a:spcPct val="40000"/>
              </a:lnSpc>
              <a:spcBef>
                <a:spcPts val="2800"/>
              </a:spcBef>
              <a:buSzTx/>
              <a:buNone/>
              <a:defRPr spc="70" sz="3500">
                <a:solidFill>
                  <a:srgbClr val="000000"/>
                </a:solidFill>
                <a:latin typeface="Calibri"/>
                <a:ea typeface="Calibri"/>
                <a:cs typeface="Calibri"/>
                <a:sym typeface="Calibri"/>
              </a:defRPr>
            </a:pPr>
            <a:r>
              <a:t>Name : Sravya Mannava</a:t>
            </a:r>
          </a:p>
          <a:p>
            <a:pPr marL="0" indent="0" defTabSz="457200">
              <a:lnSpc>
                <a:spcPct val="60000"/>
              </a:lnSpc>
              <a:spcBef>
                <a:spcPts val="2800"/>
              </a:spcBef>
              <a:buSzTx/>
              <a:buNone/>
              <a:defRPr spc="70" sz="3500">
                <a:solidFill>
                  <a:srgbClr val="000000"/>
                </a:solidFill>
                <a:latin typeface="Calibri"/>
                <a:ea typeface="Calibri"/>
                <a:cs typeface="Calibri"/>
                <a:sym typeface="Calibri"/>
              </a:defRPr>
            </a:pPr>
            <a:r>
              <a:t>Student id: 700747750</a:t>
            </a:r>
          </a:p>
          <a:p>
            <a:pPr marL="0" indent="0" defTabSz="457200">
              <a:lnSpc>
                <a:spcPct val="30000"/>
              </a:lnSpc>
              <a:spcBef>
                <a:spcPts val="2800"/>
              </a:spcBef>
              <a:buSzTx/>
              <a:buNone/>
              <a:defRPr spc="70" sz="3500">
                <a:solidFill>
                  <a:srgbClr val="000000"/>
                </a:solidFill>
                <a:latin typeface="Calibri"/>
                <a:ea typeface="Calibri"/>
                <a:cs typeface="Calibri"/>
                <a:sym typeface="Calibri"/>
              </a:defRPr>
            </a:pPr>
            <a:r>
              <a:t>Name : Phani Datta Pabisetty</a:t>
            </a:r>
          </a:p>
          <a:p>
            <a:pPr marL="0" indent="0" defTabSz="457200">
              <a:lnSpc>
                <a:spcPct val="50000"/>
              </a:lnSpc>
              <a:spcBef>
                <a:spcPts val="2800"/>
              </a:spcBef>
              <a:buSzTx/>
              <a:buNone/>
              <a:defRPr spc="70" sz="3500">
                <a:solidFill>
                  <a:srgbClr val="000000"/>
                </a:solidFill>
                <a:latin typeface="Calibri"/>
                <a:ea typeface="Calibri"/>
                <a:cs typeface="Calibri"/>
                <a:sym typeface="Calibri"/>
              </a:defRPr>
            </a:pPr>
            <a:r>
              <a:t>Student id: 700741652</a:t>
            </a:r>
          </a:p>
          <a:p>
            <a:pPr marL="0" indent="0" defTabSz="457200">
              <a:lnSpc>
                <a:spcPct val="50000"/>
              </a:lnSpc>
              <a:spcBef>
                <a:spcPts val="2800"/>
              </a:spcBef>
              <a:buSzTx/>
              <a:buNone/>
              <a:defRPr spc="70" sz="3500">
                <a:solidFill>
                  <a:srgbClr val="000000"/>
                </a:solidFill>
                <a:latin typeface="Calibri"/>
                <a:ea typeface="Calibri"/>
                <a:cs typeface="Calibri"/>
                <a:sym typeface="Calibri"/>
              </a:defRPr>
            </a:pPr>
            <a:r>
              <a:t>Name : Venkata Naga Nikhil Reddy sanikommu</a:t>
            </a:r>
          </a:p>
          <a:p>
            <a:pPr marL="0" indent="0" defTabSz="457200">
              <a:lnSpc>
                <a:spcPct val="30000"/>
              </a:lnSpc>
              <a:spcBef>
                <a:spcPts val="2800"/>
              </a:spcBef>
              <a:buSzTx/>
              <a:buNone/>
              <a:defRPr spc="70" sz="3500">
                <a:solidFill>
                  <a:srgbClr val="000000"/>
                </a:solidFill>
                <a:latin typeface="Calibri"/>
                <a:ea typeface="Calibri"/>
                <a:cs typeface="Calibri"/>
                <a:sym typeface="Calibri"/>
              </a:defRPr>
            </a:pPr>
            <a:r>
              <a:t>Student id: 700746372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ROLES AND RESPONSEBILITY"/>
          <p:cNvSpPr txBox="1"/>
          <p:nvPr>
            <p:ph type="title"/>
          </p:nvPr>
        </p:nvSpPr>
        <p:spPr>
          <a:xfrm>
            <a:off x="787400" y="147548"/>
            <a:ext cx="11430000" cy="2438401"/>
          </a:xfrm>
          <a:prstGeom prst="rect">
            <a:avLst/>
          </a:prstGeom>
        </p:spPr>
        <p:txBody>
          <a:bodyPr/>
          <a:lstStyle>
            <a:lvl1pPr>
              <a:defRPr sz="6900">
                <a:solidFill>
                  <a:srgbClr val="000000"/>
                </a:solidFill>
              </a:defRPr>
            </a:lvl1pPr>
          </a:lstStyle>
          <a:p>
            <a:pPr/>
            <a:r>
              <a:t>ROLES AND RESPONSEBILITY</a:t>
            </a:r>
          </a:p>
        </p:txBody>
      </p:sp>
      <p:graphicFrame>
        <p:nvGraphicFramePr>
          <p:cNvPr id="125" name="Table 1"/>
          <p:cNvGraphicFramePr/>
          <p:nvPr/>
        </p:nvGraphicFramePr>
        <p:xfrm>
          <a:off x="573181" y="2997100"/>
          <a:ext cx="11430001" cy="57150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5715000"/>
                <a:gridCol w="5715000"/>
              </a:tblGrid>
              <a:tr h="1143000">
                <a:tc>
                  <a:txBody>
                    <a:bodyPr/>
                    <a:lstStyle/>
                    <a:p>
                      <a:pPr>
                        <a:defRPr sz="1800"/>
                      </a:pPr>
                      <a:r>
                        <a:rPr sz="4700">
                          <a:effectLst>
                            <a:outerShdw sx="100000" sy="100000" kx="0" ky="0" algn="b" rotWithShape="0" blurRad="63500" dist="12700" dir="5400000">
                              <a:srgbClr val="000000">
                                <a:alpha val="30000"/>
                              </a:srgbClr>
                            </a:outerShdw>
                          </a:effectLst>
                          <a:sym typeface="Calibri"/>
                        </a:rPr>
                        <a:t>ROLES</a:t>
                      </a:r>
                    </a:p>
                  </a:txBody>
                  <a:tcPr marL="50800" marR="50800" marT="50800" marB="50800" anchor="ctr" anchorCtr="0" horzOverflow="overflow"/>
                </a:tc>
                <a:tc>
                  <a:txBody>
                    <a:bodyPr/>
                    <a:lstStyle/>
                    <a:p>
                      <a:pPr defTabSz="914400">
                        <a:tabLst>
                          <a:tab pos="1168400" algn="l"/>
                        </a:tabLst>
                        <a:defRPr sz="1800"/>
                      </a:pPr>
                      <a:r>
                        <a:rPr sz="6000">
                          <a:sym typeface="Calibri"/>
                        </a:rPr>
                        <a:t>RESPONSEBILITY</a:t>
                      </a:r>
                    </a:p>
                  </a:txBody>
                  <a:tcPr marL="50800" marR="50800" marT="50800" marB="50800" anchor="ctr" anchorCtr="0" horzOverflow="overflow"/>
                </a:tc>
              </a:tr>
              <a:tr h="1143000">
                <a:tc>
                  <a:txBody>
                    <a:bodyPr/>
                    <a:lstStyle/>
                    <a:p>
                      <a:pPr marL="457200" indent="-355600" algn="l" defTabSz="914400">
                        <a:lnSpc>
                          <a:spcPct val="140000"/>
                        </a:lnSpc>
                        <a:buClr>
                          <a:srgbClr val="000000"/>
                        </a:buClr>
                        <a:buSzPts val="2000"/>
                        <a:buFont typeface="Arial"/>
                        <a:buChar char="●"/>
                        <a:defRPr sz="2000">
                          <a:latin typeface="Arial"/>
                          <a:ea typeface="Arial"/>
                          <a:cs typeface="Arial"/>
                          <a:sym typeface="Arial"/>
                        </a:defRPr>
                      </a:pPr>
                      <a:r>
                        <a:t>Project planning</a:t>
                      </a:r>
                    </a:p>
                    <a:p>
                      <a:pPr marL="457200" indent="-355600" algn="l" defTabSz="914400">
                        <a:lnSpc>
                          <a:spcPct val="140000"/>
                        </a:lnSpc>
                        <a:buClr>
                          <a:srgbClr val="000000"/>
                        </a:buClr>
                        <a:buSzPts val="2000"/>
                        <a:buFont typeface="Arial"/>
                        <a:buChar char="●"/>
                        <a:defRPr sz="2000">
                          <a:latin typeface="Arial"/>
                          <a:ea typeface="Arial"/>
                          <a:cs typeface="Arial"/>
                          <a:sym typeface="Arial"/>
                        </a:defRPr>
                      </a:pPr>
                      <a:r>
                        <a:t>Requirement analysis</a:t>
                      </a:r>
                    </a:p>
                    <a:p>
                      <a:pPr marL="457200" indent="-355600" algn="l" defTabSz="914400">
                        <a:lnSpc>
                          <a:spcPct val="140000"/>
                        </a:lnSpc>
                        <a:buClr>
                          <a:srgbClr val="000000"/>
                        </a:buClr>
                        <a:buSzPts val="2000"/>
                        <a:buFont typeface="Arial"/>
                        <a:buChar char="●"/>
                        <a:defRPr sz="2000">
                          <a:latin typeface="Arial"/>
                          <a:ea typeface="Arial"/>
                          <a:cs typeface="Arial"/>
                          <a:sym typeface="Arial"/>
                        </a:defRPr>
                      </a:pPr>
                      <a:r>
                        <a:t>Data collection and cleaning</a:t>
                      </a:r>
                    </a:p>
                  </a:txBody>
                  <a:tcPr marL="50800" marR="50800" marT="50800" marB="50800" anchor="ctr" anchorCtr="0" horzOverflow="overflow"/>
                </a:tc>
                <a:tc>
                  <a:txBody>
                    <a:bodyPr/>
                    <a:lstStyle/>
                    <a:p>
                      <a:pPr marL="479777" indent="-174977" algn="just" defTabSz="457200">
                        <a:spcBef>
                          <a:spcPts val="600"/>
                        </a:spcBef>
                        <a:buSzPct val="100000"/>
                        <a:buChar char="•"/>
                        <a:defRPr sz="2000">
                          <a:sym typeface="Calibri"/>
                        </a:defRPr>
                      </a:pPr>
                      <a:r>
                        <a:t>LeelaSekhar</a:t>
                      </a:r>
                    </a:p>
                    <a:p>
                      <a:pPr marL="479777" indent="-174977" algn="l" defTabSz="457200">
                        <a:buSzPct val="100000"/>
                        <a:buChar char="•"/>
                        <a:defRPr sz="2000">
                          <a:sym typeface="Calibri"/>
                        </a:defRPr>
                      </a:pPr>
                      <a:r>
                        <a:t>Sravya </a:t>
                      </a:r>
                    </a:p>
                    <a:p>
                      <a:pPr marL="479777" indent="-174977" algn="l" defTabSz="457200">
                        <a:buSzPct val="100000"/>
                        <a:buChar char="•"/>
                        <a:defRPr sz="2000">
                          <a:sym typeface="Calibri"/>
                        </a:defRPr>
                      </a:pPr>
                      <a:r>
                        <a:t> Venkata Naga Nikhil </a:t>
                      </a:r>
                    </a:p>
                  </a:txBody>
                  <a:tcPr marL="50800" marR="50800" marT="50800" marB="50800" anchor="ctr" anchorCtr="0" horzOverflow="overflow"/>
                </a:tc>
              </a:tr>
              <a:tr h="1143000">
                <a:tc>
                  <a:txBody>
                    <a:bodyPr/>
                    <a:lstStyle/>
                    <a:p>
                      <a:pPr marL="457200" indent="-355600" algn="l" defTabSz="914400">
                        <a:lnSpc>
                          <a:spcPct val="140000"/>
                        </a:lnSpc>
                        <a:buClr>
                          <a:srgbClr val="000000"/>
                        </a:buClr>
                        <a:buSzPts val="2000"/>
                        <a:buFont typeface="Arial"/>
                        <a:buChar char="●"/>
                        <a:defRPr sz="2000">
                          <a:sym typeface="Calibri"/>
                        </a:defRPr>
                      </a:pPr>
                      <a:r>
                        <a:t>Exploratory data analysis</a:t>
                      </a:r>
                    </a:p>
                    <a:p>
                      <a:pPr marL="457200" indent="-355600" algn="l" defTabSz="914400">
                        <a:lnSpc>
                          <a:spcPct val="140000"/>
                        </a:lnSpc>
                        <a:buClr>
                          <a:srgbClr val="000000"/>
                        </a:buClr>
                        <a:buSzPts val="2000"/>
                        <a:buFont typeface="Arial"/>
                        <a:buChar char="●"/>
                        <a:defRPr sz="2000">
                          <a:sym typeface="Calibri"/>
                        </a:defRPr>
                      </a:pPr>
                      <a:r>
                        <a:t>Choosing model</a:t>
                      </a:r>
                    </a:p>
                    <a:p>
                      <a:pPr marL="457200" indent="-355600" algn="l" defTabSz="914400">
                        <a:lnSpc>
                          <a:spcPct val="140000"/>
                        </a:lnSpc>
                        <a:buClr>
                          <a:srgbClr val="000000"/>
                        </a:buClr>
                        <a:buSzPts val="2000"/>
                        <a:buFont typeface="Arial"/>
                        <a:buChar char="●"/>
                        <a:defRPr sz="2000">
                          <a:sym typeface="Calibri"/>
                        </a:defRPr>
                      </a:pPr>
                      <a:r>
                        <a:t>Performance evaluation</a:t>
                      </a:r>
                    </a:p>
                    <a:p>
                      <a:pPr algn="l" defTabSz="914400">
                        <a:lnSpc>
                          <a:spcPct val="140000"/>
                        </a:lnSpc>
                        <a:defRPr sz="2000">
                          <a:sym typeface="Calibri"/>
                        </a:defRPr>
                      </a:pPr>
                    </a:p>
                    <a:p>
                      <a:pPr marL="457200" indent="-355600" algn="l" defTabSz="914400">
                        <a:lnSpc>
                          <a:spcPct val="140000"/>
                        </a:lnSpc>
                        <a:buClr>
                          <a:srgbClr val="000000"/>
                        </a:buClr>
                        <a:buSzPts val="2000"/>
                        <a:buFont typeface="Arial"/>
                        <a:buChar char="●"/>
                        <a:defRPr sz="2000">
                          <a:sym typeface="Calibri"/>
                        </a:defRPr>
                      </a:pPr>
                      <a:r>
                        <a:t>Performance evaluation</a:t>
                      </a:r>
                    </a:p>
                  </a:txBody>
                  <a:tcPr marL="50800" marR="50800" marT="50800" marB="50800" anchor="ctr" anchorCtr="0" horzOverflow="overflow"/>
                </a:tc>
                <a:tc>
                  <a:txBody>
                    <a:bodyPr/>
                    <a:lstStyle/>
                    <a:p>
                      <a:pPr marL="479777" indent="-174977" algn="just" defTabSz="457200">
                        <a:spcBef>
                          <a:spcPts val="600"/>
                        </a:spcBef>
                        <a:buSzPct val="100000"/>
                        <a:buChar char="•"/>
                        <a:defRPr sz="2000">
                          <a:sym typeface="Calibri"/>
                        </a:defRPr>
                      </a:pPr>
                      <a:r>
                        <a:t>Leela Shekar</a:t>
                      </a:r>
                    </a:p>
                    <a:p>
                      <a:pPr marL="479777" indent="-174977" algn="just" defTabSz="457200">
                        <a:spcBef>
                          <a:spcPts val="600"/>
                        </a:spcBef>
                        <a:buSzPct val="100000"/>
                        <a:buChar char="•"/>
                        <a:defRPr sz="2000">
                          <a:sym typeface="Calibri"/>
                        </a:defRPr>
                      </a:pPr>
                      <a:r>
                        <a:t>PhaniDatta</a:t>
                      </a:r>
                      <a:r>
                        <a:rPr sz="1200"/>
                        <a:t> </a:t>
                      </a:r>
                      <a:endParaRPr sz="1200"/>
                    </a:p>
                    <a:p>
                      <a:pPr marL="479777" indent="-174977" algn="just" defTabSz="457200">
                        <a:spcBef>
                          <a:spcPts val="600"/>
                        </a:spcBef>
                        <a:buSzPct val="100000"/>
                        <a:buChar char="•"/>
                        <a:defRPr sz="2000">
                          <a:sym typeface="Calibri"/>
                        </a:defRPr>
                      </a:pPr>
                      <a:r>
                        <a:t> Phani Datta</a:t>
                      </a:r>
                    </a:p>
                  </a:txBody>
                  <a:tcPr marL="50800" marR="50800" marT="50800" marB="50800" anchor="ctr" anchorCtr="0" horzOverflow="overflow"/>
                </a:tc>
              </a:tr>
              <a:tr h="1143000">
                <a:tc>
                  <a:txBody>
                    <a:bodyPr/>
                    <a:lstStyle/>
                    <a:p>
                      <a:pPr marL="457200" indent="-355600" algn="l" defTabSz="914400">
                        <a:lnSpc>
                          <a:spcPct val="140000"/>
                        </a:lnSpc>
                        <a:buClr>
                          <a:srgbClr val="000000"/>
                        </a:buClr>
                        <a:buSzPts val="2000"/>
                        <a:buFont typeface="Arial"/>
                        <a:buChar char="●"/>
                        <a:defRPr sz="2000">
                          <a:sym typeface="Calibri"/>
                        </a:defRPr>
                      </a:pPr>
                      <a:r>
                        <a:t>Documenting the project</a:t>
                      </a:r>
                    </a:p>
                    <a:p>
                      <a:pPr marL="457200" indent="-355600" algn="l" defTabSz="914400">
                        <a:lnSpc>
                          <a:spcPct val="140000"/>
                        </a:lnSpc>
                        <a:buClr>
                          <a:srgbClr val="000000"/>
                        </a:buClr>
                        <a:buSzPts val="2000"/>
                        <a:buFont typeface="Arial"/>
                        <a:buChar char="●"/>
                        <a:defRPr sz="2000">
                          <a:sym typeface="Calibri"/>
                        </a:defRPr>
                      </a:pPr>
                      <a:r>
                        <a:t>Summarizing the results</a:t>
                      </a:r>
                    </a:p>
                    <a:p>
                      <a:pPr marL="457200" indent="-355600" algn="l" defTabSz="914400">
                        <a:lnSpc>
                          <a:spcPct val="140000"/>
                        </a:lnSpc>
                        <a:buClr>
                          <a:srgbClr val="000000"/>
                        </a:buClr>
                        <a:buSzPts val="2000"/>
                        <a:buFont typeface="Arial"/>
                        <a:buChar char="●"/>
                        <a:defRPr sz="2000">
                          <a:sym typeface="Calibri"/>
                        </a:defRPr>
                      </a:pPr>
                      <a:r>
                        <a:t>Python code </a:t>
                      </a:r>
                    </a:p>
                  </a:txBody>
                  <a:tcPr marL="50800" marR="50800" marT="50800" marB="50800" anchor="ctr" anchorCtr="0" horzOverflow="overflow"/>
                </a:tc>
                <a:tc>
                  <a:txBody>
                    <a:bodyPr/>
                    <a:lstStyle/>
                    <a:p>
                      <a:pPr marL="479777" indent="-174977" algn="l" defTabSz="457200">
                        <a:buSzPct val="100000"/>
                        <a:buChar char="•"/>
                        <a:defRPr sz="2000">
                          <a:sym typeface="Calibri"/>
                        </a:defRPr>
                      </a:pPr>
                      <a:r>
                        <a:t>Venkata Naga Nikhil </a:t>
                      </a:r>
                    </a:p>
                    <a:p>
                      <a:pPr marL="479777" indent="-174977" algn="l" defTabSz="457200">
                        <a:buSzPct val="100000"/>
                        <a:buChar char="•"/>
                        <a:defRPr sz="2000">
                          <a:sym typeface="Calibri"/>
                        </a:defRPr>
                      </a:pPr>
                      <a:r>
                        <a:t>sravya </a:t>
                      </a:r>
                      <a:endParaRPr sz="1200"/>
                    </a:p>
                    <a:p>
                      <a:pPr marL="479777" indent="-174977" algn="l" defTabSz="457200">
                        <a:buSzPct val="100000"/>
                        <a:buChar char="•"/>
                        <a:defRPr sz="2000">
                          <a:sym typeface="Calibri"/>
                        </a:defRPr>
                      </a:pPr>
                      <a:r>
                        <a:t>Leela Sekhar </a:t>
                      </a:r>
                    </a:p>
                  </a:txBody>
                  <a:tcPr marL="50800" marR="50800" marT="50800" marB="50800" anchor="ctr" anchorCtr="0" horzOverflow="overflow"/>
                </a:tc>
              </a:tr>
              <a:tr h="1143000">
                <a:tc>
                  <a:txBody>
                    <a:bodyPr/>
                    <a:lstStyle/>
                    <a:p>
                      <a:pPr marL="457200" indent="-355600" algn="l" defTabSz="914400">
                        <a:lnSpc>
                          <a:spcPct val="140000"/>
                        </a:lnSpc>
                        <a:buClr>
                          <a:srgbClr val="000000"/>
                        </a:buClr>
                        <a:buSzPts val="2000"/>
                        <a:buFont typeface="Arial"/>
                        <a:buChar char="●"/>
                        <a:defRPr sz="2000">
                          <a:sym typeface="Calibri"/>
                        </a:defRPr>
                      </a:pPr>
                      <a:r>
                        <a:t>Video recording of the project</a:t>
                      </a:r>
                    </a:p>
                    <a:p>
                      <a:pPr marL="457200" indent="-355600" algn="l" defTabSz="914400">
                        <a:lnSpc>
                          <a:spcPct val="140000"/>
                        </a:lnSpc>
                        <a:buClr>
                          <a:srgbClr val="000000"/>
                        </a:buClr>
                        <a:buSzPts val="2000"/>
                        <a:buFont typeface="Arial"/>
                        <a:buChar char="●"/>
                        <a:defRPr sz="2000">
                          <a:sym typeface="Calibri"/>
                        </a:defRPr>
                      </a:pPr>
                      <a:r>
                        <a:t>Uploading the project into Github</a:t>
                      </a:r>
                    </a:p>
                    <a:p>
                      <a:pPr marL="457200" indent="-355600" algn="l" defTabSz="914400">
                        <a:lnSpc>
                          <a:spcPct val="140000"/>
                        </a:lnSpc>
                        <a:buClr>
                          <a:srgbClr val="000000"/>
                        </a:buClr>
                        <a:buSzPts val="2000"/>
                        <a:buFont typeface="Arial"/>
                        <a:buChar char="●"/>
                        <a:defRPr sz="2000">
                          <a:sym typeface="Calibri"/>
                        </a:defRPr>
                      </a:pPr>
                      <a:r>
                        <a:t>Documenting final report</a:t>
                      </a:r>
                    </a:p>
                  </a:txBody>
                  <a:tcPr marL="50800" marR="50800" marT="50800" marB="50800" anchor="ctr" anchorCtr="0" horzOverflow="overflow"/>
                </a:tc>
                <a:tc>
                  <a:txBody>
                    <a:bodyPr/>
                    <a:lstStyle/>
                    <a:p>
                      <a:pPr marL="516687" indent="-211887" algn="l" defTabSz="457200">
                        <a:buSzPct val="100000"/>
                        <a:buChar char="•"/>
                        <a:defRPr sz="2000">
                          <a:sym typeface="Calibri"/>
                        </a:defRPr>
                      </a:pPr>
                      <a:r>
                        <a:t>Leela Sekhar + Venkata Naga Nikhil </a:t>
                      </a:r>
                    </a:p>
                    <a:p>
                      <a:pPr marL="479777" indent="-174977" algn="l" defTabSz="457200">
                        <a:buSzPct val="100000"/>
                        <a:buChar char="•"/>
                        <a:defRPr sz="2000">
                          <a:sym typeface="Calibri"/>
                        </a:defRPr>
                      </a:pPr>
                      <a:r>
                        <a:t>Phani Datta</a:t>
                      </a:r>
                    </a:p>
                    <a:p>
                      <a:pPr marL="479777" indent="-174977" algn="l" defTabSz="457200">
                        <a:buSzPct val="100000"/>
                        <a:buChar char="•"/>
                        <a:defRPr sz="2000">
                          <a:sym typeface="Calibri"/>
                        </a:defRPr>
                      </a:pPr>
                      <a:r>
                        <a:t>Sravya</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Motivation"/>
          <p:cNvSpPr txBox="1"/>
          <p:nvPr>
            <p:ph type="title"/>
          </p:nvPr>
        </p:nvSpPr>
        <p:spPr>
          <a:prstGeom prst="rect">
            <a:avLst/>
          </a:prstGeom>
        </p:spPr>
        <p:txBody>
          <a:bodyPr/>
          <a:lstStyle>
            <a:lvl1pPr marL="609600" indent="-304800" algn="just" defTabSz="457200">
              <a:defRPr sz="6900" u="sng">
                <a:solidFill>
                  <a:srgbClr val="000000"/>
                </a:solidFill>
                <a:latin typeface="Calibri"/>
                <a:ea typeface="Calibri"/>
                <a:cs typeface="Calibri"/>
                <a:sym typeface="Calibri"/>
              </a:defRPr>
            </a:lvl1pPr>
          </a:lstStyle>
          <a:p>
            <a:pPr>
              <a:defRPr>
                <a:effectLst/>
              </a:defRPr>
            </a:pPr>
            <a:r>
              <a:t>Motivation</a:t>
            </a:r>
          </a:p>
        </p:txBody>
      </p:sp>
      <p:sp>
        <p:nvSpPr>
          <p:cNvPr id="128" name="Breast cancer is the most prevalent health problem. The main drawbacks are breast cancer screening methods and non-invasive, hazardous radiation.…"/>
          <p:cNvSpPr txBox="1"/>
          <p:nvPr>
            <p:ph type="body" idx="4294967295"/>
          </p:nvPr>
        </p:nvSpPr>
        <p:spPr>
          <a:xfrm>
            <a:off x="787400" y="2540846"/>
            <a:ext cx="11430000" cy="5942754"/>
          </a:xfrm>
          <a:prstGeom prst="rect">
            <a:avLst/>
          </a:prstGeom>
        </p:spPr>
        <p:txBody>
          <a:bodyPr/>
          <a:lstStyle/>
          <a:p>
            <a:pPr lvl="1" marL="706472" indent="-332457" algn="just" defTabSz="434340">
              <a:spcBef>
                <a:spcPts val="700"/>
              </a:spcBef>
              <a:buSzPct val="100000"/>
              <a:buChar char="•"/>
              <a:defRPr sz="3325">
                <a:solidFill>
                  <a:srgbClr val="0E101A"/>
                </a:solidFill>
                <a:latin typeface="Calibri"/>
                <a:ea typeface="Calibri"/>
                <a:cs typeface="Calibri"/>
                <a:sym typeface="Calibri"/>
              </a:defRPr>
            </a:pPr>
            <a:r>
              <a:t>Breast cancer is the most prevalent health problem. The main drawbacks are breast cancer screening methods and non-invasive, hazardous radiation.</a:t>
            </a:r>
          </a:p>
          <a:p>
            <a:pPr lvl="1" marL="706472" indent="-332457" algn="just" defTabSz="434340">
              <a:spcBef>
                <a:spcPts val="700"/>
              </a:spcBef>
              <a:buSzPct val="100000"/>
              <a:buChar char="•"/>
              <a:defRPr sz="3325">
                <a:solidFill>
                  <a:srgbClr val="0E101A"/>
                </a:solidFill>
                <a:latin typeface="Calibri"/>
                <a:ea typeface="Calibri"/>
                <a:cs typeface="Calibri"/>
                <a:sym typeface="Calibri"/>
              </a:defRPr>
            </a:pPr>
            <a:r>
              <a:t>A quick and efficient diagnosis can improve the chance that patients will receive treatment, decreasing the mortality rate from breast cancer.</a:t>
            </a:r>
          </a:p>
          <a:p>
            <a:pPr lvl="1" marL="706472" indent="-332457" algn="just" defTabSz="434340">
              <a:spcBef>
                <a:spcPts val="700"/>
              </a:spcBef>
              <a:buSzPct val="100000"/>
              <a:buChar char="•"/>
              <a:defRPr sz="3325">
                <a:solidFill>
                  <a:srgbClr val="0E101A"/>
                </a:solidFill>
                <a:latin typeface="Calibri"/>
                <a:ea typeface="Calibri"/>
                <a:cs typeface="Calibri"/>
                <a:sym typeface="Calibri"/>
              </a:defRPr>
            </a:pPr>
            <a:r>
              <a:t>One of the Machine learning techniques that is frequently used in disease diagnosis is random forest. The samples and characteristics included in the decision trees are two key areas where the random of it is evident.</a:t>
            </a:r>
          </a:p>
          <a:p>
            <a:pPr marL="579119" indent="-289559" algn="just" defTabSz="434340">
              <a:spcBef>
                <a:spcPts val="0"/>
              </a:spcBef>
              <a:buSzTx/>
              <a:buNone/>
              <a:defRPr sz="1520" u="sng">
                <a:solidFill>
                  <a:srgbClr val="0E101A"/>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OBJECTIVES"/>
          <p:cNvSpPr txBox="1"/>
          <p:nvPr>
            <p:ph type="title"/>
          </p:nvPr>
        </p:nvSpPr>
        <p:spPr>
          <a:prstGeom prst="rect">
            <a:avLst/>
          </a:prstGeom>
        </p:spPr>
        <p:txBody>
          <a:bodyPr/>
          <a:lstStyle>
            <a:lvl1pPr marL="609600" indent="-304800" algn="just" defTabSz="457200">
              <a:defRPr sz="6900" u="sng">
                <a:solidFill>
                  <a:srgbClr val="000000"/>
                </a:solidFill>
                <a:latin typeface="Calibri"/>
                <a:ea typeface="Calibri"/>
                <a:cs typeface="Calibri"/>
                <a:sym typeface="Calibri"/>
              </a:defRPr>
            </a:lvl1pPr>
          </a:lstStyle>
          <a:p>
            <a:pPr>
              <a:defRPr>
                <a:effectLst/>
              </a:defRPr>
            </a:pPr>
            <a:r>
              <a:t>OBJECTIVES</a:t>
            </a:r>
          </a:p>
        </p:txBody>
      </p:sp>
      <p:sp>
        <p:nvSpPr>
          <p:cNvPr id="131" name="Collect the data and Analyse it from the repository and identify the missing values and clean the data.…"/>
          <p:cNvSpPr txBox="1"/>
          <p:nvPr>
            <p:ph type="body" idx="1"/>
          </p:nvPr>
        </p:nvSpPr>
        <p:spPr>
          <a:xfrm>
            <a:off x="971611" y="2675708"/>
            <a:ext cx="11061578" cy="5900784"/>
          </a:xfrm>
          <a:prstGeom prst="rect">
            <a:avLst/>
          </a:prstGeom>
        </p:spPr>
        <p:txBody>
          <a:bodyPr/>
          <a:lstStyle/>
          <a:p>
            <a:pPr marL="284776" indent="-284776" algn="just" defTabSz="384047">
              <a:spcBef>
                <a:spcPts val="600"/>
              </a:spcBef>
              <a:buSzPct val="100000"/>
              <a:buChar char="•"/>
              <a:defRPr sz="2940">
                <a:solidFill>
                  <a:srgbClr val="000000"/>
                </a:solidFill>
                <a:latin typeface="Calibri"/>
                <a:ea typeface="Calibri"/>
                <a:cs typeface="Calibri"/>
                <a:sym typeface="Calibri"/>
              </a:defRPr>
            </a:pPr>
            <a:r>
              <a:t>Collect the data and Analyse it from the repository and identify the missing values and clean the data. </a:t>
            </a:r>
          </a:p>
          <a:p>
            <a:pPr marL="284776" indent="-284776" algn="just" defTabSz="384047">
              <a:spcBef>
                <a:spcPts val="600"/>
              </a:spcBef>
              <a:buSzPct val="100000"/>
              <a:buChar char="•"/>
              <a:defRPr sz="2940">
                <a:solidFill>
                  <a:srgbClr val="000000"/>
                </a:solidFill>
                <a:latin typeface="Calibri"/>
                <a:ea typeface="Calibri"/>
                <a:cs typeface="Calibri"/>
                <a:sym typeface="Calibri"/>
              </a:defRPr>
            </a:pPr>
            <a:r>
              <a:t> Training and Testing datasets  for the model. </a:t>
            </a:r>
          </a:p>
          <a:p>
            <a:pPr marL="284776" indent="-284776" algn="just" defTabSz="384047">
              <a:spcBef>
                <a:spcPts val="600"/>
              </a:spcBef>
              <a:buSzPct val="100000"/>
              <a:buChar char="•"/>
              <a:defRPr sz="2940">
                <a:solidFill>
                  <a:srgbClr val="000000"/>
                </a:solidFill>
                <a:latin typeface="Calibri"/>
                <a:ea typeface="Calibri"/>
                <a:cs typeface="Calibri"/>
                <a:sym typeface="Calibri"/>
              </a:defRPr>
            </a:pPr>
            <a:r>
              <a:t>It used to predict breast cancer using ensemble models like boosting, voting, and bagging techniques. </a:t>
            </a:r>
          </a:p>
          <a:p>
            <a:pPr marL="284776" indent="-284776" algn="just" defTabSz="384047">
              <a:spcBef>
                <a:spcPts val="600"/>
              </a:spcBef>
              <a:buSzPct val="100000"/>
              <a:buChar char="•"/>
              <a:defRPr sz="2940">
                <a:solidFill>
                  <a:srgbClr val="000000"/>
                </a:solidFill>
                <a:latin typeface="Calibri"/>
                <a:ea typeface="Calibri"/>
                <a:cs typeface="Calibri"/>
                <a:sym typeface="Calibri"/>
              </a:defRPr>
            </a:pPr>
            <a:r>
              <a:t>The random forest algorithms are used and implemented in the Python interface. </a:t>
            </a:r>
          </a:p>
          <a:p>
            <a:pPr marL="284776" indent="-284776" algn="just" defTabSz="384047">
              <a:spcBef>
                <a:spcPts val="600"/>
              </a:spcBef>
              <a:buSzPct val="100000"/>
              <a:buChar char="•"/>
              <a:defRPr sz="2940">
                <a:solidFill>
                  <a:srgbClr val="000000"/>
                </a:solidFill>
                <a:latin typeface="Calibri"/>
                <a:ea typeface="Calibri"/>
                <a:cs typeface="Calibri"/>
                <a:sym typeface="Calibri"/>
              </a:defRPr>
            </a:pPr>
            <a:r>
              <a:t>The results of implementing random forest to identify breast cancer will be accurate. </a:t>
            </a:r>
            <a:endParaRPr sz="1008"/>
          </a:p>
          <a:p>
            <a:pPr marL="284776" indent="-284776" algn="just" defTabSz="384047">
              <a:spcBef>
                <a:spcPts val="500"/>
              </a:spcBef>
              <a:buSzPct val="100000"/>
              <a:buChar char="•"/>
              <a:defRPr sz="2688">
                <a:solidFill>
                  <a:srgbClr val="000000"/>
                </a:solidFill>
                <a:latin typeface="Calibri"/>
                <a:ea typeface="Calibri"/>
                <a:cs typeface="Calibri"/>
                <a:sym typeface="Calibri"/>
              </a:defRPr>
            </a:pPr>
            <a:endParaRPr sz="1008"/>
          </a:p>
          <a:p>
            <a:pPr marL="284776" indent="-284776" algn="just" defTabSz="384047">
              <a:spcBef>
                <a:spcPts val="500"/>
              </a:spcBef>
              <a:buSzPct val="100000"/>
              <a:buChar char="•"/>
              <a:defRPr sz="2688">
                <a:solidFill>
                  <a:srgbClr val="000000"/>
                </a:solidFill>
                <a:latin typeface="Calibri"/>
                <a:ea typeface="Calibri"/>
                <a:cs typeface="Calibri"/>
                <a:sym typeface="Calibri"/>
              </a:defRPr>
            </a:pPr>
            <a:endParaRPr sz="1008"/>
          </a:p>
          <a:p>
            <a:pPr marL="142388" indent="-142388" algn="just" defTabSz="384047">
              <a:spcBef>
                <a:spcPts val="500"/>
              </a:spcBef>
              <a:buSzPct val="100000"/>
              <a:buChar char="•"/>
              <a:defRPr sz="1344">
                <a:solidFill>
                  <a:srgbClr val="000000"/>
                </a:solidFill>
                <a:latin typeface="Calibri"/>
                <a:ea typeface="Calibri"/>
                <a:cs typeface="Calibri"/>
                <a:sym typeface="Calibri"/>
              </a:defRPr>
            </a:pPr>
            <a:endParaRPr sz="2688"/>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Related work"/>
          <p:cNvSpPr txBox="1"/>
          <p:nvPr>
            <p:ph type="title"/>
          </p:nvPr>
        </p:nvSpPr>
        <p:spPr>
          <a:prstGeom prst="rect">
            <a:avLst/>
          </a:prstGeom>
        </p:spPr>
        <p:txBody>
          <a:bodyPr/>
          <a:lstStyle>
            <a:lvl1pPr marL="609600" indent="-304800" algn="just" defTabSz="457200">
              <a:defRPr sz="6900" u="sng">
                <a:solidFill>
                  <a:srgbClr val="000000"/>
                </a:solidFill>
                <a:latin typeface="Calibri"/>
                <a:ea typeface="Calibri"/>
                <a:cs typeface="Calibri"/>
                <a:sym typeface="Calibri"/>
              </a:defRPr>
            </a:lvl1pPr>
          </a:lstStyle>
          <a:p>
            <a:pPr>
              <a:defRPr>
                <a:effectLst/>
              </a:defRPr>
            </a:pPr>
            <a:r>
              <a:t>Related work</a:t>
            </a:r>
          </a:p>
        </p:txBody>
      </p:sp>
      <p:sp>
        <p:nvSpPr>
          <p:cNvPr id="134" name="Traditionally,  breast cancer is detected using a mammogram x-ray, which is very costly, and sometimes, this test will not show accurate results.…"/>
          <p:cNvSpPr txBox="1"/>
          <p:nvPr>
            <p:ph type="body" idx="1"/>
          </p:nvPr>
        </p:nvSpPr>
        <p:spPr>
          <a:xfrm>
            <a:off x="401806" y="2697193"/>
            <a:ext cx="12064615" cy="5733363"/>
          </a:xfrm>
          <a:prstGeom prst="rect">
            <a:avLst/>
          </a:prstGeom>
        </p:spPr>
        <p:txBody>
          <a:bodyPr/>
          <a:lstStyle/>
          <a:p>
            <a:pPr marL="325458" indent="-325458" algn="just" defTabSz="438911">
              <a:spcBef>
                <a:spcPts val="700"/>
              </a:spcBef>
              <a:buSzPct val="100000"/>
              <a:buChar char="•"/>
              <a:defRPr sz="3072">
                <a:solidFill>
                  <a:srgbClr val="000000"/>
                </a:solidFill>
                <a:latin typeface="Calibri"/>
                <a:ea typeface="Calibri"/>
                <a:cs typeface="Calibri"/>
                <a:sym typeface="Calibri"/>
              </a:defRPr>
            </a:pPr>
            <a:r>
              <a:t>Traditionally,  breast cancer is detected using a mammogram x-ray, which is very costly, and sometimes, this test will not show accurate results.</a:t>
            </a:r>
          </a:p>
          <a:p>
            <a:pPr marL="325458" indent="-325458" algn="just" defTabSz="438911">
              <a:spcBef>
                <a:spcPts val="700"/>
              </a:spcBef>
              <a:buSzPct val="100000"/>
              <a:buChar char="•"/>
              <a:defRPr sz="3072">
                <a:solidFill>
                  <a:srgbClr val="000000"/>
                </a:solidFill>
                <a:latin typeface="Calibri"/>
                <a:ea typeface="Calibri"/>
                <a:cs typeface="Calibri"/>
                <a:sym typeface="Calibri"/>
              </a:defRPr>
            </a:pPr>
            <a:r>
              <a:t>Breast cancer can be identified and predicted using X-ray imaging. However, it might be difficult to conclude when combining imaging and clinical data.</a:t>
            </a:r>
          </a:p>
          <a:p>
            <a:pPr marL="325458" indent="-325458" algn="just" defTabSz="438911">
              <a:spcBef>
                <a:spcPts val="700"/>
              </a:spcBef>
              <a:buSzPct val="100000"/>
              <a:buChar char="•"/>
              <a:defRPr sz="3072">
                <a:solidFill>
                  <a:srgbClr val="000000"/>
                </a:solidFill>
                <a:latin typeface="Calibri"/>
                <a:ea typeface="Calibri"/>
                <a:cs typeface="Calibri"/>
                <a:sym typeface="Calibri"/>
              </a:defRPr>
            </a:pPr>
            <a:r>
              <a:t>The patient's disease cannot be identified in the early stages by following the medical report. So we use some machine learning techniques to overcome this problem.</a:t>
            </a:r>
          </a:p>
          <a:p>
            <a:pPr marL="325458" indent="-325458" algn="just" defTabSz="438911">
              <a:spcBef>
                <a:spcPts val="700"/>
              </a:spcBef>
              <a:buSzPct val="100000"/>
              <a:buChar char="•"/>
              <a:defRPr sz="3072">
                <a:solidFill>
                  <a:srgbClr val="000000"/>
                </a:solidFill>
                <a:latin typeface="Calibri"/>
                <a:ea typeface="Calibri"/>
                <a:cs typeface="Calibri"/>
                <a:sym typeface="Calibri"/>
              </a:defRPr>
            </a:pPr>
            <a:r>
              <a:t>Ensemble model To improve the accuracy of predictive analytics, ensemble modeling combines the outputs of two or more related but distinct analytical models into a single score or spread</a:t>
            </a:r>
            <a:r>
              <a:rPr sz="1152"/>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Bagging is an ensemble approach that combines the predictions from all models after fitting them to various subsets of a training dataset.…"/>
          <p:cNvSpPr txBox="1"/>
          <p:nvPr>
            <p:ph type="body" idx="1"/>
          </p:nvPr>
        </p:nvSpPr>
        <p:spPr>
          <a:prstGeom prst="rect">
            <a:avLst/>
          </a:prstGeom>
        </p:spPr>
        <p:txBody>
          <a:bodyPr/>
          <a:lstStyle/>
          <a:p>
            <a:pPr marL="578202" indent="-273402" algn="just" defTabSz="457200">
              <a:lnSpc>
                <a:spcPts val="6200"/>
              </a:lnSpc>
              <a:spcBef>
                <a:spcPts val="800"/>
              </a:spcBef>
              <a:buSzPct val="100000"/>
              <a:buChar char="•"/>
              <a:defRPr sz="3200">
                <a:solidFill>
                  <a:srgbClr val="000000"/>
                </a:solidFill>
                <a:latin typeface="Calibri"/>
                <a:ea typeface="Calibri"/>
                <a:cs typeface="Calibri"/>
                <a:sym typeface="Calibri"/>
              </a:defRPr>
            </a:pPr>
            <a:r>
              <a:t>Bagging is an ensemble approach that combines the predictions from all models after fitting them to various subsets of a training dataset.</a:t>
            </a:r>
          </a:p>
          <a:p>
            <a:pPr marL="578202" indent="-273402" algn="just" defTabSz="457200">
              <a:lnSpc>
                <a:spcPts val="6200"/>
              </a:lnSpc>
              <a:spcBef>
                <a:spcPts val="800"/>
              </a:spcBef>
              <a:buSzPct val="100000"/>
              <a:buChar char="•"/>
              <a:defRPr sz="3200">
                <a:solidFill>
                  <a:srgbClr val="000000"/>
                </a:solidFill>
                <a:latin typeface="Calibri"/>
                <a:ea typeface="Calibri"/>
                <a:cs typeface="Calibri"/>
                <a:sym typeface="Calibri"/>
              </a:defRPr>
            </a:pPr>
            <a:r>
              <a:t>Boosting method reduces errors in predictive data analysis of the tanning data sets.</a:t>
            </a:r>
          </a:p>
          <a:p>
            <a:pPr marL="578202" indent="-273402" algn="just" defTabSz="457200">
              <a:lnSpc>
                <a:spcPts val="6200"/>
              </a:lnSpc>
              <a:spcBef>
                <a:spcPts val="800"/>
              </a:spcBef>
              <a:buSzPct val="100000"/>
              <a:buChar char="•"/>
              <a:defRPr sz="3200">
                <a:solidFill>
                  <a:srgbClr val="000000"/>
                </a:solidFill>
                <a:latin typeface="Calibri"/>
                <a:ea typeface="Calibri"/>
                <a:cs typeface="Calibri"/>
                <a:sym typeface="Calibri"/>
              </a:defRPr>
            </a:pPr>
            <a:r>
              <a:t>A voting classifier helps machine learning evaluate that it generates multiple basic models or estimators.</a:t>
            </a:r>
          </a:p>
          <a:p>
            <a:pPr marL="578202" indent="-273402" algn="just" defTabSz="457200">
              <a:lnSpc>
                <a:spcPts val="6200"/>
              </a:lnSpc>
              <a:spcBef>
                <a:spcPts val="800"/>
              </a:spcBef>
              <a:buSzPct val="100000"/>
              <a:buChar char="•"/>
              <a:defRPr sz="3200">
                <a:solidFill>
                  <a:srgbClr val="000000"/>
                </a:solidFill>
                <a:latin typeface="Calibri"/>
                <a:ea typeface="Calibri"/>
                <a:cs typeface="Calibri"/>
                <a:sym typeface="Calibri"/>
              </a:defRPr>
            </a:pPr>
            <a:r>
              <a:t>Random forest is one of the supervised machine learning models. A randomly selected data set is initially chosen by the random forest classifier, producing many decision trees. </a:t>
            </a:r>
          </a:p>
          <a:p>
            <a:pPr marL="578202" indent="-273402" algn="just" defTabSz="457200">
              <a:lnSpc>
                <a:spcPts val="6200"/>
              </a:lnSpc>
              <a:spcBef>
                <a:spcPts val="800"/>
              </a:spcBef>
              <a:buSzPct val="100000"/>
              <a:buChar char="•"/>
              <a:defRPr sz="3200">
                <a:solidFill>
                  <a:srgbClr val="000000"/>
                </a:solidFill>
                <a:latin typeface="Calibri"/>
                <a:ea typeface="Calibri"/>
                <a:cs typeface="Calibri"/>
                <a:sym typeface="Calibri"/>
              </a:defRPr>
            </a:pPr>
            <a:r>
              <a:t>Python package will compare different types of datasets and helps to predict accurate results.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Problem Statement"/>
          <p:cNvSpPr txBox="1"/>
          <p:nvPr>
            <p:ph type="title"/>
          </p:nvPr>
        </p:nvSpPr>
        <p:spPr>
          <a:prstGeom prst="rect">
            <a:avLst/>
          </a:prstGeom>
        </p:spPr>
        <p:txBody>
          <a:bodyPr/>
          <a:lstStyle>
            <a:lvl1pPr marL="609600" indent="-304800" algn="just" defTabSz="457200">
              <a:defRPr sz="7000" u="sng">
                <a:solidFill>
                  <a:srgbClr val="000000"/>
                </a:solidFill>
                <a:latin typeface="Calibri"/>
                <a:ea typeface="Calibri"/>
                <a:cs typeface="Calibri"/>
                <a:sym typeface="Calibri"/>
              </a:defRPr>
            </a:lvl1pPr>
          </a:lstStyle>
          <a:p>
            <a:pPr>
              <a:defRPr>
                <a:effectLst/>
              </a:defRPr>
            </a:pPr>
            <a:r>
              <a:t>Problem Statement</a:t>
            </a:r>
          </a:p>
        </p:txBody>
      </p:sp>
      <p:sp>
        <p:nvSpPr>
          <p:cNvPr id="139" name="The Symptom of this cancer occurs when a few breast cells begin to develop abnormally, and lumps are formed in breast tissue. However, these cannot be predicted through datasets.…"/>
          <p:cNvSpPr txBox="1"/>
          <p:nvPr>
            <p:ph type="body" idx="1"/>
          </p:nvPr>
        </p:nvSpPr>
        <p:spPr>
          <a:xfrm>
            <a:off x="710534" y="2628662"/>
            <a:ext cx="11807551" cy="5715001"/>
          </a:xfrm>
          <a:prstGeom prst="rect">
            <a:avLst/>
          </a:prstGeom>
        </p:spPr>
        <p:txBody>
          <a:bodyPr/>
          <a:lstStyle/>
          <a:p>
            <a:pPr marL="339019" indent="-339019" algn="just" defTabSz="457200">
              <a:spcBef>
                <a:spcPts val="700"/>
              </a:spcBef>
              <a:buSzPct val="100000"/>
              <a:buChar char="•"/>
              <a:defRPr sz="3200">
                <a:solidFill>
                  <a:srgbClr val="000000"/>
                </a:solidFill>
                <a:latin typeface="Calibri"/>
                <a:ea typeface="Calibri"/>
                <a:cs typeface="Calibri"/>
                <a:sym typeface="Calibri"/>
              </a:defRPr>
            </a:pPr>
            <a:r>
              <a:t>The Symptom of this cancer occurs when a few breast cells begin to develop abnormally, and lumps are formed in breast tissue. However, these cannot be predicted through datasets.</a:t>
            </a:r>
          </a:p>
          <a:p>
            <a:pPr marL="339019" indent="-339019" algn="just" defTabSz="457200">
              <a:spcBef>
                <a:spcPts val="700"/>
              </a:spcBef>
              <a:buSzPct val="100000"/>
              <a:buChar char="•"/>
              <a:defRPr sz="3200">
                <a:solidFill>
                  <a:srgbClr val="000000"/>
                </a:solidFill>
                <a:latin typeface="Calibri"/>
                <a:ea typeface="Calibri"/>
                <a:cs typeface="Calibri"/>
                <a:sym typeface="Calibri"/>
              </a:defRPr>
            </a:pPr>
            <a:r>
              <a:t>To find out whether the person has Breast Cancer, the person must undergo through mammogram x-ray test, which is expensive.</a:t>
            </a:r>
          </a:p>
          <a:p>
            <a:pPr marL="339019" indent="-339019" algn="just" defTabSz="457200">
              <a:spcBef>
                <a:spcPts val="700"/>
              </a:spcBef>
              <a:buSzPct val="100000"/>
              <a:buChar char="•"/>
              <a:defRPr sz="3200">
                <a:solidFill>
                  <a:srgbClr val="000000"/>
                </a:solidFill>
                <a:latin typeface="Calibri"/>
                <a:ea typeface="Calibri"/>
                <a:cs typeface="Calibri"/>
                <a:sym typeface="Calibri"/>
              </a:defRPr>
            </a:pPr>
            <a:r>
              <a:t>Generally, the Medical datasets are improper and not accurate. </a:t>
            </a:r>
          </a:p>
          <a:p>
            <a:pPr marL="169509" indent="-169509" defTabSz="457200">
              <a:spcBef>
                <a:spcPts val="0"/>
              </a:spcBef>
              <a:buSzPct val="100000"/>
              <a:buChar char="•"/>
              <a:defRPr sz="1600">
                <a:solidFill>
                  <a:srgbClr val="000000"/>
                </a:solidFill>
                <a:latin typeface="Helvetica"/>
                <a:ea typeface="Helvetica"/>
                <a:cs typeface="Helvetica"/>
                <a:sym typeface="Helvetica"/>
              </a:defRPr>
            </a:pPr>
          </a:p>
          <a:p>
            <a:pPr marL="339019" indent="-339019" algn="just" defTabSz="457200">
              <a:spcBef>
                <a:spcPts val="0"/>
              </a:spcBef>
              <a:buSzPct val="100000"/>
              <a:buChar char="•"/>
              <a:defRPr sz="3200">
                <a:solidFill>
                  <a:srgbClr val="000000"/>
                </a:solidFill>
                <a:latin typeface="Calibri"/>
                <a:ea typeface="Calibri"/>
                <a:cs typeface="Calibri"/>
                <a:sym typeface="Calibri"/>
              </a:defRPr>
            </a:pPr>
          </a:p>
          <a:p>
            <a:pPr marL="0" indent="0" defTabSz="457200">
              <a:spcBef>
                <a:spcPts val="0"/>
              </a:spcBef>
              <a:buSzTx/>
              <a:buNone/>
              <a:defRPr sz="1600">
                <a:solidFill>
                  <a:srgbClr val="000000"/>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Proposed Solution"/>
          <p:cNvSpPr txBox="1"/>
          <p:nvPr>
            <p:ph type="title"/>
          </p:nvPr>
        </p:nvSpPr>
        <p:spPr>
          <a:prstGeom prst="rect">
            <a:avLst/>
          </a:prstGeom>
        </p:spPr>
        <p:txBody>
          <a:bodyPr/>
          <a:lstStyle>
            <a:lvl1pPr marL="609600" indent="-304800" algn="just" defTabSz="457200">
              <a:defRPr sz="6300" u="sng">
                <a:solidFill>
                  <a:srgbClr val="000000"/>
                </a:solidFill>
                <a:latin typeface="Calibri"/>
                <a:ea typeface="Calibri"/>
                <a:cs typeface="Calibri"/>
                <a:sym typeface="Calibri"/>
              </a:defRPr>
            </a:lvl1pPr>
          </a:lstStyle>
          <a:p>
            <a:pPr>
              <a:defRPr>
                <a:effectLst/>
              </a:defRPr>
            </a:pPr>
            <a:r>
              <a:t>Proposed Solution</a:t>
            </a:r>
          </a:p>
        </p:txBody>
      </p:sp>
      <p:sp>
        <p:nvSpPr>
          <p:cNvPr id="142" name="Machine learning methods in the medical industry made a huge impact to reduce human effort and at the same time with accurate results.Predicting the diseases from the clinical parameters is easy but the size of the data is dependent on the number of volu"/>
          <p:cNvSpPr txBox="1"/>
          <p:nvPr>
            <p:ph type="body" idx="1"/>
          </p:nvPr>
        </p:nvSpPr>
        <p:spPr>
          <a:prstGeom prst="rect">
            <a:avLst/>
          </a:prstGeom>
        </p:spPr>
        <p:txBody>
          <a:bodyPr/>
          <a:lstStyle/>
          <a:p>
            <a:pPr marL="262740" indent="-262740" algn="just" defTabSz="731520">
              <a:spcBef>
                <a:spcPts val="400"/>
              </a:spcBef>
              <a:buSzPct val="100000"/>
              <a:buChar char="•"/>
              <a:defRPr sz="2480">
                <a:solidFill>
                  <a:srgbClr val="000000"/>
                </a:solidFill>
                <a:latin typeface="Calibri"/>
                <a:ea typeface="Calibri"/>
                <a:cs typeface="Calibri"/>
                <a:sym typeface="Calibri"/>
              </a:defRPr>
            </a:pPr>
            <a:r>
              <a:t>Machine learning methods in the medical industry made a huge impact to reduce human effort and at the same time with accurate results.Predicting the diseases from the clinical parameters is easy but the size of the data is dependent on the number of volunteers. However we can use ensemble methods to make the predictions efficient even the size of the data is low.</a:t>
            </a:r>
          </a:p>
          <a:p>
            <a:pPr marL="262740" indent="-262740" algn="just" defTabSz="731520">
              <a:spcBef>
                <a:spcPts val="400"/>
              </a:spcBef>
              <a:buSzPct val="100000"/>
              <a:buChar char="•"/>
              <a:defRPr sz="2480">
                <a:solidFill>
                  <a:srgbClr val="000000"/>
                </a:solidFill>
                <a:latin typeface="Calibri"/>
                <a:ea typeface="Calibri"/>
                <a:cs typeface="Calibri"/>
                <a:sym typeface="Calibri"/>
              </a:defRPr>
            </a:pPr>
            <a:r>
              <a:t>The data preprocessing help to  identify the missing values in the datasets and helps to handle the missing values </a:t>
            </a:r>
          </a:p>
          <a:p>
            <a:pPr marL="262740" indent="-262740" algn="just" defTabSz="731520">
              <a:spcBef>
                <a:spcPts val="400"/>
              </a:spcBef>
              <a:buSzPct val="100000"/>
              <a:buChar char="•"/>
              <a:defRPr sz="2480">
                <a:solidFill>
                  <a:srgbClr val="000000"/>
                </a:solidFill>
                <a:latin typeface="Calibri"/>
                <a:ea typeface="Calibri"/>
                <a:cs typeface="Calibri"/>
                <a:sym typeface="Calibri"/>
              </a:defRPr>
            </a:pPr>
            <a:r>
              <a:t>The Exploratory data analysis will analysis the data from the repository and get the structure of data and make some observations are drawn from the visualizations.</a:t>
            </a:r>
          </a:p>
          <a:p>
            <a:pPr marL="262740" indent="-262740" algn="just" defTabSz="731520">
              <a:spcBef>
                <a:spcPts val="400"/>
              </a:spcBef>
              <a:buSzPct val="100000"/>
              <a:buChar char="•"/>
              <a:defRPr sz="2480">
                <a:solidFill>
                  <a:srgbClr val="000000"/>
                </a:solidFill>
                <a:latin typeface="Calibri"/>
                <a:ea typeface="Calibri"/>
                <a:cs typeface="Calibri"/>
                <a:sym typeface="Calibri"/>
              </a:defRPr>
            </a:pPr>
            <a:r>
              <a:t>The cleaned data will be send to Ensemble models. In this phase the best stage model will be selected from the given three model i.e, bagging, boosting and voting classifiers based to the datasets.</a:t>
            </a:r>
            <a:endParaRPr sz="746"/>
          </a:p>
          <a:p>
            <a:pPr marL="262740" indent="-262740" algn="just" defTabSz="731520">
              <a:spcBef>
                <a:spcPts val="400"/>
              </a:spcBef>
              <a:buSzPct val="100000"/>
              <a:buChar char="•"/>
              <a:defRPr sz="2480">
                <a:solidFill>
                  <a:srgbClr val="000000"/>
                </a:solidFill>
                <a:latin typeface="Calibri"/>
                <a:ea typeface="Calibri"/>
                <a:cs typeface="Calibri"/>
                <a:sym typeface="Calibri"/>
              </a:defRPr>
            </a:pPr>
            <a:r>
              <a:t>In the next phase the python interface help to get the choose model and help to get the result.</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jpeg"/></Relationships>

</file>

<file path=ppt/theme/_rels/theme2.xml.rels><?xml version="1.0" encoding="UTF-8"?>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Harmony">
  <a:themeElements>
    <a:clrScheme name="Harmony">
      <a:dk1>
        <a:srgbClr val="000000"/>
      </a:dk1>
      <a:lt1>
        <a:srgbClr val="FFFFFF"/>
      </a:lt1>
      <a:dk2>
        <a:srgbClr val="565F5F"/>
      </a:dk2>
      <a:lt2>
        <a:srgbClr val="C2CBCA"/>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Baskerville"/>
        <a:ea typeface="Baskerville"/>
        <a:cs typeface="Baskerville"/>
      </a:majorFont>
      <a:minorFont>
        <a:latin typeface="Baskerville"/>
        <a:ea typeface="Baskerville"/>
        <a:cs typeface="Baskervill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5">
              <a:hueOff val="85969"/>
              <a:satOff val="-7811"/>
              <a:lumOff val="-38955"/>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armony">
  <a:themeElements>
    <a:clrScheme name="Harmony">
      <a:dk1>
        <a:srgbClr val="000000"/>
      </a:dk1>
      <a:lt1>
        <a:srgbClr val="FFFFFF"/>
      </a:lt1>
      <a:dk2>
        <a:srgbClr val="565F5F"/>
      </a:dk2>
      <a:lt2>
        <a:srgbClr val="C2CBCA"/>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Baskerville"/>
        <a:ea typeface="Baskerville"/>
        <a:cs typeface="Baskerville"/>
      </a:majorFont>
      <a:minorFont>
        <a:latin typeface="Baskerville"/>
        <a:ea typeface="Baskerville"/>
        <a:cs typeface="Baskervill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5">
              <a:hueOff val="85969"/>
              <a:satOff val="-7811"/>
              <a:lumOff val="-38955"/>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