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F1206-0B33-4DAA-9C24-8C64C87F7FD2}" v="5125" dt="2019-04-26T20:53:1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08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12416,'0'0'0,"0"0"-2048,0 0 128,0 0-3456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12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6528,'0'0'0,"15"10"-1664,-15-10 0,0 0 128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1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12544,'0'0'0,"0"0"0,0 0 0,0 0-8960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08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12416,'0'0'0,"0"0"-2048,0 0 128,0 0-3456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12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6528,'0'0'0,"15"10"-1664,-15-10 0,0 0 128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2:53:1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12544,'0'0'0,"0"0"0,0 0 0,0 0-8960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B81-A843-4BD3-ACC1-846812C2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B54D-2E4A-40F5-B404-F91011FAC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7706-2CF0-499D-88EA-3E98ED7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F14D-9CAA-4F07-A5B3-6429CE37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4F16-C5C6-4D14-9417-D1A602E6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E7BC-323A-48A4-B90C-16DAF0C5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1C8A7-26DB-4DF0-9EA5-BE079AF8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8CC8-FB16-4516-9236-DD40DA16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2347-95C0-46B0-87D4-E41E436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0C03-BED9-4353-8F8B-EE386852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3F8CB-8811-47B2-B9FB-CFF5EB72B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1FA52-8227-4D7C-80C9-117477F1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14E8-68E4-4DFD-B669-86DF7320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0267-7B86-4604-A772-B38BBAC0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17D-5E03-461E-9827-01FB288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7E7A-109A-404B-8B86-2BA15DAE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28B9-5D2F-41E2-9BCA-651E5D17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DCBE-3196-483D-8655-14665CE2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9991-8572-4374-A368-7ACF856D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8F23-7196-40A4-B82F-0409FE33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8169-3206-46E2-9253-A9B996BA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6C10-B7E7-447D-824D-D5708DB7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ADB9-B744-4F95-8A8D-56078623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23DD-7311-4E03-970D-A55A7314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7659-378D-4989-B8DF-1423538E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60EA-1D55-45E3-BC2A-61D6483C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80E9-D1E7-4E8B-98A9-0B2E047F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2753E-4ABD-4FCB-8671-1D23A174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9E08-46FE-47EE-AC99-C5BFBA45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0EBB-52AE-4A75-9538-374AA9CD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57F5F-3D08-41C0-8CE9-84F4B6D4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D038-5CDF-4065-AA26-1CF8C9E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F34E-427D-4BE6-AF84-8F7BCA1F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D957-977A-4F59-9E77-CA137DF4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D113D-4A24-4267-94B3-884F8DB6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2FBD1-6D87-4A4D-9A54-F2CFA77FD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18152-4E92-48E8-999A-327A0FE0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395C2-8A4B-4BE4-9570-E32AA847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045F6-7938-450D-9EB5-081913F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6AE8-B31C-44A9-8994-C1F977DF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C6278-F59A-420D-98F8-14947F2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39466-49F2-466D-973F-869CE9CF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8095-D712-46B3-A525-809DDE1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6B774-BC60-4F32-A047-F857E1E7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C311F-D403-47B3-8B1B-5F39EFB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3F9D-362B-4F15-B56B-300313F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520-0CB1-4FBE-937A-9BFCEE2D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4C46-D211-4E5F-860C-9D782DC1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494F-3067-4107-9AA6-1298D97A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9DE05-A54C-4AE7-83EC-FA07C8CF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3707-E61C-4B4D-A59D-A97C16D3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0FE2-CDE4-4510-9D34-BDB91BC4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87FF-18EC-4DBD-ADAB-E2DCDC20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36ACD-62AE-412E-981E-0EB111192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064B-E620-480F-9416-6BEF32AF6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99F8-1A16-422F-BA4D-3ECA0CB0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7E96-4BEC-4C40-B3DB-035FB08B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1252-A110-496E-B250-0B555078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7B44B-1C59-4BDD-8DCD-1794471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125D5-7DEC-4BE7-8A95-7E3826F4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B3C-D28A-45D2-ACCD-409DDF34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B66B-5548-4E9F-809D-8CA52FADFBE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3D34-A7E6-438D-A7EE-4FFE9735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82EF-DDD7-4DD2-B78B-9EDFF2AE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7A71-8120-4700-AC53-22D4533B3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12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2.jpg"/><Relationship Id="rId4" Type="http://schemas.openxmlformats.org/officeDocument/2006/relationships/image" Target="../media/image2.pn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image" Target="../media/image9.png"/><Relationship Id="rId12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7.png"/><Relationship Id="rId5" Type="http://schemas.openxmlformats.org/officeDocument/2006/relationships/customXml" Target="../ink/ink5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813C-CC2D-4B56-BCBE-1D6BA90BE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72091"/>
            <a:ext cx="10058400" cy="3892168"/>
          </a:xfrm>
        </p:spPr>
        <p:txBody>
          <a:bodyPr>
            <a:normAutofit/>
          </a:bodyPr>
          <a:lstStyle/>
          <a:p>
            <a:r>
              <a:rPr lang="en-US" sz="6000" dirty="0"/>
              <a:t>DESIGN PROJECT:</a:t>
            </a:r>
            <a:br>
              <a:rPr lang="en-US" sz="6800" dirty="0"/>
            </a:br>
            <a:r>
              <a:rPr lang="en-US" sz="4000" dirty="0"/>
              <a:t>DESIGN OF DIGITAL CONTROLLER FOR THE MODIFIED ACC BENCHMARK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B21EE-C9F5-4278-9C37-9B658BA59702}"/>
              </a:ext>
            </a:extLst>
          </p:cNvPr>
          <p:cNvSpPr/>
          <p:nvPr/>
        </p:nvSpPr>
        <p:spPr>
          <a:xfrm>
            <a:off x="1" y="5429250"/>
            <a:ext cx="12192000" cy="1428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2705-298D-42E5-9E89-16DA909E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351" y="5914409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Shravan Sanil</a:t>
            </a:r>
          </a:p>
        </p:txBody>
      </p:sp>
    </p:spTree>
    <p:extLst>
      <p:ext uri="{BB962C8B-B14F-4D97-AF65-F5344CB8AC3E}">
        <p14:creationId xmlns:p14="http://schemas.microsoft.com/office/powerpoint/2010/main" val="90081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11D-D288-4B0D-A265-0D8E8D56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3" y="0"/>
            <a:ext cx="10515600" cy="1325563"/>
          </a:xfrm>
        </p:spPr>
        <p:txBody>
          <a:bodyPr/>
          <a:lstStyle/>
          <a:p>
            <a:r>
              <a:rPr lang="en-US" dirty="0"/>
              <a:t>IMPORTANT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BD8CA-BBB4-46F6-8107-541CDEA7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r="3260"/>
          <a:stretch/>
        </p:blipFill>
        <p:spPr>
          <a:xfrm>
            <a:off x="4335855" y="3428999"/>
            <a:ext cx="3843701" cy="3336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299407-D9E8-4DCD-AF22-E0BB937BF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/>
          <a:stretch/>
        </p:blipFill>
        <p:spPr>
          <a:xfrm>
            <a:off x="8179556" y="3556656"/>
            <a:ext cx="3981432" cy="33013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F4F29-0567-436B-A54F-AD72D489A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/>
          <a:stretch/>
        </p:blipFill>
        <p:spPr>
          <a:xfrm>
            <a:off x="0" y="0"/>
            <a:ext cx="8074782" cy="3667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78767-1AB7-4FB5-974A-8D1E142F15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-675" r="2692" b="675"/>
          <a:stretch/>
        </p:blipFill>
        <p:spPr>
          <a:xfrm>
            <a:off x="0" y="3556655"/>
            <a:ext cx="4335855" cy="3301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B853FB-36B2-41C6-901C-30982EBB0C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t="1452"/>
          <a:stretch/>
        </p:blipFill>
        <p:spPr>
          <a:xfrm>
            <a:off x="7639050" y="0"/>
            <a:ext cx="4552949" cy="35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3AD4-8867-4525-8F94-B8F3B20D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VS OBTAINED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1E68-7B2F-40E2-B63E-3A78CFC7A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A3752-DEB9-4795-8EEB-F65238351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Gain Margins ≥ 6 dB</a:t>
            </a:r>
          </a:p>
          <a:p>
            <a:endParaRPr lang="en-US" dirty="0"/>
          </a:p>
          <a:p>
            <a:r>
              <a:rPr lang="en-US" dirty="0"/>
              <a:t>Phase Margin ≥ 30</a:t>
            </a:r>
            <a:r>
              <a:rPr lang="en-US" baseline="30000" dirty="0"/>
              <a:t>0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Mass #2 Settling time &lt; 40s with impulse disturbance ‘d’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0B4B-813A-4A36-9707-F500BC9B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Obtained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15C3D-2680-4709-873A-6CC2B5A3AE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GM   Collocated =13.7 dB</a:t>
            </a:r>
          </a:p>
          <a:p>
            <a:pPr marL="0" indent="0">
              <a:buNone/>
            </a:pPr>
            <a:r>
              <a:rPr lang="en-US" dirty="0"/>
              <a:t>             Non-Collocated= 6.93 dB</a:t>
            </a:r>
          </a:p>
          <a:p>
            <a:r>
              <a:rPr lang="en-US" dirty="0"/>
              <a:t>PM    Collocated =113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             Non-Collocated= 55</a:t>
            </a:r>
            <a:r>
              <a:rPr lang="en-US" baseline="30000" dirty="0"/>
              <a:t>0</a:t>
            </a:r>
          </a:p>
          <a:p>
            <a:endParaRPr lang="en-US" baseline="30000" dirty="0"/>
          </a:p>
          <a:p>
            <a:r>
              <a:rPr lang="en-US" dirty="0"/>
              <a:t>Mass #2 Settling time= 25.8 sec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155-93DB-4D20-9853-9C191EED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EFFECTS AND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A14A-B865-4F64-ACC5-DDF22A9C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data is set to Ts=0.01s which satisfies Nyquist-Shannon theorem and also Ts &lt; P.M/</a:t>
            </a:r>
            <a:r>
              <a:rPr lang="el-GR" dirty="0"/>
              <a:t>ω</a:t>
            </a:r>
            <a:r>
              <a:rPr lang="en-US" baseline="-25000" dirty="0"/>
              <a:t>c</a:t>
            </a:r>
            <a:r>
              <a:rPr lang="en-US" dirty="0"/>
              <a:t>(cross-over frequency) and it is well greater not to generate quantization errors.</a:t>
            </a:r>
          </a:p>
          <a:p>
            <a:r>
              <a:rPr lang="en-US" dirty="0"/>
              <a:t>Since integral control is not used, hence the compensation for z=1 is not required.</a:t>
            </a:r>
          </a:p>
          <a:p>
            <a:r>
              <a:rPr lang="en-US" dirty="0"/>
              <a:t>Velocity feedback consists of a derivative term and the derivative action is developed using Backwards Difference Method rather than Trapezoidal as it develops a pole z=-1 which makes the digital system unstable.</a:t>
            </a:r>
          </a:p>
        </p:txBody>
      </p:sp>
    </p:spTree>
    <p:extLst>
      <p:ext uri="{BB962C8B-B14F-4D97-AF65-F5344CB8AC3E}">
        <p14:creationId xmlns:p14="http://schemas.microsoft.com/office/powerpoint/2010/main" val="124698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EDC-09F7-4650-8D34-24A9A16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72" y="-196973"/>
            <a:ext cx="10058400" cy="1450757"/>
          </a:xfrm>
        </p:spPr>
        <p:txBody>
          <a:bodyPr/>
          <a:lstStyle/>
          <a:p>
            <a:r>
              <a:rPr lang="en-US" dirty="0"/>
              <a:t>PLANT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9B51A-68CF-4974-931E-A9CECCC8FDD6}"/>
              </a:ext>
            </a:extLst>
          </p:cNvPr>
          <p:cNvSpPr txBox="1"/>
          <p:nvPr/>
        </p:nvSpPr>
        <p:spPr>
          <a:xfrm>
            <a:off x="648872" y="800100"/>
            <a:ext cx="285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Collocated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C9100-B056-4252-AC1F-433EC711E222}"/>
                  </a:ext>
                </a:extLst>
              </p:cNvPr>
              <p:cNvSpPr txBox="1"/>
              <p:nvPr/>
            </p:nvSpPr>
            <p:spPr>
              <a:xfrm>
                <a:off x="1244538" y="1306546"/>
                <a:ext cx="251575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+0.004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+0.008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C9100-B056-4252-AC1F-433EC711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38" y="1306546"/>
                <a:ext cx="2515753" cy="560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83596-0BD1-4F9D-BFB4-E4C143761376}"/>
                  </a:ext>
                </a:extLst>
              </p14:cNvPr>
              <p14:cNvContentPartPr/>
              <p14:nvPr/>
            </p14:nvContentPartPr>
            <p14:xfrm>
              <a:off x="10947102" y="163068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83596-0BD1-4F9D-BFB4-E4C143761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2782" y="162636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AD3D70-52D1-407C-B41C-CF5A255C4835}"/>
                  </a:ext>
                </a:extLst>
              </p14:cNvPr>
              <p14:cNvContentPartPr/>
              <p14:nvPr/>
            </p14:nvContentPartPr>
            <p14:xfrm>
              <a:off x="9287862" y="557169"/>
              <a:ext cx="57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AD3D70-52D1-407C-B41C-CF5A255C4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3542" y="552849"/>
                <a:ext cx="144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042142-1A76-4EC1-AEB1-F0E5D0B79F5A}"/>
                  </a:ext>
                </a:extLst>
              </p14:cNvPr>
              <p14:cNvContentPartPr/>
              <p14:nvPr/>
            </p14:nvContentPartPr>
            <p14:xfrm>
              <a:off x="8180862" y="94920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042142-1A76-4EC1-AEB1-F0E5D0B79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542" y="94488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A9653-828F-4652-B15B-35C8744B23A8}"/>
                  </a:ext>
                </a:extLst>
              </p:cNvPr>
              <p:cNvSpPr txBox="1"/>
              <p:nvPr/>
            </p:nvSpPr>
            <p:spPr>
              <a:xfrm>
                <a:off x="6602319" y="1306546"/>
                <a:ext cx="537108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−4⋅999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−4⋅999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+5⋅999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A9653-828F-4652-B15B-35C8744B2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9" y="1306546"/>
                <a:ext cx="5371086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563EB-1EB0-4584-8B5F-FCF971C5D39A}"/>
              </a:ext>
            </a:extLst>
          </p:cNvPr>
          <p:cNvCxnSpPr>
            <a:cxnSpLocks/>
          </p:cNvCxnSpPr>
          <p:nvPr/>
        </p:nvCxnSpPr>
        <p:spPr>
          <a:xfrm flipV="1">
            <a:off x="4087368" y="1630689"/>
            <a:ext cx="2234301" cy="1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8C95E-A3D8-4197-A157-6DD308E58FBA}"/>
              </a:ext>
            </a:extLst>
          </p:cNvPr>
          <p:cNvSpPr txBox="1"/>
          <p:nvPr/>
        </p:nvSpPr>
        <p:spPr>
          <a:xfrm>
            <a:off x="4400408" y="1306546"/>
            <a:ext cx="1529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Zero Order 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DBC6F3-46D2-477B-9D06-2D570BC76CAF}"/>
                  </a:ext>
                </a:extLst>
              </p:cNvPr>
              <p:cNvSpPr txBox="1"/>
              <p:nvPr/>
            </p:nvSpPr>
            <p:spPr>
              <a:xfrm>
                <a:off x="4665240" y="1643593"/>
                <a:ext cx="8536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DBC6F3-46D2-477B-9D06-2D570BC7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0" y="1643593"/>
                <a:ext cx="853632" cy="215444"/>
              </a:xfrm>
              <a:prstGeom prst="rect">
                <a:avLst/>
              </a:prstGeom>
              <a:blipFill>
                <a:blip r:embed="rId8"/>
                <a:stretch>
                  <a:fillRect l="-4286" r="-2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10A-FCE1-4C51-9BDD-5D635CE0E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79" y="2355953"/>
            <a:ext cx="5911978" cy="39008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33A43B-FF80-4C7F-B694-27F6B3A710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" y="2286454"/>
            <a:ext cx="6122636" cy="4039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03AA75-E623-4E9D-8C6F-F04640FD5C99}"/>
                  </a:ext>
                </a:extLst>
              </p:cNvPr>
              <p:cNvSpPr txBox="1"/>
              <p:nvPr/>
            </p:nvSpPr>
            <p:spPr>
              <a:xfrm>
                <a:off x="3063437" y="6326316"/>
                <a:ext cx="651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𝑃𝑙𝑜𝑡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03AA75-E623-4E9D-8C6F-F04640FD5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7" y="6326316"/>
                <a:ext cx="6516464" cy="276999"/>
              </a:xfrm>
              <a:prstGeom prst="rect">
                <a:avLst/>
              </a:prstGeom>
              <a:blipFill>
                <a:blip r:embed="rId11"/>
                <a:stretch>
                  <a:fillRect l="-468" r="-37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2D74F4C-F454-4527-97F1-3515B5BF57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/>
          <a:stretch/>
        </p:blipFill>
        <p:spPr>
          <a:xfrm>
            <a:off x="2068922" y="2136683"/>
            <a:ext cx="8218078" cy="46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EDC-09F7-4650-8D34-24A9A16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72" y="-196973"/>
            <a:ext cx="10058400" cy="1450757"/>
          </a:xfrm>
        </p:spPr>
        <p:txBody>
          <a:bodyPr/>
          <a:lstStyle/>
          <a:p>
            <a:r>
              <a:rPr lang="en-US" dirty="0"/>
              <a:t>PLANT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9B51A-68CF-4974-931E-A9CECCC8FDD6}"/>
              </a:ext>
            </a:extLst>
          </p:cNvPr>
          <p:cNvSpPr txBox="1"/>
          <p:nvPr/>
        </p:nvSpPr>
        <p:spPr>
          <a:xfrm>
            <a:off x="648872" y="800100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Non-Collocated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C9100-B056-4252-AC1F-433EC711E222}"/>
                  </a:ext>
                </a:extLst>
              </p:cNvPr>
              <p:cNvSpPr txBox="1"/>
              <p:nvPr/>
            </p:nvSpPr>
            <p:spPr>
              <a:xfrm>
                <a:off x="436817" y="1334021"/>
                <a:ext cx="262475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0.004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+0.008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C9100-B056-4252-AC1F-433EC711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7" y="1334021"/>
                <a:ext cx="262475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83596-0BD1-4F9D-BFB4-E4C143761376}"/>
                  </a:ext>
                </a:extLst>
              </p14:cNvPr>
              <p14:cNvContentPartPr/>
              <p14:nvPr/>
            </p14:nvContentPartPr>
            <p14:xfrm>
              <a:off x="10947102" y="163068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83596-0BD1-4F9D-BFB4-E4C143761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2782" y="162636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AD3D70-52D1-407C-B41C-CF5A255C4835}"/>
                  </a:ext>
                </a:extLst>
              </p14:cNvPr>
              <p14:cNvContentPartPr/>
              <p14:nvPr/>
            </p14:nvContentPartPr>
            <p14:xfrm>
              <a:off x="9287862" y="557169"/>
              <a:ext cx="57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AD3D70-52D1-407C-B41C-CF5A255C4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3542" y="552849"/>
                <a:ext cx="144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042142-1A76-4EC1-AEB1-F0E5D0B79F5A}"/>
                  </a:ext>
                </a:extLst>
              </p14:cNvPr>
              <p14:cNvContentPartPr/>
              <p14:nvPr/>
            </p14:nvContentPartPr>
            <p14:xfrm>
              <a:off x="8180862" y="94920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042142-1A76-4EC1-AEB1-F0E5D0B79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542" y="94488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A9653-828F-4652-B15B-35C8744B23A8}"/>
                  </a:ext>
                </a:extLst>
              </p:cNvPr>
              <p:cNvSpPr txBox="1"/>
              <p:nvPr/>
            </p:nvSpPr>
            <p:spPr>
              <a:xfrm>
                <a:off x="5806375" y="1285127"/>
                <a:ext cx="594880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nc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1.083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+6.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+2.583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+5⋅999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A9653-828F-4652-B15B-35C8744B2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75" y="1285127"/>
                <a:ext cx="594880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563EB-1EB0-4584-8B5F-FCF971C5D39A}"/>
              </a:ext>
            </a:extLst>
          </p:cNvPr>
          <p:cNvCxnSpPr>
            <a:cxnSpLocks/>
          </p:cNvCxnSpPr>
          <p:nvPr/>
        </p:nvCxnSpPr>
        <p:spPr>
          <a:xfrm flipV="1">
            <a:off x="3443771" y="1630689"/>
            <a:ext cx="2234301" cy="1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8C95E-A3D8-4197-A157-6DD308E58FBA}"/>
              </a:ext>
            </a:extLst>
          </p:cNvPr>
          <p:cNvSpPr txBox="1"/>
          <p:nvPr/>
        </p:nvSpPr>
        <p:spPr>
          <a:xfrm>
            <a:off x="3664942" y="1298587"/>
            <a:ext cx="1529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Zero Order 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DBC6F3-46D2-477B-9D06-2D570BC76CAF}"/>
                  </a:ext>
                </a:extLst>
              </p:cNvPr>
              <p:cNvSpPr txBox="1"/>
              <p:nvPr/>
            </p:nvSpPr>
            <p:spPr>
              <a:xfrm>
                <a:off x="4134105" y="1630689"/>
                <a:ext cx="8536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DBC6F3-46D2-477B-9D06-2D570BC7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05" y="1630689"/>
                <a:ext cx="853632" cy="215444"/>
              </a:xfrm>
              <a:prstGeom prst="rect">
                <a:avLst/>
              </a:prstGeom>
              <a:blipFill>
                <a:blip r:embed="rId8"/>
                <a:stretch>
                  <a:fillRect l="-4286" r="-2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6220CA-8E05-401E-9F45-8B6167AA40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59" y="2075858"/>
            <a:ext cx="6391141" cy="4217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9C7C7-5692-46A2-99C2-90D68E21F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" y="2038452"/>
            <a:ext cx="6343155" cy="4323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E60-95D1-4E02-B0F3-699F8D40BB05}"/>
                  </a:ext>
                </a:extLst>
              </p:cNvPr>
              <p:cNvSpPr txBox="1"/>
              <p:nvPr/>
            </p:nvSpPr>
            <p:spPr>
              <a:xfrm>
                <a:off x="3063437" y="6326316"/>
                <a:ext cx="651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𝑃𝑙𝑜𝑡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E60-95D1-4E02-B0F3-699F8D40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7" y="6326316"/>
                <a:ext cx="6516464" cy="276999"/>
              </a:xfrm>
              <a:prstGeom prst="rect">
                <a:avLst/>
              </a:prstGeom>
              <a:blipFill>
                <a:blip r:embed="rId11"/>
                <a:stretch>
                  <a:fillRect l="-468" r="-37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CAFFFE-E9EF-4AE2-A908-13EE694B40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r="4617"/>
          <a:stretch/>
        </p:blipFill>
        <p:spPr>
          <a:xfrm>
            <a:off x="1969168" y="2075858"/>
            <a:ext cx="8253663" cy="46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64C4-DAC5-4B93-B26E-D3908D75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D2B-1965-46DD-ADBA-FE79288A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Impulse disturbance exist on the non-collocated part of the system.</a:t>
            </a:r>
          </a:p>
          <a:p>
            <a:r>
              <a:rPr lang="en-US" dirty="0"/>
              <a:t>Both the system have their poles and zeros very close to imaginary axis.</a:t>
            </a:r>
          </a:p>
          <a:p>
            <a:r>
              <a:rPr lang="en-US" dirty="0"/>
              <a:t>Both plant margins are far from stable having negative high gain and phase margins.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913-F1D1-45E7-A5FD-00EBDAF3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372F-3B65-422D-BE47-3274D9C3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/>
          <a:lstStyle/>
          <a:p>
            <a:r>
              <a:rPr lang="en-US" dirty="0"/>
              <a:t>Stabilizing the collocated and the non-collocated system using Proportional Gain with Velocity Feedback from the collocated response</a:t>
            </a:r>
          </a:p>
          <a:p>
            <a:r>
              <a:rPr lang="en-US" dirty="0"/>
              <a:t>Still integrals tend to disturb the non-collocated system and make it more unstable, integral controller is not used.</a:t>
            </a:r>
          </a:p>
          <a:p>
            <a:r>
              <a:rPr lang="en-US" dirty="0"/>
              <a:t>Using basic of design of PID Controllers, we tend to get the values for </a:t>
            </a:r>
            <a:r>
              <a:rPr lang="en-US" dirty="0" err="1"/>
              <a:t>Kp</a:t>
            </a:r>
            <a:r>
              <a:rPr lang="en-US" dirty="0"/>
              <a:t> and </a:t>
            </a:r>
            <a:r>
              <a:rPr lang="en-US" dirty="0" err="1"/>
              <a:t>Kv</a:t>
            </a:r>
            <a:r>
              <a:rPr lang="en-US" dirty="0"/>
              <a:t>.</a:t>
            </a:r>
          </a:p>
          <a:p>
            <a:r>
              <a:rPr lang="en-US" dirty="0"/>
              <a:t>Hence iterating and simulating for obtained values from calculation as well as computing the nearby values, the best obtained results are from the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052C39-BAA1-4369-8C79-6251DDD7E93C}"/>
                  </a:ext>
                </a:extLst>
              </p:cNvPr>
              <p:cNvSpPr txBox="1"/>
              <p:nvPr/>
            </p:nvSpPr>
            <p:spPr>
              <a:xfrm>
                <a:off x="4655527" y="5842855"/>
                <a:ext cx="24222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 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052C39-BAA1-4369-8C79-6251DDD7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27" y="5842855"/>
                <a:ext cx="2422281" cy="615553"/>
              </a:xfrm>
              <a:prstGeom prst="rect">
                <a:avLst/>
              </a:prstGeom>
              <a:blipFill>
                <a:blip r:embed="rId2"/>
                <a:stretch>
                  <a:fillRect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5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FA0-4ADF-423E-B5DB-DD6E5A46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26BC8-E610-4E39-8E3E-E0CD09FB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" y="1690688"/>
            <a:ext cx="5224317" cy="3648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14D1C-1952-42D9-8FE5-EB1AA5A3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59" y="1690688"/>
            <a:ext cx="5224317" cy="3648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B3388-777F-433B-9342-0B54DBD5477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16243" y="3514783"/>
            <a:ext cx="1559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F36D4-CF88-41A1-91D7-65B95FFDD770}"/>
                  </a:ext>
                </a:extLst>
              </p:cNvPr>
              <p:cNvSpPr txBox="1"/>
              <p:nvPr/>
            </p:nvSpPr>
            <p:spPr>
              <a:xfrm>
                <a:off x="5491026" y="3268561"/>
                <a:ext cx="12099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𝑑𝑖𝑠𝑡𝑢𝑟𝑏𝑎𝑛𝑐𝑒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F36D4-CF88-41A1-91D7-65B95FFD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26" y="3268561"/>
                <a:ext cx="1209947" cy="246221"/>
              </a:xfrm>
              <a:prstGeom prst="rect">
                <a:avLst/>
              </a:prstGeom>
              <a:blipFill>
                <a:blip r:embed="rId4"/>
                <a:stretch>
                  <a:fillRect r="-303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3449-EB2D-4A45-A52B-2658BC0174A5}"/>
                  </a:ext>
                </a:extLst>
              </p:cNvPr>
              <p:cNvSpPr txBox="1"/>
              <p:nvPr/>
            </p:nvSpPr>
            <p:spPr>
              <a:xfrm>
                <a:off x="1183777" y="5338877"/>
                <a:ext cx="11888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𝑑𝑖𝑠𝑡𝑢𝑏𝑎𝑛𝑐𝑒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𝑑𝑖𝑠𝑡𝑢𝑟𝑏𝑎𝑛𝑐𝑒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3449-EB2D-4A45-A52B-2658BC01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77" y="5338877"/>
                <a:ext cx="11888704" cy="246221"/>
              </a:xfrm>
              <a:prstGeom prst="rect">
                <a:avLst/>
              </a:prstGeom>
              <a:blipFill>
                <a:blip r:embed="rId5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C0925-427C-4269-BEAE-151DB4781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r="6610"/>
          <a:stretch/>
        </p:blipFill>
        <p:spPr>
          <a:xfrm>
            <a:off x="0" y="105508"/>
            <a:ext cx="8326315" cy="57171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12E41-B9E2-4A0B-8C22-BBC470C45C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04" y="1517650"/>
            <a:ext cx="6445250" cy="483393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E6CFE2E-61A0-4A09-9B62-417CB20C0A4B}"/>
              </a:ext>
            </a:extLst>
          </p:cNvPr>
          <p:cNvSpPr/>
          <p:nvPr/>
        </p:nvSpPr>
        <p:spPr>
          <a:xfrm>
            <a:off x="3297114" y="870438"/>
            <a:ext cx="641839" cy="6472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BF749-D263-4FF1-87F2-A3F05F36781D}"/>
              </a:ext>
            </a:extLst>
          </p:cNvPr>
          <p:cNvSpPr/>
          <p:nvPr/>
        </p:nvSpPr>
        <p:spPr>
          <a:xfrm rot="809952">
            <a:off x="4182057" y="1211137"/>
            <a:ext cx="1872761" cy="383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Non-collocated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188F8-537D-4E88-9862-AC8425BB806A}"/>
                  </a:ext>
                </a:extLst>
              </p:cNvPr>
              <p:cNvSpPr txBox="1"/>
              <p:nvPr/>
            </p:nvSpPr>
            <p:spPr>
              <a:xfrm>
                <a:off x="4621822" y="6351588"/>
                <a:ext cx="7394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𝑚𝑎𝑘𝑒𝑠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𝑐𝑜𝑙𝑙𝑜𝑐𝑎𝑡𝑒𝑑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188F8-537D-4E88-9862-AC8425BB8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22" y="6351588"/>
                <a:ext cx="7394332" cy="276999"/>
              </a:xfrm>
              <a:prstGeom prst="rect">
                <a:avLst/>
              </a:prstGeom>
              <a:blipFill>
                <a:blip r:embed="rId4"/>
                <a:stretch>
                  <a:fillRect l="-660" t="-2222" r="-4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77B-55DD-485E-9D85-B6DCE22B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BLOCK DIAGRAM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BEA5B-D14B-4064-8FD9-517546F8E65F}"/>
              </a:ext>
            </a:extLst>
          </p:cNvPr>
          <p:cNvGrpSpPr/>
          <p:nvPr/>
        </p:nvGrpSpPr>
        <p:grpSpPr>
          <a:xfrm>
            <a:off x="1182050" y="1850577"/>
            <a:ext cx="9827900" cy="4530931"/>
            <a:chOff x="1182050" y="1790739"/>
            <a:chExt cx="9827900" cy="45309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03B66F-C6A4-4BAF-A659-26894CCAC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050" y="2320362"/>
              <a:ext cx="9827900" cy="4001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B56A5F5-F195-4465-816E-D5270BA7F91C}"/>
                    </a:ext>
                  </a:extLst>
                </p:cNvPr>
                <p:cNvSpPr txBox="1"/>
                <p:nvPr/>
              </p:nvSpPr>
              <p:spPr>
                <a:xfrm>
                  <a:off x="2514600" y="2613881"/>
                  <a:ext cx="59881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𝐾𝑝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B56A5F5-F195-4465-816E-D5270BA7F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613881"/>
                  <a:ext cx="59881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7600060-6A6C-4965-976E-9F524C00F24A}"/>
                    </a:ext>
                  </a:extLst>
                </p:cNvPr>
                <p:cNvSpPr txBox="1"/>
                <p:nvPr/>
              </p:nvSpPr>
              <p:spPr>
                <a:xfrm>
                  <a:off x="5577254" y="5386388"/>
                  <a:ext cx="22645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𝐶𝑜𝑙𝑙𝑜𝑐𝑎𝑡𝑒𝑑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𝑉𝑒𝑙𝑜𝑐𝑖𝑡𝑦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𝐹𝑒𝑒𝑑𝑏𝑎𝑐𝑘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7600060-6A6C-4965-976E-9F524C00F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254" y="5386388"/>
                  <a:ext cx="2264531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555F97-AAAF-4C7E-9ED3-931774504396}"/>
                    </a:ext>
                  </a:extLst>
                </p:cNvPr>
                <p:cNvSpPr txBox="1"/>
                <p:nvPr/>
              </p:nvSpPr>
              <p:spPr>
                <a:xfrm>
                  <a:off x="2247900" y="5793765"/>
                  <a:ext cx="27394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𝐶𝑜𝑙𝑙𝑜𝑐𝑎𝑡𝑒𝑑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𝐹𝑒𝑒𝑑𝑏𝑎𝑐𝑘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555F97-AAAF-4C7E-9ED3-931774504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900" y="5793765"/>
                  <a:ext cx="273946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43E54A-78B1-4323-9511-E68F36AEFA99}"/>
                    </a:ext>
                  </a:extLst>
                </p:cNvPr>
                <p:cNvSpPr txBox="1"/>
                <p:nvPr/>
              </p:nvSpPr>
              <p:spPr>
                <a:xfrm>
                  <a:off x="5040923" y="2369112"/>
                  <a:ext cx="4621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43E54A-78B1-4323-9511-E68F36AEF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923" y="2369112"/>
                  <a:ext cx="462114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6F6FE6-2A4C-46AA-B8E6-4E228D952A3B}"/>
                    </a:ext>
                  </a:extLst>
                </p:cNvPr>
                <p:cNvSpPr txBox="1"/>
                <p:nvPr/>
              </p:nvSpPr>
              <p:spPr>
                <a:xfrm>
                  <a:off x="8832389" y="2444604"/>
                  <a:ext cx="911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𝐺𝑛𝑐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6F6FE6-2A4C-46AA-B8E6-4E228D952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389" y="2444604"/>
                  <a:ext cx="9110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D396D5-AD94-46E3-847E-8325104A627F}"/>
                    </a:ext>
                  </a:extLst>
                </p:cNvPr>
                <p:cNvSpPr txBox="1"/>
                <p:nvPr/>
              </p:nvSpPr>
              <p:spPr>
                <a:xfrm>
                  <a:off x="4900247" y="1790739"/>
                  <a:ext cx="3008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𝐶𝑜𝑛𝑡𝑟𝑜𝑙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𝐵𝑙𝑜𝑐𝑘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𝐷𝑖𝑎𝑔𝑟𝑎𝑚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D396D5-AD94-46E3-847E-8325104A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247" y="1790739"/>
                  <a:ext cx="300883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84F1CC-D33D-4CF1-A82C-7FFF585E2E59}"/>
              </a:ext>
            </a:extLst>
          </p:cNvPr>
          <p:cNvGrpSpPr/>
          <p:nvPr/>
        </p:nvGrpSpPr>
        <p:grpSpPr>
          <a:xfrm>
            <a:off x="630758" y="1285379"/>
            <a:ext cx="10930484" cy="5520821"/>
            <a:chOff x="637740" y="1300595"/>
            <a:chExt cx="10930484" cy="55208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3DFD384-4BD7-440E-89D0-1E5A0BC5E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740" y="1300595"/>
              <a:ext cx="10930484" cy="552082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2A4B60-FD16-4A02-A151-5426C87C59EB}"/>
                </a:ext>
              </a:extLst>
            </p:cNvPr>
            <p:cNvGrpSpPr/>
            <p:nvPr/>
          </p:nvGrpSpPr>
          <p:grpSpPr>
            <a:xfrm>
              <a:off x="1630425" y="1608535"/>
              <a:ext cx="8502516" cy="4614014"/>
              <a:chOff x="1630425" y="1608535"/>
              <a:chExt cx="8502516" cy="4614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2C6A4F2-381B-48D3-9065-AE7B7EA81F5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217" y="1608535"/>
                    <a:ext cx="45631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𝐹𝑖𝑙𝑡𝑒𝑟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𝐷𝑖𝑎𝑔𝑟𝑎𝑚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2C6A4F2-381B-48D3-9065-AE7B7EA81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9217" y="1608535"/>
                    <a:ext cx="45631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F8ADDD1-2643-4C92-BC71-265DBADD81A4}"/>
                      </a:ext>
                    </a:extLst>
                  </p:cNvPr>
                  <p:cNvSpPr txBox="1"/>
                  <p:nvPr/>
                </p:nvSpPr>
                <p:spPr>
                  <a:xfrm>
                    <a:off x="5251700" y="5251071"/>
                    <a:ext cx="22645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𝐶𝑜𝑙𝑙𝑜𝑐𝑎𝑡𝑒𝑑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𝑉𝑒𝑙𝑜𝑐𝑖𝑡𝑦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𝐹𝑒𝑒𝑑𝑏𝑎𝑐𝑘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F8ADDD1-2643-4C92-BC71-265DBADD8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1700" y="5251071"/>
                    <a:ext cx="226453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1662CB0-8EDB-4A1F-8AA9-9C0B5BE65AAD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190" y="5945550"/>
                    <a:ext cx="27394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𝐶𝑜𝑙𝑙𝑜𝑐𝑎𝑡𝑒𝑑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𝑃𝑜𝑠𝑖𝑡𝑖𝑜𝑛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𝐹𝑒𝑒𝑑𝑏𝑎𝑐𝑘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1662CB0-8EDB-4A1F-8AA9-9C0B5BE65A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190" y="5945550"/>
                    <a:ext cx="273946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D28A16-0D44-43CA-80E2-2468D7BE57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0425" y="2642466"/>
                    <a:ext cx="59881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𝐾𝑝</m:t>
                          </m:r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D28A16-0D44-43CA-80E2-2468D7BE5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0425" y="2642466"/>
                    <a:ext cx="598818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5B8680D-BBBE-4A36-9B35-0B85F5B24749}"/>
                      </a:ext>
                    </a:extLst>
                  </p:cNvPr>
                  <p:cNvSpPr txBox="1"/>
                  <p:nvPr/>
                </p:nvSpPr>
                <p:spPr>
                  <a:xfrm>
                    <a:off x="3820746" y="2467954"/>
                    <a:ext cx="46211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5B8680D-BBBE-4A36-9B35-0B85F5B247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0746" y="2467954"/>
                    <a:ext cx="46211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CDF350A-9479-4DDF-84BD-028D41C3787D}"/>
                      </a:ext>
                    </a:extLst>
                  </p:cNvPr>
                  <p:cNvSpPr txBox="1"/>
                  <p:nvPr/>
                </p:nvSpPr>
                <p:spPr>
                  <a:xfrm>
                    <a:off x="9221858" y="2535167"/>
                    <a:ext cx="91108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𝐺𝑛𝑐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CDF350A-9479-4DDF-84BD-028D41C378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858" y="2535167"/>
                    <a:ext cx="911083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88662CD-1925-48C4-A6C8-5E6E073D4159}"/>
                      </a:ext>
                    </a:extLst>
                  </p:cNvPr>
                  <p:cNvSpPr txBox="1"/>
                  <p:nvPr/>
                </p:nvSpPr>
                <p:spPr>
                  <a:xfrm>
                    <a:off x="5643314" y="2565944"/>
                    <a:ext cx="19461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𝐷𝑖𝑠𝑐𝑟𝑒𝑡𝑒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𝑁𝑜𝑡𝑐h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𝐹𝑖𝑙𝑡𝑒𝑟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88662CD-1925-48C4-A6C8-5E6E073D41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3314" y="2565944"/>
                    <a:ext cx="194617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676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D3A1-2481-44D5-82D9-8E38F506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0FAF8-E812-4E9B-96E8-E7946F64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30" y="1609436"/>
            <a:ext cx="4923623" cy="3639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76164-5F0B-4FFB-B627-FFC186AA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6" y="1609436"/>
            <a:ext cx="5055647" cy="363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AA166-1E12-4C39-AF97-3383B5A01660}"/>
                  </a:ext>
                </a:extLst>
              </p:cNvPr>
              <p:cNvSpPr txBox="1"/>
              <p:nvPr/>
            </p:nvSpPr>
            <p:spPr>
              <a:xfrm>
                <a:off x="1680285" y="6067711"/>
                <a:ext cx="9010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𝑑𝑖𝑠𝑡𝑢𝑟𝑏𝑎𝑛𝑐𝑒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𝑑𝑖𝑠𝑡𝑢𝑟𝑏𝑎𝑛𝑐𝑒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AA166-1E12-4C39-AF97-3383B5A0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85" y="6067711"/>
                <a:ext cx="9010094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8D0E71C-3C78-4BA7-B56A-07112358C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1" y="1426639"/>
            <a:ext cx="6066265" cy="446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30C6D-4ED3-432C-8A5A-9568D5804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66" y="1426638"/>
            <a:ext cx="5925287" cy="44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443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DESIGN PROJECT: DESIGN OF DIGITAL CONTROLLER FOR THE MODIFIED ACC BENCHMARK PROBLEM</vt:lpstr>
      <vt:lpstr>PLANT DESCRIPTION</vt:lpstr>
      <vt:lpstr>PLANT DESCRIPTION</vt:lpstr>
      <vt:lpstr>CHALLENGES</vt:lpstr>
      <vt:lpstr>DESIGN APPROACH</vt:lpstr>
      <vt:lpstr>Step Responses</vt:lpstr>
      <vt:lpstr>PowerPoint Presentation</vt:lpstr>
      <vt:lpstr>SIMULATION BLOCK DIAGRAM</vt:lpstr>
      <vt:lpstr>STEP RESPONSES</vt:lpstr>
      <vt:lpstr>IMPORTANT RESULTS</vt:lpstr>
      <vt:lpstr>REQUIRED VS OBTAINED SPECIFICATION</vt:lpstr>
      <vt:lpstr>SAMPLE DATA EFFECTS AND COMPENSATION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PROJECT: DESIGN CONTROL CONTROLLER FOR THE BENCHMARK PROBLEM</dc:title>
  <dc:creator>Shravan Sanil</dc:creator>
  <cp:lastModifiedBy>Shravan Sanil</cp:lastModifiedBy>
  <cp:revision>6</cp:revision>
  <dcterms:created xsi:type="dcterms:W3CDTF">2019-04-26T01:32:24Z</dcterms:created>
  <dcterms:modified xsi:type="dcterms:W3CDTF">2020-07-13T06:17:22Z</dcterms:modified>
</cp:coreProperties>
</file>