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7" r:id="rId3"/>
    <p:sldId id="258" r:id="rId4"/>
    <p:sldId id="259" r:id="rId5"/>
    <p:sldId id="317" r:id="rId6"/>
    <p:sldId id="318" r:id="rId7"/>
    <p:sldId id="321" r:id="rId8"/>
    <p:sldId id="260" r:id="rId9"/>
    <p:sldId id="261" r:id="rId10"/>
    <p:sldId id="262" r:id="rId11"/>
    <p:sldId id="322" r:id="rId12"/>
    <p:sldId id="264" r:id="rId13"/>
    <p:sldId id="266" r:id="rId14"/>
    <p:sldId id="273" r:id="rId15"/>
    <p:sldId id="323" r:id="rId16"/>
    <p:sldId id="275" r:id="rId17"/>
    <p:sldId id="324" r:id="rId18"/>
    <p:sldId id="278" r:id="rId19"/>
    <p:sldId id="325" r:id="rId20"/>
    <p:sldId id="280" r:id="rId21"/>
    <p:sldId id="326" r:id="rId22"/>
    <p:sldId id="287" r:id="rId23"/>
    <p:sldId id="315" r:id="rId24"/>
  </p:sldIdLst>
  <p:sldSz cx="13004800" cy="10007600"/>
  <p:notesSz cx="6858000" cy="9144000"/>
  <p:defaultTextStyle>
    <a:defPPr>
      <a:defRPr lang="en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6">
          <p15:clr>
            <a:srgbClr val="A4A3A4"/>
          </p15:clr>
        </p15:guide>
        <p15:guide id="2" pos="2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3F2B"/>
    <a:srgbClr val="EFD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28" y="90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12/15/2020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12/15/2020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12/15/2020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12/15/2020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12/15/2020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12/15/2020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12/15/2020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12/15/2020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12/15/2020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12/15/2020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12/15/2020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12/15/2020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9949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2235200" y="3920580"/>
            <a:ext cx="107696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080" spc="-10" dirty="0">
                <a:solidFill>
                  <a:srgbClr val="F0F0F0"/>
                </a:solidFill>
                <a:latin typeface="Arial"/>
                <a:cs typeface="Arial"/>
              </a:rPr>
              <a:t>AVOIDING THE OWASP</a:t>
            </a: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133726" y="4890121"/>
            <a:ext cx="88519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70"/>
              </a:lnSpc>
            </a:pPr>
            <a:r>
              <a:rPr lang="en-CA" sz="3610" spc="-10" dirty="0">
                <a:solidFill>
                  <a:srgbClr val="EFD6AC"/>
                </a:solidFill>
                <a:latin typeface="Arial"/>
                <a:cs typeface="Arial"/>
              </a:rPr>
              <a:t>Top 10 security exploits</a:t>
            </a:r>
          </a:p>
          <a:p>
            <a:pPr>
              <a:lnSpc>
                <a:spcPts val="4370"/>
              </a:lnSpc>
            </a:pPr>
            <a:endParaRPr lang="en-CA" sz="38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900" y="9766300"/>
            <a:ext cx="1370375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dirty="0">
                <a:solidFill>
                  <a:srgbClr val="000000"/>
                </a:solidFill>
                <a:latin typeface="Arial"/>
                <a:cs typeface="Arial"/>
              </a:rPr>
              <a:t>Friday 11, Dec 2020</a:t>
            </a:r>
          </a:p>
          <a:p>
            <a:pPr>
              <a:lnSpc>
                <a:spcPts val="1380"/>
              </a:lnSpc>
            </a:pPr>
            <a:endParaRPr lang="en-CA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9949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4237906" y="4054822"/>
            <a:ext cx="4786025" cy="18979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080" spc="-10" dirty="0">
                <a:solidFill>
                  <a:srgbClr val="F0F0F0"/>
                </a:solidFill>
                <a:latin typeface="Arial"/>
                <a:cs typeface="Arial"/>
              </a:rPr>
              <a:t>INJECTION</a:t>
            </a: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86176" y="5296621"/>
            <a:ext cx="82423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70"/>
              </a:lnSpc>
            </a:pPr>
            <a:r>
              <a:rPr lang="en-CA" sz="3800" dirty="0">
                <a:solidFill>
                  <a:srgbClr val="EFD6AC"/>
                </a:solidFill>
                <a:latin typeface="Courier New"/>
                <a:cs typeface="Courier New"/>
              </a:rPr>
              <a:t>‘ OR 1=1 ‘--</a:t>
            </a:r>
          </a:p>
          <a:p>
            <a:pPr>
              <a:lnSpc>
                <a:spcPts val="4370"/>
              </a:lnSpc>
            </a:pPr>
            <a:endParaRPr lang="en-CA" sz="38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8900" y="9804400"/>
            <a:ext cx="1370375" cy="3259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dirty="0">
                <a:solidFill>
                  <a:srgbClr val="000000"/>
                </a:solidFill>
                <a:latin typeface="Arial"/>
                <a:cs typeface="Arial"/>
              </a:rPr>
              <a:t>Friday 11, Dec 2020</a:t>
            </a:r>
          </a:p>
          <a:p>
            <a:pPr>
              <a:lnSpc>
                <a:spcPts val="1080"/>
              </a:lnSpc>
            </a:pPr>
            <a:endParaRPr lang="en-CA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9949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5337017" y="860773"/>
            <a:ext cx="2330766" cy="18979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080" spc="-10" dirty="0">
                <a:solidFill>
                  <a:srgbClr val="F0F0F0"/>
                </a:solidFill>
                <a:latin typeface="Arial"/>
                <a:cs typeface="Arial"/>
              </a:rPr>
              <a:t>RISKS</a:t>
            </a: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900" y="9766300"/>
            <a:ext cx="1370375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dirty="0">
                <a:solidFill>
                  <a:srgbClr val="000000"/>
                </a:solidFill>
                <a:latin typeface="Arial"/>
                <a:cs typeface="Arial"/>
              </a:rPr>
              <a:t>Friday 11, Dec 2020</a:t>
            </a:r>
          </a:p>
          <a:p>
            <a:pPr>
              <a:lnSpc>
                <a:spcPts val="1380"/>
              </a:lnSpc>
            </a:pPr>
            <a:endParaRPr lang="en-CA" sz="1200" dirty="0">
              <a:solidFill>
                <a:srgbClr val="000000"/>
              </a:solidFill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F2D97B8-4DD0-43D5-A86C-3ECECA4ED920}"/>
              </a:ext>
            </a:extLst>
          </p:cNvPr>
          <p:cNvSpPr txBox="1"/>
          <p:nvPr/>
        </p:nvSpPr>
        <p:spPr>
          <a:xfrm>
            <a:off x="471101" y="3901389"/>
            <a:ext cx="12062598" cy="41928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3610" spc="-10" dirty="0">
                <a:solidFill>
                  <a:srgbClr val="BE3F2B"/>
                </a:solidFill>
                <a:latin typeface="Arial"/>
                <a:cs typeface="Arial"/>
              </a:rPr>
              <a:t>Permits query manipulation and arbitrary SQL.</a:t>
            </a:r>
          </a:p>
          <a:p>
            <a:pPr marL="571500" marR="0" lvl="0" indent="-571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CA" sz="3610" b="0" i="0" u="none" strike="noStrike" kern="1200" cap="none" spc="-10" normalizeH="0" baseline="0" noProof="0" dirty="0">
                <a:ln>
                  <a:noFill/>
                </a:ln>
                <a:solidFill>
                  <a:srgbClr val="BE3F2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Command - Permits use of shell commands.</a:t>
            </a:r>
            <a:endParaRPr kumimoji="0" lang="en-CA" sz="38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Arial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sz="3610" spc="-10" dirty="0">
                <a:solidFill>
                  <a:srgbClr val="BE3F2B"/>
                </a:solidFill>
                <a:latin typeface="Arial"/>
                <a:cs typeface="Arial"/>
              </a:rPr>
              <a:t>Attackers can run code/queries for unauthorized access.</a:t>
            </a:r>
          </a:p>
          <a:p>
            <a:pPr>
              <a:lnSpc>
                <a:spcPts val="7600"/>
              </a:lnSpc>
            </a:pPr>
            <a:endParaRPr lang="en-CA" sz="3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1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9949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816100" y="850900"/>
            <a:ext cx="111887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080" spc="-10">
                <a:solidFill>
                  <a:srgbClr val="F0F0F0"/>
                </a:solidFill>
                <a:latin typeface="Arial"/>
                <a:cs typeface="Arial"/>
              </a:rPr>
              <a:t>SQL INJECTION EXAMPLE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900" y="9766300"/>
            <a:ext cx="1370375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dirty="0">
                <a:solidFill>
                  <a:srgbClr val="000000"/>
                </a:solidFill>
                <a:latin typeface="Arial"/>
                <a:cs typeface="Arial"/>
              </a:rPr>
              <a:t>Friday 11, Dec 2020</a:t>
            </a:r>
          </a:p>
          <a:p>
            <a:pPr>
              <a:lnSpc>
                <a:spcPts val="1380"/>
              </a:lnSpc>
            </a:pPr>
            <a:endParaRPr lang="en-CA" sz="1200" dirty="0">
              <a:solidFill>
                <a:srgbClr val="00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1ED4DE-FDCB-47FC-A2D8-8E9D65DF1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60" y="3131592"/>
            <a:ext cx="8136904" cy="60365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9949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4013200" y="850900"/>
            <a:ext cx="5051063" cy="18979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080" spc="-10" dirty="0">
                <a:solidFill>
                  <a:srgbClr val="F0F0F0"/>
                </a:solidFill>
                <a:latin typeface="Arial"/>
                <a:cs typeface="Arial"/>
              </a:rPr>
              <a:t>PREVENTION</a:t>
            </a: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8900" y="9766300"/>
            <a:ext cx="1370375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dirty="0">
                <a:solidFill>
                  <a:srgbClr val="000000"/>
                </a:solidFill>
                <a:latin typeface="Arial"/>
                <a:cs typeface="Arial"/>
              </a:rPr>
              <a:t>Friday 11, Dec 2020</a:t>
            </a:r>
          </a:p>
          <a:p>
            <a:pPr>
              <a:lnSpc>
                <a:spcPts val="1380"/>
              </a:lnSpc>
            </a:pPr>
            <a:endParaRPr lang="en-CA" sz="1200" dirty="0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BBA5FE-56E4-40F5-837B-6DC31017AADC}"/>
              </a:ext>
            </a:extLst>
          </p:cNvPr>
          <p:cNvSpPr txBox="1"/>
          <p:nvPr/>
        </p:nvSpPr>
        <p:spPr>
          <a:xfrm>
            <a:off x="1317824" y="3419624"/>
            <a:ext cx="11017224" cy="4549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BE3F2B"/>
              </a:buClr>
              <a:buSzPct val="120000"/>
              <a:buFont typeface="Wingdings" panose="05000000000000000000" pitchFamily="2" charset="2"/>
              <a:buChar char="v"/>
              <a:tabLst>
                <a:tab pos="242570" algn="l"/>
              </a:tabLst>
            </a:pPr>
            <a:r>
              <a:rPr lang="en-US" sz="3200" dirty="0">
                <a:solidFill>
                  <a:srgbClr val="BE3F2B"/>
                </a:solidFill>
                <a:latin typeface="Arial"/>
                <a:cs typeface="Arial"/>
              </a:rPr>
              <a:t> "Connections" between systems are highly</a:t>
            </a:r>
            <a:r>
              <a:rPr lang="en-US" sz="3200" spc="-40" dirty="0">
                <a:solidFill>
                  <a:srgbClr val="BE3F2B"/>
                </a:solidFill>
                <a:latin typeface="Arial"/>
                <a:cs typeface="Arial"/>
              </a:rPr>
              <a:t> </a:t>
            </a:r>
            <a:r>
              <a:rPr lang="en-US" sz="3200" dirty="0">
                <a:solidFill>
                  <a:srgbClr val="BE3F2B"/>
                </a:solidFill>
                <a:latin typeface="Arial"/>
                <a:cs typeface="Arial"/>
              </a:rPr>
              <a:t>vulnerable</a:t>
            </a:r>
          </a:p>
          <a:p>
            <a:pPr marL="457200" indent="-457200">
              <a:lnSpc>
                <a:spcPct val="100000"/>
              </a:lnSpc>
              <a:spcBef>
                <a:spcPts val="50"/>
              </a:spcBef>
              <a:buClr>
                <a:srgbClr val="BE3F2B"/>
              </a:buClr>
              <a:buFont typeface="Wingdings" panose="05000000000000000000" pitchFamily="2" charset="2"/>
              <a:buChar char="v"/>
            </a:pPr>
            <a:endParaRPr lang="en-US" sz="3200" dirty="0">
              <a:solidFill>
                <a:srgbClr val="BE3F2B"/>
              </a:solidFill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lr>
                <a:srgbClr val="BE3F2B"/>
              </a:buClr>
              <a:buSzPct val="120000"/>
              <a:buFont typeface="Wingdings" panose="05000000000000000000" pitchFamily="2" charset="2"/>
              <a:buChar char="v"/>
              <a:tabLst>
                <a:tab pos="242570" algn="l"/>
              </a:tabLst>
            </a:pPr>
            <a:r>
              <a:rPr lang="en-US" sz="3200" dirty="0">
                <a:solidFill>
                  <a:srgbClr val="BE3F2B"/>
                </a:solidFill>
                <a:latin typeface="Arial"/>
                <a:cs typeface="Arial"/>
              </a:rPr>
              <a:t> Always assume </a:t>
            </a:r>
            <a:r>
              <a:rPr lang="en-US" sz="3200" spc="-5" dirty="0">
                <a:solidFill>
                  <a:srgbClr val="BE3F2B"/>
                </a:solidFill>
                <a:latin typeface="Arial"/>
                <a:cs typeface="Arial"/>
              </a:rPr>
              <a:t>data </a:t>
            </a:r>
            <a:r>
              <a:rPr lang="en-US" sz="3200" dirty="0">
                <a:solidFill>
                  <a:srgbClr val="BE3F2B"/>
                </a:solidFill>
                <a:latin typeface="Arial"/>
                <a:cs typeface="Arial"/>
              </a:rPr>
              <a:t>coming in could be</a:t>
            </a:r>
            <a:r>
              <a:rPr lang="en-US" sz="3200" spc="-25" dirty="0">
                <a:solidFill>
                  <a:srgbClr val="BE3F2B"/>
                </a:solidFill>
                <a:latin typeface="Arial"/>
                <a:cs typeface="Arial"/>
              </a:rPr>
              <a:t> </a:t>
            </a:r>
            <a:r>
              <a:rPr lang="en-US" sz="3200" dirty="0">
                <a:solidFill>
                  <a:srgbClr val="BE3F2B"/>
                </a:solidFill>
                <a:latin typeface="Arial"/>
                <a:cs typeface="Arial"/>
              </a:rPr>
              <a:t>"evil“ </a:t>
            </a:r>
            <a:r>
              <a:rPr lang="en-US" sz="3200" spc="-5" dirty="0">
                <a:solidFill>
                  <a:srgbClr val="BE3F2B"/>
                </a:solidFill>
                <a:latin typeface="Arial"/>
                <a:cs typeface="Arial"/>
              </a:rPr>
              <a:t>be sure </a:t>
            </a:r>
            <a:r>
              <a:rPr lang="en-US" sz="3200" dirty="0">
                <a:solidFill>
                  <a:srgbClr val="BE3F2B"/>
                </a:solidFill>
                <a:latin typeface="Arial"/>
                <a:cs typeface="Arial"/>
              </a:rPr>
              <a:t>to </a:t>
            </a:r>
            <a:r>
              <a:rPr lang="en-US" sz="3200" spc="-10" dirty="0">
                <a:solidFill>
                  <a:srgbClr val="BE3F2B"/>
                </a:solidFill>
                <a:latin typeface="Arial"/>
                <a:cs typeface="Arial"/>
              </a:rPr>
              <a:t>include "evil" </a:t>
            </a:r>
            <a:r>
              <a:rPr lang="en-US" sz="3200" spc="-5" dirty="0">
                <a:solidFill>
                  <a:srgbClr val="BE3F2B"/>
                </a:solidFill>
                <a:latin typeface="Arial"/>
                <a:cs typeface="Arial"/>
              </a:rPr>
              <a:t>use cases and user stories in </a:t>
            </a:r>
            <a:r>
              <a:rPr lang="en-US" sz="3200" dirty="0">
                <a:solidFill>
                  <a:srgbClr val="BE3F2B"/>
                </a:solidFill>
                <a:latin typeface="Arial"/>
                <a:cs typeface="Arial"/>
              </a:rPr>
              <a:t>your</a:t>
            </a:r>
            <a:r>
              <a:rPr lang="en-US" sz="3200" spc="30" dirty="0">
                <a:solidFill>
                  <a:srgbClr val="BE3F2B"/>
                </a:solidFill>
                <a:latin typeface="Arial"/>
                <a:cs typeface="Arial"/>
              </a:rPr>
              <a:t> </a:t>
            </a:r>
            <a:r>
              <a:rPr lang="en-US" sz="3200" spc="-10" dirty="0">
                <a:solidFill>
                  <a:srgbClr val="BE3F2B"/>
                </a:solidFill>
                <a:latin typeface="Arial"/>
                <a:cs typeface="Arial"/>
              </a:rPr>
              <a:t>design</a:t>
            </a:r>
            <a:endParaRPr lang="en-US" sz="3200" dirty="0">
              <a:solidFill>
                <a:srgbClr val="BE3F2B"/>
              </a:solidFill>
              <a:latin typeface="Arial"/>
              <a:cs typeface="Arial"/>
            </a:endParaRPr>
          </a:p>
          <a:p>
            <a:pPr marL="914400" lvl="1" indent="-457200">
              <a:lnSpc>
                <a:spcPct val="100000"/>
              </a:lnSpc>
              <a:spcBef>
                <a:spcPts val="45"/>
              </a:spcBef>
              <a:buClr>
                <a:srgbClr val="BE3F2B"/>
              </a:buClr>
              <a:buFont typeface="Wingdings" panose="05000000000000000000" pitchFamily="2" charset="2"/>
              <a:buChar char="v"/>
            </a:pPr>
            <a:endParaRPr lang="en-US" sz="3200" dirty="0">
              <a:solidFill>
                <a:srgbClr val="BE3F2B"/>
              </a:solidFill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lr>
                <a:srgbClr val="BE3F2B"/>
              </a:buClr>
              <a:buSzPct val="120000"/>
              <a:buFont typeface="Wingdings" panose="05000000000000000000" pitchFamily="2" charset="2"/>
              <a:buChar char="v"/>
              <a:tabLst>
                <a:tab pos="242570" algn="l"/>
              </a:tabLst>
            </a:pPr>
            <a:r>
              <a:rPr lang="en-US" sz="3200" dirty="0">
                <a:solidFill>
                  <a:srgbClr val="BE3F2B"/>
                </a:solidFill>
                <a:latin typeface="Arial"/>
                <a:cs typeface="Arial"/>
              </a:rPr>
              <a:t> Sanitize and Validate user submitted data.</a:t>
            </a:r>
          </a:p>
          <a:p>
            <a:pPr marL="914400" lvl="1" indent="-457200">
              <a:lnSpc>
                <a:spcPct val="100000"/>
              </a:lnSpc>
              <a:spcBef>
                <a:spcPts val="50"/>
              </a:spcBef>
              <a:buClr>
                <a:srgbClr val="BE3F2B"/>
              </a:buClr>
              <a:buFont typeface="Wingdings" panose="05000000000000000000" pitchFamily="2" charset="2"/>
              <a:buChar char="v"/>
            </a:pPr>
            <a:endParaRPr lang="en-US" sz="3200" dirty="0">
              <a:solidFill>
                <a:srgbClr val="BE3F2B"/>
              </a:solidFill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lr>
                <a:srgbClr val="BE3F2B"/>
              </a:buClr>
              <a:buSzPct val="120000"/>
              <a:buFont typeface="Wingdings" panose="05000000000000000000" pitchFamily="2" charset="2"/>
              <a:buChar char="v"/>
              <a:tabLst>
                <a:tab pos="242570" algn="l"/>
              </a:tabLst>
            </a:pPr>
            <a:r>
              <a:rPr lang="en-US" sz="3200" dirty="0">
                <a:solidFill>
                  <a:srgbClr val="BE3F2B"/>
                </a:solidFill>
                <a:latin typeface="Arial"/>
                <a:cs typeface="Arial"/>
              </a:rPr>
              <a:t> If user-input text </a:t>
            </a:r>
            <a:r>
              <a:rPr lang="en-US" sz="3200" spc="-5" dirty="0">
                <a:solidFill>
                  <a:srgbClr val="BE3F2B"/>
                </a:solidFill>
                <a:latin typeface="Arial"/>
                <a:cs typeface="Arial"/>
              </a:rPr>
              <a:t>is </a:t>
            </a:r>
            <a:r>
              <a:rPr lang="en-US" sz="3200" dirty="0">
                <a:solidFill>
                  <a:srgbClr val="BE3F2B"/>
                </a:solidFill>
                <a:latin typeface="Arial"/>
                <a:cs typeface="Arial"/>
              </a:rPr>
              <a:t>needed, </a:t>
            </a:r>
            <a:r>
              <a:rPr lang="en-US" sz="3200" spc="5" dirty="0">
                <a:solidFill>
                  <a:srgbClr val="BE3F2B"/>
                </a:solidFill>
                <a:latin typeface="Arial"/>
                <a:cs typeface="Arial"/>
              </a:rPr>
              <a:t>use </a:t>
            </a:r>
            <a:r>
              <a:rPr lang="en-US" sz="3200" dirty="0">
                <a:solidFill>
                  <a:srgbClr val="BE3F2B"/>
                </a:solidFill>
                <a:latin typeface="Arial"/>
                <a:cs typeface="Arial"/>
              </a:rPr>
              <a:t>parameterized</a:t>
            </a:r>
            <a:r>
              <a:rPr lang="en-US" sz="3200" spc="-70" dirty="0">
                <a:solidFill>
                  <a:srgbClr val="BE3F2B"/>
                </a:solidFill>
                <a:latin typeface="Arial"/>
                <a:cs typeface="Arial"/>
              </a:rPr>
              <a:t> </a:t>
            </a:r>
            <a:r>
              <a:rPr lang="en-US" sz="3200" spc="-5" dirty="0">
                <a:solidFill>
                  <a:srgbClr val="BE3F2B"/>
                </a:solidFill>
                <a:latin typeface="Arial"/>
                <a:cs typeface="Arial"/>
              </a:rPr>
              <a:t>queries</a:t>
            </a:r>
            <a:r>
              <a:rPr lang="en-US" sz="3200" dirty="0">
                <a:solidFill>
                  <a:srgbClr val="BE3F2B"/>
                </a:solidFill>
                <a:latin typeface="Arial"/>
                <a:cs typeface="Arial"/>
              </a:rPr>
              <a:t> </a:t>
            </a:r>
            <a:r>
              <a:rPr lang="en-US" sz="3200" spc="-5" dirty="0">
                <a:solidFill>
                  <a:srgbClr val="BE3F2B"/>
                </a:solidFill>
                <a:latin typeface="Arial"/>
                <a:cs typeface="Arial"/>
              </a:rPr>
              <a:t>clean </a:t>
            </a:r>
            <a:r>
              <a:rPr lang="en-US" sz="3200" spc="-10" dirty="0">
                <a:solidFill>
                  <a:srgbClr val="BE3F2B"/>
                </a:solidFill>
                <a:latin typeface="Arial"/>
                <a:cs typeface="Arial"/>
              </a:rPr>
              <a:t>up quotes, parenthesis, and </a:t>
            </a:r>
            <a:r>
              <a:rPr lang="en-US" sz="3200" dirty="0">
                <a:solidFill>
                  <a:srgbClr val="BE3F2B"/>
                </a:solidFill>
                <a:latin typeface="Arial"/>
                <a:cs typeface="Arial"/>
              </a:rPr>
              <a:t>SQL</a:t>
            </a:r>
            <a:r>
              <a:rPr lang="en-US" sz="3200" spc="-15" dirty="0">
                <a:solidFill>
                  <a:srgbClr val="BE3F2B"/>
                </a:solidFill>
                <a:latin typeface="Arial"/>
                <a:cs typeface="Arial"/>
              </a:rPr>
              <a:t> </a:t>
            </a:r>
            <a:r>
              <a:rPr lang="en-US" sz="3200" spc="-5" dirty="0">
                <a:solidFill>
                  <a:srgbClr val="BE3F2B"/>
                </a:solidFill>
                <a:latin typeface="Arial"/>
                <a:cs typeface="Arial"/>
              </a:rPr>
              <a:t>comments</a:t>
            </a:r>
            <a:endParaRPr lang="en-US" sz="3200" dirty="0">
              <a:solidFill>
                <a:srgbClr val="BE3F2B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9949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605856" y="3435450"/>
            <a:ext cx="10216323" cy="28469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400"/>
              </a:lnSpc>
            </a:pPr>
            <a:r>
              <a:rPr lang="en-CA" sz="6080" spc="-10" dirty="0">
                <a:solidFill>
                  <a:srgbClr val="F0F0F0"/>
                </a:solidFill>
                <a:latin typeface="Arial"/>
                <a:cs typeface="Arial"/>
              </a:rPr>
              <a:t>BROKEN AUTHENTICATION</a:t>
            </a:r>
            <a:br>
              <a:rPr lang="en-CA" sz="6400" dirty="0">
                <a:solidFill>
                  <a:srgbClr val="000000"/>
                </a:solidFill>
                <a:latin typeface="Times New Roman"/>
              </a:rPr>
            </a:br>
            <a:r>
              <a:rPr lang="en-CA" sz="6080" spc="-10" dirty="0">
                <a:solidFill>
                  <a:srgbClr val="F0F0F0"/>
                </a:solidFill>
                <a:latin typeface="Arial"/>
                <a:cs typeface="Arial"/>
              </a:rPr>
              <a:t>&amp; SESSION MANAGEMENT</a:t>
            </a:r>
          </a:p>
          <a:p>
            <a:pPr>
              <a:lnSpc>
                <a:spcPts val="740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492500" y="5410200"/>
            <a:ext cx="95123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70"/>
              </a:lnSpc>
            </a:pPr>
            <a:r>
              <a:rPr lang="en-CA" sz="3534" spc="-20">
                <a:solidFill>
                  <a:srgbClr val="EFD6AC"/>
                </a:solidFill>
                <a:latin typeface="Arial"/>
                <a:cs typeface="Arial"/>
              </a:rPr>
              <a:t>/index.php?PHPSESSID=pwned</a:t>
            </a:r>
          </a:p>
          <a:p>
            <a:pPr>
              <a:lnSpc>
                <a:spcPts val="4370"/>
              </a:lnSpc>
            </a:pPr>
            <a:endParaRPr lang="en-CA" sz="3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900" y="9766300"/>
            <a:ext cx="1370375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dirty="0">
                <a:solidFill>
                  <a:srgbClr val="000000"/>
                </a:solidFill>
                <a:latin typeface="Arial"/>
                <a:cs typeface="Arial"/>
              </a:rPr>
              <a:t>Friday 11, Dec 2020</a:t>
            </a:r>
          </a:p>
          <a:p>
            <a:pPr>
              <a:lnSpc>
                <a:spcPts val="1380"/>
              </a:lnSpc>
            </a:pPr>
            <a:endParaRPr lang="en-CA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9949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5337017" y="860773"/>
            <a:ext cx="2330766" cy="18979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080" spc="-10" dirty="0">
                <a:solidFill>
                  <a:srgbClr val="F0F0F0"/>
                </a:solidFill>
                <a:latin typeface="Arial"/>
                <a:cs typeface="Arial"/>
              </a:rPr>
              <a:t>RISKS</a:t>
            </a: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900" y="9766300"/>
            <a:ext cx="1370375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dirty="0">
                <a:solidFill>
                  <a:srgbClr val="000000"/>
                </a:solidFill>
                <a:latin typeface="Arial"/>
                <a:cs typeface="Arial"/>
              </a:rPr>
              <a:t>Friday 11, Dec 2020</a:t>
            </a:r>
          </a:p>
          <a:p>
            <a:pPr>
              <a:lnSpc>
                <a:spcPts val="1380"/>
              </a:lnSpc>
            </a:pPr>
            <a:endParaRPr lang="en-CA" sz="1200" dirty="0">
              <a:solidFill>
                <a:srgbClr val="000000"/>
              </a:solidFill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F2D97B8-4DD0-43D5-A86C-3ECECA4ED920}"/>
              </a:ext>
            </a:extLst>
          </p:cNvPr>
          <p:cNvSpPr txBox="1"/>
          <p:nvPr/>
        </p:nvSpPr>
        <p:spPr>
          <a:xfrm>
            <a:off x="1087135" y="3604023"/>
            <a:ext cx="10830529" cy="530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3610" spc="-10" dirty="0">
                <a:solidFill>
                  <a:srgbClr val="BE3F2B"/>
                </a:solidFill>
                <a:latin typeface="Arial"/>
                <a:cs typeface="Arial"/>
              </a:rPr>
              <a:t>Identity theft.</a:t>
            </a:r>
          </a:p>
          <a:p>
            <a:pPr marL="571500" marR="0" lvl="0" indent="-571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CA" sz="3610" b="0" i="0" u="none" strike="noStrike" kern="1200" cap="none" spc="-10" normalizeH="0" baseline="0" noProof="0" dirty="0">
                <a:ln>
                  <a:noFill/>
                </a:ln>
                <a:solidFill>
                  <a:srgbClr val="BE3F2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Access to unauthorized and sensitive data.</a:t>
            </a:r>
            <a:endParaRPr kumimoji="0" lang="en-CA" sz="38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Arial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sz="3610" spc="-10" dirty="0">
                <a:solidFill>
                  <a:srgbClr val="BE3F2B"/>
                </a:solidFill>
                <a:latin typeface="Arial"/>
                <a:cs typeface="Arial"/>
              </a:rPr>
              <a:t>Attackers can steal a cookie for session hijacking.</a:t>
            </a:r>
          </a:p>
          <a:p>
            <a:pPr marL="571500" marR="0" lvl="0" indent="-571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sz="3610" spc="-10" dirty="0">
                <a:solidFill>
                  <a:srgbClr val="BE3F2B"/>
                </a:solidFill>
                <a:latin typeface="Arial"/>
                <a:cs typeface="Arial"/>
              </a:rPr>
              <a:t>Possible brute force attack utilizing data breaches.</a:t>
            </a:r>
          </a:p>
          <a:p>
            <a:pPr>
              <a:lnSpc>
                <a:spcPts val="7600"/>
              </a:lnSpc>
            </a:pPr>
            <a:endParaRPr lang="en-CA" sz="3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72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9949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2609988" y="956023"/>
            <a:ext cx="7784823" cy="18979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5952" spc="-10" dirty="0">
                <a:solidFill>
                  <a:srgbClr val="F0F0F0"/>
                </a:solidFill>
                <a:latin typeface="Arial"/>
                <a:cs typeface="Arial"/>
              </a:rPr>
              <a:t>SESSION &amp; COOKIES</a:t>
            </a: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8900" y="9766300"/>
            <a:ext cx="1370375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dirty="0">
                <a:solidFill>
                  <a:srgbClr val="000000"/>
                </a:solidFill>
                <a:latin typeface="Arial"/>
                <a:cs typeface="Arial"/>
              </a:rPr>
              <a:t>Friday 11, Dec 2020</a:t>
            </a:r>
          </a:p>
          <a:p>
            <a:pPr>
              <a:lnSpc>
                <a:spcPts val="1380"/>
              </a:lnSpc>
            </a:pPr>
            <a:endParaRPr lang="en-CA" sz="1200" dirty="0">
              <a:solidFill>
                <a:srgbClr val="000000"/>
              </a:solidFill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2F6D9536-43D2-4AF1-9CE6-54DE617C117B}"/>
              </a:ext>
            </a:extLst>
          </p:cNvPr>
          <p:cNvSpPr txBox="1"/>
          <p:nvPr/>
        </p:nvSpPr>
        <p:spPr>
          <a:xfrm>
            <a:off x="597744" y="3563640"/>
            <a:ext cx="12129603" cy="530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3610" spc="-10" dirty="0">
                <a:solidFill>
                  <a:srgbClr val="BE3F2B"/>
                </a:solidFill>
                <a:latin typeface="Arial"/>
                <a:cs typeface="Arial"/>
              </a:rPr>
              <a:t>Http is a “stateless” protocol.</a:t>
            </a:r>
          </a:p>
          <a:p>
            <a:pPr marL="571500" marR="0" lvl="0" indent="-571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sz="3610" spc="-10" dirty="0">
                <a:solidFill>
                  <a:srgbClr val="BE3F2B"/>
                </a:solidFill>
                <a:latin typeface="Arial"/>
                <a:cs typeface="Arial"/>
              </a:rPr>
              <a:t>Store the state with session (server) and cookies (client)</a:t>
            </a:r>
            <a:r>
              <a:rPr kumimoji="0" lang="en-CA" sz="3610" b="0" i="0" u="none" strike="noStrike" kern="1200" cap="none" spc="-10" normalizeH="0" baseline="0" noProof="0" dirty="0">
                <a:ln>
                  <a:noFill/>
                </a:ln>
                <a:solidFill>
                  <a:srgbClr val="BE3F2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endParaRPr kumimoji="0" lang="en-CA" sz="38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Arial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sz="3610" spc="-10" dirty="0">
                <a:solidFill>
                  <a:srgbClr val="BE3F2B"/>
                </a:solidFill>
                <a:latin typeface="Arial"/>
                <a:cs typeface="Arial"/>
              </a:rPr>
              <a:t>Session IDs are stored in cookies or </a:t>
            </a:r>
            <a:r>
              <a:rPr lang="en-CA" sz="3610" spc="-10" dirty="0" err="1">
                <a:solidFill>
                  <a:srgbClr val="BE3F2B"/>
                </a:solidFill>
                <a:latin typeface="Arial"/>
                <a:cs typeface="Arial"/>
              </a:rPr>
              <a:t>url</a:t>
            </a:r>
            <a:r>
              <a:rPr lang="en-CA" sz="3610" spc="-10" dirty="0">
                <a:solidFill>
                  <a:srgbClr val="BE3F2B"/>
                </a:solidFill>
                <a:latin typeface="Arial"/>
                <a:cs typeface="Arial"/>
              </a:rPr>
              <a:t>.</a:t>
            </a:r>
          </a:p>
          <a:p>
            <a:pPr marL="571500" marR="0" lvl="0" indent="-571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sz="3610" spc="-10" dirty="0">
                <a:solidFill>
                  <a:srgbClr val="BE3F2B"/>
                </a:solidFill>
                <a:latin typeface="Arial"/>
                <a:cs typeface="Arial"/>
              </a:rPr>
              <a:t>Packet Sniffing, </a:t>
            </a:r>
            <a:r>
              <a:rPr lang="en-CA" sz="3610" spc="-10" dirty="0" err="1">
                <a:solidFill>
                  <a:srgbClr val="BE3F2B"/>
                </a:solidFill>
                <a:latin typeface="Arial"/>
                <a:cs typeface="Arial"/>
              </a:rPr>
              <a:t>HttpReferrer</a:t>
            </a:r>
            <a:r>
              <a:rPr lang="en-CA" sz="3610" spc="-10" dirty="0">
                <a:solidFill>
                  <a:srgbClr val="BE3F2B"/>
                </a:solidFill>
                <a:latin typeface="Arial"/>
                <a:cs typeface="Arial"/>
              </a:rPr>
              <a:t> Logs, etc.</a:t>
            </a:r>
          </a:p>
          <a:p>
            <a:pPr>
              <a:lnSpc>
                <a:spcPts val="7600"/>
              </a:lnSpc>
            </a:pPr>
            <a:endParaRPr lang="en-CA" sz="3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9949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4026561" y="971352"/>
            <a:ext cx="4951677" cy="18979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5952" spc="-10" dirty="0">
                <a:solidFill>
                  <a:srgbClr val="F0F0F0"/>
                </a:solidFill>
                <a:latin typeface="Arial"/>
                <a:cs typeface="Arial"/>
              </a:rPr>
              <a:t>PREVENTION</a:t>
            </a: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8900" y="9766300"/>
            <a:ext cx="1370375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dirty="0">
                <a:solidFill>
                  <a:srgbClr val="000000"/>
                </a:solidFill>
                <a:latin typeface="Arial"/>
                <a:cs typeface="Arial"/>
              </a:rPr>
              <a:t>Friday 11, Dec 2020</a:t>
            </a:r>
          </a:p>
          <a:p>
            <a:pPr>
              <a:lnSpc>
                <a:spcPts val="1380"/>
              </a:lnSpc>
            </a:pPr>
            <a:endParaRPr lang="en-CA" sz="1200" dirty="0">
              <a:solidFill>
                <a:srgbClr val="000000"/>
              </a:solidFill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2F6D9536-43D2-4AF1-9CE6-54DE617C117B}"/>
              </a:ext>
            </a:extLst>
          </p:cNvPr>
          <p:cNvSpPr txBox="1"/>
          <p:nvPr/>
        </p:nvSpPr>
        <p:spPr>
          <a:xfrm>
            <a:off x="597744" y="3563640"/>
            <a:ext cx="10783401" cy="530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3610" spc="-10" dirty="0">
                <a:solidFill>
                  <a:srgbClr val="BE3F2B"/>
                </a:solidFill>
                <a:latin typeface="Arial"/>
                <a:cs typeface="Arial"/>
              </a:rPr>
              <a:t>Implement </a:t>
            </a:r>
            <a:r>
              <a:rPr lang="en-CA" sz="3610" b="1" spc="-10" dirty="0">
                <a:solidFill>
                  <a:srgbClr val="BE3F2B"/>
                </a:solidFill>
                <a:latin typeface="Arial"/>
                <a:cs typeface="Arial"/>
              </a:rPr>
              <a:t>updated</a:t>
            </a:r>
            <a:r>
              <a:rPr lang="en-CA" sz="3610" spc="-10" dirty="0">
                <a:solidFill>
                  <a:srgbClr val="BE3F2B"/>
                </a:solidFill>
                <a:latin typeface="Arial"/>
                <a:cs typeface="Arial"/>
              </a:rPr>
              <a:t> SSL/TLS everywhere.</a:t>
            </a:r>
          </a:p>
          <a:p>
            <a:pPr marL="571500" marR="0" lvl="0" indent="-571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CA" sz="3610" b="0" i="0" u="none" strike="noStrike" kern="1200" cap="none" spc="-10" normalizeH="0" baseline="0" noProof="0" dirty="0">
                <a:ln>
                  <a:noFill/>
                </a:ln>
                <a:solidFill>
                  <a:srgbClr val="BE3F2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Have </a:t>
            </a:r>
            <a:r>
              <a:rPr lang="en-CA" sz="3610" spc="-10" dirty="0">
                <a:solidFill>
                  <a:srgbClr val="BE3F2B"/>
                </a:solidFill>
                <a:latin typeface="Arial"/>
                <a:cs typeface="Arial"/>
              </a:rPr>
              <a:t>cryptographically strong session ID.</a:t>
            </a:r>
            <a:endParaRPr kumimoji="0" lang="en-CA" sz="38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Arial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sz="3610" spc="-10" dirty="0">
                <a:solidFill>
                  <a:srgbClr val="BE3F2B"/>
                </a:solidFill>
                <a:latin typeface="Arial"/>
                <a:cs typeface="Arial"/>
              </a:rPr>
              <a:t>Use two-factor authentication wherever possible.</a:t>
            </a:r>
          </a:p>
          <a:p>
            <a:pPr marL="571500" marR="0" lvl="0" indent="-571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sz="3610" spc="-10" dirty="0">
                <a:solidFill>
                  <a:srgbClr val="BE3F2B"/>
                </a:solidFill>
                <a:latin typeface="Arial"/>
                <a:cs typeface="Arial"/>
              </a:rPr>
              <a:t>Use rate limiting for repeated login attempts.</a:t>
            </a:r>
          </a:p>
          <a:p>
            <a:pPr>
              <a:lnSpc>
                <a:spcPts val="7600"/>
              </a:lnSpc>
            </a:pPr>
            <a:endParaRPr lang="en-CA" sz="3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657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9949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5743538" y="3934173"/>
            <a:ext cx="1517723" cy="18979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5952" spc="-30" dirty="0">
                <a:solidFill>
                  <a:srgbClr val="F0F0F0"/>
                </a:solidFill>
                <a:latin typeface="Arial"/>
                <a:cs typeface="Arial"/>
              </a:rPr>
              <a:t>XSS</a:t>
            </a: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97100" y="4997450"/>
            <a:ext cx="10807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dirty="0">
                <a:solidFill>
                  <a:srgbClr val="EFD6AC"/>
                </a:solidFill>
                <a:latin typeface="Courier New"/>
                <a:cs typeface="Courier New"/>
              </a:rPr>
              <a:t>&lt;script&gt;alert(‘cross site scripting’);&lt;/script&gt;</a:t>
            </a:r>
          </a:p>
          <a:p>
            <a:pPr>
              <a:lnSpc>
                <a:spcPts val="276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900" y="9766300"/>
            <a:ext cx="1370375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dirty="0">
                <a:solidFill>
                  <a:srgbClr val="000000"/>
                </a:solidFill>
                <a:latin typeface="Arial"/>
                <a:cs typeface="Arial"/>
              </a:rPr>
              <a:t>Friday 11, Dec 2020</a:t>
            </a:r>
          </a:p>
          <a:p>
            <a:pPr>
              <a:lnSpc>
                <a:spcPts val="1380"/>
              </a:lnSpc>
            </a:pPr>
            <a:endParaRPr lang="en-CA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9949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5337017" y="860773"/>
            <a:ext cx="2330766" cy="18979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080" spc="-10" dirty="0">
                <a:solidFill>
                  <a:srgbClr val="F0F0F0"/>
                </a:solidFill>
                <a:latin typeface="Arial"/>
                <a:cs typeface="Arial"/>
              </a:rPr>
              <a:t>RISKS</a:t>
            </a: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900" y="9766300"/>
            <a:ext cx="1370375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dirty="0">
                <a:solidFill>
                  <a:srgbClr val="000000"/>
                </a:solidFill>
                <a:latin typeface="Arial"/>
                <a:cs typeface="Arial"/>
              </a:rPr>
              <a:t>Friday 11, Dec 2020</a:t>
            </a:r>
          </a:p>
          <a:p>
            <a:pPr>
              <a:lnSpc>
                <a:spcPts val="1380"/>
              </a:lnSpc>
            </a:pPr>
            <a:endParaRPr lang="en-CA" sz="1200" dirty="0">
              <a:solidFill>
                <a:srgbClr val="000000"/>
              </a:solidFill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F2D97B8-4DD0-43D5-A86C-3ECECA4ED920}"/>
              </a:ext>
            </a:extLst>
          </p:cNvPr>
          <p:cNvSpPr txBox="1"/>
          <p:nvPr/>
        </p:nvSpPr>
        <p:spPr>
          <a:xfrm>
            <a:off x="1007940" y="3220866"/>
            <a:ext cx="11966648" cy="641496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3610" spc="-10" dirty="0">
                <a:solidFill>
                  <a:srgbClr val="BE3F2B"/>
                </a:solidFill>
                <a:latin typeface="Arial"/>
                <a:cs typeface="Arial"/>
              </a:rPr>
              <a:t>Can be used to run malicious scripts on website.</a:t>
            </a:r>
          </a:p>
          <a:p>
            <a:pPr marL="571500" marR="0" lvl="0" indent="-571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CA" sz="3610" b="0" i="0" u="none" strike="noStrike" kern="1200" cap="none" spc="-10" normalizeH="0" baseline="0" noProof="0" dirty="0">
                <a:ln>
                  <a:noFill/>
                </a:ln>
                <a:solidFill>
                  <a:srgbClr val="BE3F2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Can lead to multiple kinds of attack.</a:t>
            </a:r>
            <a:endParaRPr kumimoji="0" lang="en-CA" sz="38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Arial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sz="3610" spc="-10" dirty="0">
                <a:solidFill>
                  <a:srgbClr val="BE3F2B"/>
                </a:solidFill>
                <a:latin typeface="Arial"/>
                <a:cs typeface="Arial"/>
              </a:rPr>
              <a:t>Used to steal session cookies.</a:t>
            </a:r>
          </a:p>
          <a:p>
            <a:pPr marL="571500" marR="0" lvl="0" indent="-571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sz="3610" spc="-10" dirty="0">
                <a:solidFill>
                  <a:srgbClr val="BE3F2B"/>
                </a:solidFill>
                <a:latin typeface="Arial"/>
                <a:cs typeface="Arial"/>
              </a:rPr>
              <a:t>Combined with phishing, it can be used to steal sensitive data .</a:t>
            </a:r>
          </a:p>
          <a:p>
            <a:pPr>
              <a:lnSpc>
                <a:spcPts val="7600"/>
              </a:lnSpc>
            </a:pPr>
            <a:endParaRPr lang="en-CA" sz="3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1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9949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900" y="9766300"/>
            <a:ext cx="1370375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dirty="0">
                <a:solidFill>
                  <a:srgbClr val="000000"/>
                </a:solidFill>
                <a:latin typeface="Arial"/>
                <a:cs typeface="Arial"/>
              </a:rPr>
              <a:t>Friday 11, Dec 2020</a:t>
            </a:r>
          </a:p>
          <a:p>
            <a:pPr>
              <a:lnSpc>
                <a:spcPts val="1380"/>
              </a:lnSpc>
            </a:pPr>
            <a:endParaRPr lang="en-CA" sz="1200" dirty="0">
              <a:solidFill>
                <a:srgbClr val="000000"/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1AAE895-6BE6-46A8-B204-5B0A4BC3C702}"/>
              </a:ext>
            </a:extLst>
          </p:cNvPr>
          <p:cNvSpPr txBox="1"/>
          <p:nvPr/>
        </p:nvSpPr>
        <p:spPr>
          <a:xfrm>
            <a:off x="1029792" y="3206211"/>
            <a:ext cx="9938490" cy="37580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571500" indent="-571500">
              <a:lnSpc>
                <a:spcPts val="7600"/>
              </a:lnSpc>
              <a:buFont typeface="Wingdings" panose="05000000000000000000" pitchFamily="2" charset="2"/>
              <a:buChar char="v"/>
            </a:pPr>
            <a:r>
              <a:rPr lang="en-CA" sz="3534" spc="-10" dirty="0">
                <a:solidFill>
                  <a:srgbClr val="EFD6AC"/>
                </a:solidFill>
                <a:latin typeface="Arial"/>
                <a:cs typeface="Arial"/>
              </a:rPr>
              <a:t>Certified Penetration Testing Engineer</a:t>
            </a:r>
            <a:endParaRPr lang="en-CA" sz="3800" spc="-1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571500" indent="-571500">
              <a:lnSpc>
                <a:spcPts val="7600"/>
              </a:lnSpc>
              <a:buFont typeface="Wingdings" panose="05000000000000000000" pitchFamily="2" charset="2"/>
              <a:buChar char="v"/>
            </a:pPr>
            <a:r>
              <a:rPr lang="en-CA" sz="3800" spc="-10" dirty="0">
                <a:solidFill>
                  <a:srgbClr val="EFD6AC"/>
                </a:solidFill>
                <a:latin typeface="Arial"/>
                <a:cs typeface="Arial"/>
              </a:rPr>
              <a:t>Certified Ethical Hacker</a:t>
            </a:r>
          </a:p>
          <a:p>
            <a:pPr marL="571500" indent="-571500">
              <a:lnSpc>
                <a:spcPts val="7600"/>
              </a:lnSpc>
              <a:buFont typeface="Wingdings" panose="05000000000000000000" pitchFamily="2" charset="2"/>
              <a:buChar char="v"/>
            </a:pPr>
            <a:r>
              <a:rPr lang="en-CA" sz="3534" spc="-10" dirty="0">
                <a:solidFill>
                  <a:srgbClr val="EFD6AC"/>
                </a:solidFill>
                <a:latin typeface="Arial"/>
                <a:cs typeface="Arial"/>
              </a:rPr>
              <a:t>Master’s in Information Technology (CyberSec)</a:t>
            </a:r>
          </a:p>
          <a:p>
            <a:pPr>
              <a:lnSpc>
                <a:spcPts val="7600"/>
              </a:lnSpc>
            </a:pPr>
            <a:endParaRPr lang="en-CA" sz="3534" spc="-10" dirty="0">
              <a:solidFill>
                <a:srgbClr val="EFD6AC"/>
              </a:solidFill>
              <a:latin typeface="Arial"/>
              <a:cs typeface="Arial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29A3E1D-0100-4EBF-BAAE-CDE82B3694C1}"/>
              </a:ext>
            </a:extLst>
          </p:cNvPr>
          <p:cNvSpPr txBox="1"/>
          <p:nvPr/>
        </p:nvSpPr>
        <p:spPr>
          <a:xfrm>
            <a:off x="5926336" y="1547416"/>
            <a:ext cx="4833158" cy="18979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5952" spc="-20" dirty="0">
                <a:solidFill>
                  <a:srgbClr val="F0F0F0"/>
                </a:solidFill>
                <a:latin typeface="Arial"/>
                <a:cs typeface="Arial"/>
              </a:rPr>
              <a:t>ME</a:t>
            </a: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69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9949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4013200" y="850900"/>
            <a:ext cx="89916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5952" spc="-20">
                <a:solidFill>
                  <a:srgbClr val="F0F0F0"/>
                </a:solidFill>
                <a:latin typeface="Arial"/>
                <a:cs typeface="Arial"/>
              </a:rPr>
              <a:t>XSS EXAMPLE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8900" y="9766300"/>
            <a:ext cx="1370375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dirty="0">
                <a:solidFill>
                  <a:srgbClr val="000000"/>
                </a:solidFill>
                <a:latin typeface="Arial"/>
                <a:cs typeface="Arial"/>
              </a:rPr>
              <a:t>Friday 11, Dec 2020</a:t>
            </a:r>
          </a:p>
          <a:p>
            <a:pPr>
              <a:lnSpc>
                <a:spcPts val="1380"/>
              </a:lnSpc>
            </a:pPr>
            <a:endParaRPr lang="en-CA" sz="1200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C5F2AE-FD06-4E16-AB5B-9294E1D4E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16" y="2771552"/>
            <a:ext cx="10513168" cy="664273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9949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4026561" y="971352"/>
            <a:ext cx="4951677" cy="18979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5952" spc="-10" dirty="0">
                <a:solidFill>
                  <a:srgbClr val="F0F0F0"/>
                </a:solidFill>
                <a:latin typeface="Arial"/>
                <a:cs typeface="Arial"/>
              </a:rPr>
              <a:t>PREVENTION</a:t>
            </a: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8900" y="9766300"/>
            <a:ext cx="1370375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dirty="0">
                <a:solidFill>
                  <a:srgbClr val="000000"/>
                </a:solidFill>
                <a:latin typeface="Arial"/>
                <a:cs typeface="Arial"/>
              </a:rPr>
              <a:t>Friday 11, Dec 2020</a:t>
            </a:r>
          </a:p>
          <a:p>
            <a:pPr>
              <a:lnSpc>
                <a:spcPts val="1380"/>
              </a:lnSpc>
            </a:pPr>
            <a:endParaRPr lang="en-CA" sz="1200" dirty="0">
              <a:solidFill>
                <a:srgbClr val="000000"/>
              </a:solidFill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2F6D9536-43D2-4AF1-9CE6-54DE617C117B}"/>
              </a:ext>
            </a:extLst>
          </p:cNvPr>
          <p:cNvSpPr txBox="1"/>
          <p:nvPr/>
        </p:nvSpPr>
        <p:spPr>
          <a:xfrm>
            <a:off x="1029792" y="2881114"/>
            <a:ext cx="11305256" cy="676890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3200" spc="-10" dirty="0">
                <a:solidFill>
                  <a:srgbClr val="BE3F2B"/>
                </a:solidFill>
                <a:latin typeface="Arial"/>
                <a:cs typeface="Arial"/>
              </a:rPr>
              <a:t>Never, ever, ever trust user submitted data (e.g. URLs, web forms, comment threads, etc.)</a:t>
            </a:r>
          </a:p>
          <a:p>
            <a:pPr marL="571500" marR="0" lvl="0" indent="-571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CA" sz="3200" b="0" i="0" u="none" strike="noStrike" kern="1200" cap="none" spc="-10" normalizeH="0" baseline="0" noProof="0" dirty="0">
                <a:ln>
                  <a:noFill/>
                </a:ln>
                <a:solidFill>
                  <a:srgbClr val="BE3F2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Implement</a:t>
            </a:r>
            <a:r>
              <a:rPr lang="en-CA" sz="3200" spc="-10" dirty="0">
                <a:solidFill>
                  <a:srgbClr val="BE3F2B"/>
                </a:solidFill>
                <a:latin typeface="Arial"/>
                <a:cs typeface="Arial"/>
              </a:rPr>
              <a:t> content security policy.</a:t>
            </a:r>
            <a:endParaRPr kumimoji="0" lang="en-CA" sz="3200" b="0" i="0" u="none" strike="noStrike" kern="120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Arial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sz="3200" spc="-10" dirty="0">
                <a:solidFill>
                  <a:srgbClr val="BE3F2B"/>
                </a:solidFill>
                <a:latin typeface="Arial"/>
                <a:cs typeface="Arial"/>
              </a:rPr>
              <a:t>Set </a:t>
            </a:r>
            <a:r>
              <a:rPr lang="en-CA" sz="3200" spc="-10" dirty="0" err="1">
                <a:solidFill>
                  <a:srgbClr val="BE3F2B"/>
                </a:solidFill>
                <a:latin typeface="Arial"/>
                <a:cs typeface="Arial"/>
              </a:rPr>
              <a:t>HttpOnly</a:t>
            </a:r>
            <a:r>
              <a:rPr lang="en-CA" sz="3200" spc="-10" dirty="0">
                <a:solidFill>
                  <a:srgbClr val="BE3F2B"/>
                </a:solidFill>
                <a:latin typeface="Arial"/>
                <a:cs typeface="Arial"/>
              </a:rPr>
              <a:t> flag.</a:t>
            </a:r>
          </a:p>
          <a:p>
            <a:pPr marL="571500" marR="0" lvl="0" indent="-571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3200" spc="-10" dirty="0">
                <a:solidFill>
                  <a:srgbClr val="BE3F2B"/>
                </a:solidFill>
                <a:latin typeface="Arial"/>
                <a:cs typeface="Arial"/>
              </a:rPr>
              <a:t>Convert special characters such as ?, &amp;, /, &lt;, &gt; and spaces to their respective HTML or URL encoded equivalents</a:t>
            </a:r>
            <a:r>
              <a:rPr lang="en-CA" sz="3200" spc="-10" dirty="0">
                <a:solidFill>
                  <a:srgbClr val="BE3F2B"/>
                </a:solidFill>
                <a:latin typeface="Arial"/>
                <a:cs typeface="Arial"/>
              </a:rPr>
              <a:t>.</a:t>
            </a:r>
          </a:p>
          <a:p>
            <a:pPr>
              <a:lnSpc>
                <a:spcPts val="7600"/>
              </a:lnSpc>
            </a:pPr>
            <a:endParaRPr lang="en-CA" sz="3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940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9949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8900" y="9766300"/>
            <a:ext cx="1370375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dirty="0">
                <a:solidFill>
                  <a:srgbClr val="000000"/>
                </a:solidFill>
                <a:latin typeface="Arial"/>
                <a:cs typeface="Arial"/>
              </a:rPr>
              <a:t>Friday 11, Dec 2020</a:t>
            </a:r>
          </a:p>
          <a:p>
            <a:pPr>
              <a:lnSpc>
                <a:spcPts val="1380"/>
              </a:lnSpc>
            </a:pPr>
            <a:endParaRPr lang="en-CA" sz="1200" dirty="0">
              <a:solidFill>
                <a:srgbClr val="000000"/>
              </a:solidFill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7C9B2D7B-F5A2-4122-8489-93D96F92F902}"/>
              </a:ext>
            </a:extLst>
          </p:cNvPr>
          <p:cNvSpPr txBox="1"/>
          <p:nvPr/>
        </p:nvSpPr>
        <p:spPr>
          <a:xfrm>
            <a:off x="5123304" y="4139704"/>
            <a:ext cx="2891264" cy="196996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0" dirty="0">
                <a:solidFill>
                  <a:srgbClr val="F0F0F0"/>
                </a:solidFill>
                <a:latin typeface="Arial"/>
                <a:cs typeface="Arial"/>
              </a:rPr>
              <a:t> </a:t>
            </a:r>
            <a:r>
              <a:rPr lang="en-CA" sz="7200" b="1" dirty="0">
                <a:solidFill>
                  <a:srgbClr val="F0F0F0"/>
                </a:solidFill>
                <a:latin typeface="Arial"/>
                <a:cs typeface="Arial"/>
              </a:rPr>
              <a:t>Q &amp; A</a:t>
            </a: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9949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4191000" y="4381500"/>
            <a:ext cx="5004190" cy="18979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0" dirty="0">
                <a:solidFill>
                  <a:srgbClr val="F0F0F0"/>
                </a:solidFill>
                <a:latin typeface="Arial"/>
                <a:cs typeface="Arial"/>
              </a:rPr>
              <a:t>THANK YOU!</a:t>
            </a: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8900" y="9766300"/>
            <a:ext cx="1370375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dirty="0">
                <a:solidFill>
                  <a:srgbClr val="000000"/>
                </a:solidFill>
                <a:latin typeface="Arial"/>
                <a:cs typeface="Arial"/>
              </a:rPr>
              <a:t>Friday 11, Dec 2020</a:t>
            </a:r>
          </a:p>
          <a:p>
            <a:pPr>
              <a:lnSpc>
                <a:spcPts val="1380"/>
              </a:lnSpc>
            </a:pPr>
            <a:endParaRPr lang="en-CA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9949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4673600" y="4381500"/>
            <a:ext cx="83312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5952" spc="-20">
                <a:solidFill>
                  <a:srgbClr val="F0F0F0"/>
                </a:solidFill>
                <a:latin typeface="Arial"/>
                <a:cs typeface="Arial"/>
              </a:rPr>
              <a:t>SECURITY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8900" y="9766300"/>
            <a:ext cx="1370375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dirty="0">
                <a:solidFill>
                  <a:srgbClr val="000000"/>
                </a:solidFill>
                <a:latin typeface="Arial"/>
                <a:cs typeface="Arial"/>
              </a:rPr>
              <a:t>Friday 11, Dec 2020</a:t>
            </a:r>
          </a:p>
          <a:p>
            <a:pPr>
              <a:lnSpc>
                <a:spcPts val="1380"/>
              </a:lnSpc>
            </a:pPr>
            <a:endParaRPr lang="en-CA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9949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2044700" y="850900"/>
            <a:ext cx="109601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080" spc="-10" dirty="0">
                <a:solidFill>
                  <a:srgbClr val="F0F0F0"/>
                </a:solidFill>
                <a:latin typeface="Arial"/>
                <a:cs typeface="Arial"/>
              </a:rPr>
              <a:t>SECURITY CONTINUUM</a:t>
            </a: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893888" y="4140200"/>
            <a:ext cx="2247900" cy="203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560"/>
              </a:lnSpc>
            </a:pPr>
            <a:r>
              <a:rPr lang="en-CA" sz="14400" dirty="0">
                <a:solidFill>
                  <a:srgbClr val="BE3F2B"/>
                </a:solidFill>
                <a:latin typeface="Arial"/>
                <a:cs typeface="Arial"/>
              </a:rPr>
              <a:t>(</a:t>
            </a:r>
          </a:p>
          <a:p>
            <a:pPr>
              <a:lnSpc>
                <a:spcPts val="16560"/>
              </a:lnSpc>
            </a:pPr>
            <a:endParaRPr lang="en-CA" sz="14400" dirty="0">
              <a:solidFill>
                <a:srgbClr val="BE3F2B"/>
              </a:solidFill>
              <a:latin typeface="Arial"/>
              <a:cs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931400" y="4140200"/>
            <a:ext cx="2768600" cy="203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560"/>
              </a:lnSpc>
            </a:pPr>
            <a:r>
              <a:rPr lang="en-CA" sz="14400">
                <a:solidFill>
                  <a:srgbClr val="BE3F2B"/>
                </a:solidFill>
                <a:latin typeface="Arial"/>
                <a:cs typeface="Arial"/>
              </a:rPr>
              <a:t>)</a:t>
            </a:r>
          </a:p>
          <a:p>
            <a:pPr>
              <a:lnSpc>
                <a:spcPts val="16560"/>
              </a:lnSpc>
            </a:pPr>
            <a:endParaRPr lang="en-CA" sz="14400">
              <a:solidFill>
                <a:srgbClr val="BE3F2B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20800" y="6371952"/>
            <a:ext cx="22606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80"/>
              </a:lnSpc>
            </a:pPr>
            <a:r>
              <a:rPr lang="en-CA" sz="3906" spc="-20" dirty="0">
                <a:solidFill>
                  <a:srgbClr val="BE3F2B"/>
                </a:solidFill>
                <a:latin typeface="Arial"/>
                <a:cs typeface="Arial"/>
              </a:rPr>
              <a:t>unusable</a:t>
            </a:r>
          </a:p>
          <a:p>
            <a:pPr>
              <a:lnSpc>
                <a:spcPts val="3780"/>
              </a:lnSpc>
            </a:pPr>
            <a:endParaRPr lang="en-CA" sz="3906" spc="-20" dirty="0">
              <a:solidFill>
                <a:srgbClr val="BE3F2B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423400" y="6184900"/>
            <a:ext cx="30226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830"/>
              </a:lnSpc>
            </a:pPr>
            <a:r>
              <a:rPr lang="en-CA" sz="3906" spc="-10">
                <a:solidFill>
                  <a:srgbClr val="BE3F2B"/>
                </a:solidFill>
                <a:latin typeface="Arial"/>
                <a:cs typeface="Arial"/>
              </a:rPr>
              <a:t>unrestricted</a:t>
            </a:r>
          </a:p>
          <a:p>
            <a:pPr>
              <a:lnSpc>
                <a:spcPts val="4830"/>
              </a:lnSpc>
            </a:pPr>
            <a:endParaRPr lang="en-CA" sz="3906" spc="-10">
              <a:solidFill>
                <a:srgbClr val="BE3F2B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900" y="9766300"/>
            <a:ext cx="1370375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dirty="0">
                <a:solidFill>
                  <a:srgbClr val="000000"/>
                </a:solidFill>
                <a:latin typeface="Arial"/>
                <a:cs typeface="Arial"/>
              </a:rPr>
              <a:t>Friday 11, Dec 2020</a:t>
            </a:r>
          </a:p>
          <a:p>
            <a:pPr>
              <a:lnSpc>
                <a:spcPts val="1380"/>
              </a:lnSpc>
            </a:pPr>
            <a:endParaRPr lang="en-CA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9949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900" y="9766300"/>
            <a:ext cx="1370375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dirty="0">
                <a:solidFill>
                  <a:srgbClr val="000000"/>
                </a:solidFill>
                <a:latin typeface="Arial"/>
                <a:cs typeface="Arial"/>
              </a:rPr>
              <a:t>Friday 11, Dec 2020</a:t>
            </a:r>
          </a:p>
          <a:p>
            <a:pPr>
              <a:lnSpc>
                <a:spcPts val="1380"/>
              </a:lnSpc>
            </a:pPr>
            <a:endParaRPr lang="en-CA" sz="1200" dirty="0">
              <a:solidFill>
                <a:srgbClr val="000000"/>
              </a:solidFill>
            </a:endParaRPr>
          </a:p>
        </p:txBody>
      </p:sp>
      <p:pic>
        <p:nvPicPr>
          <p:cNvPr id="7" name="Picture 6" descr="Table, timeline&#10;&#10;Description automatically generated">
            <a:extLst>
              <a:ext uri="{FF2B5EF4-FFF2-40B4-BE49-F238E27FC236}">
                <a16:creationId xmlns:a16="http://schemas.microsoft.com/office/drawing/2014/main" id="{DBFEE7CE-E625-4D9C-90D1-679C1D27D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6" y="1907456"/>
            <a:ext cx="12127545" cy="7344816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9AA4C76D-5702-44CD-B36E-660E6C3E7996}"/>
              </a:ext>
            </a:extLst>
          </p:cNvPr>
          <p:cNvSpPr txBox="1"/>
          <p:nvPr/>
        </p:nvSpPr>
        <p:spPr>
          <a:xfrm>
            <a:off x="3702432" y="899344"/>
            <a:ext cx="5599931" cy="11285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70"/>
              </a:lnSpc>
            </a:pPr>
            <a:r>
              <a:rPr lang="en-CA" sz="3610" spc="-10" dirty="0">
                <a:solidFill>
                  <a:srgbClr val="EFD6AC"/>
                </a:solidFill>
                <a:latin typeface="Arial"/>
                <a:cs typeface="Arial"/>
              </a:rPr>
              <a:t>Some Statistics on Security</a:t>
            </a:r>
          </a:p>
          <a:p>
            <a:pPr>
              <a:lnSpc>
                <a:spcPts val="4370"/>
              </a:lnSpc>
            </a:pPr>
            <a:endParaRPr lang="en-CA" sz="3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08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9949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900" y="9766300"/>
            <a:ext cx="1370375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dirty="0">
                <a:solidFill>
                  <a:srgbClr val="000000"/>
                </a:solidFill>
                <a:latin typeface="Arial"/>
                <a:cs typeface="Arial"/>
              </a:rPr>
              <a:t>Friday 11, Dec 2020</a:t>
            </a:r>
          </a:p>
          <a:p>
            <a:pPr>
              <a:lnSpc>
                <a:spcPts val="1380"/>
              </a:lnSpc>
            </a:pPr>
            <a:endParaRPr lang="en-CA" sz="1200" dirty="0">
              <a:solidFill>
                <a:srgbClr val="000000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AA4C76D-5702-44CD-B36E-660E6C3E7996}"/>
              </a:ext>
            </a:extLst>
          </p:cNvPr>
          <p:cNvSpPr txBox="1"/>
          <p:nvPr/>
        </p:nvSpPr>
        <p:spPr>
          <a:xfrm>
            <a:off x="3702432" y="899344"/>
            <a:ext cx="5599931" cy="11285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70"/>
              </a:lnSpc>
            </a:pPr>
            <a:r>
              <a:rPr lang="en-CA" sz="3610" spc="-10" dirty="0">
                <a:solidFill>
                  <a:srgbClr val="EFD6AC"/>
                </a:solidFill>
                <a:latin typeface="Arial"/>
                <a:cs typeface="Arial"/>
              </a:rPr>
              <a:t>Some Statistics on Security</a:t>
            </a:r>
          </a:p>
          <a:p>
            <a:pPr>
              <a:lnSpc>
                <a:spcPts val="4370"/>
              </a:lnSpc>
            </a:pPr>
            <a:endParaRPr lang="en-CA" sz="38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F2719-20C0-4A75-8CA9-25648207E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11" y="1619424"/>
            <a:ext cx="11010452" cy="748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2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9949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900" y="9766300"/>
            <a:ext cx="1370375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dirty="0">
                <a:solidFill>
                  <a:srgbClr val="000000"/>
                </a:solidFill>
                <a:latin typeface="Arial"/>
                <a:cs typeface="Arial"/>
              </a:rPr>
              <a:t>Friday 11, Dec 2020</a:t>
            </a:r>
          </a:p>
          <a:p>
            <a:pPr>
              <a:lnSpc>
                <a:spcPts val="1380"/>
              </a:lnSpc>
            </a:pPr>
            <a:endParaRPr lang="en-CA" sz="1200" dirty="0">
              <a:solidFill>
                <a:srgbClr val="000000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AA4C76D-5702-44CD-B36E-660E6C3E7996}"/>
              </a:ext>
            </a:extLst>
          </p:cNvPr>
          <p:cNvSpPr txBox="1"/>
          <p:nvPr/>
        </p:nvSpPr>
        <p:spPr>
          <a:xfrm>
            <a:off x="3702432" y="899344"/>
            <a:ext cx="5599931" cy="11285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70"/>
              </a:lnSpc>
            </a:pPr>
            <a:r>
              <a:rPr lang="en-CA" sz="3610" spc="-10" dirty="0">
                <a:solidFill>
                  <a:srgbClr val="EFD6AC"/>
                </a:solidFill>
                <a:latin typeface="Arial"/>
                <a:cs typeface="Arial"/>
              </a:rPr>
              <a:t>Some Statistics on Security</a:t>
            </a:r>
          </a:p>
          <a:p>
            <a:pPr>
              <a:lnSpc>
                <a:spcPts val="4370"/>
              </a:lnSpc>
            </a:pPr>
            <a:endParaRPr lang="en-CA" sz="3800" dirty="0">
              <a:solidFill>
                <a:srgbClr val="0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A65C58-AD65-44E8-9DAE-21975D263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85" y="1835448"/>
            <a:ext cx="11218477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9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700"/>
            <a:ext cx="13004800" cy="99949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4846216" y="1331392"/>
            <a:ext cx="78867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080" spc="-10" dirty="0">
                <a:solidFill>
                  <a:srgbClr val="F0F0F0"/>
                </a:solidFill>
                <a:latin typeface="Arial"/>
                <a:cs typeface="Arial"/>
              </a:rPr>
              <a:t>OWASP</a:t>
            </a: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667000" y="2339504"/>
            <a:ext cx="103378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70"/>
              </a:lnSpc>
            </a:pPr>
            <a:r>
              <a:rPr lang="en-CA" sz="3610" spc="-10" dirty="0">
                <a:solidFill>
                  <a:srgbClr val="EFD6AC"/>
                </a:solidFill>
                <a:latin typeface="Arial"/>
                <a:cs typeface="Arial"/>
              </a:rPr>
              <a:t>Open Web Application Security Project</a:t>
            </a:r>
          </a:p>
          <a:p>
            <a:pPr>
              <a:lnSpc>
                <a:spcPts val="4370"/>
              </a:lnSpc>
            </a:pPr>
            <a:endParaRPr lang="en-CA" sz="38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900" y="9766300"/>
            <a:ext cx="1370375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dirty="0">
                <a:solidFill>
                  <a:srgbClr val="000000"/>
                </a:solidFill>
                <a:latin typeface="Arial"/>
                <a:cs typeface="Arial"/>
              </a:rPr>
              <a:t>Friday 11, Dec 2020</a:t>
            </a:r>
          </a:p>
          <a:p>
            <a:pPr>
              <a:lnSpc>
                <a:spcPts val="1380"/>
              </a:lnSpc>
            </a:pPr>
            <a:endParaRPr lang="en-CA" sz="120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94EEF-9B93-411E-B3E7-BB052D0D9502}"/>
              </a:ext>
            </a:extLst>
          </p:cNvPr>
          <p:cNvSpPr txBox="1"/>
          <p:nvPr/>
        </p:nvSpPr>
        <p:spPr>
          <a:xfrm>
            <a:off x="1459275" y="3635648"/>
            <a:ext cx="10011677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EFD6AC"/>
                </a:solidFill>
              </a:rPr>
              <a:t> Worldwide non-profit organization aimed to improve security.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EFD6AC"/>
                </a:solidFill>
              </a:rPr>
              <a:t> Reaches out to all developers, IT personnel and individuals, not just security professionals.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EFD6AC"/>
                </a:solidFill>
              </a:rPr>
              <a:t> All material is free and easily accessible.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9949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3759200" y="4381500"/>
            <a:ext cx="92456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5952" spc="-10">
                <a:solidFill>
                  <a:srgbClr val="F0F0F0"/>
                </a:solidFill>
                <a:latin typeface="Arial"/>
                <a:cs typeface="Arial"/>
              </a:rPr>
              <a:t>OWASP TOP 10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8900" y="9766300"/>
            <a:ext cx="1370375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dirty="0">
                <a:solidFill>
                  <a:srgbClr val="000000"/>
                </a:solidFill>
                <a:latin typeface="Arial"/>
                <a:cs typeface="Arial"/>
              </a:rPr>
              <a:t>Friday 11, Dec 2020</a:t>
            </a:r>
          </a:p>
          <a:p>
            <a:pPr>
              <a:lnSpc>
                <a:spcPts val="1380"/>
              </a:lnSpc>
            </a:pPr>
            <a:endParaRPr lang="en-CA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522</Words>
  <Application>Microsoft Office PowerPoint</Application>
  <PresentationFormat>Custom</PresentationFormat>
  <Paragraphs>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Investintech.com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Sanil Almeida</dc:creator>
  <cp:lastModifiedBy>Almeida, Sanil</cp:lastModifiedBy>
  <cp:revision>30</cp:revision>
  <dcterms:created xsi:type="dcterms:W3CDTF">2020-12-10T15:56:27Z</dcterms:created>
  <dcterms:modified xsi:type="dcterms:W3CDTF">2020-12-16T00:23:31Z</dcterms:modified>
</cp:coreProperties>
</file>