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2" r:id="rId8"/>
    <p:sldId id="276" r:id="rId9"/>
    <p:sldId id="268" r:id="rId10"/>
    <p:sldId id="269" r:id="rId11"/>
    <p:sldId id="270" r:id="rId12"/>
    <p:sldId id="271" r:id="rId13"/>
    <p:sldId id="273" r:id="rId14"/>
    <p:sldId id="274" r:id="rId15"/>
    <p:sldId id="272" r:id="rId16"/>
    <p:sldId id="264" r:id="rId17"/>
    <p:sldId id="275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 err="1"/>
              <a:t>KeyChha</a:t>
            </a:r>
            <a:r>
              <a:rPr lang="en-US" dirty="0"/>
              <a:t> – A Typing Practice Web Application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Presented by - </a:t>
            </a:r>
            <a:r>
              <a:rPr lang="en-US" dirty="0" err="1"/>
              <a:t>Sanil</a:t>
            </a:r>
            <a:r>
              <a:rPr lang="en-US" dirty="0"/>
              <a:t> </a:t>
            </a:r>
            <a:r>
              <a:rPr lang="en-US" dirty="0" err="1" smtClean="0"/>
              <a:t>Maharjan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560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Error Frequency Analysis (Rule-Based)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Checks how often a user makes the same error (like typing "</a:t>
            </a:r>
            <a:r>
              <a:rPr lang="en-US" dirty="0" err="1"/>
              <a:t>teh</a:t>
            </a:r>
            <a:r>
              <a:rPr lang="en-US" dirty="0"/>
              <a:t>").</a:t>
            </a:r>
          </a:p>
          <a:p>
            <a:pPr algn="just">
              <a:lnSpc>
                <a:spcPct val="160000"/>
              </a:lnSpc>
              <a:spcBef>
                <a:spcPts val="0"/>
              </a:spcBef>
            </a:pPr>
            <a:r>
              <a:rPr lang="en-US" dirty="0"/>
              <a:t>If the error frequency crosses a threshold → applies a correction rule automatically</a:t>
            </a:r>
            <a:r>
              <a:rPr lang="en-US" dirty="0" smtClean="0"/>
              <a:t>.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00050" lvl="1" indent="0" algn="just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𝐸(𝑤) = frequency of error word 𝑤, and T = threshold:</a:t>
                </a:r>
                <a:endParaRPr lang="en-US" dirty="0"/>
              </a:p>
              <a:p>
                <a:pPr marL="400050" lvl="1" indent="0" algn="just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𝑐𝑜𝑟𝑟𝑒𝑐𝑡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={</m:t>
                      </m:r>
                      <m:m>
                        <m:mPr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𝑚𝑎𝑝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𝑖𝑓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𝐸</m:t>
                            </m:r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GB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≥</m:t>
                            </m:r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mr>
                        <m:m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𝑜𝑡h𝑒𝑟𝑤𝑖𝑠𝑒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algn="just"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Counting errors: O(N) for N words typed.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Lookup/correction: O(1) with hash map.</a:t>
                </a:r>
                <a:endParaRPr lang="en-US" dirty="0"/>
              </a:p>
              <a:p>
                <a:pPr lvl="1" algn="just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566" r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590539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Chains (Probability-Based Word Generation)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The next word depends only on the current word (bigram assumption).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Uses probabilities from training data → e.g., "the" is likely to be followed by "dog".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0005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</a:t>
                </a:r>
                <a:r>
                  <a:rPr lang="en-GB" dirty="0" err="1"/>
                  <a:t>W</a:t>
                </a:r>
                <a:r>
                  <a:rPr lang="en-GB" baseline="-25000" dirty="0" err="1"/>
                  <a:t>t</a:t>
                </a:r>
                <a:r>
                  <a:rPr lang="en-GB" baseline="-25000" dirty="0"/>
                  <a:t> </a:t>
                </a:r>
                <a:r>
                  <a:rPr lang="en-GB" dirty="0"/>
                  <a:t>is the current word: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|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GB" i="1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pPr marL="40005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And generated </a:t>
                </a:r>
                <a:r>
                  <a:rPr lang="en-GB" dirty="0" smtClean="0"/>
                  <a:t>sequence:</a:t>
                </a:r>
                <a:r>
                  <a:rPr lang="en-GB" dirty="0"/>
                  <a:t/>
                </a:r>
                <a:br>
                  <a:rPr lang="en-GB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,…,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∏"/>
                          <m:limLoc m:val="undOvr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endChr m:val="|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GB" i="1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  <m:r>
                        <a:rPr lang="en-GB" i="1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Training (count transitions): O(N).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Generation (walk length k): O(k).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</a:t>
                </a:r>
                <a:r>
                  <a:rPr lang="en-GB" dirty="0" err="1"/>
                  <a:t>N+k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5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27461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N-Gram Model (Adaptive Practice)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 smtClean="0"/>
                  <a:t>Predicts a word based on the last n–1 words (more context than Markov chain).</a:t>
                </a:r>
              </a:p>
              <a:p>
                <a:pPr algn="just"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US" dirty="0"/>
                  <a:t>Probability estimated by frequency: </a:t>
                </a:r>
              </a:p>
              <a:p>
                <a:pPr marL="0" indent="0" algn="ctr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𝑠𝑒𝑞𝑢𝑒𝑛𝑐𝑒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𝑤𝑖𝑡h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𝑤𝑜𝑟𝑑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𝑐𝑜𝑢𝑛𝑡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𝑝𝑟𝑒𝑓𝑖𝑥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𝑜𝑛𝑙𝑦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 l="-990" r="-1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0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 | 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</a:rPr>
                      <m:t>≈ </m:t>
                    </m:r>
                    <m:f>
                      <m:fPr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GB" sz="1400" i="1">
                            <a:latin typeface="Cambria Math" panose="02040503050406030204" pitchFamily="18" charset="0"/>
                          </a:rPr>
                          <m:t>𝐶𝑜𝑢𝑛𝑡</m:t>
                        </m:r>
                        <m:d>
                          <m:dPr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GB" sz="1400" i="1">
                                <a:latin typeface="Cambria Math" panose="02040503050406030204" pitchFamily="18" charset="0"/>
                              </a:rPr>
                              <m:t>,…,</m:t>
                            </m:r>
                            <m:sSub>
                              <m:sSubPr>
                                <m:ctrlPr>
                                  <a:rPr lang="en-US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GB" sz="1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b>
                            </m:sSub>
                          </m:e>
                        </m:d>
                      </m:den>
                    </m:f>
                    <m:r>
                      <a:rPr lang="en-GB" sz="14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sz="14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Training (build counts): O(N).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Prediction lookup: O(1) with hash tables.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3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78888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Reinforcement Learning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Learns by trial and error: adjusts estimates of action values </a:t>
            </a:r>
            <a:r>
              <a:rPr lang="en-US" dirty="0" smtClean="0"/>
              <a:t>(Q(</a:t>
            </a:r>
            <a:r>
              <a:rPr lang="en-US" dirty="0" err="1" smtClean="0"/>
              <a:t>s,a</a:t>
            </a:r>
            <a:r>
              <a:rPr lang="en-US" dirty="0"/>
              <a:t>)) over time.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Uses rewards to refine future choices and maximize long-term performance.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Autofit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sz="1400" b="1" dirty="0"/>
                  <a:t>Mathematical Expression:</a:t>
                </a:r>
                <a:endParaRPr lang="en-US" sz="14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Update rule: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 ←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𝑄</m:t>
                      </m:r>
                      <m:d>
                        <m:dPr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GB" sz="1200" i="1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n-GB" sz="1200" i="1">
                          <a:latin typeface="Cambria Math" panose="02040503050406030204" pitchFamily="18" charset="0"/>
                        </a:rPr>
                        <m:t>𝛼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2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sz="1200" i="1">
                              <a:latin typeface="Cambria Math" panose="02040503050406030204" pitchFamily="18" charset="0"/>
                            </a:rPr>
                            <m:t>𝛾</m:t>
                          </m:r>
                          <m:func>
                            <m:funcPr>
                              <m:ctrlPr>
                                <a:rPr lang="en-US" sz="1200" i="1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limLow>
                                <m:limLow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limLow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GB" sz="1200">
                                      <a:latin typeface="Cambria Math" panose="02040503050406030204" pitchFamily="18" charset="0"/>
                                    </a:rPr>
                                    <m:t>max</m:t>
                                  </m:r>
                                </m:e>
                                <m:lim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lim>
                              </m:limLow>
                            </m:fName>
                            <m:e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sz="1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p>
                                      <m:r>
                                        <a:rPr lang="en-GB" sz="1200" i="1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e>
                              </m:d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sz="1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  <m:d>
                                <m:dPr>
                                  <m:ctrlPr>
                                    <a:rPr lang="en-US" sz="1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GB" sz="1200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</m:d>
                            </m:e>
                          </m:func>
                        </m:e>
                      </m:d>
                    </m:oMath>
                  </m:oMathPara>
                </a14:m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where: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s = state, a = action</a:t>
                </a:r>
                <a:endParaRPr lang="en-US" sz="1200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sz="1200" dirty="0"/>
                  <a:t>r = reward,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GB" sz="1200" dirty="0"/>
                  <a:t> = learning rate,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200" dirty="0"/>
                  <a:t> = discount factor</a:t>
                </a:r>
                <a:endParaRPr lang="en-US" sz="1200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sz="1400" b="1" dirty="0"/>
                  <a:t>Complexity:</a:t>
                </a:r>
                <a:endParaRPr lang="en-US" sz="14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Each update: O(1).</a:t>
                </a:r>
                <a:endParaRPr lang="en-US" sz="12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Full learning: </a:t>
                </a:r>
                <a14:m>
                  <m:oMath xmlns:m="http://schemas.openxmlformats.org/officeDocument/2006/math">
                    <m:r>
                      <a:rPr lang="en-GB" sz="12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1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GB" sz="1200" i="1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</m:oMath>
                </a14:m>
                <a:r>
                  <a:rPr lang="en-GB" sz="1200" dirty="0"/>
                  <a:t> where N = states, A = actions.</a:t>
                </a:r>
                <a:endParaRPr lang="en-US" sz="1200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sz="1200" dirty="0"/>
                  <a:t>Overall: depends on state-action space (can be exponential in worst case</a:t>
                </a:r>
                <a:r>
                  <a:rPr lang="en-GB" sz="1200" dirty="0" smtClean="0"/>
                  <a:t>).</a:t>
                </a:r>
                <a:endParaRPr lang="en-US" sz="12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83" r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97932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Personalized Typing Difficulty Curve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Dynamically adjusts difficulty based on learner accuracy.</a:t>
            </a:r>
          </a:p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Accuracy above target → increases difficulty; below → decreases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lnSpcReduction="10000"/>
              </a:bodyPr>
              <a:lstStyle/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If D(t) = difficulty at time t:</a:t>
                </a:r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GB" i="1">
                          <a:latin typeface="Cambria Math" panose="02040503050406030204" pitchFamily="18" charset="0"/>
                        </a:rPr>
                        <m:t>∙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𝐴𝑐𝑐𝑢𝑟𝑎𝑐𝑦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457200" lvl="1" indent="0">
                  <a:lnSpc>
                    <a:spcPct val="15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Where: θ = target accuracy, β = adjustment rate.</a:t>
                </a:r>
                <a:endParaRPr lang="en-US" dirty="0"/>
              </a:p>
              <a:p>
                <a:pPr>
                  <a:lnSpc>
                    <a:spcPct val="150000"/>
                  </a:lnSpc>
                  <a:spcBef>
                    <a:spcPts val="0"/>
                  </a:spcBef>
                </a:pPr>
                <a:r>
                  <a:rPr lang="en-GB" b="1" dirty="0"/>
                  <a:t>Complexity:	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Updating after each session: O(1).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Tracking errors across N words: O(N).</a:t>
                </a:r>
                <a:endParaRPr lang="en-US" dirty="0"/>
              </a:p>
              <a:p>
                <a:pPr lvl="1">
                  <a:lnSpc>
                    <a:spcPct val="15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O(N</a:t>
                </a:r>
                <a:r>
                  <a:rPr lang="en-GB" dirty="0" smtClean="0"/>
                  <a:t>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82371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Spaced Repetition Curve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Models memory decay and schedules reviews before forgetting happens.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</a:pPr>
            <a:r>
              <a:rPr lang="en-US" dirty="0"/>
              <a:t>Correct answers increase intervals (next review shown later); hard words repeat sooner.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sz="half" idx="2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Mathematical Expression: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Forgetting curve: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>
                          <a:latin typeface="Cambria Math" panose="02040503050406030204" pitchFamily="18" charset="0"/>
                        </a:rPr>
                        <m:t>𝑅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GB" i="1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𝑠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Where R(t) = retention, S = strength of memory.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Spaced repetition schedules reviews at:</a:t>
                </a:r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GB" dirty="0"/>
                  <a:t> where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457200" lvl="1" indent="0">
                  <a:lnSpc>
                    <a:spcPct val="170000"/>
                  </a:lnSpc>
                  <a:spcBef>
                    <a:spcPts val="0"/>
                  </a:spcBef>
                  <a:buNone/>
                </a:pPr>
                <a:r>
                  <a:rPr lang="en-GB" dirty="0"/>
                  <a:t>(commonly exponential: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∙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US" dirty="0"/>
              </a:p>
              <a:p>
                <a:pPr>
                  <a:lnSpc>
                    <a:spcPct val="170000"/>
                  </a:lnSpc>
                  <a:spcBef>
                    <a:spcPts val="0"/>
                  </a:spcBef>
                </a:pPr>
                <a:r>
                  <a:rPr lang="en-GB" b="1" dirty="0"/>
                  <a:t>Complexity: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Scheduling per word: O(1).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Managing M words: O(M).</a:t>
                </a:r>
                <a:endParaRPr lang="en-US" dirty="0"/>
              </a:p>
              <a:p>
                <a:pPr lvl="1">
                  <a:lnSpc>
                    <a:spcPct val="170000"/>
                  </a:lnSpc>
                  <a:spcBef>
                    <a:spcPts val="0"/>
                  </a:spcBef>
                  <a:buFont typeface="Wingdings" panose="05000000000000000000" pitchFamily="2" charset="2"/>
                  <a:buChar char="v"/>
                </a:pPr>
                <a:r>
                  <a:rPr lang="en-GB" dirty="0"/>
                  <a:t>Overall: O(M)</a:t>
                </a: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blipFill rotWithShape="0">
                <a:blip r:embed="rId2"/>
                <a:stretch>
                  <a:fillRect l="-2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0502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9212" y="350583"/>
            <a:ext cx="9048006" cy="448056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31152"/>
            <a:ext cx="9048005" cy="566738"/>
          </a:xfrm>
        </p:spPr>
        <p:txBody>
          <a:bodyPr/>
          <a:lstStyle/>
          <a:p>
            <a:pPr algn="ctr"/>
            <a:r>
              <a:rPr lang="en-US" dirty="0"/>
              <a:t>Gantt chart of Project Activities </a:t>
            </a:r>
          </a:p>
        </p:txBody>
      </p:sp>
    </p:spTree>
    <p:extLst>
      <p:ext uri="{BB962C8B-B14F-4D97-AF65-F5344CB8AC3E}">
        <p14:creationId xmlns:p14="http://schemas.microsoft.com/office/powerpoint/2010/main" val="18694501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Expected Outcome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Users improve typing skills through structured practice and feedback, while personalized word sets ensure engaging learning and steady gains in speed, accuracy, and overall proficiency.</a:t>
            </a:r>
          </a:p>
        </p:txBody>
      </p:sp>
    </p:spTree>
    <p:extLst>
      <p:ext uri="{BB962C8B-B14F-4D97-AF65-F5344CB8AC3E}">
        <p14:creationId xmlns:p14="http://schemas.microsoft.com/office/powerpoint/2010/main" val="23487366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Typing is a vital modern skill, yet many learners face challenges with speed, accuracy, and consistency.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address this, </a:t>
            </a:r>
            <a:r>
              <a:rPr lang="en-US" dirty="0" err="1"/>
              <a:t>KeyChha</a:t>
            </a:r>
            <a:r>
              <a:rPr lang="en-US" dirty="0"/>
              <a:t> offers an online platform that tracks progress (WPM, accuracy, mistakes) through simple login and profile features.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By combining personalization with fun practice, it keeps learners motivated while building confidence, precision, and speed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1737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Typing feels hard to learn when practice is too general, mistakes aren’t highlighted, and progress isn’t tracked, leaving learners frustrated and unmotivated.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An interactive platform with personal feedback and clear progress tracking keeps practice engaging while steadily improving speed and accuracy. </a:t>
            </a:r>
          </a:p>
        </p:txBody>
      </p:sp>
    </p:spTree>
    <p:extLst>
      <p:ext uri="{BB962C8B-B14F-4D97-AF65-F5344CB8AC3E}">
        <p14:creationId xmlns:p14="http://schemas.microsoft.com/office/powerpoint/2010/main" val="1854205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create an easy, interactive typing platform that improves speed, accuracy, and confidence with feedback and progress tracking.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To use smart algorithms that analyze performance, target weaknesses, and raise difficulty step by step for steady improvement.</a:t>
            </a:r>
          </a:p>
        </p:txBody>
      </p:sp>
    </p:spTree>
    <p:extLst>
      <p:ext uri="{BB962C8B-B14F-4D97-AF65-F5344CB8AC3E}">
        <p14:creationId xmlns:p14="http://schemas.microsoft.com/office/powerpoint/2010/main" val="8068060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>
            <a:normAutofit fontScale="90000"/>
          </a:bodyPr>
          <a:lstStyle/>
          <a:p>
            <a:pPr algn="just">
              <a:lnSpc>
                <a:spcPct val="150000"/>
              </a:lnSpc>
            </a:pPr>
            <a:r>
              <a:rPr lang="en-US" dirty="0" smtClean="0"/>
              <a:t>Methodology of the Proposed System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8826" y="446088"/>
            <a:ext cx="3609974" cy="5414962"/>
          </a:xfrm>
        </p:spPr>
      </p:pic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>
            <a:normAutofit fontScale="92500"/>
          </a:bodyPr>
          <a:lstStyle/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The system was built using the Waterfall model, moving step by step from requirements to design, then implementation, and finally testing. 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/>
              <a:t>This model was chosen because it is simple, clear, and works well when requirements are already </a:t>
            </a:r>
            <a:r>
              <a:rPr lang="en-US" dirty="0" smtClean="0"/>
              <a:t>well-defined.</a:t>
            </a:r>
          </a:p>
          <a:p>
            <a:pPr marL="285750" indent="-285750" algn="just">
              <a:lnSpc>
                <a:spcPct val="150000"/>
              </a:lnSpc>
              <a:spcBef>
                <a:spcPts val="0"/>
              </a:spcBef>
              <a:buFont typeface="Wingdings" panose="05000000000000000000" pitchFamily="2" charset="2"/>
              <a:buChar char="Ø"/>
            </a:pPr>
            <a:r>
              <a:rPr lang="en-US" dirty="0" smtClean="0"/>
              <a:t>Deployment </a:t>
            </a:r>
            <a:r>
              <a:rPr lang="en-US" dirty="0"/>
              <a:t>and </a:t>
            </a:r>
            <a:r>
              <a:rPr lang="en-US" dirty="0" smtClean="0"/>
              <a:t>maintenance </a:t>
            </a:r>
            <a:r>
              <a:rPr lang="en-US" dirty="0"/>
              <a:t>are not included since it is an academic project, where the focus is mainly on learning and demonstrating the core development phases. </a:t>
            </a:r>
          </a:p>
        </p:txBody>
      </p:sp>
    </p:spTree>
    <p:extLst>
      <p:ext uri="{BB962C8B-B14F-4D97-AF65-F5344CB8AC3E}">
        <p14:creationId xmlns:p14="http://schemas.microsoft.com/office/powerpoint/2010/main" val="6730424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Requirement Analysis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Functional Requirements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Navigation Hub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Account Management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Guest Access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 Profile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Lesson Progression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Performance Analytics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Adaptive </a:t>
            </a:r>
            <a:r>
              <a:rPr lang="en-US" dirty="0" smtClean="0"/>
              <a:t>Vocabulary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sz="2100" dirty="0" smtClean="0"/>
              <a:t>Non-Functional Requirements</a:t>
            </a:r>
            <a:endParaRPr lang="en-US" sz="2100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User Interface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System Scalability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Operational Stability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Data Security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Cross‑Platform Usability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Performance Efficiency</a:t>
            </a:r>
          </a:p>
          <a:p>
            <a:pPr>
              <a:lnSpc>
                <a:spcPct val="150000"/>
              </a:lnSpc>
              <a:spcBef>
                <a:spcPts val="0"/>
              </a:spcBef>
            </a:pPr>
            <a:r>
              <a:rPr lang="en-US" dirty="0"/>
              <a:t>System </a:t>
            </a:r>
            <a:r>
              <a:rPr lang="en-US" dirty="0" smtClean="0"/>
              <a:t>Dependability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76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647553"/>
            <a:ext cx="3505199" cy="976312"/>
          </a:xfrm>
        </p:spPr>
        <p:txBody>
          <a:bodyPr>
            <a:normAutofit fontScale="90000"/>
          </a:bodyPr>
          <a:lstStyle/>
          <a:p>
            <a:pPr algn="ctr">
              <a:lnSpc>
                <a:spcPct val="150000"/>
              </a:lnSpc>
            </a:pPr>
            <a:r>
              <a:rPr lang="en-US" dirty="0"/>
              <a:t>Use Case Diagram of </a:t>
            </a:r>
            <a:r>
              <a:rPr lang="en-US" dirty="0" err="1"/>
              <a:t>KeyChha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37425" y="463947"/>
            <a:ext cx="3152775" cy="5343525"/>
          </a:xfrm>
        </p:spPr>
      </p:pic>
    </p:spTree>
    <p:extLst>
      <p:ext uri="{BB962C8B-B14F-4D97-AF65-F5344CB8AC3E}">
        <p14:creationId xmlns:p14="http://schemas.microsoft.com/office/powerpoint/2010/main" val="27613571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940844"/>
            <a:ext cx="3505199" cy="976312"/>
          </a:xfrm>
        </p:spPr>
        <p:txBody>
          <a:bodyPr/>
          <a:lstStyle/>
          <a:p>
            <a:r>
              <a:rPr lang="en-US" dirty="0"/>
              <a:t>System Flow for </a:t>
            </a:r>
            <a:r>
              <a:rPr lang="en-US" dirty="0" smtClean="0"/>
              <a:t>User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013" y="1723204"/>
            <a:ext cx="5181600" cy="3411592"/>
          </a:xfrm>
        </p:spPr>
      </p:pic>
    </p:spTree>
    <p:extLst>
      <p:ext uri="{BB962C8B-B14F-4D97-AF65-F5344CB8AC3E}">
        <p14:creationId xmlns:p14="http://schemas.microsoft.com/office/powerpoint/2010/main" val="2345968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Algorithms Proposed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397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77</TotalTime>
  <Words>576</Words>
  <Application>Microsoft Office PowerPoint</Application>
  <PresentationFormat>Widescreen</PresentationFormat>
  <Paragraphs>108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Cambria Math</vt:lpstr>
      <vt:lpstr>Century Gothic</vt:lpstr>
      <vt:lpstr>Wingdings</vt:lpstr>
      <vt:lpstr>Wingdings 3</vt:lpstr>
      <vt:lpstr>Wisp</vt:lpstr>
      <vt:lpstr>KeyChha – A Typing Practice Web Application</vt:lpstr>
      <vt:lpstr>Introduction</vt:lpstr>
      <vt:lpstr>Problem Statement</vt:lpstr>
      <vt:lpstr>Objectives</vt:lpstr>
      <vt:lpstr>Methodology of the Proposed System</vt:lpstr>
      <vt:lpstr>Requirement Analysis</vt:lpstr>
      <vt:lpstr>Use Case Diagram of KeyChha</vt:lpstr>
      <vt:lpstr>System Flow for User</vt:lpstr>
      <vt:lpstr>Algorithms Proposed</vt:lpstr>
      <vt:lpstr>Error Frequency Analysis (Rule-Based)</vt:lpstr>
      <vt:lpstr>Markov Chains (Probability-Based Word Generation)</vt:lpstr>
      <vt:lpstr>N-Gram Model (Adaptive Practice)</vt:lpstr>
      <vt:lpstr>Reinforcement Learning</vt:lpstr>
      <vt:lpstr>Personalized Typing Difficulty Curve</vt:lpstr>
      <vt:lpstr>Spaced Repetition Curve</vt:lpstr>
      <vt:lpstr>Gantt chart of Project Activities </vt:lpstr>
      <vt:lpstr>Expected Outcome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KeyChha – A Typing Practice Web Application</dc:title>
  <dc:creator>Microsoft account</dc:creator>
  <cp:lastModifiedBy>Microsoft account</cp:lastModifiedBy>
  <cp:revision>41</cp:revision>
  <dcterms:created xsi:type="dcterms:W3CDTF">2025-09-17T06:44:24Z</dcterms:created>
  <dcterms:modified xsi:type="dcterms:W3CDTF">2025-09-17T09:11:05Z</dcterms:modified>
</cp:coreProperties>
</file>