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65" r:id="rId4"/>
    <p:sldId id="266" r:id="rId5"/>
    <p:sldId id="269" r:id="rId6"/>
    <p:sldId id="267" r:id="rId7"/>
    <p:sldId id="268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57" r:id="rId2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0" d="100"/>
          <a:sy n="70" d="100"/>
        </p:scale>
        <p:origin x="70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B21A5-460C-42D1-9B83-2CD781ED3A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EB49F0-43F9-44D0-B4CC-F6B5AA83EA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CE18EC-54C1-467C-A3D0-CEC63A0A5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AB0B-4220-4D7E-826E-3D7298AFB875}" type="datetimeFigureOut">
              <a:rPr lang="es-CO" smtClean="0"/>
              <a:t>27/11/2020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A7DF4E-87A2-4709-90FF-10A4868FF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0FFC0F-6571-411B-8A9B-3F5B576D2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C3FF9-DBFD-4934-ADD2-E185C79B85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44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841A83-3864-4157-B740-0CDC850AD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7B6CA48-1EBA-43A5-B2E3-B3D378279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38987A-A3DB-4FA4-B0AC-0FAF51F01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AB0B-4220-4D7E-826E-3D7298AFB875}" type="datetimeFigureOut">
              <a:rPr lang="es-CO" smtClean="0"/>
              <a:t>27/11/2020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7B0FB2-0615-4D7A-976B-DF1A09052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36D339-45B4-452A-AA97-FC4C2CC38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C3FF9-DBFD-4934-ADD2-E185C79B85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99167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75CD40C-F181-46BF-8516-C188B3B69E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88AB6BE-4E1D-44B0-8CBB-5B5AE5943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80AA1B-55E1-47DB-BFB4-A64A27DC2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AB0B-4220-4D7E-826E-3D7298AFB875}" type="datetimeFigureOut">
              <a:rPr lang="es-CO" smtClean="0"/>
              <a:t>27/11/2020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FED5BD-878A-4028-8AC7-A28F4A747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A40694-E6AE-426D-A056-05FAEB349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C3FF9-DBFD-4934-ADD2-E185C79B85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057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2EA8D0-B27B-4E02-BC0A-A1B0DF315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9C5B06-5E6E-4E8D-8BBF-44F87C7CC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B8263B-7856-4402-94BD-9C76EDE92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AB0B-4220-4D7E-826E-3D7298AFB875}" type="datetimeFigureOut">
              <a:rPr lang="es-CO" smtClean="0"/>
              <a:t>27/11/2020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15AD3F-92FB-43E9-8201-FE1AA3C5F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14CB84-6F27-440D-B7C6-872F758BC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C3FF9-DBFD-4934-ADD2-E185C79B85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93243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A53AE-5D48-4F82-A5DC-330DCC8F1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B83D71-369C-455B-BF09-25803DF54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8DFEF6-5808-49B0-9F94-48CDB548E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AB0B-4220-4D7E-826E-3D7298AFB875}" type="datetimeFigureOut">
              <a:rPr lang="es-CO" smtClean="0"/>
              <a:t>27/11/2020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20DEAB-29E5-4C3E-BFD2-3DBD3574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9BE2B3-07FF-4DC6-926B-06C85957B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C3FF9-DBFD-4934-ADD2-E185C79B85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4351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E75271-3076-4FC7-AEBD-50566A1E0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03173C-2486-4432-B90F-5BEF809FDA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A77CCEB-BA7C-4357-BFC5-245EF7130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B1A74C-2CCA-4400-99A7-687D3D4AC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AB0B-4220-4D7E-826E-3D7298AFB875}" type="datetimeFigureOut">
              <a:rPr lang="es-CO" smtClean="0"/>
              <a:t>27/11/2020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D485005-9A4E-4678-A227-8A15D469E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35A9FD2-D69B-4BE4-A6A2-F4AEB1206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C3FF9-DBFD-4934-ADD2-E185C79B85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9219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E8416B-7DDC-4E84-8E14-513B11567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1A1848-FEE2-4F56-862F-775EE1ACE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ACDFB54-BEF8-4BE4-B3AA-335D74E13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C46E433-B4B3-44A0-8F49-B8F68A75E7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5E96382-0686-44BF-8129-CA51C99EC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6BCC123-514F-482D-A09F-FE4DE2C48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AB0B-4220-4D7E-826E-3D7298AFB875}" type="datetimeFigureOut">
              <a:rPr lang="es-CO" smtClean="0"/>
              <a:t>27/11/2020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229A95C-D34C-4891-A2FB-3C46F7425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746040A-FD64-4CBD-B998-4A9B75BB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C3FF9-DBFD-4934-ADD2-E185C79B85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8534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DD2F1D-C56E-4A0E-85A4-3621735D1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72A6F66-B0AA-49DD-9124-9ECF3F255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AB0B-4220-4D7E-826E-3D7298AFB875}" type="datetimeFigureOut">
              <a:rPr lang="es-CO" smtClean="0"/>
              <a:t>27/11/2020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75E3CFD-5E37-43E5-BCAA-5949E03B0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37DA451-18EB-4B9A-89D1-63A9434F2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C3FF9-DBFD-4934-ADD2-E185C79B85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427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EF9563E-AE47-44FD-B85E-BC6541F33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AB0B-4220-4D7E-826E-3D7298AFB875}" type="datetimeFigureOut">
              <a:rPr lang="es-CO" smtClean="0"/>
              <a:t>27/11/2020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7D21225-7872-43A4-A40B-62C82EB5D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1308CB2-2469-467B-8905-A45E5E779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C3FF9-DBFD-4934-ADD2-E185C79B85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27851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254517-960D-4D7C-82A5-AC5243C7D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F9FA4B-5395-4482-9944-12AA513EC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E1052C6-B9CF-4A82-BAE7-328806A6A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7DAF4FA-AC7F-44A1-993D-CFF8EB552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AB0B-4220-4D7E-826E-3D7298AFB875}" type="datetimeFigureOut">
              <a:rPr lang="es-CO" smtClean="0"/>
              <a:t>27/11/2020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08FE44-4A6D-4982-B2C4-037729628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E8F8F1-2D85-44C9-839F-7049B40BD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C3FF9-DBFD-4934-ADD2-E185C79B85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6040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21D2C8-9B2C-4251-A600-E763522F8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F43BA1D-586F-4D67-868E-BFD70C4291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255F0BB-C108-4FE0-B3D3-19484B283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A6513AE-6582-4986-AC99-8048B5F69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AB0B-4220-4D7E-826E-3D7298AFB875}" type="datetimeFigureOut">
              <a:rPr lang="es-CO" smtClean="0"/>
              <a:t>27/11/2020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DDEDAFB-A5EE-4CEC-AD15-712157792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677F717-ED09-44D1-A3AB-E4BA735C8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C3FF9-DBFD-4934-ADD2-E185C79B85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579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68A9E39-CF89-4B4C-8BCC-8854C22C4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3C345D0-A6E9-43AA-A4C9-29BB4284E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A3350B-3442-4705-BE24-CC93971019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3AB0B-4220-4D7E-826E-3D7298AFB875}" type="datetimeFigureOut">
              <a:rPr lang="es-CO" smtClean="0"/>
              <a:t>27/11/2020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F9C710-87C9-4E1C-AED8-E6D9301923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4E4F2E-F6CF-463D-B9AC-77F4AB1528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C3FF9-DBFD-4934-ADD2-E185C79B85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3604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Modelo para apoyar a detección de violencia contra la mujer </a:t>
            </a:r>
            <a:endParaRPr lang="es-CO" sz="4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O" sz="3200" dirty="0"/>
              <a:t>en el desarrollo de una consulta medica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816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6096000" y="4220338"/>
            <a:ext cx="6052457" cy="249299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s-CO" sz="3600" dirty="0">
                <a:solidFill>
                  <a:schemeClr val="bg1"/>
                </a:solidFill>
              </a:rPr>
              <a:t>Modelo para apoyar a detección de violencia contra la mujer </a:t>
            </a:r>
            <a:endParaRPr lang="es-CO" sz="3600" dirty="0" smtClean="0">
              <a:solidFill>
                <a:schemeClr val="bg1"/>
              </a:solidFill>
            </a:endParaRPr>
          </a:p>
          <a:p>
            <a:pPr algn="ctr"/>
            <a:r>
              <a:rPr lang="es-CO" sz="2800" dirty="0" smtClean="0">
                <a:solidFill>
                  <a:schemeClr val="bg1"/>
                </a:solidFill>
              </a:rPr>
              <a:t>En el contexto de una consulta médica</a:t>
            </a:r>
          </a:p>
          <a:p>
            <a:pPr algn="ctr"/>
            <a:r>
              <a:rPr lang="es-CO" sz="2000" dirty="0" smtClean="0">
                <a:solidFill>
                  <a:schemeClr val="bg1"/>
                </a:solidFill>
              </a:rPr>
              <a:t>Ilvar </a:t>
            </a:r>
            <a:r>
              <a:rPr lang="es-CO" sz="2000" dirty="0">
                <a:solidFill>
                  <a:schemeClr val="bg1"/>
                </a:solidFill>
              </a:rPr>
              <a:t>D</a:t>
            </a:r>
            <a:r>
              <a:rPr lang="es-CO" sz="2000" dirty="0" smtClean="0">
                <a:solidFill>
                  <a:schemeClr val="bg1"/>
                </a:solidFill>
              </a:rPr>
              <a:t>ario Sanabria. Código 616201058</a:t>
            </a:r>
            <a:endParaRPr lang="es-CO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14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F7DE4CF8-DE1B-4EA8-AB29-13DFAAF210D6}"/>
              </a:ext>
            </a:extLst>
          </p:cNvPr>
          <p:cNvSpPr txBox="1"/>
          <p:nvPr/>
        </p:nvSpPr>
        <p:spPr>
          <a:xfrm>
            <a:off x="1971182" y="485775"/>
            <a:ext cx="2445862" cy="461665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s-MX" sz="2400" dirty="0" smtClean="0">
                <a:solidFill>
                  <a:schemeClr val="bg1"/>
                </a:solidFill>
              </a:rPr>
              <a:t>Limpieza del texto</a:t>
            </a:r>
            <a:endParaRPr lang="es-CO" sz="2400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0" y="0"/>
            <a:ext cx="1813484" cy="6898544"/>
          </a:xfrm>
          <a:prstGeom prst="rect">
            <a:avLst/>
          </a:prstGeom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1971182" y="1611312"/>
            <a:ext cx="96964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 smtClean="0"/>
              <a:t>Se eliminan las columnas que no son necesarias para este estudio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 smtClean="0"/>
              <a:t>Se dejan únicamente ENFERMEDAD_ACTUAL, TIENE_VIOLENCIA (etiqueta de si se aplicó o no la encuesta de violencia)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 smtClean="0"/>
              <a:t>Se convierten todas las palabras a minúsculas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 smtClean="0"/>
              <a:t>Se quitan las palabras vacías en español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0472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F7DE4CF8-DE1B-4EA8-AB29-13DFAAF210D6}"/>
              </a:ext>
            </a:extLst>
          </p:cNvPr>
          <p:cNvSpPr txBox="1"/>
          <p:nvPr/>
        </p:nvSpPr>
        <p:spPr>
          <a:xfrm>
            <a:off x="1971182" y="485775"/>
            <a:ext cx="5422254" cy="461665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s-MX" sz="2400" dirty="0" err="1" smtClean="0">
                <a:solidFill>
                  <a:schemeClr val="bg1"/>
                </a:solidFill>
              </a:rPr>
              <a:t>Preprocesamineto</a:t>
            </a:r>
            <a:r>
              <a:rPr lang="es-MX" sz="2400" dirty="0" smtClean="0">
                <a:solidFill>
                  <a:schemeClr val="bg1"/>
                </a:solidFill>
              </a:rPr>
              <a:t> – </a:t>
            </a:r>
            <a:r>
              <a:rPr lang="es-MX" sz="2400" dirty="0" err="1" smtClean="0">
                <a:solidFill>
                  <a:schemeClr val="bg1"/>
                </a:solidFill>
              </a:rPr>
              <a:t>Feature</a:t>
            </a:r>
            <a:r>
              <a:rPr lang="es-MX" sz="2400" dirty="0" smtClean="0">
                <a:solidFill>
                  <a:schemeClr val="bg1"/>
                </a:solidFill>
              </a:rPr>
              <a:t> </a:t>
            </a:r>
            <a:r>
              <a:rPr lang="es-MX" sz="2400" dirty="0" err="1" smtClean="0">
                <a:solidFill>
                  <a:schemeClr val="bg1"/>
                </a:solidFill>
              </a:rPr>
              <a:t>Engineeering</a:t>
            </a:r>
            <a:endParaRPr lang="es-CO" sz="2400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0" y="0"/>
            <a:ext cx="1813484" cy="6898544"/>
          </a:xfrm>
          <a:prstGeom prst="rect">
            <a:avLst/>
          </a:prstGeom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1971182" y="1611312"/>
            <a:ext cx="9696450" cy="3602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 smtClean="0"/>
              <a:t>Se creo un campo </a:t>
            </a:r>
            <a:r>
              <a:rPr lang="es-CO" dirty="0" err="1" smtClean="0"/>
              <a:t>Dummy</a:t>
            </a:r>
            <a:r>
              <a:rPr lang="es-CO" dirty="0" smtClean="0"/>
              <a:t> (EV) con la variable dependiente (Tiene encuesta de violencia S=1, N=0)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 smtClean="0"/>
              <a:t>Se dejan únicamente ENFERMEDAD_ACTUAL, TIENE_VIOLENCIA (etiqueta de si se aplicó o no la encuesta de violencia)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 smtClean="0"/>
              <a:t>Se convierten todas las palabras a minúsculas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 smtClean="0"/>
              <a:t>Se quitan las palabras vacías en español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 smtClean="0"/>
              <a:t>Hacemos una nube de palabras para entender un poco los datos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773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F7DE4CF8-DE1B-4EA8-AB29-13DFAAF210D6}"/>
              </a:ext>
            </a:extLst>
          </p:cNvPr>
          <p:cNvSpPr txBox="1"/>
          <p:nvPr/>
        </p:nvSpPr>
        <p:spPr>
          <a:xfrm>
            <a:off x="1971182" y="485775"/>
            <a:ext cx="5422254" cy="461665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s-MX" sz="2400" dirty="0" err="1" smtClean="0">
                <a:solidFill>
                  <a:schemeClr val="bg1"/>
                </a:solidFill>
              </a:rPr>
              <a:t>Preprocesamineto</a:t>
            </a:r>
            <a:r>
              <a:rPr lang="es-MX" sz="2400" dirty="0" smtClean="0">
                <a:solidFill>
                  <a:schemeClr val="bg1"/>
                </a:solidFill>
              </a:rPr>
              <a:t> – </a:t>
            </a:r>
            <a:r>
              <a:rPr lang="es-MX" sz="2400" dirty="0" err="1" smtClean="0">
                <a:solidFill>
                  <a:schemeClr val="bg1"/>
                </a:solidFill>
              </a:rPr>
              <a:t>Feature</a:t>
            </a:r>
            <a:r>
              <a:rPr lang="es-MX" sz="2400" dirty="0" smtClean="0">
                <a:solidFill>
                  <a:schemeClr val="bg1"/>
                </a:solidFill>
              </a:rPr>
              <a:t> </a:t>
            </a:r>
            <a:r>
              <a:rPr lang="es-MX" sz="2400" dirty="0" err="1" smtClean="0">
                <a:solidFill>
                  <a:schemeClr val="bg1"/>
                </a:solidFill>
              </a:rPr>
              <a:t>Engineeering</a:t>
            </a:r>
            <a:endParaRPr lang="es-CO" sz="2400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0" y="0"/>
            <a:ext cx="1813484" cy="6898544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884" y="1619392"/>
            <a:ext cx="91821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50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F7DE4CF8-DE1B-4EA8-AB29-13DFAAF210D6}"/>
              </a:ext>
            </a:extLst>
          </p:cNvPr>
          <p:cNvSpPr txBox="1"/>
          <p:nvPr/>
        </p:nvSpPr>
        <p:spPr>
          <a:xfrm>
            <a:off x="1971182" y="485775"/>
            <a:ext cx="5422254" cy="461665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s-MX" sz="2400" dirty="0" err="1" smtClean="0">
                <a:solidFill>
                  <a:schemeClr val="bg1"/>
                </a:solidFill>
              </a:rPr>
              <a:t>Preprocesamineto</a:t>
            </a:r>
            <a:r>
              <a:rPr lang="es-MX" sz="2400" dirty="0" smtClean="0">
                <a:solidFill>
                  <a:schemeClr val="bg1"/>
                </a:solidFill>
              </a:rPr>
              <a:t> – </a:t>
            </a:r>
            <a:r>
              <a:rPr lang="es-MX" sz="2400" dirty="0" err="1" smtClean="0">
                <a:solidFill>
                  <a:schemeClr val="bg1"/>
                </a:solidFill>
              </a:rPr>
              <a:t>Feature</a:t>
            </a:r>
            <a:r>
              <a:rPr lang="es-MX" sz="2400" dirty="0" smtClean="0">
                <a:solidFill>
                  <a:schemeClr val="bg1"/>
                </a:solidFill>
              </a:rPr>
              <a:t> </a:t>
            </a:r>
            <a:r>
              <a:rPr lang="es-MX" sz="2400" dirty="0" err="1" smtClean="0">
                <a:solidFill>
                  <a:schemeClr val="bg1"/>
                </a:solidFill>
              </a:rPr>
              <a:t>Engineeering</a:t>
            </a:r>
            <a:endParaRPr lang="es-CO" sz="2400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0" y="0"/>
            <a:ext cx="1813484" cy="6898544"/>
          </a:xfrm>
          <a:prstGeom prst="rect">
            <a:avLst/>
          </a:prstGeom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1971182" y="1406595"/>
            <a:ext cx="9696450" cy="1527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 smtClean="0"/>
              <a:t>Se crean los conjuntos de datos de entrenamiento y prueba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 smtClean="0"/>
              <a:t>Se revisan los datos para saber si están balanceados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 smtClean="0"/>
              <a:t>Sorpresa…….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CO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078" y="2726638"/>
            <a:ext cx="7162800" cy="3533775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3166280" y="5277775"/>
            <a:ext cx="2156346" cy="98263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Llamada con línea 1 6"/>
          <p:cNvSpPr/>
          <p:nvPr/>
        </p:nvSpPr>
        <p:spPr>
          <a:xfrm>
            <a:off x="6435488" y="5064280"/>
            <a:ext cx="2026124" cy="613189"/>
          </a:xfrm>
          <a:prstGeom prst="borderCallout1">
            <a:avLst>
              <a:gd name="adj1" fmla="val 51586"/>
              <a:gd name="adj2" fmla="val -1104"/>
              <a:gd name="adj3" fmla="val 76679"/>
              <a:gd name="adj4" fmla="val -4977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solidFill>
                  <a:schemeClr val="tx2"/>
                </a:solidFill>
              </a:rPr>
              <a:t>Datos no balanceados!!</a:t>
            </a:r>
            <a:endParaRPr lang="es-CO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03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507" y="2346255"/>
            <a:ext cx="7267575" cy="310515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F7DE4CF8-DE1B-4EA8-AB29-13DFAAF210D6}"/>
              </a:ext>
            </a:extLst>
          </p:cNvPr>
          <p:cNvSpPr txBox="1"/>
          <p:nvPr/>
        </p:nvSpPr>
        <p:spPr>
          <a:xfrm>
            <a:off x="1971182" y="485775"/>
            <a:ext cx="5422254" cy="461665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s-MX" sz="2400" dirty="0" err="1" smtClean="0">
                <a:solidFill>
                  <a:schemeClr val="bg1"/>
                </a:solidFill>
              </a:rPr>
              <a:t>Preprocesamineto</a:t>
            </a:r>
            <a:r>
              <a:rPr lang="es-MX" sz="2400" dirty="0" smtClean="0">
                <a:solidFill>
                  <a:schemeClr val="bg1"/>
                </a:solidFill>
              </a:rPr>
              <a:t> – </a:t>
            </a:r>
            <a:r>
              <a:rPr lang="es-MX" sz="2400" dirty="0" err="1" smtClean="0">
                <a:solidFill>
                  <a:schemeClr val="bg1"/>
                </a:solidFill>
              </a:rPr>
              <a:t>Feature</a:t>
            </a:r>
            <a:r>
              <a:rPr lang="es-MX" sz="2400" dirty="0" smtClean="0">
                <a:solidFill>
                  <a:schemeClr val="bg1"/>
                </a:solidFill>
              </a:rPr>
              <a:t> </a:t>
            </a:r>
            <a:r>
              <a:rPr lang="es-MX" sz="2400" dirty="0" err="1" smtClean="0">
                <a:solidFill>
                  <a:schemeClr val="bg1"/>
                </a:solidFill>
              </a:rPr>
              <a:t>Engineeering</a:t>
            </a:r>
            <a:endParaRPr lang="es-CO" sz="2400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0" y="0"/>
            <a:ext cx="1813484" cy="6898544"/>
          </a:xfrm>
          <a:prstGeom prst="rect">
            <a:avLst/>
          </a:prstGeom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1971182" y="1406595"/>
            <a:ext cx="9696450" cy="1527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 err="1" smtClean="0"/>
              <a:t>Upsampling</a:t>
            </a:r>
            <a:r>
              <a:rPr lang="es-CO" dirty="0" smtClean="0"/>
              <a:t> o </a:t>
            </a:r>
            <a:r>
              <a:rPr lang="es-CO" dirty="0" err="1" smtClean="0"/>
              <a:t>downsampling</a:t>
            </a:r>
            <a:r>
              <a:rPr lang="es-CO" dirty="0" smtClean="0"/>
              <a:t> 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CO" dirty="0"/>
          </a:p>
        </p:txBody>
      </p:sp>
      <p:sp>
        <p:nvSpPr>
          <p:cNvPr id="6" name="Rectángulo redondeado 5"/>
          <p:cNvSpPr/>
          <p:nvPr/>
        </p:nvSpPr>
        <p:spPr>
          <a:xfrm>
            <a:off x="3084393" y="4561866"/>
            <a:ext cx="2156346" cy="98263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Llamada con línea 1 6"/>
          <p:cNvSpPr/>
          <p:nvPr/>
        </p:nvSpPr>
        <p:spPr>
          <a:xfrm>
            <a:off x="6258067" y="4578171"/>
            <a:ext cx="2026124" cy="613189"/>
          </a:xfrm>
          <a:prstGeom prst="borderCallout1">
            <a:avLst>
              <a:gd name="adj1" fmla="val 51586"/>
              <a:gd name="adj2" fmla="val -1104"/>
              <a:gd name="adj3" fmla="val 76679"/>
              <a:gd name="adj4" fmla="val -4977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solidFill>
                  <a:schemeClr val="tx2"/>
                </a:solidFill>
              </a:rPr>
              <a:t>Datos balanceados!!</a:t>
            </a:r>
            <a:endParaRPr lang="es-CO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37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F7DE4CF8-DE1B-4EA8-AB29-13DFAAF210D6}"/>
              </a:ext>
            </a:extLst>
          </p:cNvPr>
          <p:cNvSpPr txBox="1"/>
          <p:nvPr/>
        </p:nvSpPr>
        <p:spPr>
          <a:xfrm>
            <a:off x="1971182" y="485775"/>
            <a:ext cx="5422254" cy="461665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s-MX" sz="2400" dirty="0" err="1" smtClean="0">
                <a:solidFill>
                  <a:schemeClr val="bg1"/>
                </a:solidFill>
              </a:rPr>
              <a:t>Preprocesamineto</a:t>
            </a:r>
            <a:r>
              <a:rPr lang="es-MX" sz="2400" dirty="0" smtClean="0">
                <a:solidFill>
                  <a:schemeClr val="bg1"/>
                </a:solidFill>
              </a:rPr>
              <a:t> – </a:t>
            </a:r>
            <a:r>
              <a:rPr lang="es-MX" sz="2400" dirty="0" err="1" smtClean="0">
                <a:solidFill>
                  <a:schemeClr val="bg1"/>
                </a:solidFill>
              </a:rPr>
              <a:t>Feature</a:t>
            </a:r>
            <a:r>
              <a:rPr lang="es-MX" sz="2400" dirty="0" smtClean="0">
                <a:solidFill>
                  <a:schemeClr val="bg1"/>
                </a:solidFill>
              </a:rPr>
              <a:t> </a:t>
            </a:r>
            <a:r>
              <a:rPr lang="es-MX" sz="2400" dirty="0" err="1" smtClean="0">
                <a:solidFill>
                  <a:schemeClr val="bg1"/>
                </a:solidFill>
              </a:rPr>
              <a:t>Engineeering</a:t>
            </a:r>
            <a:endParaRPr lang="es-CO" sz="2400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0" y="0"/>
            <a:ext cx="1813484" cy="6898544"/>
          </a:xfrm>
          <a:prstGeom prst="rect">
            <a:avLst/>
          </a:prstGeom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1971182" y="1406596"/>
            <a:ext cx="9696450" cy="845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 smtClean="0"/>
              <a:t>Obtenemos el TF - IDF</a:t>
            </a:r>
            <a:endParaRPr lang="es-CO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2414587"/>
            <a:ext cx="670560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45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F7DE4CF8-DE1B-4EA8-AB29-13DFAAF210D6}"/>
              </a:ext>
            </a:extLst>
          </p:cNvPr>
          <p:cNvSpPr txBox="1"/>
          <p:nvPr/>
        </p:nvSpPr>
        <p:spPr>
          <a:xfrm>
            <a:off x="1971182" y="485775"/>
            <a:ext cx="1277914" cy="461665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s-MX" sz="2400" dirty="0" smtClean="0">
                <a:solidFill>
                  <a:schemeClr val="bg1"/>
                </a:solidFill>
              </a:rPr>
              <a:t>Modelos</a:t>
            </a:r>
            <a:endParaRPr lang="es-CO" sz="2400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0" y="0"/>
            <a:ext cx="1813484" cy="6898544"/>
          </a:xfrm>
          <a:prstGeom prst="rect">
            <a:avLst/>
          </a:prstGeom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1971182" y="1406596"/>
            <a:ext cx="9696450" cy="845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 smtClean="0"/>
              <a:t>Aplicamos el vector TF-IDF a cuatro modelos</a:t>
            </a:r>
            <a:endParaRPr lang="es-CO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654" y="2088321"/>
            <a:ext cx="881062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0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F7DE4CF8-DE1B-4EA8-AB29-13DFAAF210D6}"/>
              </a:ext>
            </a:extLst>
          </p:cNvPr>
          <p:cNvSpPr txBox="1"/>
          <p:nvPr/>
        </p:nvSpPr>
        <p:spPr>
          <a:xfrm>
            <a:off x="1842594" y="0"/>
            <a:ext cx="3483133" cy="461665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s-MX" sz="2400" dirty="0" smtClean="0">
                <a:solidFill>
                  <a:schemeClr val="bg1"/>
                </a:solidFill>
              </a:rPr>
              <a:t>Evaluación de los Modelos</a:t>
            </a:r>
            <a:endParaRPr lang="es-CO" sz="2400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0" y="0"/>
            <a:ext cx="1813484" cy="6898544"/>
          </a:xfrm>
          <a:prstGeom prst="rect">
            <a:avLst/>
          </a:prstGeom>
        </p:spPr>
      </p:pic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903953"/>
              </p:ext>
            </p:extLst>
          </p:nvPr>
        </p:nvGraphicFramePr>
        <p:xfrm>
          <a:off x="3237071" y="470179"/>
          <a:ext cx="3150081" cy="3209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027">
                  <a:extLst>
                    <a:ext uri="{9D8B030D-6E8A-4147-A177-3AD203B41FA5}">
                      <a16:colId xmlns:a16="http://schemas.microsoft.com/office/drawing/2014/main" val="3908797142"/>
                    </a:ext>
                  </a:extLst>
                </a:gridCol>
                <a:gridCol w="1050027">
                  <a:extLst>
                    <a:ext uri="{9D8B030D-6E8A-4147-A177-3AD203B41FA5}">
                      <a16:colId xmlns:a16="http://schemas.microsoft.com/office/drawing/2014/main" val="951932609"/>
                    </a:ext>
                  </a:extLst>
                </a:gridCol>
                <a:gridCol w="1050027">
                  <a:extLst>
                    <a:ext uri="{9D8B030D-6E8A-4147-A177-3AD203B41FA5}">
                      <a16:colId xmlns:a16="http://schemas.microsoft.com/office/drawing/2014/main" val="3611847059"/>
                    </a:ext>
                  </a:extLst>
                </a:gridCol>
              </a:tblGrid>
              <a:tr h="328610">
                <a:tc gridSpan="3"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Naive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err="1" smtClean="0"/>
                        <a:t>Bayes</a:t>
                      </a:r>
                      <a:endParaRPr lang="es-CO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315818"/>
                  </a:ext>
                </a:extLst>
              </a:tr>
              <a:tr h="328610">
                <a:tc>
                  <a:txBody>
                    <a:bodyPr/>
                    <a:lstStyle/>
                    <a:p>
                      <a:pPr algn="ctr"/>
                      <a:endParaRPr lang="es-CO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/>
                        <a:t>1</a:t>
                      </a:r>
                      <a:endParaRPr lang="es-CO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/>
                        <a:t>0</a:t>
                      </a:r>
                      <a:endParaRPr lang="es-CO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0625750"/>
                  </a:ext>
                </a:extLst>
              </a:tr>
              <a:tr h="328610"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/>
                        <a:t>1</a:t>
                      </a:r>
                      <a:endParaRPr lang="es-CO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dirty="0" smtClean="0"/>
                        <a:t>154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dirty="0" smtClean="0"/>
                        <a:t>75</a:t>
                      </a:r>
                      <a:endParaRPr lang="es-CO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6317079"/>
                  </a:ext>
                </a:extLst>
              </a:tr>
              <a:tr h="328610"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/>
                        <a:t>0</a:t>
                      </a:r>
                      <a:endParaRPr lang="es-CO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dirty="0" smtClean="0"/>
                        <a:t>1630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dirty="0" smtClean="0"/>
                        <a:t>3663</a:t>
                      </a:r>
                      <a:endParaRPr lang="es-CO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850787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fontAlgn="b"/>
                      <a:endParaRPr lang="es-CO" sz="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769015"/>
                  </a:ext>
                </a:extLst>
              </a:tr>
              <a:tr h="27384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Exactitud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78337541"/>
                  </a:ext>
                </a:extLst>
              </a:tr>
              <a:tr h="27384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Sensibilidad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13273194"/>
                  </a:ext>
                </a:extLst>
              </a:tr>
              <a:tr h="27384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Precisión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07791311"/>
                  </a:ext>
                </a:extLst>
              </a:tr>
              <a:tr h="27384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00380635"/>
                  </a:ext>
                </a:extLst>
              </a:tr>
              <a:tr h="27384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CO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Especificidad</a:t>
                      </a:r>
                      <a:endParaRPr lang="es-CO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98%</a:t>
                      </a:r>
                      <a:endParaRPr lang="es-CO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23765537"/>
                  </a:ext>
                </a:extLst>
              </a:tr>
            </a:tbl>
          </a:graphicData>
        </a:graphic>
      </p:graphicFrame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220006"/>
              </p:ext>
            </p:extLst>
          </p:nvPr>
        </p:nvGraphicFramePr>
        <p:xfrm>
          <a:off x="7576911" y="470179"/>
          <a:ext cx="3150081" cy="3209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027">
                  <a:extLst>
                    <a:ext uri="{9D8B030D-6E8A-4147-A177-3AD203B41FA5}">
                      <a16:colId xmlns:a16="http://schemas.microsoft.com/office/drawing/2014/main" val="3908797142"/>
                    </a:ext>
                  </a:extLst>
                </a:gridCol>
                <a:gridCol w="1050027">
                  <a:extLst>
                    <a:ext uri="{9D8B030D-6E8A-4147-A177-3AD203B41FA5}">
                      <a16:colId xmlns:a16="http://schemas.microsoft.com/office/drawing/2014/main" val="951932609"/>
                    </a:ext>
                  </a:extLst>
                </a:gridCol>
                <a:gridCol w="1050027">
                  <a:extLst>
                    <a:ext uri="{9D8B030D-6E8A-4147-A177-3AD203B41FA5}">
                      <a16:colId xmlns:a16="http://schemas.microsoft.com/office/drawing/2014/main" val="3611847059"/>
                    </a:ext>
                  </a:extLst>
                </a:gridCol>
              </a:tblGrid>
              <a:tr h="285023">
                <a:tc gridSpan="3"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Regresión Logística</a:t>
                      </a:r>
                      <a:endParaRPr lang="es-CO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315818"/>
                  </a:ext>
                </a:extLst>
              </a:tr>
              <a:tr h="285023">
                <a:tc>
                  <a:txBody>
                    <a:bodyPr/>
                    <a:lstStyle/>
                    <a:p>
                      <a:pPr algn="ctr"/>
                      <a:endParaRPr lang="es-CO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/>
                        <a:t>1</a:t>
                      </a:r>
                      <a:endParaRPr lang="es-CO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/>
                        <a:t>0</a:t>
                      </a:r>
                      <a:endParaRPr lang="es-CO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0625750"/>
                  </a:ext>
                </a:extLst>
              </a:tr>
              <a:tr h="285023"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/>
                        <a:t>1</a:t>
                      </a:r>
                      <a:endParaRPr lang="es-CO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dirty="0" smtClean="0"/>
                        <a:t>155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dirty="0" smtClean="0"/>
                        <a:t>74</a:t>
                      </a:r>
                      <a:endParaRPr lang="es-CO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6317079"/>
                  </a:ext>
                </a:extLst>
              </a:tr>
              <a:tr h="285023"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/>
                        <a:t>0</a:t>
                      </a:r>
                      <a:endParaRPr lang="es-CO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dirty="0" smtClean="0"/>
                        <a:t>1613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dirty="0" smtClean="0"/>
                        <a:t>3680</a:t>
                      </a:r>
                      <a:endParaRPr lang="es-CO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8507877"/>
                  </a:ext>
                </a:extLst>
              </a:tr>
              <a:tr h="129672">
                <a:tc gridSpan="2">
                  <a:txBody>
                    <a:bodyPr/>
                    <a:lstStyle/>
                    <a:p>
                      <a:pPr algn="l" fontAlgn="b"/>
                      <a:endParaRPr lang="es-CO" sz="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769015"/>
                  </a:ext>
                </a:extLst>
              </a:tr>
              <a:tr h="26548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Exactitud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CO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69%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78337541"/>
                  </a:ext>
                </a:extLst>
              </a:tr>
              <a:tr h="26548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Sensibilidad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CO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68%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3273194"/>
                  </a:ext>
                </a:extLst>
              </a:tr>
              <a:tr h="23751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Precisión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CO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7791311"/>
                  </a:ext>
                </a:extLst>
              </a:tr>
              <a:tr h="26548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CO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16%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0380635"/>
                  </a:ext>
                </a:extLst>
              </a:tr>
              <a:tr h="26548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CO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Especificidad</a:t>
                      </a:r>
                      <a:endParaRPr lang="es-CO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98%</a:t>
                      </a:r>
                      <a:endParaRPr lang="es-CO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06733449"/>
                  </a:ext>
                </a:extLst>
              </a:tr>
            </a:tbl>
          </a:graphicData>
        </a:graphic>
      </p:graphicFrame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163622"/>
              </p:ext>
            </p:extLst>
          </p:nvPr>
        </p:nvGraphicFramePr>
        <p:xfrm>
          <a:off x="3237070" y="3648075"/>
          <a:ext cx="3150081" cy="3209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027">
                  <a:extLst>
                    <a:ext uri="{9D8B030D-6E8A-4147-A177-3AD203B41FA5}">
                      <a16:colId xmlns:a16="http://schemas.microsoft.com/office/drawing/2014/main" val="3908797142"/>
                    </a:ext>
                  </a:extLst>
                </a:gridCol>
                <a:gridCol w="1050027">
                  <a:extLst>
                    <a:ext uri="{9D8B030D-6E8A-4147-A177-3AD203B41FA5}">
                      <a16:colId xmlns:a16="http://schemas.microsoft.com/office/drawing/2014/main" val="951932609"/>
                    </a:ext>
                  </a:extLst>
                </a:gridCol>
                <a:gridCol w="1050027">
                  <a:extLst>
                    <a:ext uri="{9D8B030D-6E8A-4147-A177-3AD203B41FA5}">
                      <a16:colId xmlns:a16="http://schemas.microsoft.com/office/drawing/2014/main" val="3611847059"/>
                    </a:ext>
                  </a:extLst>
                </a:gridCol>
              </a:tblGrid>
              <a:tr h="328610">
                <a:tc gridSpan="3"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SVM</a:t>
                      </a:r>
                      <a:endParaRPr lang="es-CO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315818"/>
                  </a:ext>
                </a:extLst>
              </a:tr>
              <a:tr h="257914">
                <a:tc>
                  <a:txBody>
                    <a:bodyPr/>
                    <a:lstStyle/>
                    <a:p>
                      <a:pPr algn="ctr"/>
                      <a:endParaRPr lang="es-CO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/>
                        <a:t>1</a:t>
                      </a:r>
                      <a:endParaRPr lang="es-CO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/>
                        <a:t>0</a:t>
                      </a:r>
                      <a:endParaRPr lang="es-CO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0625750"/>
                  </a:ext>
                </a:extLst>
              </a:tr>
              <a:tr h="219701"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/>
                        <a:t>1</a:t>
                      </a:r>
                      <a:endParaRPr lang="es-CO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85725" marT="9525" marB="0" anchor="ctr"/>
                </a:tc>
                <a:extLst>
                  <a:ext uri="{0D108BD9-81ED-4DB2-BD59-A6C34878D82A}">
                    <a16:rowId xmlns:a16="http://schemas.microsoft.com/office/drawing/2014/main" val="516317079"/>
                  </a:ext>
                </a:extLst>
              </a:tr>
              <a:tr h="328610"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/>
                        <a:t>0</a:t>
                      </a:r>
                      <a:endParaRPr lang="es-CO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1586</a:t>
                      </a: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3707</a:t>
                      </a:r>
                    </a:p>
                  </a:txBody>
                  <a:tcPr marL="9525" marR="85725" marT="9525" marB="0" anchor="ctr"/>
                </a:tc>
                <a:extLst>
                  <a:ext uri="{0D108BD9-81ED-4DB2-BD59-A6C34878D82A}">
                    <a16:rowId xmlns:a16="http://schemas.microsoft.com/office/drawing/2014/main" val="377850787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fontAlgn="b"/>
                      <a:endParaRPr lang="es-CO" sz="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769015"/>
                  </a:ext>
                </a:extLst>
              </a:tr>
              <a:tr h="234287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Exactitud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CO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70%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78337541"/>
                  </a:ext>
                </a:extLst>
              </a:tr>
              <a:tr h="27384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Sensibilidad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CO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69%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3273194"/>
                  </a:ext>
                </a:extLst>
              </a:tr>
              <a:tr h="27384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Precisión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CO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7791311"/>
                  </a:ext>
                </a:extLst>
              </a:tr>
              <a:tr h="27384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CO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16%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0380635"/>
                  </a:ext>
                </a:extLst>
              </a:tr>
              <a:tr h="27384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CO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Especificidad</a:t>
                      </a:r>
                      <a:endParaRPr lang="es-CO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CO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98%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3765537"/>
                  </a:ext>
                </a:extLst>
              </a:tr>
            </a:tbl>
          </a:graphicData>
        </a:graphic>
      </p:graphicFrame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878540"/>
              </p:ext>
            </p:extLst>
          </p:nvPr>
        </p:nvGraphicFramePr>
        <p:xfrm>
          <a:off x="7576912" y="3648074"/>
          <a:ext cx="3150081" cy="3209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027">
                  <a:extLst>
                    <a:ext uri="{9D8B030D-6E8A-4147-A177-3AD203B41FA5}">
                      <a16:colId xmlns:a16="http://schemas.microsoft.com/office/drawing/2014/main" val="3908797142"/>
                    </a:ext>
                  </a:extLst>
                </a:gridCol>
                <a:gridCol w="1050027">
                  <a:extLst>
                    <a:ext uri="{9D8B030D-6E8A-4147-A177-3AD203B41FA5}">
                      <a16:colId xmlns:a16="http://schemas.microsoft.com/office/drawing/2014/main" val="951932609"/>
                    </a:ext>
                  </a:extLst>
                </a:gridCol>
                <a:gridCol w="1050027">
                  <a:extLst>
                    <a:ext uri="{9D8B030D-6E8A-4147-A177-3AD203B41FA5}">
                      <a16:colId xmlns:a16="http://schemas.microsoft.com/office/drawing/2014/main" val="3611847059"/>
                    </a:ext>
                  </a:extLst>
                </a:gridCol>
              </a:tblGrid>
              <a:tr h="328610">
                <a:tc gridSpan="3"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Random</a:t>
                      </a:r>
                      <a:r>
                        <a:rPr lang="es-CO" baseline="0" dirty="0" smtClean="0"/>
                        <a:t> </a:t>
                      </a:r>
                      <a:r>
                        <a:rPr lang="es-CO" baseline="0" dirty="0" err="1" smtClean="0"/>
                        <a:t>Forest</a:t>
                      </a:r>
                      <a:endParaRPr lang="es-CO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315818"/>
                  </a:ext>
                </a:extLst>
              </a:tr>
              <a:tr h="257914">
                <a:tc>
                  <a:txBody>
                    <a:bodyPr/>
                    <a:lstStyle/>
                    <a:p>
                      <a:pPr algn="ctr"/>
                      <a:endParaRPr lang="es-CO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/>
                        <a:t>1</a:t>
                      </a:r>
                      <a:endParaRPr lang="es-CO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/>
                        <a:t>0</a:t>
                      </a:r>
                      <a:endParaRPr lang="es-CO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0625750"/>
                  </a:ext>
                </a:extLst>
              </a:tr>
              <a:tr h="219701"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/>
                        <a:t>1</a:t>
                      </a:r>
                      <a:endParaRPr lang="es-CO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85725" marT="9525" marB="0" anchor="ctr"/>
                </a:tc>
                <a:extLst>
                  <a:ext uri="{0D108BD9-81ED-4DB2-BD59-A6C34878D82A}">
                    <a16:rowId xmlns:a16="http://schemas.microsoft.com/office/drawing/2014/main" val="516317079"/>
                  </a:ext>
                </a:extLst>
              </a:tr>
              <a:tr h="328610"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/>
                        <a:t>0</a:t>
                      </a:r>
                      <a:endParaRPr lang="es-CO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1387</a:t>
                      </a: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3906</a:t>
                      </a:r>
                    </a:p>
                  </a:txBody>
                  <a:tcPr marL="9525" marR="85725" marT="9525" marB="0" anchor="ctr"/>
                </a:tc>
                <a:extLst>
                  <a:ext uri="{0D108BD9-81ED-4DB2-BD59-A6C34878D82A}">
                    <a16:rowId xmlns:a16="http://schemas.microsoft.com/office/drawing/2014/main" val="377850787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fontAlgn="b"/>
                      <a:endParaRPr lang="es-CO" sz="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769015"/>
                  </a:ext>
                </a:extLst>
              </a:tr>
              <a:tr h="234287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Exactitud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CO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74%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78337541"/>
                  </a:ext>
                </a:extLst>
              </a:tr>
              <a:tr h="27384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Sensibilidad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CO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68%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3273194"/>
                  </a:ext>
                </a:extLst>
              </a:tr>
              <a:tr h="27384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Precisión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CO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7791311"/>
                  </a:ext>
                </a:extLst>
              </a:tr>
              <a:tr h="27384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CO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18%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0380635"/>
                  </a:ext>
                </a:extLst>
              </a:tr>
              <a:tr h="27384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CO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Especificidad</a:t>
                      </a:r>
                      <a:endParaRPr lang="es-CO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CO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98%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3765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296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F7DE4CF8-DE1B-4EA8-AB29-13DFAAF210D6}"/>
              </a:ext>
            </a:extLst>
          </p:cNvPr>
          <p:cNvSpPr txBox="1"/>
          <p:nvPr/>
        </p:nvSpPr>
        <p:spPr>
          <a:xfrm>
            <a:off x="1971182" y="485775"/>
            <a:ext cx="1822935" cy="461665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s-MX" sz="2400" dirty="0" smtClean="0">
                <a:solidFill>
                  <a:schemeClr val="bg1"/>
                </a:solidFill>
              </a:rPr>
              <a:t>Conclusiones</a:t>
            </a:r>
            <a:endParaRPr lang="es-CO" sz="2400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0" y="0"/>
            <a:ext cx="1813484" cy="6898544"/>
          </a:xfrm>
          <a:prstGeom prst="rect">
            <a:avLst/>
          </a:prstGeom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1971182" y="1747789"/>
            <a:ext cx="9696450" cy="365672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 smtClean="0"/>
              <a:t>Los cuatro modelos dan resultados muy parecidos en cuanto a las métricas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 smtClean="0"/>
              <a:t>El modelo con la exactitud mas alta es el </a:t>
            </a:r>
            <a:r>
              <a:rPr lang="es-CO" dirty="0" err="1" smtClean="0"/>
              <a:t>Random</a:t>
            </a:r>
            <a:r>
              <a:rPr lang="es-CO" dirty="0" smtClean="0"/>
              <a:t> </a:t>
            </a:r>
            <a:r>
              <a:rPr lang="es-CO" dirty="0" err="1" smtClean="0"/>
              <a:t>Forest</a:t>
            </a:r>
            <a:r>
              <a:rPr lang="es-CO" dirty="0" smtClean="0"/>
              <a:t> con un 74%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 smtClean="0"/>
              <a:t>Todos los modelos tiene una precisión muy baja (9%-10%), esto debido a que las predicciones de los Falsos Positivos son muy altas	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 smtClean="0"/>
              <a:t>En el contexto de la problemática que se pretende resolver, esto puede no ser tan relevante, pues es una poyo al criterio medico para la aplicación de la encuesta de violencia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 smtClean="0"/>
              <a:t>Se sugiere revisar el etiquetado de los datos con el equipo de auditoria medica con el fin de encontrar posibles falencias en los datos históricos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880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A1F18123-A548-4DB6-8D3F-01AF530351BD}"/>
              </a:ext>
            </a:extLst>
          </p:cNvPr>
          <p:cNvGraphicFramePr>
            <a:graphicFrameLocks noGrp="1"/>
          </p:cNvGraphicFramePr>
          <p:nvPr/>
        </p:nvGraphicFramePr>
        <p:xfrm>
          <a:off x="883460" y="1806734"/>
          <a:ext cx="10425080" cy="4351338"/>
        </p:xfrm>
        <a:graphic>
          <a:graphicData uri="http://schemas.openxmlformats.org/drawingml/2006/table">
            <a:tbl>
              <a:tblPr/>
              <a:tblGrid>
                <a:gridCol w="10425080">
                  <a:extLst>
                    <a:ext uri="{9D8B030D-6E8A-4147-A177-3AD203B41FA5}">
                      <a16:colId xmlns:a16="http://schemas.microsoft.com/office/drawing/2014/main" val="2548339955"/>
                    </a:ext>
                  </a:extLst>
                </a:gridCol>
              </a:tblGrid>
              <a:tr h="4351338"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dirty="0" err="1">
                          <a:solidFill>
                            <a:srgbClr val="666666"/>
                          </a:solidFill>
                          <a:effectLst/>
                          <a:latin typeface="Century Gothic" panose="020B0502020202020204" pitchFamily="34" charset="0"/>
                        </a:rPr>
                        <a:t>Ultimos</a:t>
                      </a:r>
                      <a:r>
                        <a:rPr lang="en-US" sz="1800" b="0" dirty="0">
                          <a:solidFill>
                            <a:srgbClr val="666666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rgbClr val="666666"/>
                          </a:solidFill>
                          <a:effectLst/>
                          <a:latin typeface="Century Gothic" panose="020B0502020202020204" pitchFamily="34" charset="0"/>
                        </a:rPr>
                        <a:t>avances</a:t>
                      </a:r>
                      <a:r>
                        <a:rPr lang="en-US" sz="1800" b="0" dirty="0">
                          <a:solidFill>
                            <a:srgbClr val="666666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rgbClr val="666666"/>
                          </a:solidFill>
                          <a:effectLst/>
                          <a:latin typeface="Century Gothic" panose="020B0502020202020204" pitchFamily="34" charset="0"/>
                        </a:rPr>
                        <a:t>en</a:t>
                      </a:r>
                      <a:r>
                        <a:rPr lang="en-US" sz="1800" b="0" dirty="0">
                          <a:solidFill>
                            <a:srgbClr val="666666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rgbClr val="666666"/>
                          </a:solidFill>
                          <a:effectLst/>
                          <a:latin typeface="Century Gothic" panose="020B0502020202020204" pitchFamily="34" charset="0"/>
                        </a:rPr>
                        <a:t>medicina</a:t>
                      </a:r>
                      <a:r>
                        <a:rPr lang="en-US" sz="1800" b="0" dirty="0">
                          <a:solidFill>
                            <a:srgbClr val="666666"/>
                          </a:solidFill>
                          <a:effectLst/>
                          <a:latin typeface="Century Gothic" panose="020B0502020202020204" pitchFamily="34" charset="0"/>
                        </a:rPr>
                        <a:t>:  PDT (</a:t>
                      </a:r>
                      <a:r>
                        <a:rPr lang="en-US" sz="1800" b="0" dirty="0">
                          <a:solidFill>
                            <a:srgbClr val="1155CC"/>
                          </a:solidFill>
                          <a:effectLst/>
                          <a:latin typeface="Century Gothic" panose="020B0502020202020204" pitchFamily="34" charset="0"/>
                        </a:rPr>
                        <a:t>Prescription Digital Therapeutics )</a:t>
                      </a:r>
                      <a:r>
                        <a:rPr lang="en-US" sz="1800" b="0" dirty="0">
                          <a:solidFill>
                            <a:srgbClr val="666666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</a:p>
                    <a:p>
                      <a:pPr algn="l" rtl="0"/>
                      <a:r>
                        <a:rPr lang="en-US" sz="1800" b="0" dirty="0">
                          <a:solidFill>
                            <a:srgbClr val="666666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  <a:p>
                      <a:pPr algn="l" rtl="0"/>
                      <a:r>
                        <a:rPr lang="en-US" sz="1800" b="0" dirty="0">
                          <a:solidFill>
                            <a:srgbClr val="666666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  <a:p>
                      <a:pPr marL="0" algn="l" defTabSz="914400" rtl="0" eaLnBrk="1" latinLnBrk="0" hangingPunct="1"/>
                      <a:r>
                        <a:rPr lang="es-ES" sz="1800" b="0" kern="1200" dirty="0">
                          <a:solidFill>
                            <a:srgbClr val="666666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la pregunta sigue siendo si la terapéutica digital puede integrarse de manera exitosa y sostenible en el sistema de salud de EE. UU. Los desafíos regulatorios y la adopción del pagador son desafíos que han dominado la conversación hasta ahora en el mundo de la PDT, pero la validación clínica, las aprobaciones de la FDA y la cobertura de reembolso no son suficientes. La adopción por parte de un médico es un elemento crucial, aunque mayoritariamente pasado por alto, que determinará el destino de las PDT.</a:t>
                      </a:r>
                    </a:p>
                    <a:p>
                      <a:pPr algn="l" rtl="0"/>
                      <a:endParaRPr lang="en-US" sz="1800" b="0" dirty="0">
                        <a:solidFill>
                          <a:srgbClr val="666666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s-ES" sz="1800" b="0" kern="1200" dirty="0">
                          <a:solidFill>
                            <a:srgbClr val="666666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Solo cinco PDT han obtenido la aprobación de la FDA. Otras startups han creado terapias digitales que tratan los trastornos digestivos, el dolor musculoesquelético y los síntomas del cáncer.</a:t>
                      </a:r>
                      <a:endParaRPr lang="en-US" sz="1800" b="0" kern="1200" dirty="0">
                        <a:solidFill>
                          <a:srgbClr val="666666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201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0581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FD24FD4A-355F-4DF6-8DFD-60C3518B0F82}"/>
              </a:ext>
            </a:extLst>
          </p:cNvPr>
          <p:cNvSpPr txBox="1"/>
          <p:nvPr/>
        </p:nvSpPr>
        <p:spPr>
          <a:xfrm>
            <a:off x="2661848" y="4171857"/>
            <a:ext cx="877548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«violencia contra la mujer» se entiende todo acto de violencia basado en la pertenencia al sexo femenino que tenga o pueda tener como resultado un daño o sufrimiento físico, sexual o psicológico para la mujer, así como las amenazas de tales actos, la coacción o la privación arbitraria de la libertad, tanto si se producen en la vida pública como en la vida privada</a:t>
            </a:r>
          </a:p>
          <a:p>
            <a:r>
              <a:rPr lang="es-MX" dirty="0"/>
              <a:t>(Asamblea General de la ONU. Resolución 48/104, 20 de diciembre de 1993)</a:t>
            </a:r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DABDBCC-418F-4990-B7F9-B8279012C14A}"/>
              </a:ext>
            </a:extLst>
          </p:cNvPr>
          <p:cNvSpPr txBox="1"/>
          <p:nvPr/>
        </p:nvSpPr>
        <p:spPr>
          <a:xfrm>
            <a:off x="2488426" y="1236436"/>
            <a:ext cx="912232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(...) engloba cualquier acto perjudicial perpetrado en contra de la voluntad de una persona y basado en las diferencias de atribución social (género) entre hombres y mujeres. Los actos de VG violan un determinado número de derechos humanos universales protegidos por las convenciones y los instrumentos internacionales. Muchas formas de violencia de género —si bien no todas— se consideran ilegales y actos criminales en las políticas y leyes nacionales</a:t>
            </a:r>
          </a:p>
          <a:p>
            <a:r>
              <a:rPr lang="es-MX" dirty="0"/>
              <a:t>(UNFPA, 2012).53</a:t>
            </a:r>
            <a:endParaRPr lang="es-CO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7DE4CF8-DE1B-4EA8-AB29-13DFAAF210D6}"/>
              </a:ext>
            </a:extLst>
          </p:cNvPr>
          <p:cNvSpPr txBox="1"/>
          <p:nvPr/>
        </p:nvSpPr>
        <p:spPr>
          <a:xfrm>
            <a:off x="2156037" y="415056"/>
            <a:ext cx="2655407" cy="461665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s-MX" sz="2400" dirty="0">
                <a:solidFill>
                  <a:schemeClr val="bg1"/>
                </a:solidFill>
              </a:rPr>
              <a:t>Violencia de genero</a:t>
            </a:r>
            <a:endParaRPr lang="es-CO" sz="2400" dirty="0">
              <a:solidFill>
                <a:schemeClr val="bg1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ED64CD0-6169-456A-972B-6A32D1D57C86}"/>
              </a:ext>
            </a:extLst>
          </p:cNvPr>
          <p:cNvSpPr txBox="1"/>
          <p:nvPr/>
        </p:nvSpPr>
        <p:spPr>
          <a:xfrm>
            <a:off x="2093040" y="3449272"/>
            <a:ext cx="3292376" cy="461665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s-MX" sz="2400" dirty="0">
                <a:solidFill>
                  <a:schemeClr val="bg1"/>
                </a:solidFill>
              </a:rPr>
              <a:t>Violencia contra la mujer</a:t>
            </a:r>
            <a:endParaRPr lang="es-CO" sz="2400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0" y="0"/>
            <a:ext cx="1813484" cy="689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06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F7DE4CF8-DE1B-4EA8-AB29-13DFAAF210D6}"/>
              </a:ext>
            </a:extLst>
          </p:cNvPr>
          <p:cNvSpPr txBox="1"/>
          <p:nvPr/>
        </p:nvSpPr>
        <p:spPr>
          <a:xfrm>
            <a:off x="2156037" y="415056"/>
            <a:ext cx="2444900" cy="461665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s-MX" sz="2400" dirty="0" smtClean="0">
                <a:solidFill>
                  <a:schemeClr val="bg1"/>
                </a:solidFill>
              </a:rPr>
              <a:t>Tipos de Violencia</a:t>
            </a:r>
            <a:endParaRPr lang="es-CO" sz="2400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0" y="0"/>
            <a:ext cx="1813484" cy="6898544"/>
          </a:xfrm>
          <a:prstGeom prst="rect">
            <a:avLst/>
          </a:prstGeom>
        </p:spPr>
      </p:pic>
      <p:pic>
        <p:nvPicPr>
          <p:cNvPr id="3" name="Imagen 2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803218" y="1223234"/>
            <a:ext cx="2304000" cy="2340000"/>
          </a:xfrm>
          <a:prstGeom prst="rect">
            <a:avLst/>
          </a:prstGeom>
        </p:spPr>
      </p:pic>
      <p:pic>
        <p:nvPicPr>
          <p:cNvPr id="5" name="Imagen 4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8755106" y="1223234"/>
            <a:ext cx="2304000" cy="2340000"/>
          </a:xfrm>
          <a:prstGeom prst="rect">
            <a:avLst/>
          </a:prstGeom>
        </p:spPr>
      </p:pic>
      <p:pic>
        <p:nvPicPr>
          <p:cNvPr id="7" name="Imagen 6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7093172" y="3885791"/>
            <a:ext cx="2304000" cy="2340000"/>
          </a:xfrm>
          <a:prstGeom prst="rect">
            <a:avLst/>
          </a:prstGeom>
        </p:spPr>
      </p:pic>
      <p:pic>
        <p:nvPicPr>
          <p:cNvPr id="9" name="Imagen 8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3984035" y="3885791"/>
            <a:ext cx="2304000" cy="2340000"/>
          </a:xfrm>
          <a:prstGeom prst="rect">
            <a:avLst/>
          </a:prstGeom>
        </p:spPr>
      </p:pic>
      <p:pic>
        <p:nvPicPr>
          <p:cNvPr id="13" name="Imagen 12"/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2910143" y="1223232"/>
            <a:ext cx="2304000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10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F7DE4CF8-DE1B-4EA8-AB29-13DFAAF210D6}"/>
              </a:ext>
            </a:extLst>
          </p:cNvPr>
          <p:cNvSpPr txBox="1"/>
          <p:nvPr/>
        </p:nvSpPr>
        <p:spPr>
          <a:xfrm>
            <a:off x="1842594" y="0"/>
            <a:ext cx="2344424" cy="461665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s-MX" sz="2400" dirty="0" smtClean="0">
                <a:solidFill>
                  <a:schemeClr val="bg1"/>
                </a:solidFill>
              </a:rPr>
              <a:t>Algunos datos!!!!</a:t>
            </a:r>
            <a:endParaRPr lang="es-CO" sz="2400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0" y="0"/>
            <a:ext cx="1813484" cy="689854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764" y="3238500"/>
            <a:ext cx="7229475" cy="36195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9523" y="461665"/>
            <a:ext cx="7261958" cy="279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61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F7DE4CF8-DE1B-4EA8-AB29-13DFAAF210D6}"/>
              </a:ext>
            </a:extLst>
          </p:cNvPr>
          <p:cNvSpPr txBox="1"/>
          <p:nvPr/>
        </p:nvSpPr>
        <p:spPr>
          <a:xfrm>
            <a:off x="1842594" y="0"/>
            <a:ext cx="2344424" cy="461665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s-MX" sz="2400" dirty="0" smtClean="0">
                <a:solidFill>
                  <a:schemeClr val="bg1"/>
                </a:solidFill>
              </a:rPr>
              <a:t>Algunos datos!!!!</a:t>
            </a:r>
            <a:endParaRPr lang="es-CO" sz="2400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0" y="0"/>
            <a:ext cx="1813484" cy="689854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666" y="3439496"/>
            <a:ext cx="5186448" cy="297783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2594" y="754475"/>
            <a:ext cx="5190520" cy="254025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2474" y="875204"/>
            <a:ext cx="5309526" cy="530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47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F7DE4CF8-DE1B-4EA8-AB29-13DFAAF210D6}"/>
              </a:ext>
            </a:extLst>
          </p:cNvPr>
          <p:cNvSpPr txBox="1"/>
          <p:nvPr/>
        </p:nvSpPr>
        <p:spPr>
          <a:xfrm>
            <a:off x="2085482" y="385762"/>
            <a:ext cx="1386790" cy="461665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s-MX" sz="2400" dirty="0" smtClean="0">
                <a:solidFill>
                  <a:schemeClr val="bg1"/>
                </a:solidFill>
              </a:rPr>
              <a:t>Problema</a:t>
            </a:r>
            <a:endParaRPr lang="es-CO" sz="2400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0" y="0"/>
            <a:ext cx="1813484" cy="6898544"/>
          </a:xfrm>
          <a:prstGeom prst="rect">
            <a:avLst/>
          </a:prstGeom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3EFA2749-45E4-479A-A9EB-17836DD7884B}"/>
              </a:ext>
            </a:extLst>
          </p:cNvPr>
          <p:cNvSpPr txBox="1">
            <a:spLocks/>
          </p:cNvSpPr>
          <p:nvPr/>
        </p:nvSpPr>
        <p:spPr>
          <a:xfrm>
            <a:off x="2428876" y="1273603"/>
            <a:ext cx="90963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dirty="0" smtClean="0"/>
              <a:t>El </a:t>
            </a:r>
            <a:r>
              <a:rPr lang="es-MX" dirty="0" err="1" smtClean="0"/>
              <a:t>subregistro</a:t>
            </a:r>
            <a:r>
              <a:rPr lang="es-MX" dirty="0" smtClean="0"/>
              <a:t> de datos acerca de la violencia contra la </a:t>
            </a:r>
            <a:r>
              <a:rPr lang="es-MX" dirty="0" err="1" smtClean="0"/>
              <a:t>mujer,Un</a:t>
            </a:r>
            <a:r>
              <a:rPr lang="es-MX" dirty="0" smtClean="0"/>
              <a:t> tema importarte es la detección de la Violencia contra la mujer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dirty="0" smtClean="0"/>
              <a:t>La consulta medica es un espacio privado donde la mujer puede expresase libremente y sin presiones con un profesional medico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dirty="0" smtClean="0"/>
              <a:t>El profesional medico puede detectar estados anímicos, lesiones físicas (moretones, rasguños, raspaduras), que permitan deducir que se sufre algún tipo de violencia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dirty="0" smtClean="0"/>
              <a:t>A criterio medico se debe aplicar una encuesta de violencia, que profundiza sobre si se esta sufriendo algún tipo de violencia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dirty="0" smtClean="0"/>
              <a:t>Los profesionales médicos pueden omitir o pasar por alto la aplicación de la encuesta de Violencia, a pesar de contar con información para tomar la decisión  de aplicarla</a:t>
            </a: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31858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F7DE4CF8-DE1B-4EA8-AB29-13DFAAF210D6}"/>
              </a:ext>
            </a:extLst>
          </p:cNvPr>
          <p:cNvSpPr txBox="1"/>
          <p:nvPr/>
        </p:nvSpPr>
        <p:spPr>
          <a:xfrm>
            <a:off x="1971182" y="485775"/>
            <a:ext cx="1247714" cy="461665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s-MX" sz="2400" dirty="0" smtClean="0">
                <a:solidFill>
                  <a:schemeClr val="bg1"/>
                </a:solidFill>
              </a:rPr>
              <a:t>Objetivo</a:t>
            </a:r>
            <a:endParaRPr lang="es-CO" sz="2400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0" y="0"/>
            <a:ext cx="1813484" cy="6898544"/>
          </a:xfrm>
          <a:prstGeom prst="rect">
            <a:avLst/>
          </a:prstGeom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1971182" y="1611312"/>
            <a:ext cx="96964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 smtClean="0"/>
              <a:t>Tomar los datos de la Historia Clínica, analizar los textos y generar un modelo que sea capaz de predecir si esa historia requiere encuesta de violencia o no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 smtClean="0"/>
              <a:t>Alertar al médico sobre la necesidad de aplicación de la encuesta de violencia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 smtClean="0"/>
              <a:t>Con la aplicación de modelo se pretende: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CO" dirty="0" smtClean="0"/>
              <a:t>Mejorar la calidad de la atención medica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MX" dirty="0" smtClean="0"/>
              <a:t>Detectar de manera oportuna los casos de violencia contra la mujer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MX" dirty="0" smtClean="0"/>
              <a:t>Brindar orientación y apoyo oportuno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MX" dirty="0" smtClean="0"/>
              <a:t>Encausar a la mujer victima de violencia, en las rutas de atención dispuestas por los organismo gubernamentales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CO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0487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F7DE4CF8-DE1B-4EA8-AB29-13DFAAF210D6}"/>
              </a:ext>
            </a:extLst>
          </p:cNvPr>
          <p:cNvSpPr txBox="1"/>
          <p:nvPr/>
        </p:nvSpPr>
        <p:spPr>
          <a:xfrm>
            <a:off x="1971182" y="485775"/>
            <a:ext cx="2876621" cy="461665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s-MX" sz="2400" dirty="0" smtClean="0">
                <a:solidFill>
                  <a:schemeClr val="bg1"/>
                </a:solidFill>
              </a:rPr>
              <a:t>Flujo de datos de NLP</a:t>
            </a:r>
            <a:endParaRPr lang="es-CO" sz="2400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0" y="0"/>
            <a:ext cx="1813484" cy="6898544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079" y="2122440"/>
            <a:ext cx="898207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47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F7DE4CF8-DE1B-4EA8-AB29-13DFAAF210D6}"/>
              </a:ext>
            </a:extLst>
          </p:cNvPr>
          <p:cNvSpPr txBox="1"/>
          <p:nvPr/>
        </p:nvSpPr>
        <p:spPr>
          <a:xfrm>
            <a:off x="1971182" y="485775"/>
            <a:ext cx="2775632" cy="461665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s-MX" sz="2400" dirty="0" smtClean="0">
                <a:solidFill>
                  <a:schemeClr val="bg1"/>
                </a:solidFill>
              </a:rPr>
              <a:t>Adquisición de datos</a:t>
            </a:r>
            <a:endParaRPr lang="es-CO" sz="2400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0" y="0"/>
            <a:ext cx="1813484" cy="6898544"/>
          </a:xfrm>
          <a:prstGeom prst="rect">
            <a:avLst/>
          </a:prstGeom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1971182" y="1611312"/>
            <a:ext cx="96964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 smtClean="0"/>
              <a:t>Se obtuvo la base de datos de Historias clínicas de pacientes mujeres que asistieron aun servicio de consulta clínica (para un servicio especifico) durante el año 2019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 smtClean="0"/>
              <a:t>Son en total </a:t>
            </a:r>
            <a:r>
              <a:rPr lang="es-CO" b="1" dirty="0" smtClean="0"/>
              <a:t>27609 registros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 smtClean="0"/>
              <a:t>La Historia clínica tiene diferentes fases en su elaboración , la fase que nos interesa para este trabajo es la que tiene que ver con la entrevista inicial con la paciente , campos </a:t>
            </a:r>
            <a:r>
              <a:rPr lang="es-CO" b="1" dirty="0" smtClean="0"/>
              <a:t>Motivo de consulta</a:t>
            </a:r>
            <a:r>
              <a:rPr lang="es-CO" dirty="0" smtClean="0"/>
              <a:t> y </a:t>
            </a:r>
            <a:r>
              <a:rPr lang="es-CO" b="1" dirty="0" smtClean="0"/>
              <a:t>Enfermedad Actual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 smtClean="0"/>
              <a:t>Revisando la información de estos dos campos, se decide tomar el campo </a:t>
            </a:r>
            <a:r>
              <a:rPr lang="es-CO" b="1" dirty="0" smtClean="0"/>
              <a:t>Enfermedad Actual</a:t>
            </a:r>
            <a:r>
              <a:rPr lang="es-CO" dirty="0" smtClean="0"/>
              <a:t>, porque es donde el profesional medico describe con mayor riqueza la información reportada por las pacientes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 smtClean="0"/>
              <a:t>Al revisar los datos y se encuentran 14 registros con datos nulos, dada la pequeña representatividad de ellos se toma la decisión de eliminarlos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CO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4652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</TotalTime>
  <Words>919</Words>
  <Application>Microsoft Office PowerPoint</Application>
  <PresentationFormat>Panorámica</PresentationFormat>
  <Paragraphs>148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Century Gothic</vt:lpstr>
      <vt:lpstr>Tema de Office</vt:lpstr>
      <vt:lpstr>Modelo para apoyar a detección de violencia contra la mujer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Dario Sanabria (Director de Tecnología)</dc:creator>
  <cp:lastModifiedBy>Ilvar Dario Sanabria Gonzalez</cp:lastModifiedBy>
  <cp:revision>38</cp:revision>
  <dcterms:created xsi:type="dcterms:W3CDTF">2020-11-23T16:22:24Z</dcterms:created>
  <dcterms:modified xsi:type="dcterms:W3CDTF">2020-11-28T03:54:26Z</dcterms:modified>
</cp:coreProperties>
</file>