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7"/>
  </p:notesMasterIdLst>
  <p:handoutMasterIdLst>
    <p:handoutMasterId r:id="rId28"/>
  </p:handoutMasterIdLst>
  <p:sldIdLst>
    <p:sldId id="257" r:id="rId5"/>
    <p:sldId id="266" r:id="rId6"/>
    <p:sldId id="285" r:id="rId7"/>
    <p:sldId id="262" r:id="rId8"/>
    <p:sldId id="263" r:id="rId9"/>
    <p:sldId id="264" r:id="rId10"/>
    <p:sldId id="265" r:id="rId11"/>
    <p:sldId id="267" r:id="rId12"/>
    <p:sldId id="268" r:id="rId13"/>
    <p:sldId id="269" r:id="rId14"/>
    <p:sldId id="273" r:id="rId15"/>
    <p:sldId id="271" r:id="rId16"/>
    <p:sldId id="272" r:id="rId17"/>
    <p:sldId id="274" r:id="rId18"/>
    <p:sldId id="277" r:id="rId19"/>
    <p:sldId id="276" r:id="rId20"/>
    <p:sldId id="278" r:id="rId21"/>
    <p:sldId id="280" r:id="rId22"/>
    <p:sldId id="281" r:id="rId23"/>
    <p:sldId id="282"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2/18/2024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2/18/2024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2/18/2024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0" i="0" dirty="0">
                <a:solidFill>
                  <a:srgbClr val="ECECEC"/>
                </a:solidFill>
                <a:effectLst/>
                <a:latin typeface="Bodoni MT" panose="02070603080606020203" pitchFamily="18" charset="0"/>
              </a:rPr>
              <a:t>Implications for Personalized Treatment Strategies</a:t>
            </a:r>
            <a:endParaRPr lang="en-US" dirty="0">
              <a:latin typeface="Bodoni MT" panose="02070603080606020203" pitchFamily="18" charset="0"/>
            </a:endParaRPr>
          </a:p>
          <a:p>
            <a:r>
              <a:rPr lang="en-US" dirty="0">
                <a:latin typeface="Bodoni MT" panose="02070603080606020203" pitchFamily="18" charset="0"/>
              </a:rPr>
              <a:t>Sani Prajapati</a:t>
            </a:r>
          </a:p>
          <a:p>
            <a:r>
              <a:rPr lang="en-US" dirty="0">
                <a:latin typeface="Bodoni MT" panose="02070603080606020203" pitchFamily="18" charset="0"/>
              </a:rPr>
              <a:t>03-03-2024</a:t>
            </a:r>
          </a:p>
          <a:p>
            <a:endParaRPr lang="en-US" dirty="0"/>
          </a:p>
        </p:txBody>
      </p:sp>
      <p:sp>
        <p:nvSpPr>
          <p:cNvPr id="2" name="Title 1"/>
          <p:cNvSpPr>
            <a:spLocks noGrp="1"/>
          </p:cNvSpPr>
          <p:nvPr>
            <p:ph type="ctrTitle"/>
          </p:nvPr>
        </p:nvSpPr>
        <p:spPr/>
        <p:txBody>
          <a:bodyPr/>
          <a:lstStyle/>
          <a:p>
            <a:r>
              <a:rPr lang="en-US" dirty="0">
                <a:latin typeface="Bodoni MT" panose="02070603080606020203" pitchFamily="18" charset="0"/>
              </a:rPr>
              <a:t>Heart </a:t>
            </a:r>
            <a:r>
              <a:rPr lang="en-IN" dirty="0">
                <a:latin typeface="Bodoni MT" panose="02070603080606020203" pitchFamily="18" charset="0"/>
              </a:rPr>
              <a:t>Disease Classification </a:t>
            </a:r>
            <a:endParaRPr lang="en-US" dirty="0">
              <a:latin typeface="Bodoni MT" panose="02070603080606020203" pitchFamily="18" charset="0"/>
            </a:endParaRP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1D46CC-D6A2-0F8C-B7C1-892C57FE0ABE}"/>
              </a:ext>
            </a:extLst>
          </p:cNvPr>
          <p:cNvSpPr>
            <a:spLocks noGrp="1"/>
          </p:cNvSpPr>
          <p:nvPr>
            <p:ph idx="1"/>
          </p:nvPr>
        </p:nvSpPr>
        <p:spPr/>
        <p:txBody>
          <a:bodyPr/>
          <a:lstStyle/>
          <a:p>
            <a:r>
              <a:rPr lang="en-US" b="0" i="0" dirty="0">
                <a:solidFill>
                  <a:srgbClr val="ECECEC"/>
                </a:solidFill>
                <a:effectLst/>
                <a:latin typeface="Bodoni MT" panose="02070603080606020203" pitchFamily="18" charset="0"/>
              </a:rPr>
              <a:t>Machine learning applications in healthcare harness the power of data analysis to optimize disease diagnosis, treatment planning, and patient management.</a:t>
            </a:r>
          </a:p>
          <a:p>
            <a:r>
              <a:rPr lang="en-US" b="0" i="0" dirty="0">
                <a:solidFill>
                  <a:srgbClr val="ECECEC"/>
                </a:solidFill>
                <a:effectLst/>
                <a:latin typeface="Bodoni MT" panose="02070603080606020203" pitchFamily="18" charset="0"/>
              </a:rPr>
              <a:t>By leveraging algorithms to interpret complex medical data, machine learning enhances medical imaging interpretation, facilitates predictive analytics, and enables personalized medicine approaches.</a:t>
            </a:r>
            <a:endParaRPr lang="en-US" dirty="0">
              <a:solidFill>
                <a:srgbClr val="ECECEC"/>
              </a:solidFill>
              <a:latin typeface="Bodoni MT" panose="02070603080606020203" pitchFamily="18" charset="0"/>
            </a:endParaRPr>
          </a:p>
          <a:p>
            <a:r>
              <a:rPr lang="en-US" b="0" i="0" dirty="0">
                <a:solidFill>
                  <a:srgbClr val="ECECEC"/>
                </a:solidFill>
                <a:effectLst/>
                <a:latin typeface="Bodoni MT" panose="02070603080606020203" pitchFamily="18" charset="0"/>
              </a:rPr>
              <a:t>These advancements contribute to more accurate diagnoses, timely interventions, and improved healthcare outcomes, ultimately revolutionizing the delivery of healthcare services.</a:t>
            </a:r>
            <a:endParaRPr lang="en-IN" dirty="0">
              <a:latin typeface="Bodoni MT" panose="02070603080606020203" pitchFamily="18" charset="0"/>
            </a:endParaRPr>
          </a:p>
        </p:txBody>
      </p:sp>
      <p:sp>
        <p:nvSpPr>
          <p:cNvPr id="3" name="Title 2">
            <a:extLst>
              <a:ext uri="{FF2B5EF4-FFF2-40B4-BE49-F238E27FC236}">
                <a16:creationId xmlns:a16="http://schemas.microsoft.com/office/drawing/2014/main" id="{CB1CDD08-502A-D0DF-552A-5F942F77CFFF}"/>
              </a:ext>
            </a:extLst>
          </p:cNvPr>
          <p:cNvSpPr>
            <a:spLocks noGrp="1"/>
          </p:cNvSpPr>
          <p:nvPr>
            <p:ph type="title"/>
          </p:nvPr>
        </p:nvSpPr>
        <p:spPr/>
        <p:txBody>
          <a:bodyPr/>
          <a:lstStyle/>
          <a:p>
            <a:r>
              <a:rPr lang="en-IN" dirty="0">
                <a:latin typeface="Bodoni MT" panose="02070603080606020203" pitchFamily="18" charset="0"/>
              </a:rPr>
              <a:t>Machine Learning In Healthcare </a:t>
            </a:r>
          </a:p>
        </p:txBody>
      </p:sp>
    </p:spTree>
    <p:extLst>
      <p:ext uri="{BB962C8B-B14F-4D97-AF65-F5344CB8AC3E}">
        <p14:creationId xmlns:p14="http://schemas.microsoft.com/office/powerpoint/2010/main" val="11066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C2E385-40B0-82E1-1A4F-611017102C82}"/>
              </a:ext>
            </a:extLst>
          </p:cNvPr>
          <p:cNvSpPr>
            <a:spLocks noGrp="1"/>
          </p:cNvSpPr>
          <p:nvPr>
            <p:ph idx="1"/>
          </p:nvPr>
        </p:nvSpPr>
        <p:spPr/>
        <p:txBody>
          <a:bodyPr/>
          <a:lstStyle/>
          <a:p>
            <a:r>
              <a:rPr lang="en-IN" dirty="0">
                <a:latin typeface="Bodoni MT" panose="02070603080606020203" pitchFamily="18" charset="0"/>
              </a:rPr>
              <a:t>About Dataset</a:t>
            </a:r>
          </a:p>
          <a:p>
            <a:r>
              <a:rPr lang="en-IN" dirty="0">
                <a:latin typeface="Bodoni MT" panose="02070603080606020203" pitchFamily="18" charset="0"/>
              </a:rPr>
              <a:t>Descriptive Statistics </a:t>
            </a:r>
          </a:p>
        </p:txBody>
      </p:sp>
      <p:sp>
        <p:nvSpPr>
          <p:cNvPr id="3" name="Title 2">
            <a:extLst>
              <a:ext uri="{FF2B5EF4-FFF2-40B4-BE49-F238E27FC236}">
                <a16:creationId xmlns:a16="http://schemas.microsoft.com/office/drawing/2014/main" id="{ECEC7583-561F-5553-9A75-17E96C0E7B29}"/>
              </a:ext>
            </a:extLst>
          </p:cNvPr>
          <p:cNvSpPr>
            <a:spLocks noGrp="1"/>
          </p:cNvSpPr>
          <p:nvPr>
            <p:ph type="title"/>
          </p:nvPr>
        </p:nvSpPr>
        <p:spPr/>
        <p:txBody>
          <a:bodyPr>
            <a:normAutofit fontScale="90000"/>
          </a:bodyPr>
          <a:lstStyle/>
          <a:p>
            <a:r>
              <a:rPr lang="en-IN" dirty="0">
                <a:latin typeface="Bodoni MT" panose="02070603080606020203" pitchFamily="18" charset="0"/>
              </a:rPr>
              <a:t>Data Exploration and Preprocessing:</a:t>
            </a:r>
            <a:br>
              <a:rPr lang="en-IN" dirty="0">
                <a:latin typeface="Bodoni MT" panose="02070603080606020203" pitchFamily="18" charset="0"/>
              </a:rPr>
            </a:br>
            <a:endParaRPr lang="en-IN" dirty="0">
              <a:latin typeface="Bodoni MT" panose="02070603080606020203" pitchFamily="18" charset="0"/>
            </a:endParaRPr>
          </a:p>
        </p:txBody>
      </p:sp>
    </p:spTree>
    <p:extLst>
      <p:ext uri="{BB962C8B-B14F-4D97-AF65-F5344CB8AC3E}">
        <p14:creationId xmlns:p14="http://schemas.microsoft.com/office/powerpoint/2010/main" val="107579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8EE3311-13F9-49E6-4E3E-C2E02A6023F6}"/>
              </a:ext>
            </a:extLst>
          </p:cNvPr>
          <p:cNvPicPr>
            <a:picLocks noGrp="1" noChangeAspect="1"/>
          </p:cNvPicPr>
          <p:nvPr>
            <p:ph sz="half" idx="1"/>
          </p:nvPr>
        </p:nvPicPr>
        <p:blipFill>
          <a:blip r:embed="rId2"/>
          <a:stretch>
            <a:fillRect/>
          </a:stretch>
        </p:blipFill>
        <p:spPr>
          <a:xfrm>
            <a:off x="5355772" y="1458284"/>
            <a:ext cx="4767942" cy="4602163"/>
          </a:xfrm>
        </p:spPr>
      </p:pic>
      <p:sp>
        <p:nvSpPr>
          <p:cNvPr id="3" name="Text Placeholder 2">
            <a:extLst>
              <a:ext uri="{FF2B5EF4-FFF2-40B4-BE49-F238E27FC236}">
                <a16:creationId xmlns:a16="http://schemas.microsoft.com/office/drawing/2014/main" id="{688C94BD-E5B6-317A-4684-34187FE5FEC9}"/>
              </a:ext>
            </a:extLst>
          </p:cNvPr>
          <p:cNvSpPr>
            <a:spLocks noGrp="1"/>
          </p:cNvSpPr>
          <p:nvPr>
            <p:ph type="body" idx="2"/>
          </p:nvPr>
        </p:nvSpPr>
        <p:spPr/>
        <p:txBody>
          <a:bodyPr/>
          <a:lstStyle/>
          <a:p>
            <a:r>
              <a:rPr lang="en-US" dirty="0">
                <a:solidFill>
                  <a:srgbClr val="ECECEC"/>
                </a:solidFill>
                <a:latin typeface="Bodoni MT" panose="02070603080606020203" pitchFamily="18" charset="0"/>
              </a:rPr>
              <a:t>1.</a:t>
            </a:r>
            <a:r>
              <a:rPr lang="en-US" b="0" i="0" dirty="0">
                <a:solidFill>
                  <a:srgbClr val="ECECEC"/>
                </a:solidFill>
                <a:effectLst/>
                <a:latin typeface="Bodoni MT" panose="02070603080606020203" pitchFamily="18" charset="0"/>
              </a:rPr>
              <a:t>The Dataset consists of 1025 entries (rows) and 14 columns, with each column representing a different feature related to heart health.</a:t>
            </a:r>
          </a:p>
          <a:p>
            <a:endParaRPr lang="en-US" b="0" i="0" dirty="0">
              <a:solidFill>
                <a:srgbClr val="ECECEC"/>
              </a:solidFill>
              <a:effectLst/>
              <a:latin typeface="Bodoni MT" panose="02070603080606020203" pitchFamily="18" charset="0"/>
            </a:endParaRPr>
          </a:p>
          <a:p>
            <a:r>
              <a:rPr lang="en-US" b="0" i="0" dirty="0">
                <a:solidFill>
                  <a:srgbClr val="ECECEC"/>
                </a:solidFill>
                <a:effectLst/>
                <a:latin typeface="Bodoni MT" panose="02070603080606020203" pitchFamily="18" charset="0"/>
              </a:rPr>
              <a:t>2.All columns have non-null counts equal to the total number of entries, indicating that there are no missing values in the dataset.</a:t>
            </a:r>
            <a:endParaRPr lang="en-US" b="0" i="0" dirty="0">
              <a:solidFill>
                <a:srgbClr val="000000"/>
              </a:solidFill>
              <a:effectLst/>
              <a:latin typeface="Bodoni MT" panose="02070603080606020203" pitchFamily="18" charset="0"/>
            </a:endParaRPr>
          </a:p>
          <a:p>
            <a:endParaRPr lang="en-US" b="0" i="0" dirty="0">
              <a:solidFill>
                <a:srgbClr val="000000"/>
              </a:solidFill>
              <a:effectLst/>
              <a:latin typeface="Helvetica Neue"/>
            </a:endParaRPr>
          </a:p>
          <a:p>
            <a:endParaRPr lang="en-IN" dirty="0"/>
          </a:p>
        </p:txBody>
      </p:sp>
      <p:sp>
        <p:nvSpPr>
          <p:cNvPr id="4" name="Title 3">
            <a:extLst>
              <a:ext uri="{FF2B5EF4-FFF2-40B4-BE49-F238E27FC236}">
                <a16:creationId xmlns:a16="http://schemas.microsoft.com/office/drawing/2014/main" id="{185BD314-DB8D-FBDA-2935-67EB12035B66}"/>
              </a:ext>
            </a:extLst>
          </p:cNvPr>
          <p:cNvSpPr>
            <a:spLocks noGrp="1"/>
          </p:cNvSpPr>
          <p:nvPr>
            <p:ph type="title"/>
          </p:nvPr>
        </p:nvSpPr>
        <p:spPr/>
        <p:txBody>
          <a:bodyPr/>
          <a:lstStyle/>
          <a:p>
            <a:br>
              <a:rPr lang="en-IN" dirty="0"/>
            </a:br>
            <a:r>
              <a:rPr lang="en-IN" dirty="0"/>
              <a:t>About Dataset </a:t>
            </a:r>
          </a:p>
        </p:txBody>
      </p:sp>
    </p:spTree>
    <p:extLst>
      <p:ext uri="{BB962C8B-B14F-4D97-AF65-F5344CB8AC3E}">
        <p14:creationId xmlns:p14="http://schemas.microsoft.com/office/powerpoint/2010/main" val="280942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1CA233F-1A7F-3B6B-8997-BF423D2EEBF0}"/>
              </a:ext>
            </a:extLst>
          </p:cNvPr>
          <p:cNvPicPr>
            <a:picLocks noGrp="1" noChangeAspect="1"/>
          </p:cNvPicPr>
          <p:nvPr>
            <p:ph sz="half" idx="1"/>
          </p:nvPr>
        </p:nvPicPr>
        <p:blipFill>
          <a:blip r:embed="rId2"/>
          <a:stretch>
            <a:fillRect/>
          </a:stretch>
        </p:blipFill>
        <p:spPr>
          <a:xfrm>
            <a:off x="5467739" y="1524001"/>
            <a:ext cx="5010539" cy="4602163"/>
          </a:xfrm>
        </p:spPr>
      </p:pic>
      <p:sp>
        <p:nvSpPr>
          <p:cNvPr id="3" name="Text Placeholder 2">
            <a:extLst>
              <a:ext uri="{FF2B5EF4-FFF2-40B4-BE49-F238E27FC236}">
                <a16:creationId xmlns:a16="http://schemas.microsoft.com/office/drawing/2014/main" id="{6F58A663-BB1F-BC55-3382-6B160874064F}"/>
              </a:ext>
            </a:extLst>
          </p:cNvPr>
          <p:cNvSpPr>
            <a:spLocks noGrp="1"/>
          </p:cNvSpPr>
          <p:nvPr>
            <p:ph type="body" idx="2"/>
          </p:nvPr>
        </p:nvSpPr>
        <p:spPr/>
        <p:txBody>
          <a:bodyPr>
            <a:normAutofit fontScale="92500" lnSpcReduction="10000"/>
          </a:bodyPr>
          <a:lstStyle/>
          <a:p>
            <a:pPr algn="l">
              <a:buFont typeface="Arial" panose="020B0604020202020204" pitchFamily="34" charset="0"/>
              <a:buChar char="•"/>
            </a:pPr>
            <a:r>
              <a:rPr lang="en-IN" b="0" i="0" dirty="0">
                <a:solidFill>
                  <a:srgbClr val="ECECEC"/>
                </a:solidFill>
                <a:effectLst/>
                <a:latin typeface="Bodoni MT" panose="02070603080606020203" pitchFamily="18" charset="0"/>
              </a:rPr>
              <a:t>Age: Mean 54.43 ± 9.07 years, range 29-77 years.</a:t>
            </a:r>
          </a:p>
          <a:p>
            <a:pPr algn="l">
              <a:buFont typeface="Arial" panose="020B0604020202020204" pitchFamily="34" charset="0"/>
              <a:buChar char="•"/>
            </a:pPr>
            <a:r>
              <a:rPr lang="en-IN" b="0" i="0" dirty="0">
                <a:solidFill>
                  <a:srgbClr val="ECECEC"/>
                </a:solidFill>
                <a:effectLst/>
                <a:latin typeface="Bodoni MT" panose="02070603080606020203" pitchFamily="18" charset="0"/>
              </a:rPr>
              <a:t>Sex: Majority male (69.56%).</a:t>
            </a:r>
          </a:p>
          <a:p>
            <a:pPr algn="l">
              <a:buFont typeface="Arial" panose="020B0604020202020204" pitchFamily="34" charset="0"/>
              <a:buChar char="•"/>
            </a:pPr>
            <a:r>
              <a:rPr lang="en-IN" b="0" i="0" dirty="0">
                <a:solidFill>
                  <a:srgbClr val="ECECEC"/>
                </a:solidFill>
                <a:effectLst/>
                <a:latin typeface="Bodoni MT" panose="02070603080606020203" pitchFamily="18" charset="0"/>
              </a:rPr>
              <a:t>Chest Pain: Mean 0.94 ± 1.03, likely 'typical angina' (value 0).</a:t>
            </a:r>
          </a:p>
          <a:p>
            <a:pPr algn="l">
              <a:buFont typeface="Arial" panose="020B0604020202020204" pitchFamily="34" charset="0"/>
              <a:buChar char="•"/>
            </a:pPr>
            <a:r>
              <a:rPr lang="en-IN" b="0" i="0" dirty="0">
                <a:solidFill>
                  <a:srgbClr val="ECECEC"/>
                </a:solidFill>
                <a:effectLst/>
                <a:latin typeface="Bodoni MT" panose="02070603080606020203" pitchFamily="18" charset="0"/>
              </a:rPr>
              <a:t>Resting Blood Pressure: Mean 131.61 ± 17.52 mm Hg, range 94-200 mm Hg.</a:t>
            </a:r>
          </a:p>
          <a:p>
            <a:pPr algn="l">
              <a:buFont typeface="Arial" panose="020B0604020202020204" pitchFamily="34" charset="0"/>
              <a:buChar char="•"/>
            </a:pPr>
            <a:r>
              <a:rPr lang="en-IN" b="0" i="0" dirty="0">
                <a:solidFill>
                  <a:srgbClr val="ECECEC"/>
                </a:solidFill>
                <a:effectLst/>
                <a:latin typeface="Bodoni MT" panose="02070603080606020203" pitchFamily="18" charset="0"/>
              </a:rPr>
              <a:t>Serum Cholesterol: Mean 246 ± 51.59 mg/dl, range 126-564 mg/dl.</a:t>
            </a:r>
          </a:p>
          <a:p>
            <a:pPr algn="l">
              <a:buFont typeface="Arial" panose="020B0604020202020204" pitchFamily="34" charset="0"/>
              <a:buChar char="•"/>
            </a:pPr>
            <a:r>
              <a:rPr lang="en-IN" b="0" i="0" dirty="0">
                <a:solidFill>
                  <a:srgbClr val="ECECEC"/>
                </a:solidFill>
                <a:effectLst/>
                <a:latin typeface="Bodoni MT" panose="02070603080606020203" pitchFamily="18" charset="0"/>
              </a:rPr>
              <a:t>Fasting Blood Sugar: 14.93% &gt; 120 mg/dl.</a:t>
            </a:r>
          </a:p>
          <a:p>
            <a:pPr algn="l">
              <a:buFont typeface="Arial" panose="020B0604020202020204" pitchFamily="34" charset="0"/>
              <a:buChar char="•"/>
            </a:pPr>
            <a:r>
              <a:rPr lang="en-IN" b="0" i="0" dirty="0">
                <a:solidFill>
                  <a:srgbClr val="ECECEC"/>
                </a:solidFill>
                <a:effectLst/>
                <a:latin typeface="Bodoni MT" panose="02070603080606020203" pitchFamily="18" charset="0"/>
              </a:rPr>
              <a:t>Resting ECG: Mean 0.53, mixed normal and abnormal results.</a:t>
            </a:r>
          </a:p>
          <a:p>
            <a:pPr algn="l">
              <a:buFont typeface="Arial" panose="020B0604020202020204" pitchFamily="34" charset="0"/>
              <a:buChar char="•"/>
            </a:pPr>
            <a:r>
              <a:rPr lang="en-IN" b="0" i="0" dirty="0">
                <a:solidFill>
                  <a:srgbClr val="ECECEC"/>
                </a:solidFill>
                <a:effectLst/>
                <a:latin typeface="Bodoni MT" panose="02070603080606020203" pitchFamily="18" charset="0"/>
              </a:rPr>
              <a:t>Max Heart Rate: Mean 149.11 ± 23.01 bpm, range 71-202 bpm.</a:t>
            </a:r>
          </a:p>
          <a:p>
            <a:pPr algn="l">
              <a:buFont typeface="Arial" panose="020B0604020202020204" pitchFamily="34" charset="0"/>
              <a:buChar char="•"/>
            </a:pPr>
            <a:r>
              <a:rPr lang="en-IN" b="0" i="0" dirty="0">
                <a:solidFill>
                  <a:srgbClr val="ECECEC"/>
                </a:solidFill>
                <a:effectLst/>
                <a:latin typeface="Bodoni MT" panose="02070603080606020203" pitchFamily="18" charset="0"/>
              </a:rPr>
              <a:t>Exercise-Induced Angina: 33.66% positive.</a:t>
            </a:r>
          </a:p>
          <a:p>
            <a:pPr algn="l">
              <a:buFont typeface="Arial" panose="020B0604020202020204" pitchFamily="34" charset="0"/>
              <a:buChar char="•"/>
            </a:pPr>
            <a:r>
              <a:rPr lang="en-IN" b="0" i="0" dirty="0">
                <a:solidFill>
                  <a:srgbClr val="ECECEC"/>
                </a:solidFill>
                <a:effectLst/>
                <a:latin typeface="Bodoni MT" panose="02070603080606020203" pitchFamily="18" charset="0"/>
              </a:rPr>
              <a:t>ST Depression: Mean 1.07 ± 1.18 mm, range 0-6.2 mm.</a:t>
            </a:r>
          </a:p>
          <a:p>
            <a:pPr algn="l">
              <a:buFont typeface="Arial" panose="020B0604020202020204" pitchFamily="34" charset="0"/>
              <a:buChar char="•"/>
            </a:pPr>
            <a:r>
              <a:rPr lang="en-IN" b="0" i="0" dirty="0">
                <a:solidFill>
                  <a:srgbClr val="ECECEC"/>
                </a:solidFill>
                <a:effectLst/>
                <a:latin typeface="Bodoni MT" panose="02070603080606020203" pitchFamily="18" charset="0"/>
              </a:rPr>
              <a:t>ST Segment Slope: Mean 1.39, mostly upsloping or flat.</a:t>
            </a:r>
          </a:p>
          <a:p>
            <a:pPr algn="l">
              <a:buFont typeface="Arial" panose="020B0604020202020204" pitchFamily="34" charset="0"/>
              <a:buChar char="•"/>
            </a:pPr>
            <a:r>
              <a:rPr lang="en-IN" b="0" i="0" dirty="0">
                <a:solidFill>
                  <a:srgbClr val="ECECEC"/>
                </a:solidFill>
                <a:effectLst/>
                <a:latin typeface="Bodoni MT" panose="02070603080606020203" pitchFamily="18" charset="0"/>
              </a:rPr>
              <a:t>Major Vessels </a:t>
            </a:r>
            <a:r>
              <a:rPr lang="en-IN" b="0" i="0" dirty="0" err="1">
                <a:solidFill>
                  <a:srgbClr val="ECECEC"/>
                </a:solidFill>
                <a:effectLst/>
                <a:latin typeface="Bodoni MT" panose="02070603080606020203" pitchFamily="18" charset="0"/>
              </a:rPr>
              <a:t>Colored</a:t>
            </a:r>
            <a:r>
              <a:rPr lang="en-IN" b="0" i="0" dirty="0">
                <a:solidFill>
                  <a:srgbClr val="ECECEC"/>
                </a:solidFill>
                <a:effectLst/>
                <a:latin typeface="Bodoni MT" panose="02070603080606020203" pitchFamily="18" charset="0"/>
              </a:rPr>
              <a:t>: Mean 0.75 ± 1.03.</a:t>
            </a:r>
          </a:p>
          <a:p>
            <a:pPr algn="l">
              <a:buFont typeface="Arial" panose="020B0604020202020204" pitchFamily="34" charset="0"/>
              <a:buChar char="•"/>
            </a:pPr>
            <a:r>
              <a:rPr lang="en-IN" b="0" i="0" dirty="0">
                <a:solidFill>
                  <a:srgbClr val="ECECEC"/>
                </a:solidFill>
                <a:effectLst/>
                <a:latin typeface="Bodoni MT" panose="02070603080606020203" pitchFamily="18" charset="0"/>
              </a:rPr>
              <a:t>Thalassemia: Mean 2.32, mixed 'normal', 'fixed defect', and 'reversible defect'.</a:t>
            </a:r>
          </a:p>
          <a:p>
            <a:pPr algn="l">
              <a:buFont typeface="Arial" panose="020B0604020202020204" pitchFamily="34" charset="0"/>
              <a:buChar char="•"/>
            </a:pPr>
            <a:r>
              <a:rPr lang="en-IN" b="0" i="0" dirty="0">
                <a:solidFill>
                  <a:srgbClr val="ECECEC"/>
                </a:solidFill>
                <a:effectLst/>
                <a:latin typeface="Bodoni MT" panose="02070603080606020203" pitchFamily="18" charset="0"/>
              </a:rPr>
              <a:t>Heart Disease: 51.32% diagnosed.</a:t>
            </a:r>
          </a:p>
          <a:p>
            <a:endParaRPr lang="en-IN" dirty="0"/>
          </a:p>
        </p:txBody>
      </p:sp>
      <p:sp>
        <p:nvSpPr>
          <p:cNvPr id="4" name="Title 3">
            <a:extLst>
              <a:ext uri="{FF2B5EF4-FFF2-40B4-BE49-F238E27FC236}">
                <a16:creationId xmlns:a16="http://schemas.microsoft.com/office/drawing/2014/main" id="{2D849040-9874-7B42-DE0F-F8BB8261ED2B}"/>
              </a:ext>
            </a:extLst>
          </p:cNvPr>
          <p:cNvSpPr>
            <a:spLocks noGrp="1"/>
          </p:cNvSpPr>
          <p:nvPr>
            <p:ph type="title"/>
          </p:nvPr>
        </p:nvSpPr>
        <p:spPr/>
        <p:txBody>
          <a:bodyPr/>
          <a:lstStyle/>
          <a:p>
            <a:r>
              <a:rPr lang="en-IN" dirty="0"/>
              <a:t>Descriptive Statistics </a:t>
            </a:r>
          </a:p>
        </p:txBody>
      </p:sp>
    </p:spTree>
    <p:extLst>
      <p:ext uri="{BB962C8B-B14F-4D97-AF65-F5344CB8AC3E}">
        <p14:creationId xmlns:p14="http://schemas.microsoft.com/office/powerpoint/2010/main" val="313416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A5127F3-21EA-1157-DAAF-BE0DE48FDF66}"/>
              </a:ext>
            </a:extLst>
          </p:cNvPr>
          <p:cNvPicPr>
            <a:picLocks noGrp="1" noChangeAspect="1"/>
          </p:cNvPicPr>
          <p:nvPr>
            <p:ph sz="half" idx="1"/>
          </p:nvPr>
        </p:nvPicPr>
        <p:blipFill>
          <a:blip r:embed="rId2"/>
          <a:stretch>
            <a:fillRect/>
          </a:stretch>
        </p:blipFill>
        <p:spPr>
          <a:xfrm>
            <a:off x="5271360" y="1524000"/>
            <a:ext cx="5806943" cy="4820815"/>
          </a:xfrm>
        </p:spPr>
      </p:pic>
      <p:sp>
        <p:nvSpPr>
          <p:cNvPr id="3" name="Text Placeholder 2">
            <a:extLst>
              <a:ext uri="{FF2B5EF4-FFF2-40B4-BE49-F238E27FC236}">
                <a16:creationId xmlns:a16="http://schemas.microsoft.com/office/drawing/2014/main" id="{1662D56C-363A-56BD-FAD6-EFDCCA614CF6}"/>
              </a:ext>
            </a:extLst>
          </p:cNvPr>
          <p:cNvSpPr>
            <a:spLocks noGrp="1"/>
          </p:cNvSpPr>
          <p:nvPr>
            <p:ph type="body" idx="2"/>
          </p:nvPr>
        </p:nvSpPr>
        <p:spPr/>
        <p:txBody>
          <a:bodyPr/>
          <a:lstStyle/>
          <a:p>
            <a:pPr algn="l"/>
            <a:r>
              <a:rPr lang="en-US" b="0" i="0" dirty="0">
                <a:solidFill>
                  <a:srgbClr val="ECECEC"/>
                </a:solidFill>
                <a:effectLst/>
                <a:latin typeface="Bodoni MT" panose="02070603080606020203" pitchFamily="18" charset="0"/>
              </a:rPr>
              <a:t>1.The target column distribution highlights 526 instances labeled as 1 (positive outcome) and 499 instances labeled as 0 (negative outcome).</a:t>
            </a:r>
          </a:p>
          <a:p>
            <a:pPr algn="l"/>
            <a:endParaRPr lang="en-US" b="0" i="0" dirty="0">
              <a:solidFill>
                <a:srgbClr val="ECECEC"/>
              </a:solidFill>
              <a:effectLst/>
              <a:latin typeface="Bodoni MT" panose="02070603080606020203" pitchFamily="18" charset="0"/>
            </a:endParaRPr>
          </a:p>
          <a:p>
            <a:pPr algn="l"/>
            <a:r>
              <a:rPr lang="en-US" b="0" i="0" dirty="0">
                <a:solidFill>
                  <a:srgbClr val="ECECEC"/>
                </a:solidFill>
                <a:effectLst/>
                <a:latin typeface="Bodoni MT" panose="02070603080606020203" pitchFamily="18" charset="0"/>
              </a:rPr>
              <a:t>2.This provides a snapshot of the distribution, showcasing the number of occurrences for each target class in our dataset.</a:t>
            </a:r>
          </a:p>
          <a:p>
            <a:pPr algn="l"/>
            <a:endParaRPr lang="en-US" b="0" i="0" dirty="0">
              <a:solidFill>
                <a:srgbClr val="ECECEC"/>
              </a:solidFill>
              <a:effectLst/>
              <a:latin typeface="Bodoni MT" panose="02070603080606020203" pitchFamily="18" charset="0"/>
            </a:endParaRPr>
          </a:p>
          <a:p>
            <a:pPr algn="l"/>
            <a:r>
              <a:rPr lang="en-US" b="0" i="0" dirty="0">
                <a:solidFill>
                  <a:srgbClr val="ECECEC"/>
                </a:solidFill>
                <a:effectLst/>
                <a:latin typeface="Bodoni MT" panose="02070603080606020203" pitchFamily="18" charset="0"/>
              </a:rPr>
              <a:t>3.There is a subtle imbalance observed, with a slightly higher count in the positive outcome (1) compared to the negative outcome (0).</a:t>
            </a:r>
          </a:p>
          <a:p>
            <a:pPr algn="l"/>
            <a:endParaRPr lang="en-US" b="0" i="0" dirty="0">
              <a:solidFill>
                <a:srgbClr val="ECECEC"/>
              </a:solidFill>
              <a:effectLst/>
              <a:latin typeface="Bodoni MT" panose="02070603080606020203" pitchFamily="18" charset="0"/>
            </a:endParaRPr>
          </a:p>
          <a:p>
            <a:pPr algn="l"/>
            <a:r>
              <a:rPr lang="en-US" b="0" i="0" dirty="0">
                <a:solidFill>
                  <a:srgbClr val="ECECEC"/>
                </a:solidFill>
                <a:effectLst/>
                <a:latin typeface="Bodoni MT" panose="02070603080606020203" pitchFamily="18" charset="0"/>
              </a:rPr>
              <a:t>4.Recognizing this imbalance prompts us to consider tailored strategies during model development to ensure fair representation and accurate predictions for both classes.</a:t>
            </a:r>
          </a:p>
          <a:p>
            <a:endParaRPr lang="en-IN" dirty="0"/>
          </a:p>
        </p:txBody>
      </p:sp>
      <p:sp>
        <p:nvSpPr>
          <p:cNvPr id="4" name="Title 3">
            <a:extLst>
              <a:ext uri="{FF2B5EF4-FFF2-40B4-BE49-F238E27FC236}">
                <a16:creationId xmlns:a16="http://schemas.microsoft.com/office/drawing/2014/main" id="{6883FCD1-BDE8-690A-6034-B21B43499316}"/>
              </a:ext>
            </a:extLst>
          </p:cNvPr>
          <p:cNvSpPr>
            <a:spLocks noGrp="1"/>
          </p:cNvSpPr>
          <p:nvPr>
            <p:ph type="title"/>
          </p:nvPr>
        </p:nvSpPr>
        <p:spPr/>
        <p:txBody>
          <a:bodyPr/>
          <a:lstStyle/>
          <a:p>
            <a:r>
              <a:rPr lang="en-IN" dirty="0"/>
              <a:t>EDA</a:t>
            </a:r>
          </a:p>
        </p:txBody>
      </p:sp>
    </p:spTree>
    <p:extLst>
      <p:ext uri="{BB962C8B-B14F-4D97-AF65-F5344CB8AC3E}">
        <p14:creationId xmlns:p14="http://schemas.microsoft.com/office/powerpoint/2010/main" val="369630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6CF6190-81CA-C0DD-D2EB-0D0C1F743047}"/>
              </a:ext>
            </a:extLst>
          </p:cNvPr>
          <p:cNvPicPr>
            <a:picLocks noGrp="1" noChangeAspect="1"/>
          </p:cNvPicPr>
          <p:nvPr>
            <p:ph sz="half" idx="1"/>
          </p:nvPr>
        </p:nvPicPr>
        <p:blipFill>
          <a:blip r:embed="rId2"/>
          <a:stretch>
            <a:fillRect/>
          </a:stretch>
        </p:blipFill>
        <p:spPr>
          <a:xfrm>
            <a:off x="4795520" y="273050"/>
            <a:ext cx="6695440" cy="5853113"/>
          </a:xfrm>
        </p:spPr>
      </p:pic>
      <p:sp>
        <p:nvSpPr>
          <p:cNvPr id="3" name="Text Placeholder 2">
            <a:extLst>
              <a:ext uri="{FF2B5EF4-FFF2-40B4-BE49-F238E27FC236}">
                <a16:creationId xmlns:a16="http://schemas.microsoft.com/office/drawing/2014/main" id="{158D13F5-EF8F-23D1-0B3F-16D2FC2B23A1}"/>
              </a:ext>
            </a:extLst>
          </p:cNvPr>
          <p:cNvSpPr>
            <a:spLocks noGrp="1"/>
          </p:cNvSpPr>
          <p:nvPr>
            <p:ph type="body" idx="2"/>
          </p:nvPr>
        </p:nvSpPr>
        <p:spPr/>
        <p:txBody>
          <a:bodyPr/>
          <a:lstStyle/>
          <a:p>
            <a:r>
              <a:rPr lang="en-US" dirty="0">
                <a:latin typeface="Bodoni MT" panose="02070603080606020203" pitchFamily="18" charset="0"/>
              </a:rPr>
              <a:t>1.The </a:t>
            </a:r>
            <a:r>
              <a:rPr lang="en-US" dirty="0" err="1">
                <a:latin typeface="Bodoni MT" panose="02070603080606020203" pitchFamily="18" charset="0"/>
              </a:rPr>
              <a:t>pairplot</a:t>
            </a:r>
            <a:r>
              <a:rPr lang="en-US" dirty="0">
                <a:latin typeface="Bodoni MT" panose="02070603080606020203" pitchFamily="18" charset="0"/>
              </a:rPr>
              <a:t> analysis, with age, blood pressure (</a:t>
            </a:r>
            <a:r>
              <a:rPr lang="en-US" dirty="0" err="1">
                <a:latin typeface="Bodoni MT" panose="02070603080606020203" pitchFamily="18" charset="0"/>
              </a:rPr>
              <a:t>trestbps</a:t>
            </a:r>
            <a:r>
              <a:rPr lang="en-US" dirty="0">
                <a:latin typeface="Bodoni MT" panose="02070603080606020203" pitchFamily="18" charset="0"/>
              </a:rPr>
              <a:t>), cholesterol (</a:t>
            </a:r>
            <a:r>
              <a:rPr lang="en-US" dirty="0" err="1">
                <a:latin typeface="Bodoni MT" panose="02070603080606020203" pitchFamily="18" charset="0"/>
              </a:rPr>
              <a:t>chol</a:t>
            </a:r>
            <a:r>
              <a:rPr lang="en-US" dirty="0">
                <a:latin typeface="Bodoni MT" panose="02070603080606020203" pitchFamily="18" charset="0"/>
              </a:rPr>
              <a:t>), and maximum heart rate (</a:t>
            </a:r>
            <a:r>
              <a:rPr lang="en-US" dirty="0" err="1">
                <a:latin typeface="Bodoni MT" panose="02070603080606020203" pitchFamily="18" charset="0"/>
              </a:rPr>
              <a:t>thalach</a:t>
            </a:r>
            <a:r>
              <a:rPr lang="en-US" dirty="0">
                <a:latin typeface="Bodoni MT" panose="02070603080606020203" pitchFamily="18" charset="0"/>
              </a:rPr>
              <a:t>), reveals intriguing patterns differentiating between the two target classes. Notably, there appears to be a nuanced relationship between age and </a:t>
            </a:r>
            <a:r>
              <a:rPr lang="en-US" dirty="0" err="1">
                <a:latin typeface="Bodoni MT" panose="02070603080606020203" pitchFamily="18" charset="0"/>
              </a:rPr>
              <a:t>thalach</a:t>
            </a:r>
            <a:r>
              <a:rPr lang="en-US" dirty="0">
                <a:latin typeface="Bodoni MT" panose="02070603080606020203" pitchFamily="18" charset="0"/>
              </a:rPr>
              <a:t>, showcasing potential distinctions in cardiovascular health.</a:t>
            </a:r>
          </a:p>
          <a:p>
            <a:pPr marL="342900" indent="-342900">
              <a:buAutoNum type="arabicPeriod"/>
            </a:pPr>
            <a:endParaRPr lang="en-US" dirty="0">
              <a:latin typeface="Bodoni MT" panose="02070603080606020203" pitchFamily="18" charset="0"/>
            </a:endParaRPr>
          </a:p>
          <a:p>
            <a:r>
              <a:rPr lang="en-US" dirty="0">
                <a:latin typeface="Bodoni MT" panose="02070603080606020203" pitchFamily="18" charset="0"/>
              </a:rPr>
              <a:t>2.The scatter plots for </a:t>
            </a:r>
            <a:r>
              <a:rPr lang="en-US" dirty="0" err="1">
                <a:latin typeface="Bodoni MT" panose="02070603080606020203" pitchFamily="18" charset="0"/>
              </a:rPr>
              <a:t>trestbps</a:t>
            </a:r>
            <a:r>
              <a:rPr lang="en-US" dirty="0">
                <a:latin typeface="Bodoni MT" panose="02070603080606020203" pitchFamily="18" charset="0"/>
              </a:rPr>
              <a:t> and </a:t>
            </a:r>
            <a:r>
              <a:rPr lang="en-US" dirty="0" err="1">
                <a:latin typeface="Bodoni MT" panose="02070603080606020203" pitchFamily="18" charset="0"/>
              </a:rPr>
              <a:t>chol</a:t>
            </a:r>
            <a:r>
              <a:rPr lang="en-US" dirty="0">
                <a:latin typeface="Bodoni MT" panose="02070603080606020203" pitchFamily="18" charset="0"/>
              </a:rPr>
              <a:t> highlight diverse clusters, offering insights into the complex interplay between these vital indicators. Overall, this visualization underscores the importance of these features in distinguishing between individuals with positive and negative target outcomes.</a:t>
            </a:r>
            <a:endParaRPr lang="en-IN" dirty="0">
              <a:latin typeface="Bodoni MT" panose="02070603080606020203" pitchFamily="18" charset="0"/>
            </a:endParaRPr>
          </a:p>
        </p:txBody>
      </p:sp>
      <p:sp>
        <p:nvSpPr>
          <p:cNvPr id="4" name="Title 3">
            <a:extLst>
              <a:ext uri="{FF2B5EF4-FFF2-40B4-BE49-F238E27FC236}">
                <a16:creationId xmlns:a16="http://schemas.microsoft.com/office/drawing/2014/main" id="{444D7F50-2072-518D-2C50-130DDB62A4B8}"/>
              </a:ext>
            </a:extLst>
          </p:cNvPr>
          <p:cNvSpPr>
            <a:spLocks noGrp="1"/>
          </p:cNvSpPr>
          <p:nvPr>
            <p:ph type="title"/>
          </p:nvPr>
        </p:nvSpPr>
        <p:spPr/>
        <p:txBody>
          <a:bodyPr/>
          <a:lstStyle/>
          <a:p>
            <a:r>
              <a:rPr lang="en-IN" dirty="0"/>
              <a:t>Pair plot </a:t>
            </a:r>
          </a:p>
        </p:txBody>
      </p:sp>
    </p:spTree>
    <p:extLst>
      <p:ext uri="{BB962C8B-B14F-4D97-AF65-F5344CB8AC3E}">
        <p14:creationId xmlns:p14="http://schemas.microsoft.com/office/powerpoint/2010/main" val="65737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3B5AD5A-0711-872A-091B-E8627A2BBBFC}"/>
              </a:ext>
            </a:extLst>
          </p:cNvPr>
          <p:cNvPicPr>
            <a:picLocks noGrp="1" noChangeAspect="1"/>
          </p:cNvPicPr>
          <p:nvPr>
            <p:ph sz="half" idx="1"/>
          </p:nvPr>
        </p:nvPicPr>
        <p:blipFill>
          <a:blip r:embed="rId2"/>
          <a:stretch>
            <a:fillRect/>
          </a:stretch>
        </p:blipFill>
        <p:spPr>
          <a:xfrm>
            <a:off x="4767263" y="273050"/>
            <a:ext cx="6815137" cy="5853114"/>
          </a:xfrm>
        </p:spPr>
      </p:pic>
      <p:sp>
        <p:nvSpPr>
          <p:cNvPr id="3" name="Text Placeholder 2">
            <a:extLst>
              <a:ext uri="{FF2B5EF4-FFF2-40B4-BE49-F238E27FC236}">
                <a16:creationId xmlns:a16="http://schemas.microsoft.com/office/drawing/2014/main" id="{28A8B60D-BF16-8CEC-FE6B-8ACCC9568D2D}"/>
              </a:ext>
            </a:extLst>
          </p:cNvPr>
          <p:cNvSpPr>
            <a:spLocks noGrp="1"/>
          </p:cNvSpPr>
          <p:nvPr>
            <p:ph type="body" idx="2"/>
          </p:nvPr>
        </p:nvSpPr>
        <p:spPr/>
        <p:txBody>
          <a:bodyPr>
            <a:normAutofit lnSpcReduction="10000"/>
          </a:bodyPr>
          <a:lstStyle/>
          <a:p>
            <a:r>
              <a:rPr lang="en-IN" b="1" i="0" dirty="0">
                <a:solidFill>
                  <a:srgbClr val="ECECEC"/>
                </a:solidFill>
                <a:effectLst/>
                <a:latin typeface="Bodoni MT" panose="02070603080606020203" pitchFamily="18" charset="0"/>
              </a:rPr>
              <a:t>Strong Positive Correlations:</a:t>
            </a:r>
            <a:endParaRPr lang="en-US" b="0" i="0" dirty="0">
              <a:solidFill>
                <a:srgbClr val="ECECEC"/>
              </a:solidFill>
              <a:effectLst/>
              <a:latin typeface="Bodoni MT" panose="02070603080606020203" pitchFamily="18" charset="0"/>
            </a:endParaRPr>
          </a:p>
          <a:p>
            <a:r>
              <a:rPr lang="en-US" b="0" i="0" dirty="0">
                <a:solidFill>
                  <a:srgbClr val="ECECEC"/>
                </a:solidFill>
                <a:effectLst/>
                <a:latin typeface="Bodoni MT" panose="02070603080606020203" pitchFamily="18" charset="0"/>
              </a:rPr>
              <a:t>1.The heatmap reveals significant positive correlations between the target variable and features such as 'cp' (chest pain), '</a:t>
            </a:r>
            <a:r>
              <a:rPr lang="en-US" b="0" i="0" dirty="0" err="1">
                <a:solidFill>
                  <a:srgbClr val="ECECEC"/>
                </a:solidFill>
                <a:effectLst/>
                <a:latin typeface="Bodoni MT" panose="02070603080606020203" pitchFamily="18" charset="0"/>
              </a:rPr>
              <a:t>thalach</a:t>
            </a:r>
            <a:r>
              <a:rPr lang="en-US" b="0" i="0" dirty="0">
                <a:solidFill>
                  <a:srgbClr val="ECECEC"/>
                </a:solidFill>
                <a:effectLst/>
                <a:latin typeface="Bodoni MT" panose="02070603080606020203" pitchFamily="18" charset="0"/>
              </a:rPr>
              <a:t>' (maximum heart rate achieved), and 'slope' (slope of the peak exercise ST segment).</a:t>
            </a:r>
          </a:p>
          <a:p>
            <a:r>
              <a:rPr lang="en-US" b="0" i="0" dirty="0">
                <a:solidFill>
                  <a:srgbClr val="ECECEC"/>
                </a:solidFill>
                <a:effectLst/>
                <a:latin typeface="Bodoni MT" panose="02070603080606020203" pitchFamily="18" charset="0"/>
              </a:rPr>
              <a:t>2.These strong positive associations suggest that as these features increase, the likelihood of the positive outcome in the target variable also increases.</a:t>
            </a:r>
          </a:p>
          <a:p>
            <a:endParaRPr lang="en-US" dirty="0">
              <a:solidFill>
                <a:srgbClr val="ECECEC"/>
              </a:solidFill>
              <a:latin typeface="Bodoni MT" panose="02070603080606020203" pitchFamily="18" charset="0"/>
            </a:endParaRPr>
          </a:p>
          <a:p>
            <a:pPr algn="l"/>
            <a:r>
              <a:rPr lang="en-US" b="1" i="0" dirty="0">
                <a:solidFill>
                  <a:srgbClr val="ECECEC"/>
                </a:solidFill>
                <a:effectLst/>
                <a:latin typeface="Bodoni MT" panose="02070603080606020203" pitchFamily="18" charset="0"/>
              </a:rPr>
              <a:t>Negative Correlations:</a:t>
            </a:r>
            <a:endParaRPr lang="en-US" b="0" i="0" dirty="0">
              <a:solidFill>
                <a:srgbClr val="ECECEC"/>
              </a:solidFill>
              <a:effectLst/>
              <a:latin typeface="Bodoni MT" panose="02070603080606020203" pitchFamily="18" charset="0"/>
            </a:endParaRPr>
          </a:p>
          <a:p>
            <a:pPr algn="l"/>
            <a:r>
              <a:rPr lang="en-US" b="0" i="0" dirty="0">
                <a:solidFill>
                  <a:srgbClr val="ECECEC"/>
                </a:solidFill>
                <a:effectLst/>
                <a:latin typeface="Bodoni MT" panose="02070603080606020203" pitchFamily="18" charset="0"/>
              </a:rPr>
              <a:t>1.Notable negative correlations are observed with features like '</a:t>
            </a:r>
            <a:r>
              <a:rPr lang="en-US" b="0" i="0" dirty="0" err="1">
                <a:solidFill>
                  <a:srgbClr val="ECECEC"/>
                </a:solidFill>
                <a:effectLst/>
                <a:latin typeface="Bodoni MT" panose="02070603080606020203" pitchFamily="18" charset="0"/>
              </a:rPr>
              <a:t>exang</a:t>
            </a:r>
            <a:r>
              <a:rPr lang="en-US" b="0" i="0" dirty="0">
                <a:solidFill>
                  <a:srgbClr val="ECECEC"/>
                </a:solidFill>
                <a:effectLst/>
                <a:latin typeface="Bodoni MT" panose="02070603080606020203" pitchFamily="18" charset="0"/>
              </a:rPr>
              <a:t>' (exercise-induced angina) and '</a:t>
            </a:r>
            <a:r>
              <a:rPr lang="en-US" b="0" i="0" dirty="0" err="1">
                <a:solidFill>
                  <a:srgbClr val="ECECEC"/>
                </a:solidFill>
                <a:effectLst/>
                <a:latin typeface="Bodoni MT" panose="02070603080606020203" pitchFamily="18" charset="0"/>
              </a:rPr>
              <a:t>oldpeak</a:t>
            </a:r>
            <a:r>
              <a:rPr lang="en-US" b="0" i="0" dirty="0">
                <a:solidFill>
                  <a:srgbClr val="ECECEC"/>
                </a:solidFill>
                <a:effectLst/>
                <a:latin typeface="Bodoni MT" panose="02070603080606020203" pitchFamily="18" charset="0"/>
              </a:rPr>
              <a:t>' (ST depression induced by exercise relative to rest).</a:t>
            </a:r>
          </a:p>
          <a:p>
            <a:pPr algn="l"/>
            <a:r>
              <a:rPr lang="en-US" b="0" i="0" dirty="0">
                <a:solidFill>
                  <a:srgbClr val="ECECEC"/>
                </a:solidFill>
                <a:effectLst/>
                <a:latin typeface="Bodoni MT" panose="02070603080606020203" pitchFamily="18" charset="0"/>
              </a:rPr>
              <a:t>2.This indicates an inverse relationship, suggesting that higher values in these features are associated with a decreased likelihood of the positive outcome in the target variable.</a:t>
            </a:r>
          </a:p>
          <a:p>
            <a:endParaRPr lang="en-US" dirty="0">
              <a:solidFill>
                <a:srgbClr val="ECECEC"/>
              </a:solidFill>
              <a:latin typeface="Söhne"/>
            </a:endParaRPr>
          </a:p>
          <a:p>
            <a:endParaRPr lang="en-IN" dirty="0"/>
          </a:p>
        </p:txBody>
      </p:sp>
      <p:sp>
        <p:nvSpPr>
          <p:cNvPr id="4" name="Title 3">
            <a:extLst>
              <a:ext uri="{FF2B5EF4-FFF2-40B4-BE49-F238E27FC236}">
                <a16:creationId xmlns:a16="http://schemas.microsoft.com/office/drawing/2014/main" id="{762A3A93-7011-16C8-199F-2F42744702FE}"/>
              </a:ext>
            </a:extLst>
          </p:cNvPr>
          <p:cNvSpPr>
            <a:spLocks noGrp="1"/>
          </p:cNvSpPr>
          <p:nvPr>
            <p:ph type="title"/>
          </p:nvPr>
        </p:nvSpPr>
        <p:spPr/>
        <p:txBody>
          <a:bodyPr/>
          <a:lstStyle/>
          <a:p>
            <a:r>
              <a:rPr lang="en-IN" dirty="0"/>
              <a:t>Correlation </a:t>
            </a:r>
          </a:p>
        </p:txBody>
      </p:sp>
    </p:spTree>
    <p:extLst>
      <p:ext uri="{BB962C8B-B14F-4D97-AF65-F5344CB8AC3E}">
        <p14:creationId xmlns:p14="http://schemas.microsoft.com/office/powerpoint/2010/main" val="87092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39CB83E-A6D2-2412-2267-8D5F8CC6D696}"/>
              </a:ext>
            </a:extLst>
          </p:cNvPr>
          <p:cNvPicPr>
            <a:picLocks noGrp="1" noChangeAspect="1"/>
          </p:cNvPicPr>
          <p:nvPr>
            <p:ph sz="half" idx="1"/>
          </p:nvPr>
        </p:nvPicPr>
        <p:blipFill>
          <a:blip r:embed="rId2"/>
          <a:stretch>
            <a:fillRect/>
          </a:stretch>
        </p:blipFill>
        <p:spPr>
          <a:xfrm>
            <a:off x="5008447" y="1524002"/>
            <a:ext cx="6332769" cy="4602162"/>
          </a:xfrm>
        </p:spPr>
      </p:pic>
      <p:sp>
        <p:nvSpPr>
          <p:cNvPr id="3" name="Text Placeholder 2">
            <a:extLst>
              <a:ext uri="{FF2B5EF4-FFF2-40B4-BE49-F238E27FC236}">
                <a16:creationId xmlns:a16="http://schemas.microsoft.com/office/drawing/2014/main" id="{6F44D35B-8100-CE99-CC30-4B9CF3E2FF14}"/>
              </a:ext>
            </a:extLst>
          </p:cNvPr>
          <p:cNvSpPr>
            <a:spLocks noGrp="1"/>
          </p:cNvSpPr>
          <p:nvPr>
            <p:ph type="body" idx="2"/>
          </p:nvPr>
        </p:nvSpPr>
        <p:spPr/>
        <p:txBody>
          <a:bodyPr/>
          <a:lstStyle/>
          <a:p>
            <a:r>
              <a:rPr lang="en-US" b="0" i="0" dirty="0">
                <a:solidFill>
                  <a:srgbClr val="ECECEC"/>
                </a:solidFill>
                <a:effectLst/>
                <a:latin typeface="Bodoni MT" panose="02070603080606020203" pitchFamily="18" charset="0"/>
              </a:rPr>
              <a:t>1.Feature scaling is a data preprocessing technique used in machine learning to standardize or normalize the range of independent variables or features in a dataset.</a:t>
            </a:r>
          </a:p>
          <a:p>
            <a:endParaRPr lang="en-US" b="0" i="0" dirty="0">
              <a:solidFill>
                <a:srgbClr val="ECECEC"/>
              </a:solidFill>
              <a:effectLst/>
              <a:latin typeface="Bodoni MT" panose="02070603080606020203" pitchFamily="18" charset="0"/>
            </a:endParaRPr>
          </a:p>
          <a:p>
            <a:r>
              <a:rPr lang="en-US" b="0" i="0" dirty="0">
                <a:solidFill>
                  <a:srgbClr val="ECECEC"/>
                </a:solidFill>
                <a:effectLst/>
                <a:latin typeface="Bodoni MT" panose="02070603080606020203" pitchFamily="18" charset="0"/>
              </a:rPr>
              <a:t>2.It ensures that all features contribute equally to the model's performance by bringing them to a similar scale. Common methods include normalization (scaling features to a range between 0 and 1) and standardization (scaling features to have a mean of 0 and a standard deviation of 1)</a:t>
            </a:r>
          </a:p>
          <a:p>
            <a:endParaRPr lang="en-US" dirty="0">
              <a:solidFill>
                <a:srgbClr val="ECECEC"/>
              </a:solidFill>
              <a:latin typeface="Bodoni MT" panose="02070603080606020203" pitchFamily="18" charset="0"/>
            </a:endParaRPr>
          </a:p>
          <a:p>
            <a:r>
              <a:rPr lang="en-US" b="0" i="0" dirty="0">
                <a:solidFill>
                  <a:srgbClr val="ECECEC"/>
                </a:solidFill>
                <a:effectLst/>
                <a:latin typeface="Bodoni MT" panose="02070603080606020203" pitchFamily="18" charset="0"/>
              </a:rPr>
              <a:t>3.Feature scaling helps improve the convergence speed of optimization algorithms and enhances the overall stability and performance of machine learning models</a:t>
            </a:r>
            <a:endParaRPr lang="en-IN" dirty="0">
              <a:latin typeface="Bodoni MT" panose="02070603080606020203" pitchFamily="18" charset="0"/>
            </a:endParaRPr>
          </a:p>
        </p:txBody>
      </p:sp>
      <p:sp>
        <p:nvSpPr>
          <p:cNvPr id="4" name="Title 3">
            <a:extLst>
              <a:ext uri="{FF2B5EF4-FFF2-40B4-BE49-F238E27FC236}">
                <a16:creationId xmlns:a16="http://schemas.microsoft.com/office/drawing/2014/main" id="{0A3461C4-67DC-05EC-7E1E-C88F10FE72F6}"/>
              </a:ext>
            </a:extLst>
          </p:cNvPr>
          <p:cNvSpPr>
            <a:spLocks noGrp="1"/>
          </p:cNvSpPr>
          <p:nvPr>
            <p:ph type="title"/>
          </p:nvPr>
        </p:nvSpPr>
        <p:spPr/>
        <p:txBody>
          <a:bodyPr/>
          <a:lstStyle/>
          <a:p>
            <a:r>
              <a:rPr lang="en-IN" dirty="0"/>
              <a:t>Feature Scaling </a:t>
            </a:r>
          </a:p>
        </p:txBody>
      </p:sp>
    </p:spTree>
    <p:extLst>
      <p:ext uri="{BB962C8B-B14F-4D97-AF65-F5344CB8AC3E}">
        <p14:creationId xmlns:p14="http://schemas.microsoft.com/office/powerpoint/2010/main" val="60679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55D992B-D772-4974-DA32-891B55C900BA}"/>
              </a:ext>
            </a:extLst>
          </p:cNvPr>
          <p:cNvPicPr>
            <a:picLocks noGrp="1" noChangeAspect="1"/>
          </p:cNvPicPr>
          <p:nvPr>
            <p:ph sz="half" idx="1"/>
          </p:nvPr>
        </p:nvPicPr>
        <p:blipFill>
          <a:blip r:embed="rId2"/>
          <a:stretch>
            <a:fillRect/>
          </a:stretch>
        </p:blipFill>
        <p:spPr>
          <a:xfrm>
            <a:off x="4813726" y="2901820"/>
            <a:ext cx="6961714" cy="3224344"/>
          </a:xfrm>
        </p:spPr>
      </p:pic>
      <p:sp>
        <p:nvSpPr>
          <p:cNvPr id="3" name="Text Placeholder 2">
            <a:extLst>
              <a:ext uri="{FF2B5EF4-FFF2-40B4-BE49-F238E27FC236}">
                <a16:creationId xmlns:a16="http://schemas.microsoft.com/office/drawing/2014/main" id="{94BC3208-270B-DE41-4BFD-656387B6ABC3}"/>
              </a:ext>
            </a:extLst>
          </p:cNvPr>
          <p:cNvSpPr>
            <a:spLocks noGrp="1"/>
          </p:cNvSpPr>
          <p:nvPr>
            <p:ph type="body" idx="2"/>
          </p:nvPr>
        </p:nvSpPr>
        <p:spPr/>
        <p:txBody>
          <a:bodyPr/>
          <a:lstStyle/>
          <a:p>
            <a:r>
              <a:rPr lang="en-US" b="0" i="0" dirty="0">
                <a:solidFill>
                  <a:srgbClr val="ECECEC"/>
                </a:solidFill>
                <a:effectLst/>
                <a:latin typeface="Bodoni MT" panose="02070603080606020203" pitchFamily="18" charset="0"/>
              </a:rPr>
              <a:t>1.The 'C' parameter grid contains an array of values ranging from 1 to 10^10.</a:t>
            </a:r>
          </a:p>
          <a:p>
            <a:endParaRPr lang="en-US" b="0" i="0" dirty="0">
              <a:solidFill>
                <a:srgbClr val="ECECEC"/>
              </a:solidFill>
              <a:effectLst/>
              <a:latin typeface="Bodoni MT" panose="02070603080606020203" pitchFamily="18" charset="0"/>
            </a:endParaRPr>
          </a:p>
          <a:p>
            <a:r>
              <a:rPr lang="en-US" b="0" i="0" dirty="0">
                <a:solidFill>
                  <a:srgbClr val="ECECEC"/>
                </a:solidFill>
                <a:effectLst/>
                <a:latin typeface="Bodoni MT" panose="02070603080606020203" pitchFamily="18" charset="0"/>
              </a:rPr>
              <a:t>2.The 'l1_ratio' parameter grid contains an array of values ranging from 0 to 1, representing the elastic net mixing parameter.</a:t>
            </a:r>
          </a:p>
          <a:p>
            <a:endParaRPr lang="en-US" dirty="0">
              <a:solidFill>
                <a:srgbClr val="ECECEC"/>
              </a:solidFill>
              <a:latin typeface="Bodoni MT" panose="02070603080606020203" pitchFamily="18" charset="0"/>
            </a:endParaRPr>
          </a:p>
          <a:p>
            <a:pPr algn="l"/>
            <a:r>
              <a:rPr lang="en-US" b="0" i="0" dirty="0">
                <a:solidFill>
                  <a:srgbClr val="ECECEC"/>
                </a:solidFill>
                <a:effectLst/>
                <a:latin typeface="Bodoni MT" panose="02070603080606020203" pitchFamily="18" charset="0"/>
              </a:rPr>
              <a:t>3.The 'penalty' parameter grid specifies the regularization penalties to be tested: 'l1', 'l2', and '</a:t>
            </a:r>
            <a:r>
              <a:rPr lang="en-US" b="0" i="0" dirty="0" err="1">
                <a:solidFill>
                  <a:srgbClr val="ECECEC"/>
                </a:solidFill>
                <a:effectLst/>
                <a:latin typeface="Bodoni MT" panose="02070603080606020203" pitchFamily="18" charset="0"/>
              </a:rPr>
              <a:t>elasticnet</a:t>
            </a:r>
            <a:r>
              <a:rPr lang="en-US" b="0" i="0" dirty="0">
                <a:solidFill>
                  <a:srgbClr val="ECECEC"/>
                </a:solidFill>
                <a:effectLst/>
                <a:latin typeface="Bodoni MT" panose="02070603080606020203" pitchFamily="18" charset="0"/>
              </a:rPr>
              <a:t>'.</a:t>
            </a:r>
          </a:p>
          <a:p>
            <a:br>
              <a:rPr lang="en-US" dirty="0"/>
            </a:br>
            <a:endParaRPr lang="en-IN" dirty="0"/>
          </a:p>
        </p:txBody>
      </p:sp>
      <p:sp>
        <p:nvSpPr>
          <p:cNvPr id="4" name="Title 3">
            <a:extLst>
              <a:ext uri="{FF2B5EF4-FFF2-40B4-BE49-F238E27FC236}">
                <a16:creationId xmlns:a16="http://schemas.microsoft.com/office/drawing/2014/main" id="{D79BA0E9-3013-C5B3-DFC4-8514D2867599}"/>
              </a:ext>
            </a:extLst>
          </p:cNvPr>
          <p:cNvSpPr>
            <a:spLocks noGrp="1"/>
          </p:cNvSpPr>
          <p:nvPr>
            <p:ph type="title"/>
          </p:nvPr>
        </p:nvSpPr>
        <p:spPr/>
        <p:txBody>
          <a:bodyPr/>
          <a:lstStyle/>
          <a:p>
            <a:r>
              <a:rPr lang="en-IN" dirty="0"/>
              <a:t>Hyperparameter Tunning</a:t>
            </a:r>
          </a:p>
        </p:txBody>
      </p:sp>
    </p:spTree>
    <p:extLst>
      <p:ext uri="{BB962C8B-B14F-4D97-AF65-F5344CB8AC3E}">
        <p14:creationId xmlns:p14="http://schemas.microsoft.com/office/powerpoint/2010/main" val="187317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DB814F-5841-85DD-F8A0-97DE726CCCDC}"/>
              </a:ext>
            </a:extLst>
          </p:cNvPr>
          <p:cNvSpPr>
            <a:spLocks noGrp="1"/>
          </p:cNvSpPr>
          <p:nvPr>
            <p:ph type="body" idx="2"/>
          </p:nvPr>
        </p:nvSpPr>
        <p:spPr/>
        <p:txBody>
          <a:bodyPr>
            <a:normAutofit fontScale="92500" lnSpcReduction="20000"/>
          </a:bodyPr>
          <a:lstStyle/>
          <a:p>
            <a:pPr algn="l"/>
            <a:r>
              <a:rPr lang="en-US" b="0" i="0" dirty="0">
                <a:solidFill>
                  <a:srgbClr val="ECECEC"/>
                </a:solidFill>
                <a:effectLst/>
                <a:latin typeface="Bodoni MT" panose="02070603080606020203" pitchFamily="18" charset="0"/>
              </a:rPr>
              <a:t>This table represents the coefficients obtained from a trained logistic regression model. Each coefficient indicates the strength and direction of the relationship between a specific feature and the target variable.</a:t>
            </a:r>
          </a:p>
          <a:p>
            <a:pPr algn="l"/>
            <a:endParaRPr lang="en-US" b="0" i="0" dirty="0">
              <a:solidFill>
                <a:srgbClr val="ECECEC"/>
              </a:solidFill>
              <a:effectLst/>
              <a:latin typeface="Bodoni MT" panose="02070603080606020203" pitchFamily="18" charset="0"/>
            </a:endParaRPr>
          </a:p>
          <a:p>
            <a:pPr algn="l"/>
            <a:r>
              <a:rPr lang="en-US" b="1" i="0" dirty="0">
                <a:solidFill>
                  <a:srgbClr val="ECECEC"/>
                </a:solidFill>
                <a:effectLst/>
                <a:latin typeface="Bodoni MT" panose="02070603080606020203" pitchFamily="18" charset="0"/>
              </a:rPr>
              <a:t>1.Negative Coefficients:</a:t>
            </a:r>
            <a:r>
              <a:rPr lang="en-US" b="0" i="0" dirty="0">
                <a:solidFill>
                  <a:srgbClr val="ECECEC"/>
                </a:solidFill>
                <a:effectLst/>
                <a:latin typeface="Bodoni MT" panose="02070603080606020203" pitchFamily="18" charset="0"/>
              </a:rPr>
              <a:t> Features with negative coefficients, such as 'ca', 'sex', and '</a:t>
            </a:r>
            <a:r>
              <a:rPr lang="en-US" b="0" i="0" dirty="0" err="1">
                <a:solidFill>
                  <a:srgbClr val="ECECEC"/>
                </a:solidFill>
                <a:effectLst/>
                <a:latin typeface="Bodoni MT" panose="02070603080606020203" pitchFamily="18" charset="0"/>
              </a:rPr>
              <a:t>oldpeak</a:t>
            </a:r>
            <a:r>
              <a:rPr lang="en-US" b="0" i="0" dirty="0">
                <a:solidFill>
                  <a:srgbClr val="ECECEC"/>
                </a:solidFill>
                <a:effectLst/>
                <a:latin typeface="Bodoni MT" panose="02070603080606020203" pitchFamily="18" charset="0"/>
              </a:rPr>
              <a:t>', have a negative impact on the target variable. As these features increase, the likelihood of the target variable decreases.</a:t>
            </a:r>
          </a:p>
          <a:p>
            <a:pPr algn="l"/>
            <a:endParaRPr lang="en-US" b="0" i="0" dirty="0">
              <a:solidFill>
                <a:srgbClr val="ECECEC"/>
              </a:solidFill>
              <a:effectLst/>
              <a:latin typeface="Bodoni MT" panose="02070603080606020203" pitchFamily="18" charset="0"/>
            </a:endParaRPr>
          </a:p>
          <a:p>
            <a:pPr algn="l"/>
            <a:r>
              <a:rPr lang="en-US" b="1" i="0" dirty="0">
                <a:solidFill>
                  <a:srgbClr val="ECECEC"/>
                </a:solidFill>
                <a:effectLst/>
                <a:latin typeface="Bodoni MT" panose="02070603080606020203" pitchFamily="18" charset="0"/>
              </a:rPr>
              <a:t>2.Positive Coefficients:</a:t>
            </a:r>
            <a:r>
              <a:rPr lang="en-US" b="0" i="0" dirty="0">
                <a:solidFill>
                  <a:srgbClr val="ECECEC"/>
                </a:solidFill>
                <a:effectLst/>
                <a:latin typeface="Bodoni MT" panose="02070603080606020203" pitchFamily="18" charset="0"/>
              </a:rPr>
              <a:t> Conversely, features with positive coefficients, such as '</a:t>
            </a:r>
            <a:r>
              <a:rPr lang="en-US" b="0" i="0" dirty="0" err="1">
                <a:solidFill>
                  <a:srgbClr val="ECECEC"/>
                </a:solidFill>
                <a:effectLst/>
                <a:latin typeface="Bodoni MT" panose="02070603080606020203" pitchFamily="18" charset="0"/>
              </a:rPr>
              <a:t>thalach</a:t>
            </a:r>
            <a:r>
              <a:rPr lang="en-US" b="0" i="0" dirty="0">
                <a:solidFill>
                  <a:srgbClr val="ECECEC"/>
                </a:solidFill>
                <a:effectLst/>
                <a:latin typeface="Bodoni MT" panose="02070603080606020203" pitchFamily="18" charset="0"/>
              </a:rPr>
              <a:t>', 'cp', and 'slope', have a positive impact on the target variable. An increase in these features corresponds to an increase in the likelihood of the target variable.</a:t>
            </a:r>
          </a:p>
          <a:p>
            <a:pPr algn="l">
              <a:buFont typeface="Arial" panose="020B0604020202020204" pitchFamily="34" charset="0"/>
              <a:buChar char="•"/>
            </a:pPr>
            <a:endParaRPr lang="en-US" b="0" i="0" dirty="0">
              <a:solidFill>
                <a:srgbClr val="ECECEC"/>
              </a:solidFill>
              <a:effectLst/>
              <a:latin typeface="Bodoni MT" panose="02070603080606020203" pitchFamily="18" charset="0"/>
            </a:endParaRPr>
          </a:p>
          <a:p>
            <a:pPr algn="l"/>
            <a:r>
              <a:rPr lang="en-US" b="1" i="0" dirty="0">
                <a:solidFill>
                  <a:srgbClr val="ECECEC"/>
                </a:solidFill>
                <a:effectLst/>
                <a:latin typeface="Bodoni MT" panose="02070603080606020203" pitchFamily="18" charset="0"/>
              </a:rPr>
              <a:t>2.NaN Coefficient:</a:t>
            </a:r>
            <a:r>
              <a:rPr lang="en-US" b="0" i="0" dirty="0">
                <a:solidFill>
                  <a:srgbClr val="ECECEC"/>
                </a:solidFill>
                <a:effectLst/>
                <a:latin typeface="Bodoni MT" panose="02070603080606020203" pitchFamily="18" charset="0"/>
              </a:rPr>
              <a:t> The 'target' feature has a </a:t>
            </a:r>
            <a:r>
              <a:rPr lang="en-US" b="0" i="0" dirty="0" err="1">
                <a:solidFill>
                  <a:srgbClr val="ECECEC"/>
                </a:solidFill>
                <a:effectLst/>
                <a:latin typeface="Bodoni MT" panose="02070603080606020203" pitchFamily="18" charset="0"/>
              </a:rPr>
              <a:t>NaN</a:t>
            </a:r>
            <a:r>
              <a:rPr lang="en-US" b="0" i="0" dirty="0">
                <a:solidFill>
                  <a:srgbClr val="ECECEC"/>
                </a:solidFill>
                <a:effectLst/>
                <a:latin typeface="Bodoni MT" panose="02070603080606020203" pitchFamily="18" charset="0"/>
              </a:rPr>
              <a:t> coefficient, indicating that it is the target variable itself and is not included in the coefficients calculated by the logistic regression model. This is because the target variable is the variable of interest that the model aims to predict, rather than being a predictor of other variables.</a:t>
            </a:r>
          </a:p>
          <a:p>
            <a:endParaRPr lang="en-IN" dirty="0"/>
          </a:p>
        </p:txBody>
      </p:sp>
      <p:sp>
        <p:nvSpPr>
          <p:cNvPr id="4" name="Title 3">
            <a:extLst>
              <a:ext uri="{FF2B5EF4-FFF2-40B4-BE49-F238E27FC236}">
                <a16:creationId xmlns:a16="http://schemas.microsoft.com/office/drawing/2014/main" id="{9DDE7E38-3B8A-82BA-6DC4-BF3463396BF4}"/>
              </a:ext>
            </a:extLst>
          </p:cNvPr>
          <p:cNvSpPr>
            <a:spLocks noGrp="1"/>
          </p:cNvSpPr>
          <p:nvPr>
            <p:ph type="title"/>
          </p:nvPr>
        </p:nvSpPr>
        <p:spPr/>
        <p:txBody>
          <a:bodyPr/>
          <a:lstStyle/>
          <a:p>
            <a:r>
              <a:rPr lang="en-IN" dirty="0"/>
              <a:t>Coefficient </a:t>
            </a:r>
          </a:p>
        </p:txBody>
      </p:sp>
      <p:pic>
        <p:nvPicPr>
          <p:cNvPr id="5" name="Content Placeholder 4">
            <a:extLst>
              <a:ext uri="{FF2B5EF4-FFF2-40B4-BE49-F238E27FC236}">
                <a16:creationId xmlns:a16="http://schemas.microsoft.com/office/drawing/2014/main" id="{2DA19D3C-B490-4BFD-4390-8B2053B50A8F}"/>
              </a:ext>
            </a:extLst>
          </p:cNvPr>
          <p:cNvPicPr>
            <a:picLocks noGrp="1" noChangeAspect="1"/>
          </p:cNvPicPr>
          <p:nvPr>
            <p:ph sz="half" idx="1"/>
          </p:nvPr>
        </p:nvPicPr>
        <p:blipFill>
          <a:blip r:embed="rId2"/>
          <a:stretch>
            <a:fillRect/>
          </a:stretch>
        </p:blipFill>
        <p:spPr>
          <a:xfrm>
            <a:off x="5323840" y="1524001"/>
            <a:ext cx="4968240" cy="4602163"/>
          </a:xfrm>
          <a:prstGeom prst="rect">
            <a:avLst/>
          </a:prstGeom>
        </p:spPr>
      </p:pic>
    </p:spTree>
    <p:extLst>
      <p:ext uri="{BB962C8B-B14F-4D97-AF65-F5344CB8AC3E}">
        <p14:creationId xmlns:p14="http://schemas.microsoft.com/office/powerpoint/2010/main" val="159825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C6D5A9-320C-8FE3-1EF9-1809194E6ACF}"/>
              </a:ext>
            </a:extLst>
          </p:cNvPr>
          <p:cNvSpPr>
            <a:spLocks noGrp="1"/>
          </p:cNvSpPr>
          <p:nvPr>
            <p:ph idx="1"/>
          </p:nvPr>
        </p:nvSpPr>
        <p:spPr/>
        <p:txBody>
          <a:bodyPr>
            <a:normAutofit fontScale="70000" lnSpcReduction="20000"/>
          </a:bodyPr>
          <a:lstStyle/>
          <a:p>
            <a:r>
              <a:rPr lang="en-US" b="1" i="0" dirty="0">
                <a:solidFill>
                  <a:srgbClr val="ECECEC"/>
                </a:solidFill>
                <a:effectLst/>
                <a:latin typeface="Bodoni MT" panose="02070603080606020203" pitchFamily="18" charset="0"/>
              </a:rPr>
              <a:t>Reference </a:t>
            </a:r>
            <a:endParaRPr lang="en-IN" b="1" i="0" dirty="0">
              <a:solidFill>
                <a:srgbClr val="ECECEC"/>
              </a:solidFill>
              <a:effectLst/>
              <a:latin typeface="Bodoni MT" panose="02070603080606020203" pitchFamily="18" charset="0"/>
            </a:endParaRPr>
          </a:p>
          <a:p>
            <a:r>
              <a:rPr lang="en-IN" b="1" i="0" dirty="0">
                <a:solidFill>
                  <a:srgbClr val="ECECEC"/>
                </a:solidFill>
                <a:effectLst/>
                <a:latin typeface="Bodoni MT" panose="02070603080606020203" pitchFamily="18" charset="0"/>
              </a:rPr>
              <a:t>Introduction</a:t>
            </a:r>
          </a:p>
          <a:p>
            <a:r>
              <a:rPr lang="en-IN" b="1" i="0" dirty="0">
                <a:solidFill>
                  <a:srgbClr val="ECECEC"/>
                </a:solidFill>
                <a:effectLst/>
                <a:latin typeface="Bodoni MT" panose="02070603080606020203" pitchFamily="18" charset="0"/>
              </a:rPr>
              <a:t>Data Overview </a:t>
            </a:r>
          </a:p>
          <a:p>
            <a:pPr algn="l"/>
            <a:r>
              <a:rPr lang="en-IN" b="1" i="0" dirty="0">
                <a:solidFill>
                  <a:srgbClr val="ECECEC"/>
                </a:solidFill>
                <a:effectLst/>
                <a:latin typeface="Bodoni MT" panose="02070603080606020203" pitchFamily="18" charset="0"/>
              </a:rPr>
              <a:t>Understanding Heart Disease:</a:t>
            </a:r>
            <a:endParaRPr lang="en-IN" b="0" i="0" dirty="0">
              <a:solidFill>
                <a:srgbClr val="ECECEC"/>
              </a:solidFill>
              <a:effectLst/>
              <a:latin typeface="Bodoni MT" panose="02070603080606020203" pitchFamily="18" charset="0"/>
            </a:endParaRPr>
          </a:p>
          <a:p>
            <a:pPr algn="l"/>
            <a:r>
              <a:rPr lang="en-IN" b="1" i="0" dirty="0">
                <a:solidFill>
                  <a:srgbClr val="ECECEC"/>
                </a:solidFill>
                <a:effectLst/>
                <a:latin typeface="Bodoni MT" panose="02070603080606020203" pitchFamily="18" charset="0"/>
              </a:rPr>
              <a:t>Machine Learning in Healthcare:</a:t>
            </a:r>
            <a:endParaRPr lang="en-IN" b="0" i="0" dirty="0">
              <a:solidFill>
                <a:srgbClr val="ECECEC"/>
              </a:solidFill>
              <a:effectLst/>
              <a:latin typeface="Bodoni MT" panose="02070603080606020203" pitchFamily="18" charset="0"/>
            </a:endParaRPr>
          </a:p>
          <a:p>
            <a:pPr algn="l"/>
            <a:r>
              <a:rPr lang="en-IN" b="1" i="0" dirty="0">
                <a:solidFill>
                  <a:srgbClr val="ECECEC"/>
                </a:solidFill>
                <a:effectLst/>
                <a:latin typeface="Bodoni MT" panose="02070603080606020203" pitchFamily="18" charset="0"/>
              </a:rPr>
              <a:t>Data Exploration and Preprocessing:</a:t>
            </a:r>
          </a:p>
          <a:p>
            <a:pPr algn="l"/>
            <a:r>
              <a:rPr lang="en-IN" b="1" i="0" dirty="0">
                <a:solidFill>
                  <a:srgbClr val="ECECEC"/>
                </a:solidFill>
                <a:effectLst/>
                <a:latin typeface="Bodoni MT" panose="02070603080606020203" pitchFamily="18" charset="0"/>
              </a:rPr>
              <a:t>Exploratory Data Analysis </a:t>
            </a:r>
          </a:p>
          <a:p>
            <a:pPr algn="l"/>
            <a:r>
              <a:rPr lang="en-US" b="1" i="0" dirty="0">
                <a:solidFill>
                  <a:srgbClr val="ECECEC"/>
                </a:solidFill>
                <a:effectLst/>
                <a:latin typeface="Bodoni MT" panose="02070603080606020203" pitchFamily="18" charset="0"/>
              </a:rPr>
              <a:t>Machine Learning Models for Heart Disease Prediction:</a:t>
            </a:r>
          </a:p>
          <a:p>
            <a:pPr algn="l"/>
            <a:r>
              <a:rPr lang="en-US" b="1" i="0" dirty="0">
                <a:solidFill>
                  <a:srgbClr val="ECECEC"/>
                </a:solidFill>
                <a:effectLst/>
                <a:latin typeface="Bodoni MT" panose="02070603080606020203" pitchFamily="18" charset="0"/>
              </a:rPr>
              <a:t>Model </a:t>
            </a:r>
            <a:r>
              <a:rPr lang="en-IN" b="1" i="0" dirty="0">
                <a:solidFill>
                  <a:srgbClr val="ECECEC"/>
                </a:solidFill>
                <a:effectLst/>
                <a:latin typeface="Bodoni MT" panose="02070603080606020203" pitchFamily="18" charset="0"/>
              </a:rPr>
              <a:t>Evaluation </a:t>
            </a:r>
            <a:endParaRPr lang="en-US" b="1" i="0" dirty="0">
              <a:solidFill>
                <a:srgbClr val="ECECEC"/>
              </a:solidFill>
              <a:effectLst/>
              <a:latin typeface="Bodoni MT" panose="02070603080606020203" pitchFamily="18" charset="0"/>
            </a:endParaRPr>
          </a:p>
          <a:p>
            <a:pPr algn="l"/>
            <a:r>
              <a:rPr lang="en-IN" b="1" i="0" dirty="0">
                <a:solidFill>
                  <a:srgbClr val="ECECEC"/>
                </a:solidFill>
                <a:effectLst/>
                <a:latin typeface="Bodoni MT" panose="02070603080606020203" pitchFamily="18" charset="0"/>
              </a:rPr>
              <a:t>Conclusion:</a:t>
            </a:r>
            <a:endParaRPr lang="en-IN" b="0" i="0" dirty="0">
              <a:solidFill>
                <a:srgbClr val="ECECEC"/>
              </a:solidFill>
              <a:effectLst/>
              <a:latin typeface="Bodoni MT" panose="02070603080606020203" pitchFamily="18" charset="0"/>
            </a:endParaRPr>
          </a:p>
          <a:p>
            <a:pPr marL="137160" indent="0">
              <a:buNone/>
            </a:pPr>
            <a:br>
              <a:rPr lang="en-IN" b="0" i="0" dirty="0">
                <a:solidFill>
                  <a:srgbClr val="ECECEC"/>
                </a:solidFill>
                <a:effectLst/>
                <a:latin typeface="Söhne"/>
              </a:rPr>
            </a:br>
            <a:br>
              <a:rPr lang="en-IN" b="0" i="0" dirty="0">
                <a:solidFill>
                  <a:srgbClr val="ECECEC"/>
                </a:solidFill>
                <a:effectLst/>
                <a:latin typeface="Söhne"/>
              </a:rPr>
            </a:br>
            <a:br>
              <a:rPr lang="en-US" b="0" i="0" dirty="0">
                <a:solidFill>
                  <a:srgbClr val="ECECEC"/>
                </a:solidFill>
                <a:effectLst/>
                <a:latin typeface="Söhne"/>
              </a:rPr>
            </a:br>
            <a:br>
              <a:rPr lang="en-US" b="0" i="0" dirty="0">
                <a:solidFill>
                  <a:srgbClr val="ECECEC"/>
                </a:solidFill>
                <a:effectLst/>
                <a:latin typeface="Söhne"/>
              </a:rPr>
            </a:br>
            <a:endParaRPr lang="en-IN" dirty="0">
              <a:solidFill>
                <a:srgbClr val="ECECEC"/>
              </a:solidFill>
              <a:latin typeface="Söhne"/>
            </a:endParaRPr>
          </a:p>
        </p:txBody>
      </p:sp>
      <p:sp>
        <p:nvSpPr>
          <p:cNvPr id="3" name="Title 2">
            <a:extLst>
              <a:ext uri="{FF2B5EF4-FFF2-40B4-BE49-F238E27FC236}">
                <a16:creationId xmlns:a16="http://schemas.microsoft.com/office/drawing/2014/main" id="{12B00189-2034-1A68-3743-5C6D33A74FAC}"/>
              </a:ext>
            </a:extLst>
          </p:cNvPr>
          <p:cNvSpPr>
            <a:spLocks noGrp="1"/>
          </p:cNvSpPr>
          <p:nvPr>
            <p:ph type="title"/>
          </p:nvPr>
        </p:nvSpPr>
        <p:spPr/>
        <p:txBody>
          <a:bodyPr/>
          <a:lstStyle/>
          <a:p>
            <a:r>
              <a:rPr lang="en-IN" dirty="0">
                <a:latin typeface="Bodoni MT" panose="02070603080606020203" pitchFamily="18" charset="0"/>
              </a:rPr>
              <a:t>Outline </a:t>
            </a:r>
          </a:p>
        </p:txBody>
      </p:sp>
    </p:spTree>
    <p:extLst>
      <p:ext uri="{BB962C8B-B14F-4D97-AF65-F5344CB8AC3E}">
        <p14:creationId xmlns:p14="http://schemas.microsoft.com/office/powerpoint/2010/main" val="348291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4B5DC91-DD67-99D5-D3C6-71D4E8D6286D}"/>
              </a:ext>
            </a:extLst>
          </p:cNvPr>
          <p:cNvPicPr>
            <a:picLocks noGrp="1" noChangeAspect="1"/>
          </p:cNvPicPr>
          <p:nvPr>
            <p:ph sz="half" idx="1"/>
          </p:nvPr>
        </p:nvPicPr>
        <p:blipFill>
          <a:blip r:embed="rId2"/>
          <a:stretch>
            <a:fillRect/>
          </a:stretch>
        </p:blipFill>
        <p:spPr>
          <a:xfrm>
            <a:off x="4772206" y="1492577"/>
            <a:ext cx="7114994" cy="4602163"/>
          </a:xfrm>
        </p:spPr>
      </p:pic>
      <p:sp>
        <p:nvSpPr>
          <p:cNvPr id="3" name="Text Placeholder 2">
            <a:extLst>
              <a:ext uri="{FF2B5EF4-FFF2-40B4-BE49-F238E27FC236}">
                <a16:creationId xmlns:a16="http://schemas.microsoft.com/office/drawing/2014/main" id="{CDEB6350-4C50-AAF5-31B0-CBFBB21B7D88}"/>
              </a:ext>
            </a:extLst>
          </p:cNvPr>
          <p:cNvSpPr>
            <a:spLocks noGrp="1"/>
          </p:cNvSpPr>
          <p:nvPr>
            <p:ph type="body" idx="2"/>
          </p:nvPr>
        </p:nvSpPr>
        <p:spPr/>
        <p:txBody>
          <a:bodyPr/>
          <a:lstStyle/>
          <a:p>
            <a:pPr marL="342900" indent="-342900">
              <a:buAutoNum type="arabicPeriod"/>
            </a:pPr>
            <a:r>
              <a:rPr lang="en-US" b="0" i="0" dirty="0">
                <a:solidFill>
                  <a:srgbClr val="ECECEC"/>
                </a:solidFill>
                <a:effectLst/>
                <a:latin typeface="Bodoni MT" panose="02070603080606020203" pitchFamily="18" charset="0"/>
              </a:rPr>
              <a:t>Conversely, features with positive coefficients, such as '</a:t>
            </a:r>
            <a:r>
              <a:rPr lang="en-US" b="0" i="0" dirty="0" err="1">
                <a:solidFill>
                  <a:srgbClr val="ECECEC"/>
                </a:solidFill>
                <a:effectLst/>
                <a:latin typeface="Bodoni MT" panose="02070603080606020203" pitchFamily="18" charset="0"/>
              </a:rPr>
              <a:t>thalach</a:t>
            </a:r>
            <a:r>
              <a:rPr lang="en-US" b="0" i="0" dirty="0">
                <a:solidFill>
                  <a:srgbClr val="ECECEC"/>
                </a:solidFill>
                <a:effectLst/>
                <a:latin typeface="Bodoni MT" panose="02070603080606020203" pitchFamily="18" charset="0"/>
              </a:rPr>
              <a:t>', 'cp', and 'slope', have a positive impact on the target variable. An increase in these features corresponds to an increase in the likelihood of the target variable.</a:t>
            </a:r>
          </a:p>
          <a:p>
            <a:pPr marL="342900" indent="-342900">
              <a:buAutoNum type="arabicPeriod"/>
            </a:pPr>
            <a:endParaRPr lang="en-US" dirty="0">
              <a:solidFill>
                <a:srgbClr val="ECECEC"/>
              </a:solidFill>
              <a:latin typeface="Bodoni MT" panose="02070603080606020203" pitchFamily="18" charset="0"/>
            </a:endParaRPr>
          </a:p>
          <a:p>
            <a:pPr marL="342900" indent="-342900">
              <a:buAutoNum type="arabicPeriod"/>
            </a:pPr>
            <a:r>
              <a:rPr lang="en-US" b="0" i="0" dirty="0">
                <a:solidFill>
                  <a:srgbClr val="ECECEC"/>
                </a:solidFill>
                <a:effectLst/>
                <a:latin typeface="Bodoni MT" panose="02070603080606020203" pitchFamily="18" charset="0"/>
              </a:rPr>
              <a:t>Features with negative coefficients, such as 'ca', 'sex', and '</a:t>
            </a:r>
            <a:r>
              <a:rPr lang="en-US" b="0" i="0" dirty="0" err="1">
                <a:solidFill>
                  <a:srgbClr val="ECECEC"/>
                </a:solidFill>
                <a:effectLst/>
                <a:latin typeface="Bodoni MT" panose="02070603080606020203" pitchFamily="18" charset="0"/>
              </a:rPr>
              <a:t>oldpeak</a:t>
            </a:r>
            <a:r>
              <a:rPr lang="en-US" b="0" i="0" dirty="0">
                <a:solidFill>
                  <a:srgbClr val="ECECEC"/>
                </a:solidFill>
                <a:effectLst/>
                <a:latin typeface="Bodoni MT" panose="02070603080606020203" pitchFamily="18" charset="0"/>
              </a:rPr>
              <a:t>', have a negative impact on the target variable. As these features increase, the likelihood of the target variable decreases.</a:t>
            </a:r>
            <a:endParaRPr lang="en-IN" dirty="0">
              <a:latin typeface="Bodoni MT" panose="02070603080606020203" pitchFamily="18" charset="0"/>
            </a:endParaRPr>
          </a:p>
        </p:txBody>
      </p:sp>
      <p:sp>
        <p:nvSpPr>
          <p:cNvPr id="4" name="Title 3">
            <a:extLst>
              <a:ext uri="{FF2B5EF4-FFF2-40B4-BE49-F238E27FC236}">
                <a16:creationId xmlns:a16="http://schemas.microsoft.com/office/drawing/2014/main" id="{B8D139CD-9544-104A-3C17-2EA27AA8A497}"/>
              </a:ext>
            </a:extLst>
          </p:cNvPr>
          <p:cNvSpPr>
            <a:spLocks noGrp="1"/>
          </p:cNvSpPr>
          <p:nvPr>
            <p:ph type="title"/>
          </p:nvPr>
        </p:nvSpPr>
        <p:spPr/>
        <p:txBody>
          <a:bodyPr/>
          <a:lstStyle/>
          <a:p>
            <a:r>
              <a:rPr lang="en-IN" dirty="0"/>
              <a:t>Coefficient Visualization</a:t>
            </a:r>
          </a:p>
        </p:txBody>
      </p:sp>
    </p:spTree>
    <p:extLst>
      <p:ext uri="{BB962C8B-B14F-4D97-AF65-F5344CB8AC3E}">
        <p14:creationId xmlns:p14="http://schemas.microsoft.com/office/powerpoint/2010/main" val="212108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2D080CA-A763-07EA-3EBE-AC5F988AB339}"/>
              </a:ext>
            </a:extLst>
          </p:cNvPr>
          <p:cNvPicPr>
            <a:picLocks noGrp="1" noChangeAspect="1"/>
          </p:cNvPicPr>
          <p:nvPr>
            <p:ph sz="half" idx="1"/>
          </p:nvPr>
        </p:nvPicPr>
        <p:blipFill>
          <a:blip r:embed="rId2"/>
          <a:stretch>
            <a:fillRect/>
          </a:stretch>
        </p:blipFill>
        <p:spPr>
          <a:xfrm>
            <a:off x="4978400" y="2773680"/>
            <a:ext cx="5811520" cy="3352484"/>
          </a:xfrm>
        </p:spPr>
      </p:pic>
      <p:sp>
        <p:nvSpPr>
          <p:cNvPr id="3" name="Text Placeholder 2">
            <a:extLst>
              <a:ext uri="{FF2B5EF4-FFF2-40B4-BE49-F238E27FC236}">
                <a16:creationId xmlns:a16="http://schemas.microsoft.com/office/drawing/2014/main" id="{896C4629-08DA-AE31-DE91-2C7691731014}"/>
              </a:ext>
            </a:extLst>
          </p:cNvPr>
          <p:cNvSpPr>
            <a:spLocks noGrp="1"/>
          </p:cNvSpPr>
          <p:nvPr>
            <p:ph type="body" idx="2"/>
          </p:nvPr>
        </p:nvSpPr>
        <p:spPr/>
        <p:txBody>
          <a:bodyPr>
            <a:normAutofit fontScale="92500" lnSpcReduction="10000"/>
          </a:bodyPr>
          <a:lstStyle/>
          <a:p>
            <a:r>
              <a:rPr lang="en-US" b="1" i="0" dirty="0">
                <a:solidFill>
                  <a:srgbClr val="ECECEC"/>
                </a:solidFill>
                <a:effectLst/>
                <a:latin typeface="Bodoni MT" panose="02070603080606020203" pitchFamily="18" charset="0"/>
              </a:rPr>
              <a:t>1</a:t>
            </a:r>
            <a:r>
              <a:rPr lang="en-US" b="0" i="0" dirty="0">
                <a:solidFill>
                  <a:srgbClr val="ECECEC"/>
                </a:solidFill>
                <a:effectLst/>
                <a:latin typeface="Bodoni MT" panose="02070603080606020203" pitchFamily="18" charset="0"/>
              </a:rPr>
              <a:t>.The model achieves a precision of 0.79 for class 0 and 0.94 for class 1. This indicates that among the predicted positive cases, 79% of them are truly positive for class 0, and 94% are truly positive for class 1.</a:t>
            </a:r>
          </a:p>
          <a:p>
            <a:endParaRPr lang="en-US" b="0" i="0" dirty="0">
              <a:solidFill>
                <a:srgbClr val="ECECEC"/>
              </a:solidFill>
              <a:effectLst/>
              <a:latin typeface="Bodoni MT" panose="02070603080606020203" pitchFamily="18" charset="0"/>
            </a:endParaRPr>
          </a:p>
          <a:p>
            <a:r>
              <a:rPr lang="en-US" b="1" i="0" dirty="0">
                <a:solidFill>
                  <a:srgbClr val="ECECEC"/>
                </a:solidFill>
                <a:effectLst/>
                <a:latin typeface="Bodoni MT" panose="02070603080606020203" pitchFamily="18" charset="0"/>
              </a:rPr>
              <a:t>2</a:t>
            </a:r>
            <a:r>
              <a:rPr lang="en-US" b="0" i="0" dirty="0">
                <a:solidFill>
                  <a:srgbClr val="ECECEC"/>
                </a:solidFill>
                <a:effectLst/>
                <a:latin typeface="Bodoni MT" panose="02070603080606020203" pitchFamily="18" charset="0"/>
              </a:rPr>
              <a:t>.The recall, also known as sensitivity, is 0.93 for class 0 and 0.81 for class 1. This means that the model correctly identifies 93% of all actual positive instances for class 0 and 81% for class 1.</a:t>
            </a:r>
          </a:p>
          <a:p>
            <a:endParaRPr lang="en-US" dirty="0">
              <a:solidFill>
                <a:srgbClr val="ECECEC"/>
              </a:solidFill>
              <a:latin typeface="Bodoni MT" panose="02070603080606020203" pitchFamily="18" charset="0"/>
            </a:endParaRPr>
          </a:p>
          <a:p>
            <a:r>
              <a:rPr lang="en-US" b="1" i="0" dirty="0">
                <a:solidFill>
                  <a:srgbClr val="ECECEC"/>
                </a:solidFill>
                <a:effectLst/>
                <a:latin typeface="Bodoni MT" panose="02070603080606020203" pitchFamily="18" charset="0"/>
              </a:rPr>
              <a:t>3</a:t>
            </a:r>
            <a:r>
              <a:rPr lang="en-US" b="0" i="0" dirty="0">
                <a:solidFill>
                  <a:srgbClr val="ECECEC"/>
                </a:solidFill>
                <a:effectLst/>
                <a:latin typeface="Bodoni MT" panose="02070603080606020203" pitchFamily="18" charset="0"/>
              </a:rPr>
              <a:t>.The F1-score, a harmonic mean of precision and recall, is 0.86 for both classes. It balances precision and recall, providing a single metric to evaluate the model's overall performance.</a:t>
            </a:r>
          </a:p>
          <a:p>
            <a:endParaRPr lang="en-US" b="1" i="0" dirty="0">
              <a:solidFill>
                <a:srgbClr val="ECECEC"/>
              </a:solidFill>
              <a:effectLst/>
              <a:latin typeface="Bodoni MT" panose="02070603080606020203" pitchFamily="18" charset="0"/>
            </a:endParaRPr>
          </a:p>
          <a:p>
            <a:r>
              <a:rPr lang="en-US" b="1" i="0" dirty="0">
                <a:solidFill>
                  <a:srgbClr val="ECECEC"/>
                </a:solidFill>
                <a:effectLst/>
                <a:latin typeface="Bodoni MT" panose="02070603080606020203" pitchFamily="18" charset="0"/>
              </a:rPr>
              <a:t>4</a:t>
            </a:r>
            <a:r>
              <a:rPr lang="en-US" b="0" i="0" dirty="0">
                <a:solidFill>
                  <a:srgbClr val="ECECEC"/>
                </a:solidFill>
                <a:effectLst/>
                <a:latin typeface="Bodoni MT" panose="02070603080606020203" pitchFamily="18" charset="0"/>
              </a:rPr>
              <a:t>.Support refers to the number of actual occurrences of each class in the dataset. Class 0 has 90 instances, and class 1 has 115 instances.</a:t>
            </a:r>
          </a:p>
          <a:p>
            <a:endParaRPr lang="en-IN" b="0" i="0" dirty="0">
              <a:solidFill>
                <a:srgbClr val="ECECEC"/>
              </a:solidFill>
              <a:effectLst/>
              <a:latin typeface="Bodoni MT" panose="02070603080606020203" pitchFamily="18" charset="0"/>
            </a:endParaRPr>
          </a:p>
          <a:p>
            <a:r>
              <a:rPr lang="en-US" b="1" i="0" dirty="0">
                <a:solidFill>
                  <a:srgbClr val="ECECEC"/>
                </a:solidFill>
                <a:effectLst/>
                <a:latin typeface="Bodoni MT" panose="02070603080606020203" pitchFamily="18" charset="0"/>
              </a:rPr>
              <a:t>5</a:t>
            </a:r>
            <a:r>
              <a:rPr lang="en-US" b="0" i="0" dirty="0">
                <a:solidFill>
                  <a:srgbClr val="ECECEC"/>
                </a:solidFill>
                <a:effectLst/>
                <a:latin typeface="Bodoni MT" panose="02070603080606020203" pitchFamily="18" charset="0"/>
              </a:rPr>
              <a:t>.The overall accuracy of the model is 86%, indicating the proportion of correctly classified instances out of the total instances.</a:t>
            </a:r>
            <a:endParaRPr lang="en-US" dirty="0">
              <a:solidFill>
                <a:srgbClr val="ECECEC"/>
              </a:solidFill>
              <a:latin typeface="Bodoni MT" panose="02070603080606020203" pitchFamily="18" charset="0"/>
            </a:endParaRPr>
          </a:p>
        </p:txBody>
      </p:sp>
      <p:sp>
        <p:nvSpPr>
          <p:cNvPr id="4" name="Title 3">
            <a:extLst>
              <a:ext uri="{FF2B5EF4-FFF2-40B4-BE49-F238E27FC236}">
                <a16:creationId xmlns:a16="http://schemas.microsoft.com/office/drawing/2014/main" id="{ADEC020F-812D-F664-6830-7B139B7002FB}"/>
              </a:ext>
            </a:extLst>
          </p:cNvPr>
          <p:cNvSpPr>
            <a:spLocks noGrp="1"/>
          </p:cNvSpPr>
          <p:nvPr>
            <p:ph type="title"/>
          </p:nvPr>
        </p:nvSpPr>
        <p:spPr/>
        <p:txBody>
          <a:bodyPr/>
          <a:lstStyle/>
          <a:p>
            <a:r>
              <a:rPr lang="en-IN" dirty="0"/>
              <a:t>Model Evaluation</a:t>
            </a:r>
          </a:p>
        </p:txBody>
      </p:sp>
      <p:pic>
        <p:nvPicPr>
          <p:cNvPr id="8" name="Picture 7">
            <a:extLst>
              <a:ext uri="{FF2B5EF4-FFF2-40B4-BE49-F238E27FC236}">
                <a16:creationId xmlns:a16="http://schemas.microsoft.com/office/drawing/2014/main" id="{16C24E83-D82F-5C7D-6B69-F6838B23F3E2}"/>
              </a:ext>
            </a:extLst>
          </p:cNvPr>
          <p:cNvPicPr>
            <a:picLocks noChangeAspect="1"/>
          </p:cNvPicPr>
          <p:nvPr/>
        </p:nvPicPr>
        <p:blipFill>
          <a:blip r:embed="rId3"/>
          <a:stretch>
            <a:fillRect/>
          </a:stretch>
        </p:blipFill>
        <p:spPr>
          <a:xfrm>
            <a:off x="4978400" y="273050"/>
            <a:ext cx="5811520" cy="2429510"/>
          </a:xfrm>
          <a:prstGeom prst="rect">
            <a:avLst/>
          </a:prstGeom>
        </p:spPr>
      </p:pic>
    </p:spTree>
    <p:extLst>
      <p:ext uri="{BB962C8B-B14F-4D97-AF65-F5344CB8AC3E}">
        <p14:creationId xmlns:p14="http://schemas.microsoft.com/office/powerpoint/2010/main" val="97683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BCE01D-54C7-3056-390F-0BBF45BE1E1F}"/>
              </a:ext>
            </a:extLst>
          </p:cNvPr>
          <p:cNvSpPr>
            <a:spLocks noGrp="1"/>
          </p:cNvSpPr>
          <p:nvPr>
            <p:ph idx="1"/>
          </p:nvPr>
        </p:nvSpPr>
        <p:spPr/>
        <p:txBody>
          <a:bodyPr>
            <a:normAutofit fontScale="77500" lnSpcReduction="20000"/>
          </a:bodyPr>
          <a:lstStyle/>
          <a:p>
            <a:r>
              <a:rPr lang="en-US" b="0" i="0" dirty="0">
                <a:solidFill>
                  <a:srgbClr val="ECECEC"/>
                </a:solidFill>
                <a:effectLst/>
                <a:latin typeface="Bodoni MT" panose="02070603080606020203" pitchFamily="18" charset="0"/>
              </a:rPr>
              <a:t>In conclusion, the journey towards effective heart disease prediction is paramount for ensuring better health outcomes and reducing mortality rates globally. By harnessing the power of machine learning and data analytics, we can unlock valuable insights from patient data to identify early signs and risk factors associated with heart disease.</a:t>
            </a:r>
          </a:p>
          <a:p>
            <a:endParaRPr lang="en-US" dirty="0">
              <a:latin typeface="Bodoni MT" panose="02070603080606020203" pitchFamily="18" charset="0"/>
            </a:endParaRPr>
          </a:p>
          <a:p>
            <a:r>
              <a:rPr lang="en-US" b="0" i="0" dirty="0">
                <a:solidFill>
                  <a:srgbClr val="ECECEC"/>
                </a:solidFill>
                <a:effectLst/>
                <a:latin typeface="Bodoni MT" panose="02070603080606020203" pitchFamily="18" charset="0"/>
              </a:rPr>
              <a:t>Through collaborative efforts between healthcare professionals, researchers, policymakers, and communities, we can drive initiatives focused on raising awareness, promoting healthy lifestyles, and advocating for regular screenings. These efforts empower individuals to take proactive steps towards heart health and enable healthcare systems to allocate resources more efficiently.</a:t>
            </a:r>
          </a:p>
          <a:p>
            <a:endParaRPr lang="en-US" dirty="0">
              <a:latin typeface="Bodoni MT" panose="02070603080606020203" pitchFamily="18" charset="0"/>
            </a:endParaRPr>
          </a:p>
          <a:p>
            <a:r>
              <a:rPr lang="en-US" b="0" i="0" dirty="0">
                <a:solidFill>
                  <a:srgbClr val="ECECEC"/>
                </a:solidFill>
                <a:effectLst/>
                <a:latin typeface="Bodoni MT" panose="02070603080606020203" pitchFamily="18" charset="0"/>
              </a:rPr>
              <a:t>As we continue to innovate and advance predictive modeling techniques, let us remain committed to the cause of early detection and prevention of heart disease. Together, we can make significant strides in improving the quality of life for individuals affected by cardiovascular conditions and building a healthier future for generations to come.</a:t>
            </a:r>
            <a:endParaRPr lang="en-IN" dirty="0">
              <a:latin typeface="Bodoni MT" panose="02070603080606020203" pitchFamily="18" charset="0"/>
            </a:endParaRPr>
          </a:p>
        </p:txBody>
      </p:sp>
      <p:sp>
        <p:nvSpPr>
          <p:cNvPr id="3" name="Title 2">
            <a:extLst>
              <a:ext uri="{FF2B5EF4-FFF2-40B4-BE49-F238E27FC236}">
                <a16:creationId xmlns:a16="http://schemas.microsoft.com/office/drawing/2014/main" id="{E89B368E-074B-AFAB-9E6B-273EC0A761EB}"/>
              </a:ext>
            </a:extLst>
          </p:cNvPr>
          <p:cNvSpPr>
            <a:spLocks noGrp="1"/>
          </p:cNvSpPr>
          <p:nvPr>
            <p:ph type="title"/>
          </p:nvPr>
        </p:nvSpPr>
        <p:spPr/>
        <p:txBody>
          <a:bodyPr/>
          <a:lstStyle/>
          <a:p>
            <a:r>
              <a:rPr lang="en-US" dirty="0"/>
              <a:t>Conclusion </a:t>
            </a:r>
            <a:endParaRPr lang="en-IN" dirty="0"/>
          </a:p>
        </p:txBody>
      </p:sp>
    </p:spTree>
    <p:extLst>
      <p:ext uri="{BB962C8B-B14F-4D97-AF65-F5344CB8AC3E}">
        <p14:creationId xmlns:p14="http://schemas.microsoft.com/office/powerpoint/2010/main" val="53687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8BBCC3-C91A-A6AC-F8C6-5D2A4167BF79}"/>
              </a:ext>
            </a:extLst>
          </p:cNvPr>
          <p:cNvSpPr>
            <a:spLocks noGrp="1"/>
          </p:cNvSpPr>
          <p:nvPr>
            <p:ph type="subTitle" idx="1"/>
          </p:nvPr>
        </p:nvSpPr>
        <p:spPr/>
        <p:txBody>
          <a:bodyPr>
            <a:normAutofit/>
          </a:bodyPr>
          <a:lstStyle/>
          <a:p>
            <a:pPr algn="l">
              <a:buFont typeface="Arial" panose="020B0604020202020204" pitchFamily="34" charset="0"/>
              <a:buChar char="•"/>
            </a:pPr>
            <a:r>
              <a:rPr lang="en-IN" b="0" i="0" dirty="0">
                <a:solidFill>
                  <a:srgbClr val="ECECEC"/>
                </a:solidFill>
                <a:effectLst/>
                <a:latin typeface="Bodoni MT" panose="02070603080606020203" pitchFamily="18" charset="0"/>
              </a:rPr>
              <a:t>Dataset Title: Heart Disease  dataset</a:t>
            </a:r>
          </a:p>
          <a:p>
            <a:pPr algn="l">
              <a:buFont typeface="Arial" panose="020B0604020202020204" pitchFamily="34" charset="0"/>
              <a:buChar char="•"/>
            </a:pPr>
            <a:r>
              <a:rPr lang="en-IN" b="0" i="0" dirty="0">
                <a:solidFill>
                  <a:srgbClr val="ECECEC"/>
                </a:solidFill>
                <a:effectLst/>
                <a:latin typeface="Bodoni MT" panose="02070603080606020203" pitchFamily="18" charset="0"/>
              </a:rPr>
              <a:t>Platform: Kaggle</a:t>
            </a:r>
          </a:p>
          <a:p>
            <a:pPr algn="l">
              <a:buFont typeface="Arial" panose="020B0604020202020204" pitchFamily="34" charset="0"/>
              <a:buChar char="•"/>
            </a:pPr>
            <a:r>
              <a:rPr lang="en-IN" b="0" i="0" dirty="0">
                <a:solidFill>
                  <a:srgbClr val="ECECEC"/>
                </a:solidFill>
                <a:effectLst/>
                <a:latin typeface="Bodoni MT" panose="02070603080606020203" pitchFamily="18" charset="0"/>
              </a:rPr>
              <a:t>URL: </a:t>
            </a:r>
            <a:r>
              <a:rPr lang="en-IN" b="0" i="0" u="none" strike="noStrike" dirty="0">
                <a:solidFill>
                  <a:srgbClr val="ECECEC"/>
                </a:solidFill>
                <a:effectLst/>
                <a:latin typeface="Bodoni MT" panose="02070603080606020203" pitchFamily="18" charset="0"/>
              </a:rPr>
              <a:t>https://www.kaggle.com/heart-disease-dataset</a:t>
            </a:r>
            <a:endParaRPr lang="en-IN" dirty="0">
              <a:latin typeface="Bodoni MT" panose="02070603080606020203" pitchFamily="18" charset="0"/>
            </a:endParaRPr>
          </a:p>
        </p:txBody>
      </p:sp>
      <p:sp>
        <p:nvSpPr>
          <p:cNvPr id="3" name="Title 2">
            <a:extLst>
              <a:ext uri="{FF2B5EF4-FFF2-40B4-BE49-F238E27FC236}">
                <a16:creationId xmlns:a16="http://schemas.microsoft.com/office/drawing/2014/main" id="{9A7C1C58-3C7B-8E44-3070-1F85455288D4}"/>
              </a:ext>
            </a:extLst>
          </p:cNvPr>
          <p:cNvSpPr>
            <a:spLocks noGrp="1"/>
          </p:cNvSpPr>
          <p:nvPr>
            <p:ph type="ctrTitle"/>
          </p:nvPr>
        </p:nvSpPr>
        <p:spPr/>
        <p:txBody>
          <a:bodyPr/>
          <a:lstStyle/>
          <a:p>
            <a:r>
              <a:rPr lang="en-US" dirty="0"/>
              <a:t>Reference </a:t>
            </a:r>
            <a:endParaRPr lang="en-IN" dirty="0"/>
          </a:p>
        </p:txBody>
      </p:sp>
    </p:spTree>
    <p:extLst>
      <p:ext uri="{BB962C8B-B14F-4D97-AF65-F5344CB8AC3E}">
        <p14:creationId xmlns:p14="http://schemas.microsoft.com/office/powerpoint/2010/main" val="218726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B4AF5C-244D-B300-BBAB-023F190C5B18}"/>
              </a:ext>
            </a:extLst>
          </p:cNvPr>
          <p:cNvSpPr>
            <a:spLocks noGrp="1"/>
          </p:cNvSpPr>
          <p:nvPr>
            <p:ph idx="1"/>
          </p:nvPr>
        </p:nvSpPr>
        <p:spPr/>
        <p:txBody>
          <a:bodyPr/>
          <a:lstStyle/>
          <a:p>
            <a:pPr algn="l">
              <a:buFont typeface="Arial" panose="020B0604020202020204" pitchFamily="34" charset="0"/>
              <a:buChar char="•"/>
            </a:pPr>
            <a:r>
              <a:rPr lang="en-US" b="1" i="0" dirty="0">
                <a:solidFill>
                  <a:srgbClr val="ECECEC"/>
                </a:solidFill>
                <a:effectLst/>
                <a:latin typeface="Bodoni MT" panose="02070603080606020203" pitchFamily="18" charset="0"/>
              </a:rPr>
              <a:t>Definition of Heart Disease</a:t>
            </a:r>
          </a:p>
          <a:p>
            <a:pPr algn="l">
              <a:buFont typeface="Arial" panose="020B0604020202020204" pitchFamily="34" charset="0"/>
              <a:buChar char="•"/>
            </a:pPr>
            <a:r>
              <a:rPr lang="en-US" b="1" i="0" dirty="0">
                <a:solidFill>
                  <a:srgbClr val="ECECEC"/>
                </a:solidFill>
                <a:effectLst/>
                <a:latin typeface="Bodoni MT" panose="02070603080606020203" pitchFamily="18" charset="0"/>
              </a:rPr>
              <a:t>Importance of Early Prediction</a:t>
            </a:r>
          </a:p>
          <a:p>
            <a:pPr algn="l">
              <a:buFont typeface="Arial" panose="020B0604020202020204" pitchFamily="34" charset="0"/>
              <a:buChar char="•"/>
            </a:pPr>
            <a:r>
              <a:rPr lang="en-US" b="1" i="0" dirty="0">
                <a:solidFill>
                  <a:srgbClr val="ECECEC"/>
                </a:solidFill>
                <a:effectLst/>
                <a:latin typeface="Bodoni MT" panose="02070603080606020203" pitchFamily="18" charset="0"/>
              </a:rPr>
              <a:t>Overview of Machine Learning in Healthcare</a:t>
            </a:r>
          </a:p>
          <a:p>
            <a:pPr marL="137160" indent="0">
              <a:buNone/>
            </a:pPr>
            <a:endParaRPr lang="en-IN" dirty="0"/>
          </a:p>
        </p:txBody>
      </p:sp>
      <p:sp>
        <p:nvSpPr>
          <p:cNvPr id="3" name="Title 2">
            <a:extLst>
              <a:ext uri="{FF2B5EF4-FFF2-40B4-BE49-F238E27FC236}">
                <a16:creationId xmlns:a16="http://schemas.microsoft.com/office/drawing/2014/main" id="{17FA04A2-D46A-5C63-E43E-1941E129E7C3}"/>
              </a:ext>
            </a:extLst>
          </p:cNvPr>
          <p:cNvSpPr>
            <a:spLocks noGrp="1"/>
          </p:cNvSpPr>
          <p:nvPr>
            <p:ph type="title"/>
          </p:nvPr>
        </p:nvSpPr>
        <p:spPr/>
        <p:txBody>
          <a:bodyPr/>
          <a:lstStyle/>
          <a:p>
            <a:r>
              <a:rPr lang="en-IN" dirty="0">
                <a:latin typeface="Bodoni MT" panose="02070603080606020203" pitchFamily="18" charset="0"/>
              </a:rPr>
              <a:t>Introduction </a:t>
            </a:r>
          </a:p>
        </p:txBody>
      </p:sp>
    </p:spTree>
    <p:extLst>
      <p:ext uri="{BB962C8B-B14F-4D97-AF65-F5344CB8AC3E}">
        <p14:creationId xmlns:p14="http://schemas.microsoft.com/office/powerpoint/2010/main" val="27279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D1D9FC-142B-73A4-0C6C-CA7B14CABBE9}"/>
              </a:ext>
            </a:extLst>
          </p:cNvPr>
          <p:cNvSpPr>
            <a:spLocks noGrp="1"/>
          </p:cNvSpPr>
          <p:nvPr>
            <p:ph idx="1"/>
          </p:nvPr>
        </p:nvSpPr>
        <p:spPr/>
        <p:txBody>
          <a:bodyPr>
            <a:normAutofit/>
          </a:bodyPr>
          <a:lstStyle/>
          <a:p>
            <a:r>
              <a:rPr lang="en-US" b="0" i="0" dirty="0">
                <a:solidFill>
                  <a:srgbClr val="ECECEC"/>
                </a:solidFill>
                <a:effectLst/>
                <a:latin typeface="Bodoni MT" panose="02070603080606020203" pitchFamily="18" charset="0"/>
              </a:rPr>
              <a:t>Heart disease, or cardiovascular disease (CVD), encompasses a diverse array of conditions that affect the heart's structure and function, ranging from coronary artery disease to arrhythmias.</a:t>
            </a:r>
          </a:p>
          <a:p>
            <a:r>
              <a:rPr lang="en-US" b="0" i="0" dirty="0">
                <a:solidFill>
                  <a:srgbClr val="ECECEC"/>
                </a:solidFill>
                <a:effectLst/>
                <a:latin typeface="Bodoni MT" panose="02070603080606020203" pitchFamily="18" charset="0"/>
              </a:rPr>
              <a:t>Atherosclerosis, the insidious narrowing of blood vessels, often serves as the culprit, leading to compromised blood flow and manifesting symptoms like chest pain and irregular heartbeat.</a:t>
            </a:r>
          </a:p>
          <a:p>
            <a:r>
              <a:rPr lang="en-US" b="0" i="0" dirty="0">
                <a:solidFill>
                  <a:srgbClr val="ECECEC"/>
                </a:solidFill>
                <a:effectLst/>
                <a:latin typeface="Bodoni MT" panose="02070603080606020203" pitchFamily="18" charset="0"/>
              </a:rPr>
              <a:t>Globally, heart disease holds a grim position as one of the leading causes of mortality, stressing the critical need for proactive preventive measures.</a:t>
            </a:r>
          </a:p>
          <a:p>
            <a:endParaRPr lang="en-US" b="0" i="0" dirty="0">
              <a:solidFill>
                <a:srgbClr val="ECECEC"/>
              </a:solidFill>
              <a:effectLst/>
              <a:latin typeface="Söhne"/>
            </a:endParaRPr>
          </a:p>
          <a:p>
            <a:endParaRPr lang="en-IN" dirty="0"/>
          </a:p>
        </p:txBody>
      </p:sp>
      <p:sp>
        <p:nvSpPr>
          <p:cNvPr id="3" name="Title 2">
            <a:extLst>
              <a:ext uri="{FF2B5EF4-FFF2-40B4-BE49-F238E27FC236}">
                <a16:creationId xmlns:a16="http://schemas.microsoft.com/office/drawing/2014/main" id="{C038F86D-FB7E-A370-51D7-084377C67001}"/>
              </a:ext>
            </a:extLst>
          </p:cNvPr>
          <p:cNvSpPr>
            <a:spLocks noGrp="1"/>
          </p:cNvSpPr>
          <p:nvPr>
            <p:ph type="title"/>
          </p:nvPr>
        </p:nvSpPr>
        <p:spPr/>
        <p:txBody>
          <a:bodyPr/>
          <a:lstStyle/>
          <a:p>
            <a:r>
              <a:rPr lang="en-IN" dirty="0">
                <a:latin typeface="Bodoni MT" panose="02070603080606020203" pitchFamily="18" charset="0"/>
              </a:rPr>
              <a:t>Definition of Heart disease </a:t>
            </a:r>
          </a:p>
        </p:txBody>
      </p:sp>
    </p:spTree>
    <p:extLst>
      <p:ext uri="{BB962C8B-B14F-4D97-AF65-F5344CB8AC3E}">
        <p14:creationId xmlns:p14="http://schemas.microsoft.com/office/powerpoint/2010/main" val="393245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0D6C9-C92E-05EF-0C99-B5A1248E76A8}"/>
              </a:ext>
            </a:extLst>
          </p:cNvPr>
          <p:cNvSpPr>
            <a:spLocks noGrp="1"/>
          </p:cNvSpPr>
          <p:nvPr>
            <p:ph idx="1"/>
          </p:nvPr>
        </p:nvSpPr>
        <p:spPr/>
        <p:txBody>
          <a:bodyPr/>
          <a:lstStyle/>
          <a:p>
            <a:r>
              <a:rPr lang="en-US" b="0" i="0" dirty="0">
                <a:solidFill>
                  <a:srgbClr val="ECECEC"/>
                </a:solidFill>
                <a:effectLst/>
                <a:latin typeface="Bodoni MT" panose="02070603080606020203" pitchFamily="18" charset="0"/>
              </a:rPr>
              <a:t>Early prediction allows for prompt intervention and treatment, which can significantly reduce the progression of heart disease and prevent complications.</a:t>
            </a:r>
          </a:p>
          <a:p>
            <a:r>
              <a:rPr lang="en-US" b="0" i="0" dirty="0">
                <a:solidFill>
                  <a:srgbClr val="ECECEC"/>
                </a:solidFill>
                <a:effectLst/>
                <a:latin typeface="Bodoni MT" panose="02070603080606020203" pitchFamily="18" charset="0"/>
              </a:rPr>
              <a:t>Early prediction and intervention can help mitigate the need for costly medical procedures and hospitalizations associated with advanced stages of heart </a:t>
            </a:r>
            <a:endParaRPr lang="en-US" dirty="0">
              <a:solidFill>
                <a:srgbClr val="ECECEC"/>
              </a:solidFill>
              <a:latin typeface="Bodoni MT" panose="02070603080606020203" pitchFamily="18" charset="0"/>
            </a:endParaRPr>
          </a:p>
          <a:p>
            <a:r>
              <a:rPr lang="en-US" b="0" i="0" dirty="0">
                <a:solidFill>
                  <a:srgbClr val="ECECEC"/>
                </a:solidFill>
                <a:effectLst/>
                <a:latin typeface="Bodoni MT" panose="02070603080606020203" pitchFamily="18" charset="0"/>
              </a:rPr>
              <a:t>Early detection allows individuals to make lifestyle changes and adopt healthier habits, thereby improving their overall quality of life and minimizing the impact of heart disease on daily activities and well-being.</a:t>
            </a:r>
            <a:endParaRPr lang="en-IN" dirty="0">
              <a:latin typeface="Bodoni MT" panose="02070603080606020203" pitchFamily="18" charset="0"/>
            </a:endParaRPr>
          </a:p>
        </p:txBody>
      </p:sp>
      <p:sp>
        <p:nvSpPr>
          <p:cNvPr id="3" name="Title 2">
            <a:extLst>
              <a:ext uri="{FF2B5EF4-FFF2-40B4-BE49-F238E27FC236}">
                <a16:creationId xmlns:a16="http://schemas.microsoft.com/office/drawing/2014/main" id="{98D3DFB6-6BA0-3329-6371-BAB990569E25}"/>
              </a:ext>
            </a:extLst>
          </p:cNvPr>
          <p:cNvSpPr>
            <a:spLocks noGrp="1"/>
          </p:cNvSpPr>
          <p:nvPr>
            <p:ph type="title"/>
          </p:nvPr>
        </p:nvSpPr>
        <p:spPr/>
        <p:txBody>
          <a:bodyPr/>
          <a:lstStyle/>
          <a:p>
            <a:r>
              <a:rPr lang="en-IN" dirty="0">
                <a:latin typeface="Bodoni MT" panose="02070603080606020203" pitchFamily="18" charset="0"/>
              </a:rPr>
              <a:t>Importance of Early Prediction </a:t>
            </a:r>
          </a:p>
        </p:txBody>
      </p:sp>
    </p:spTree>
    <p:extLst>
      <p:ext uri="{BB962C8B-B14F-4D97-AF65-F5344CB8AC3E}">
        <p14:creationId xmlns:p14="http://schemas.microsoft.com/office/powerpoint/2010/main" val="347271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7002A5-E4B0-94AE-4B9A-0E540B961365}"/>
              </a:ext>
            </a:extLst>
          </p:cNvPr>
          <p:cNvSpPr>
            <a:spLocks noGrp="1"/>
          </p:cNvSpPr>
          <p:nvPr>
            <p:ph idx="1"/>
          </p:nvPr>
        </p:nvSpPr>
        <p:spPr/>
        <p:txBody>
          <a:bodyPr>
            <a:normAutofit lnSpcReduction="10000"/>
          </a:bodyPr>
          <a:lstStyle/>
          <a:p>
            <a:r>
              <a:rPr lang="en-US" b="0" i="0" dirty="0">
                <a:solidFill>
                  <a:srgbClr val="ECECEC"/>
                </a:solidFill>
                <a:effectLst/>
                <a:latin typeface="Bodoni MT" panose="02070603080606020203" pitchFamily="18" charset="0"/>
              </a:rPr>
              <a:t>The presentation aims to underscore the critical significance of early prediction in addressing heart disease, highlighting its role in mitigating complications and improving patient outcomes.</a:t>
            </a:r>
          </a:p>
          <a:p>
            <a:r>
              <a:rPr lang="en-US" b="0" i="0" dirty="0">
                <a:solidFill>
                  <a:srgbClr val="ECECEC"/>
                </a:solidFill>
                <a:effectLst/>
                <a:latin typeface="Bodoni MT" panose="02070603080606020203" pitchFamily="18" charset="0"/>
              </a:rPr>
              <a:t>Through compelling insights and evidence, the presentation endeavors to raise awareness about the global burden of heart disease and the urgency of preventive measures, fostering a sense of urgency among healthcare professionals and the general public.</a:t>
            </a:r>
            <a:endParaRPr lang="en-US" dirty="0">
              <a:solidFill>
                <a:srgbClr val="ECECEC"/>
              </a:solidFill>
              <a:latin typeface="Bodoni MT" panose="02070603080606020203" pitchFamily="18" charset="0"/>
            </a:endParaRPr>
          </a:p>
          <a:p>
            <a:r>
              <a:rPr lang="en-US" b="0" i="0" dirty="0">
                <a:solidFill>
                  <a:srgbClr val="ECECEC"/>
                </a:solidFill>
                <a:effectLst/>
                <a:latin typeface="Bodoni MT" panose="02070603080606020203" pitchFamily="18" charset="0"/>
              </a:rPr>
              <a:t>Ultimately, the presentation aims to inspire action by encouraging healthcare providers to integrate early prediction strategies into their practice and motivating individuals to prioritize heart health through lifestyle modifications and regular screenings</a:t>
            </a:r>
            <a:endParaRPr lang="en-IN" dirty="0">
              <a:latin typeface="Bodoni MT" panose="02070603080606020203" pitchFamily="18" charset="0"/>
            </a:endParaRPr>
          </a:p>
        </p:txBody>
      </p:sp>
      <p:sp>
        <p:nvSpPr>
          <p:cNvPr id="3" name="Title 2">
            <a:extLst>
              <a:ext uri="{FF2B5EF4-FFF2-40B4-BE49-F238E27FC236}">
                <a16:creationId xmlns:a16="http://schemas.microsoft.com/office/drawing/2014/main" id="{F9631BE4-76D8-6171-060B-8860B792B16B}"/>
              </a:ext>
            </a:extLst>
          </p:cNvPr>
          <p:cNvSpPr>
            <a:spLocks noGrp="1"/>
          </p:cNvSpPr>
          <p:nvPr>
            <p:ph type="title"/>
          </p:nvPr>
        </p:nvSpPr>
        <p:spPr/>
        <p:txBody>
          <a:bodyPr/>
          <a:lstStyle/>
          <a:p>
            <a:r>
              <a:rPr lang="en-IN" dirty="0">
                <a:latin typeface="Bodoni MT" panose="02070603080606020203" pitchFamily="18" charset="0"/>
              </a:rPr>
              <a:t>Propose Of The Presentation </a:t>
            </a:r>
          </a:p>
        </p:txBody>
      </p:sp>
    </p:spTree>
    <p:extLst>
      <p:ext uri="{BB962C8B-B14F-4D97-AF65-F5344CB8AC3E}">
        <p14:creationId xmlns:p14="http://schemas.microsoft.com/office/powerpoint/2010/main" val="92430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0EBD26-E7FC-9C6C-96C2-710F5CB7B9B2}"/>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IN" b="0" i="0" dirty="0">
                <a:solidFill>
                  <a:srgbClr val="000000"/>
                </a:solidFill>
                <a:effectLst/>
                <a:latin typeface="Bodoni MT" panose="02070603080606020203" pitchFamily="18" charset="0"/>
              </a:rPr>
              <a:t>age</a:t>
            </a:r>
          </a:p>
          <a:p>
            <a:pPr algn="l">
              <a:buFont typeface="Arial" panose="020B0604020202020204" pitchFamily="34" charset="0"/>
              <a:buChar char="•"/>
            </a:pPr>
            <a:r>
              <a:rPr lang="en-IN" b="0" i="0" dirty="0">
                <a:solidFill>
                  <a:srgbClr val="000000"/>
                </a:solidFill>
                <a:effectLst/>
                <a:latin typeface="Bodoni MT" panose="02070603080606020203" pitchFamily="18" charset="0"/>
              </a:rPr>
              <a:t>sex</a:t>
            </a:r>
          </a:p>
          <a:p>
            <a:pPr algn="l">
              <a:buFont typeface="Arial" panose="020B0604020202020204" pitchFamily="34" charset="0"/>
              <a:buChar char="•"/>
            </a:pPr>
            <a:r>
              <a:rPr lang="en-IN" b="0" i="0" dirty="0">
                <a:solidFill>
                  <a:srgbClr val="000000"/>
                </a:solidFill>
                <a:effectLst/>
                <a:latin typeface="Bodoni MT" panose="02070603080606020203" pitchFamily="18" charset="0"/>
              </a:rPr>
              <a:t>cp = chest pain type (4 values)</a:t>
            </a:r>
          </a:p>
          <a:p>
            <a:pPr algn="l">
              <a:buFont typeface="Arial" panose="020B0604020202020204" pitchFamily="34" charset="0"/>
              <a:buChar char="•"/>
            </a:pPr>
            <a:r>
              <a:rPr lang="en-IN" b="0" i="0" dirty="0" err="1">
                <a:solidFill>
                  <a:srgbClr val="000000"/>
                </a:solidFill>
                <a:effectLst/>
                <a:latin typeface="Bodoni MT" panose="02070603080606020203" pitchFamily="18" charset="0"/>
              </a:rPr>
              <a:t>trestbps</a:t>
            </a:r>
            <a:r>
              <a:rPr lang="en-IN" b="0" i="0" dirty="0">
                <a:solidFill>
                  <a:srgbClr val="000000"/>
                </a:solidFill>
                <a:effectLst/>
                <a:latin typeface="Bodoni MT" panose="02070603080606020203" pitchFamily="18" charset="0"/>
              </a:rPr>
              <a:t> = resting blood pressure</a:t>
            </a:r>
          </a:p>
          <a:p>
            <a:pPr algn="l">
              <a:buFont typeface="Arial" panose="020B0604020202020204" pitchFamily="34" charset="0"/>
              <a:buChar char="•"/>
            </a:pPr>
            <a:r>
              <a:rPr lang="en-IN" b="0" i="0" dirty="0" err="1">
                <a:solidFill>
                  <a:srgbClr val="000000"/>
                </a:solidFill>
                <a:effectLst/>
                <a:latin typeface="Bodoni MT" panose="02070603080606020203" pitchFamily="18" charset="0"/>
              </a:rPr>
              <a:t>chol</a:t>
            </a:r>
            <a:r>
              <a:rPr lang="en-IN" b="0" i="0" dirty="0">
                <a:solidFill>
                  <a:srgbClr val="000000"/>
                </a:solidFill>
                <a:effectLst/>
                <a:latin typeface="Bodoni MT" panose="02070603080606020203" pitchFamily="18" charset="0"/>
              </a:rPr>
              <a:t> = serum </a:t>
            </a:r>
            <a:r>
              <a:rPr lang="en-IN" b="0" i="0" dirty="0" err="1">
                <a:solidFill>
                  <a:srgbClr val="000000"/>
                </a:solidFill>
                <a:effectLst/>
                <a:latin typeface="Bodoni MT" panose="02070603080606020203" pitchFamily="18" charset="0"/>
              </a:rPr>
              <a:t>cholestoral</a:t>
            </a:r>
            <a:r>
              <a:rPr lang="en-IN" b="0" i="0" dirty="0">
                <a:solidFill>
                  <a:srgbClr val="000000"/>
                </a:solidFill>
                <a:effectLst/>
                <a:latin typeface="Bodoni MT" panose="02070603080606020203" pitchFamily="18" charset="0"/>
              </a:rPr>
              <a:t> in mg/dl</a:t>
            </a:r>
          </a:p>
          <a:p>
            <a:pPr algn="l">
              <a:buFont typeface="Arial" panose="020B0604020202020204" pitchFamily="34" charset="0"/>
              <a:buChar char="•"/>
            </a:pPr>
            <a:r>
              <a:rPr lang="en-IN" b="0" i="0" dirty="0" err="1">
                <a:solidFill>
                  <a:srgbClr val="000000"/>
                </a:solidFill>
                <a:effectLst/>
                <a:latin typeface="Bodoni MT" panose="02070603080606020203" pitchFamily="18" charset="0"/>
              </a:rPr>
              <a:t>fbs</a:t>
            </a:r>
            <a:r>
              <a:rPr lang="en-IN" b="0" i="0" dirty="0">
                <a:solidFill>
                  <a:srgbClr val="000000"/>
                </a:solidFill>
                <a:effectLst/>
                <a:latin typeface="Bodoni MT" panose="02070603080606020203" pitchFamily="18" charset="0"/>
              </a:rPr>
              <a:t> = fasting blood sugar &gt; 120 mg/dl</a:t>
            </a:r>
          </a:p>
          <a:p>
            <a:pPr algn="l">
              <a:buFont typeface="Arial" panose="020B0604020202020204" pitchFamily="34" charset="0"/>
              <a:buChar char="•"/>
            </a:pPr>
            <a:r>
              <a:rPr lang="en-IN" b="0" i="0" dirty="0" err="1">
                <a:solidFill>
                  <a:srgbClr val="000000"/>
                </a:solidFill>
                <a:effectLst/>
                <a:latin typeface="Bodoni MT" panose="02070603080606020203" pitchFamily="18" charset="0"/>
              </a:rPr>
              <a:t>restecg</a:t>
            </a:r>
            <a:r>
              <a:rPr lang="en-IN" b="0" i="0" dirty="0">
                <a:solidFill>
                  <a:srgbClr val="000000"/>
                </a:solidFill>
                <a:effectLst/>
                <a:latin typeface="Bodoni MT" panose="02070603080606020203" pitchFamily="18" charset="0"/>
              </a:rPr>
              <a:t> = resting electrocardiographic results (values 0,1,2)</a:t>
            </a:r>
          </a:p>
          <a:p>
            <a:pPr algn="l">
              <a:buFont typeface="Arial" panose="020B0604020202020204" pitchFamily="34" charset="0"/>
              <a:buChar char="•"/>
            </a:pPr>
            <a:r>
              <a:rPr lang="en-IN" b="0" i="0" dirty="0" err="1">
                <a:solidFill>
                  <a:srgbClr val="000000"/>
                </a:solidFill>
                <a:effectLst/>
                <a:latin typeface="Bodoni MT" panose="02070603080606020203" pitchFamily="18" charset="0"/>
              </a:rPr>
              <a:t>thalach</a:t>
            </a:r>
            <a:r>
              <a:rPr lang="en-IN" b="0" i="0" dirty="0">
                <a:solidFill>
                  <a:srgbClr val="000000"/>
                </a:solidFill>
                <a:effectLst/>
                <a:latin typeface="Bodoni MT" panose="02070603080606020203" pitchFamily="18" charset="0"/>
              </a:rPr>
              <a:t> = maximum heart rate achieved</a:t>
            </a:r>
          </a:p>
          <a:p>
            <a:pPr algn="l">
              <a:buFont typeface="Arial" panose="020B0604020202020204" pitchFamily="34" charset="0"/>
              <a:buChar char="•"/>
            </a:pPr>
            <a:r>
              <a:rPr lang="en-IN" b="0" i="0" dirty="0" err="1">
                <a:solidFill>
                  <a:srgbClr val="000000"/>
                </a:solidFill>
                <a:effectLst/>
                <a:latin typeface="Bodoni MT" panose="02070603080606020203" pitchFamily="18" charset="0"/>
              </a:rPr>
              <a:t>exang</a:t>
            </a:r>
            <a:r>
              <a:rPr lang="en-IN" b="0" i="0" dirty="0">
                <a:solidFill>
                  <a:srgbClr val="000000"/>
                </a:solidFill>
                <a:effectLst/>
                <a:latin typeface="Bodoni MT" panose="02070603080606020203" pitchFamily="18" charset="0"/>
              </a:rPr>
              <a:t> = exercise induced angina</a:t>
            </a:r>
          </a:p>
          <a:p>
            <a:pPr algn="l">
              <a:buFont typeface="Arial" panose="020B0604020202020204" pitchFamily="34" charset="0"/>
              <a:buChar char="•"/>
            </a:pPr>
            <a:r>
              <a:rPr lang="en-IN" b="0" i="0" dirty="0" err="1">
                <a:solidFill>
                  <a:srgbClr val="000000"/>
                </a:solidFill>
                <a:effectLst/>
                <a:latin typeface="Bodoni MT" panose="02070603080606020203" pitchFamily="18" charset="0"/>
              </a:rPr>
              <a:t>oldpeak</a:t>
            </a:r>
            <a:r>
              <a:rPr lang="en-IN" b="0" i="0" dirty="0">
                <a:solidFill>
                  <a:srgbClr val="000000"/>
                </a:solidFill>
                <a:effectLst/>
                <a:latin typeface="Bodoni MT" panose="02070603080606020203" pitchFamily="18" charset="0"/>
              </a:rPr>
              <a:t> = ST depression induced by exercise relative to rest</a:t>
            </a:r>
          </a:p>
          <a:p>
            <a:pPr algn="l">
              <a:buFont typeface="Arial" panose="020B0604020202020204" pitchFamily="34" charset="0"/>
              <a:buChar char="•"/>
            </a:pPr>
            <a:r>
              <a:rPr lang="en-IN" b="0" i="0" dirty="0">
                <a:solidFill>
                  <a:srgbClr val="000000"/>
                </a:solidFill>
                <a:effectLst/>
                <a:latin typeface="Bodoni MT" panose="02070603080606020203" pitchFamily="18" charset="0"/>
              </a:rPr>
              <a:t>slope = the slope of the peak exercise ST segment</a:t>
            </a:r>
          </a:p>
          <a:p>
            <a:pPr algn="l">
              <a:buFont typeface="Arial" panose="020B0604020202020204" pitchFamily="34" charset="0"/>
              <a:buChar char="•"/>
            </a:pPr>
            <a:r>
              <a:rPr lang="en-IN" b="0" i="0" dirty="0">
                <a:solidFill>
                  <a:srgbClr val="000000"/>
                </a:solidFill>
                <a:effectLst/>
                <a:latin typeface="Bodoni MT" panose="02070603080606020203" pitchFamily="18" charset="0"/>
              </a:rPr>
              <a:t>ca = number of major vessels (0-3) </a:t>
            </a:r>
            <a:r>
              <a:rPr lang="en-IN" b="0" i="0" dirty="0" err="1">
                <a:solidFill>
                  <a:srgbClr val="000000"/>
                </a:solidFill>
                <a:effectLst/>
                <a:latin typeface="Bodoni MT" panose="02070603080606020203" pitchFamily="18" charset="0"/>
              </a:rPr>
              <a:t>colored</a:t>
            </a:r>
            <a:r>
              <a:rPr lang="en-IN" b="0" i="0" dirty="0">
                <a:solidFill>
                  <a:srgbClr val="000000"/>
                </a:solidFill>
                <a:effectLst/>
                <a:latin typeface="Bodoni MT" panose="02070603080606020203" pitchFamily="18" charset="0"/>
              </a:rPr>
              <a:t> by </a:t>
            </a:r>
            <a:r>
              <a:rPr lang="en-IN" b="0" i="0" dirty="0" err="1">
                <a:solidFill>
                  <a:srgbClr val="000000"/>
                </a:solidFill>
                <a:effectLst/>
                <a:latin typeface="Bodoni MT" panose="02070603080606020203" pitchFamily="18" charset="0"/>
              </a:rPr>
              <a:t>flourosopy</a:t>
            </a:r>
            <a:endParaRPr lang="en-IN" b="0" i="0" dirty="0">
              <a:solidFill>
                <a:srgbClr val="000000"/>
              </a:solidFill>
              <a:effectLst/>
              <a:latin typeface="Bodoni MT" panose="02070603080606020203" pitchFamily="18" charset="0"/>
            </a:endParaRPr>
          </a:p>
          <a:p>
            <a:pPr algn="l">
              <a:buFont typeface="Arial" panose="020B0604020202020204" pitchFamily="34" charset="0"/>
              <a:buChar char="•"/>
            </a:pPr>
            <a:r>
              <a:rPr lang="en-IN" b="0" i="0" dirty="0" err="1">
                <a:solidFill>
                  <a:srgbClr val="000000"/>
                </a:solidFill>
                <a:effectLst/>
                <a:latin typeface="Bodoni MT" panose="02070603080606020203" pitchFamily="18" charset="0"/>
              </a:rPr>
              <a:t>thal</a:t>
            </a:r>
            <a:r>
              <a:rPr lang="en-IN" b="0" i="0" dirty="0">
                <a:solidFill>
                  <a:srgbClr val="000000"/>
                </a:solidFill>
                <a:effectLst/>
                <a:latin typeface="Bodoni MT" panose="02070603080606020203" pitchFamily="18" charset="0"/>
              </a:rPr>
              <a:t>: 3 = normal; 6 = fixed defect; 7 = reversable defect</a:t>
            </a:r>
          </a:p>
          <a:p>
            <a:pPr algn="l">
              <a:buFont typeface="Arial" panose="020B0604020202020204" pitchFamily="34" charset="0"/>
              <a:buChar char="•"/>
            </a:pPr>
            <a:r>
              <a:rPr lang="en-IN" b="0" i="0" dirty="0">
                <a:solidFill>
                  <a:srgbClr val="000000"/>
                </a:solidFill>
                <a:effectLst/>
                <a:latin typeface="Bodoni MT" panose="02070603080606020203" pitchFamily="18" charset="0"/>
              </a:rPr>
              <a:t>target:0 for no presence of heart disease, 1 for presence of heart disease</a:t>
            </a:r>
          </a:p>
          <a:p>
            <a:endParaRPr lang="en-IN" dirty="0"/>
          </a:p>
        </p:txBody>
      </p:sp>
      <p:sp>
        <p:nvSpPr>
          <p:cNvPr id="3" name="Title 2">
            <a:extLst>
              <a:ext uri="{FF2B5EF4-FFF2-40B4-BE49-F238E27FC236}">
                <a16:creationId xmlns:a16="http://schemas.microsoft.com/office/drawing/2014/main" id="{BE4D3C1A-DA75-6820-6E89-EC0BDA8C7E0D}"/>
              </a:ext>
            </a:extLst>
          </p:cNvPr>
          <p:cNvSpPr>
            <a:spLocks noGrp="1"/>
          </p:cNvSpPr>
          <p:nvPr>
            <p:ph type="title"/>
          </p:nvPr>
        </p:nvSpPr>
        <p:spPr/>
        <p:txBody>
          <a:bodyPr/>
          <a:lstStyle/>
          <a:p>
            <a:r>
              <a:rPr lang="en-IN" dirty="0">
                <a:latin typeface="Bodoni MT" panose="02070603080606020203" pitchFamily="18" charset="0"/>
              </a:rPr>
              <a:t>Data Overview </a:t>
            </a:r>
          </a:p>
        </p:txBody>
      </p:sp>
    </p:spTree>
    <p:extLst>
      <p:ext uri="{BB962C8B-B14F-4D97-AF65-F5344CB8AC3E}">
        <p14:creationId xmlns:p14="http://schemas.microsoft.com/office/powerpoint/2010/main" val="248215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1FA92-4D2E-4485-2EB5-21BA61290290}"/>
              </a:ext>
            </a:extLst>
          </p:cNvPr>
          <p:cNvSpPr>
            <a:spLocks noGrp="1"/>
          </p:cNvSpPr>
          <p:nvPr>
            <p:ph idx="1"/>
          </p:nvPr>
        </p:nvSpPr>
        <p:spPr/>
        <p:txBody>
          <a:bodyPr/>
          <a:lstStyle/>
          <a:p>
            <a:r>
              <a:rPr lang="en-US" b="0" i="0" dirty="0">
                <a:solidFill>
                  <a:srgbClr val="ECECEC"/>
                </a:solidFill>
                <a:effectLst/>
                <a:latin typeface="Bodoni MT" panose="02070603080606020203" pitchFamily="18" charset="0"/>
              </a:rPr>
              <a:t>Heart disease, encompassing conditions like coronary artery disease and heart failure, is a pervasive health concern worldwide.</a:t>
            </a:r>
          </a:p>
          <a:p>
            <a:r>
              <a:rPr lang="en-US" b="0" i="0" dirty="0">
                <a:solidFill>
                  <a:srgbClr val="ECECEC"/>
                </a:solidFill>
                <a:effectLst/>
                <a:latin typeface="Bodoni MT" panose="02070603080606020203" pitchFamily="18" charset="0"/>
              </a:rPr>
              <a:t>Risk factors such as high blood pressure, cholesterol, and smoking contribute to its development, leading to complications like chest pain and irregular heartbeats.</a:t>
            </a:r>
            <a:endParaRPr lang="en-US" dirty="0">
              <a:solidFill>
                <a:srgbClr val="ECECEC"/>
              </a:solidFill>
              <a:latin typeface="Bodoni MT" panose="02070603080606020203" pitchFamily="18" charset="0"/>
            </a:endParaRPr>
          </a:p>
          <a:p>
            <a:r>
              <a:rPr lang="en-US" b="0" i="0" dirty="0">
                <a:solidFill>
                  <a:srgbClr val="ECECEC"/>
                </a:solidFill>
                <a:effectLst/>
                <a:latin typeface="Bodoni MT" panose="02070603080606020203" pitchFamily="18" charset="0"/>
              </a:rPr>
              <a:t>With its profound impact on morbidity and mortality rates, comprehending heart disease is crucial for implementing effective preventive measures and optimizing patient care.</a:t>
            </a:r>
            <a:endParaRPr lang="en-IN" dirty="0">
              <a:latin typeface="Bodoni MT" panose="02070603080606020203" pitchFamily="18" charset="0"/>
            </a:endParaRPr>
          </a:p>
        </p:txBody>
      </p:sp>
      <p:sp>
        <p:nvSpPr>
          <p:cNvPr id="3" name="Title 2">
            <a:extLst>
              <a:ext uri="{FF2B5EF4-FFF2-40B4-BE49-F238E27FC236}">
                <a16:creationId xmlns:a16="http://schemas.microsoft.com/office/drawing/2014/main" id="{9A0E4771-4591-4321-A620-222E473698A2}"/>
              </a:ext>
            </a:extLst>
          </p:cNvPr>
          <p:cNvSpPr>
            <a:spLocks noGrp="1"/>
          </p:cNvSpPr>
          <p:nvPr>
            <p:ph type="title"/>
          </p:nvPr>
        </p:nvSpPr>
        <p:spPr/>
        <p:txBody>
          <a:bodyPr/>
          <a:lstStyle/>
          <a:p>
            <a:r>
              <a:rPr lang="en-IN" dirty="0">
                <a:latin typeface="Bodoni MT" panose="02070603080606020203" pitchFamily="18" charset="0"/>
              </a:rPr>
              <a:t>Understanding Heart Disease </a:t>
            </a:r>
          </a:p>
        </p:txBody>
      </p:sp>
    </p:spTree>
    <p:extLst>
      <p:ext uri="{BB962C8B-B14F-4D97-AF65-F5344CB8AC3E}">
        <p14:creationId xmlns:p14="http://schemas.microsoft.com/office/powerpoint/2010/main" val="132318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3.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163</TotalTime>
  <Words>2001</Words>
  <Application>Microsoft Office PowerPoint</Application>
  <PresentationFormat>Widescreen</PresentationFormat>
  <Paragraphs>143</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Bodoni MT</vt:lpstr>
      <vt:lpstr>Calibri</vt:lpstr>
      <vt:lpstr>Helvetica Neue</vt:lpstr>
      <vt:lpstr>Söhne</vt:lpstr>
      <vt:lpstr>Wingdings</vt:lpstr>
      <vt:lpstr>Wingdings 2</vt:lpstr>
      <vt:lpstr>Wingdings 3</vt:lpstr>
      <vt:lpstr>Medical design template</vt:lpstr>
      <vt:lpstr>Heart Disease Classification </vt:lpstr>
      <vt:lpstr>Outline </vt:lpstr>
      <vt:lpstr>Reference </vt:lpstr>
      <vt:lpstr>Introduction </vt:lpstr>
      <vt:lpstr>Definition of Heart disease </vt:lpstr>
      <vt:lpstr>Importance of Early Prediction </vt:lpstr>
      <vt:lpstr>Propose Of The Presentation </vt:lpstr>
      <vt:lpstr>Data Overview </vt:lpstr>
      <vt:lpstr>Understanding Heart Disease </vt:lpstr>
      <vt:lpstr>Machine Learning In Healthcare </vt:lpstr>
      <vt:lpstr>Data Exploration and Preprocessing: </vt:lpstr>
      <vt:lpstr> About Dataset </vt:lpstr>
      <vt:lpstr>Descriptive Statistics </vt:lpstr>
      <vt:lpstr>EDA</vt:lpstr>
      <vt:lpstr>Pair plot </vt:lpstr>
      <vt:lpstr>Correlation </vt:lpstr>
      <vt:lpstr>Feature Scaling </vt:lpstr>
      <vt:lpstr>Hyperparameter Tunning</vt:lpstr>
      <vt:lpstr>Coefficient </vt:lpstr>
      <vt:lpstr>Coefficient Visualization</vt:lpstr>
      <vt:lpstr>Model Evaluation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Classification </dc:title>
  <dc:creator>sani prajapati</dc:creator>
  <cp:lastModifiedBy>sani prajapati</cp:lastModifiedBy>
  <cp:revision>3</cp:revision>
  <dcterms:created xsi:type="dcterms:W3CDTF">2024-02-15T09:50:16Z</dcterms:created>
  <dcterms:modified xsi:type="dcterms:W3CDTF">2024-02-18T09:40:00Z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