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451f02644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451f02644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451f02644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451f02644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451f02644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451f02644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451f02644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451f02644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451f02644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451f02644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451f02644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451f02644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ac72daca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bac72daca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bac72daca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bac72daca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ac72daca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ac72daca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ac72daca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bac72daca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bac72dac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bac72dac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bac72daca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bac72daca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bac72daca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bac72daca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451f02644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6451f02644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ac72daca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ac72daca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451f02644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451f02644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451f02644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451f02644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451f02644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451f02644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451f02644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451f02644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451f02644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451f02644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451f02644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451f02644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hacktiv8.com" TargetMode="External"/><Relationship Id="rId4" Type="http://schemas.openxmlformats.org/officeDocument/2006/relationships/hyperlink" Target="https://hacktiv8.co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netlify.com/" TargetMode="External"/><Relationship Id="rId4" Type="http://schemas.openxmlformats.org/officeDocument/2006/relationships/hyperlink" Target="https://github.com/git-guides/install-git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learnlayout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87450" y="0"/>
            <a:ext cx="10287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907675" y="4034125"/>
            <a:ext cx="7446300" cy="840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3600">
                <a:solidFill>
                  <a:srgbClr val="FFFFFF"/>
                </a:solidFill>
              </a:rPr>
              <a:t>Frontend Web Development Basics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084100" y="270050"/>
            <a:ext cx="7143900" cy="840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3600">
                <a:solidFill>
                  <a:srgbClr val="FFFFFF"/>
                </a:solidFill>
              </a:rPr>
              <a:t>Welcome to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Element &amp; Attribute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2400"/>
              <a:t>&lt;a </a:t>
            </a:r>
            <a:r>
              <a:rPr lang="id" sz="2400"/>
              <a:t>href=”</a:t>
            </a:r>
            <a:r>
              <a:rPr lang="id" sz="2400" u="sng">
                <a:solidFill>
                  <a:schemeClr val="hlink"/>
                </a:solidFill>
                <a:hlinkClick r:id="rId3"/>
              </a:rPr>
              <a:t>https://hacktiv8.com</a:t>
            </a:r>
            <a:r>
              <a:rPr lang="id" sz="2400"/>
              <a:t>”</a:t>
            </a:r>
            <a:r>
              <a:rPr lang="id" sz="2400"/>
              <a:t>&gt;Hacktiv8&lt;/a&gt;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d" sz="2400"/>
              <a:t>a = tag element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d" sz="2400"/>
              <a:t>href = attribute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d" sz="24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https://hacktiv8.com</a:t>
            </a:r>
            <a:r>
              <a:rPr lang="id" sz="2400"/>
              <a:t> = attribute value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/>
              <a:t>Hacktiv8 = text content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Browser &amp; Interpreter</a:t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d" sz="2400">
                <a:solidFill>
                  <a:srgbClr val="1C2229"/>
                </a:solidFill>
                <a:highlight>
                  <a:srgbClr val="FFFFFF"/>
                </a:highlight>
              </a:rPr>
              <a:t>Browser sebetulnya memiliki sebuah proses dimana ia akan menerjemahkan apa yang ada di dalam dokumen HTML tersebut menjadi web page yang dapat ditampilkan pada pengunjung web.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749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1C2229"/>
              </a:buClr>
              <a:buSzPts val="1800"/>
              <a:buAutoNum type="arabicPeriod"/>
            </a:pPr>
            <a:r>
              <a:rPr lang="id">
                <a:solidFill>
                  <a:srgbClr val="1C2229"/>
                </a:solidFill>
                <a:highlight>
                  <a:srgbClr val="FFFFFF"/>
                </a:highlight>
              </a:rPr>
              <a:t>Deklarasi DOCTYPE mendefisinikan bahwa sebuah dokumen adalah HTML</a:t>
            </a:r>
            <a:endParaRPr>
              <a:solidFill>
                <a:srgbClr val="1C2229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C2229"/>
              </a:buClr>
              <a:buSzPts val="1800"/>
              <a:buAutoNum type="arabicPeriod"/>
            </a:pPr>
            <a:r>
              <a:rPr lang="id">
                <a:solidFill>
                  <a:srgbClr val="1C2229"/>
                </a:solidFill>
                <a:highlight>
                  <a:srgbClr val="FFFFFF"/>
                </a:highlight>
              </a:rPr>
              <a:t>Teks diantara tag &lt;html&gt; dan &lt;/html&gt; mendeksripsikan sebuah HTML</a:t>
            </a:r>
            <a:endParaRPr>
              <a:solidFill>
                <a:srgbClr val="1C2229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C2229"/>
              </a:buClr>
              <a:buSzPts val="1800"/>
              <a:buAutoNum type="arabicPeriod"/>
            </a:pPr>
            <a:r>
              <a:rPr lang="id">
                <a:solidFill>
                  <a:srgbClr val="1C2229"/>
                </a:solidFill>
                <a:highlight>
                  <a:srgbClr val="FFFFFF"/>
                </a:highlight>
              </a:rPr>
              <a:t>Teks antara tag &lt;head&gt; dan &lt;/head&gt; menyediakan informasi tentang dokumen HTML, namun tidak ditampilkan secara kasat mata</a:t>
            </a:r>
            <a:endParaRPr>
              <a:solidFill>
                <a:srgbClr val="1C2229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C2229"/>
              </a:buClr>
              <a:buSzPts val="1800"/>
              <a:buAutoNum type="arabicPeriod"/>
            </a:pPr>
            <a:r>
              <a:rPr lang="id">
                <a:solidFill>
                  <a:srgbClr val="1C2229"/>
                </a:solidFill>
                <a:highlight>
                  <a:srgbClr val="FFFFFF"/>
                </a:highlight>
              </a:rPr>
              <a:t>Teks antara tag &lt;title&gt; dan &lt;/title&gt; menyediakan sebuah judul atau title dari web page</a:t>
            </a:r>
            <a:endParaRPr>
              <a:solidFill>
                <a:srgbClr val="1C2229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C2229"/>
              </a:buClr>
              <a:buSzPts val="1800"/>
              <a:buAutoNum type="arabicPeriod"/>
            </a:pPr>
            <a:r>
              <a:rPr lang="id">
                <a:solidFill>
                  <a:srgbClr val="1C2229"/>
                </a:solidFill>
                <a:highlight>
                  <a:srgbClr val="FFFFFF"/>
                </a:highlight>
              </a:rPr>
              <a:t>Teks antara &lt;body&gt; dan &lt;/body&gt; mendeskripsikan konten web page yang akan nampak di sisi pengunjung web</a:t>
            </a:r>
            <a:endParaRPr>
              <a:solidFill>
                <a:srgbClr val="1C2229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C2229"/>
              </a:buClr>
              <a:buSzPts val="1800"/>
              <a:buAutoNum type="arabicPeriod"/>
            </a:pPr>
            <a:r>
              <a:rPr lang="id">
                <a:solidFill>
                  <a:srgbClr val="1C2229"/>
                </a:solidFill>
                <a:highlight>
                  <a:srgbClr val="FFFFFF"/>
                </a:highlight>
              </a:rPr>
              <a:t>Teks antara &lt;h1&gt; dan &lt;/h1&gt; mendeskripsikan sebuah heading</a:t>
            </a:r>
            <a:endParaRPr>
              <a:solidFill>
                <a:srgbClr val="1C2229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C2229"/>
              </a:buClr>
              <a:buSzPts val="1800"/>
              <a:buAutoNum type="arabicPeriod"/>
            </a:pPr>
            <a:r>
              <a:rPr lang="id">
                <a:solidFill>
                  <a:srgbClr val="1C2229"/>
                </a:solidFill>
                <a:highlight>
                  <a:srgbClr val="FFFFFF"/>
                </a:highlight>
              </a:rPr>
              <a:t>Teks antara &lt;p&gt; dan &lt;/p&gt; mendeskripsikan sebuah paragraf</a:t>
            </a:r>
            <a:endParaRPr>
              <a:solidFill>
                <a:srgbClr val="1C22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19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EXCERCISE TIME!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Deployment</a:t>
            </a:r>
            <a:endParaRPr/>
          </a:p>
        </p:txBody>
      </p:sp>
      <p:sp>
        <p:nvSpPr>
          <p:cNvPr id="132" name="Google Shape;132;p26"/>
          <p:cNvSpPr txBox="1"/>
          <p:nvPr>
            <p:ph idx="1" type="body"/>
          </p:nvPr>
        </p:nvSpPr>
        <p:spPr>
          <a:xfrm>
            <a:off x="115075" y="1152475"/>
            <a:ext cx="871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id" sz="2400"/>
              <a:t>Akun github, bitbucket, gitlab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id" sz="2400"/>
              <a:t>Buat repository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id" sz="2400"/>
              <a:t>Upload project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id" sz="2400"/>
              <a:t>Buat akun di </a:t>
            </a:r>
            <a:r>
              <a:rPr lang="id" sz="2400">
                <a:solidFill>
                  <a:srgbClr val="645AFF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https://www.netlify.com</a:t>
            </a:r>
            <a:r>
              <a:rPr lang="id" sz="2400"/>
              <a:t> dan deploy project kamu ;)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d" sz="2400"/>
              <a:t>*) Cara install github: </a:t>
            </a:r>
            <a:r>
              <a:rPr lang="id" sz="2400" u="sng">
                <a:solidFill>
                  <a:schemeClr val="hlink"/>
                </a:solidFill>
                <a:hlinkClick r:id="rId4"/>
              </a:rPr>
              <a:t>https://github.com/git-guides/install-git</a:t>
            </a:r>
            <a:r>
              <a:rPr lang="id" sz="2400"/>
              <a:t> atau bisa langsung download di link https://desktop.github.com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type="title"/>
          </p:nvPr>
        </p:nvSpPr>
        <p:spPr>
          <a:xfrm>
            <a:off x="311700" y="2121900"/>
            <a:ext cx="8520600" cy="8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4800"/>
              <a:t>SESI 2</a:t>
            </a:r>
            <a:endParaRPr sz="4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HTML Layouting</a:t>
            </a:r>
            <a:endParaRPr/>
          </a:p>
        </p:txBody>
      </p:sp>
      <p:pic>
        <p:nvPicPr>
          <p:cNvPr id="143" name="Google Shape;14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0708" y="1187425"/>
            <a:ext cx="4902601" cy="359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8"/>
          <p:cNvSpPr/>
          <p:nvPr/>
        </p:nvSpPr>
        <p:spPr>
          <a:xfrm>
            <a:off x="2123850" y="2022725"/>
            <a:ext cx="4897800" cy="231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8"/>
          <p:cNvSpPr/>
          <p:nvPr/>
        </p:nvSpPr>
        <p:spPr>
          <a:xfrm>
            <a:off x="2109425" y="2022725"/>
            <a:ext cx="1531500" cy="234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8"/>
          <p:cNvSpPr/>
          <p:nvPr/>
        </p:nvSpPr>
        <p:spPr>
          <a:xfrm>
            <a:off x="2123850" y="1936150"/>
            <a:ext cx="1531500" cy="242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Inline Elements</a:t>
            </a:r>
            <a:endParaRPr/>
          </a:p>
        </p:txBody>
      </p:sp>
      <p:pic>
        <p:nvPicPr>
          <p:cNvPr id="152" name="Google Shape;15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68600"/>
            <a:ext cx="8520601" cy="99479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9"/>
          <p:cNvSpPr txBox="1"/>
          <p:nvPr/>
        </p:nvSpPr>
        <p:spPr>
          <a:xfrm>
            <a:off x="311700" y="3169225"/>
            <a:ext cx="4052400" cy="6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2400"/>
              <a:t>Ex: span, a, b, i, em, strong</a:t>
            </a: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Block Elements</a:t>
            </a:r>
            <a:endParaRPr/>
          </a:p>
        </p:txBody>
      </p:sp>
      <p:pic>
        <p:nvPicPr>
          <p:cNvPr id="159" name="Google Shape;15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87975"/>
            <a:ext cx="8839202" cy="683774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0"/>
          <p:cNvSpPr txBox="1"/>
          <p:nvPr/>
        </p:nvSpPr>
        <p:spPr>
          <a:xfrm>
            <a:off x="311700" y="3169225"/>
            <a:ext cx="4052400" cy="6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2400"/>
              <a:t>Ex: div, h1, h2, p</a:t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Reference</a:t>
            </a:r>
            <a:endParaRPr/>
          </a:p>
        </p:txBody>
      </p:sp>
      <p:sp>
        <p:nvSpPr>
          <p:cNvPr id="166" name="Google Shape;16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d" sz="2400">
                <a:solidFill>
                  <a:srgbClr val="36394D"/>
                </a:solidFill>
                <a:highlight>
                  <a:srgbClr val="FFFFFF"/>
                </a:highlight>
              </a:rPr>
              <a:t> </a:t>
            </a:r>
            <a:r>
              <a:rPr lang="id" sz="24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http://learnlayout.com/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BATCH 45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Box Model</a:t>
            </a:r>
            <a:endParaRPr/>
          </a:p>
        </p:txBody>
      </p:sp>
      <p:pic>
        <p:nvPicPr>
          <p:cNvPr id="172" name="Google Shape;17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7175" y="1381400"/>
            <a:ext cx="4211475" cy="3259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CSS Positioning</a:t>
            </a:r>
            <a:endParaRPr/>
          </a:p>
        </p:txBody>
      </p:sp>
      <p:pic>
        <p:nvPicPr>
          <p:cNvPr id="178" name="Google Shape;17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9950" y="1610600"/>
            <a:ext cx="7204100" cy="238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/>
          <p:nvPr>
            <p:ph type="title"/>
          </p:nvPr>
        </p:nvSpPr>
        <p:spPr>
          <a:xfrm>
            <a:off x="311700" y="19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EXCERCISE TIME!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1643553" y="781850"/>
            <a:ext cx="5856900" cy="124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4000"/>
              <a:t>Mutia</a:t>
            </a:r>
            <a:r>
              <a:rPr lang="id" sz="4000"/>
              <a:t> Ayu Dianita</a:t>
            </a:r>
            <a:endParaRPr sz="4000"/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https://www.linkedin.com/in/mutiadianita/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Sesi 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HTML (Hyper Text Markup Language)</a:t>
            </a:r>
            <a:endParaRPr/>
          </a:p>
        </p:txBody>
      </p:sp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6025" y="1017725"/>
            <a:ext cx="3231941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Web Browser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8325" y="1114663"/>
            <a:ext cx="4656050" cy="3492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HTML is not Programming Language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 rotWithShape="1">
          <a:blip r:embed="rId3">
            <a:alphaModFix/>
          </a:blip>
          <a:srcRect b="10176" l="0" r="0" t="0"/>
          <a:stretch/>
        </p:blipFill>
        <p:spPr>
          <a:xfrm>
            <a:off x="2854038" y="1152475"/>
            <a:ext cx="3435925" cy="372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HTML Tags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2400">
                <a:solidFill>
                  <a:srgbClr val="1C2229"/>
                </a:solidFill>
                <a:highlight>
                  <a:srgbClr val="FFFFFF"/>
                </a:highlight>
              </a:rPr>
              <a:t>HTML tags adalah keyword yang diselimuti simbol angle bracket (&lt; &gt;) seperti contoh berikut: &lt;namatag&gt;konten kita&lt;/namatag&gt;. </a:t>
            </a:r>
            <a:endParaRPr sz="2400">
              <a:solidFill>
                <a:srgbClr val="1C22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d" sz="2400">
                <a:solidFill>
                  <a:srgbClr val="1C2229"/>
                </a:solidFill>
                <a:highlight>
                  <a:srgbClr val="FFFFFF"/>
                </a:highlight>
              </a:rPr>
              <a:t>Ex: head, title, body, article, section, p, div, span, img, picture, dan banyak lainnya. </a:t>
            </a:r>
            <a:endParaRPr sz="2400">
              <a:solidFill>
                <a:srgbClr val="1C2229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Tag Berpasangan &amp; Tidak Berpasangan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411950"/>
            <a:ext cx="3873600" cy="31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Tag berpasangan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d"/>
              <a:t>&lt;div&gt; &lt;/div&gt;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d"/>
              <a:t>&lt;button&gt; TOMBOL &lt;/button&gt;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d"/>
              <a:t>&lt;p&gt; &lt;/p&gt;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d"/>
              <a:t>&lt;b&gt; &lt;/b&gt;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1"/>
          <p:cNvSpPr txBox="1"/>
          <p:nvPr/>
        </p:nvSpPr>
        <p:spPr>
          <a:xfrm>
            <a:off x="4555200" y="1432100"/>
            <a:ext cx="4277100" cy="31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" sz="1800">
                <a:solidFill>
                  <a:schemeClr val="dk2"/>
                </a:solidFill>
              </a:rPr>
              <a:t>Tag tidak berpasangan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800">
                <a:solidFill>
                  <a:schemeClr val="dk2"/>
                </a:solidFill>
              </a:rPr>
              <a:t>&lt;br/&gt;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id" sz="1800">
                <a:solidFill>
                  <a:schemeClr val="dk2"/>
                </a:solidFill>
              </a:rPr>
              <a:t>&lt;hr/&gt;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id" sz="1800">
                <a:solidFill>
                  <a:schemeClr val="dk2"/>
                </a:solidFill>
              </a:rPr>
              <a:t>&lt;input/&gt;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800">
                <a:solidFill>
                  <a:schemeClr val="dk2"/>
                </a:solidFill>
              </a:rPr>
              <a:t>&lt;img/&gt;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