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03cf588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03cf588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43c43000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43c43000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a3b5a42a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a3b5a42a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6451f02644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451f02644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652f76f9f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52f76f9f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093991ce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093991ce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093991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093991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03cf588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03cf588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03cf588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03cf588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03cf5882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03cf5882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03cf588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03cf588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87450" y="0"/>
            <a:ext cx="10287001" cy="5143500"/>
          </a:xfrm>
          <a:prstGeom prst="rect">
            <a:avLst/>
          </a:prstGeom>
          <a:noFill/>
          <a:ln>
            <a:noFill/>
          </a:ln>
        </p:spPr>
      </p:pic>
      <p:sp>
        <p:nvSpPr>
          <p:cNvPr id="55" name="Google Shape;55;p13"/>
          <p:cNvSpPr txBox="1"/>
          <p:nvPr/>
        </p:nvSpPr>
        <p:spPr>
          <a:xfrm>
            <a:off x="907675" y="4034125"/>
            <a:ext cx="7446300" cy="840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id" sz="3600">
                <a:solidFill>
                  <a:srgbClr val="FFFFFF"/>
                </a:solidFill>
              </a:rPr>
              <a:t>Frontend Web Development Basics</a:t>
            </a:r>
            <a:endParaRPr/>
          </a:p>
        </p:txBody>
      </p:sp>
      <p:sp>
        <p:nvSpPr>
          <p:cNvPr id="56" name="Google Shape;56;p13"/>
          <p:cNvSpPr txBox="1"/>
          <p:nvPr/>
        </p:nvSpPr>
        <p:spPr>
          <a:xfrm>
            <a:off x="1084100" y="270050"/>
            <a:ext cx="7143900" cy="840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id" sz="3600">
                <a:solidFill>
                  <a:srgbClr val="FFFFFF"/>
                </a:solidFill>
              </a:rPr>
              <a:t>Welcome 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timing function</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ease  // pelan kemudian cepat lalu pelan lagi</a:t>
            </a:r>
            <a:endParaRPr/>
          </a:p>
          <a:p>
            <a:pPr indent="0" lvl="0" marL="0" rtl="0" algn="l">
              <a:spcBef>
                <a:spcPts val="1600"/>
              </a:spcBef>
              <a:spcAft>
                <a:spcPts val="0"/>
              </a:spcAft>
              <a:buNone/>
            </a:pPr>
            <a:r>
              <a:rPr lang="id"/>
              <a:t>linear // kecepatan sama</a:t>
            </a:r>
            <a:endParaRPr/>
          </a:p>
          <a:p>
            <a:pPr indent="0" lvl="0" marL="0" rtl="0" algn="l">
              <a:spcBef>
                <a:spcPts val="1600"/>
              </a:spcBef>
              <a:spcAft>
                <a:spcPts val="0"/>
              </a:spcAft>
              <a:buNone/>
            </a:pPr>
            <a:r>
              <a:rPr lang="id"/>
              <a:t>ease-in // pelan di awal</a:t>
            </a:r>
            <a:endParaRPr/>
          </a:p>
          <a:p>
            <a:pPr indent="0" lvl="0" marL="0" rtl="0" algn="l">
              <a:spcBef>
                <a:spcPts val="1600"/>
              </a:spcBef>
              <a:spcAft>
                <a:spcPts val="0"/>
              </a:spcAft>
              <a:buNone/>
            </a:pPr>
            <a:r>
              <a:rPr lang="id"/>
              <a:t>ease-out // pelan di akhir</a:t>
            </a:r>
            <a:endParaRPr/>
          </a:p>
          <a:p>
            <a:pPr indent="0" lvl="0" marL="0" rtl="0" algn="l">
              <a:spcBef>
                <a:spcPts val="1600"/>
              </a:spcBef>
              <a:spcAft>
                <a:spcPts val="1600"/>
              </a:spcAft>
              <a:buNone/>
            </a:pPr>
            <a:r>
              <a:rPr lang="id"/>
              <a:t>ease-in-out // pelan di awal dan di akhir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2068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Let’s Practice CSS!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Animasi, </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121900"/>
            <a:ext cx="8520600" cy="89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sz="4800"/>
              <a:t>Sesi 14</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CSS Animation</a:t>
            </a:r>
            <a:endParaRPr/>
          </a:p>
        </p:txBody>
      </p:sp>
      <p:sp>
        <p:nvSpPr>
          <p:cNvPr id="67" name="Google Shape;67;p15"/>
          <p:cNvSpPr txBox="1"/>
          <p:nvPr>
            <p:ph idx="1" type="body"/>
          </p:nvPr>
        </p:nvSpPr>
        <p:spPr>
          <a:xfrm>
            <a:off x="311700" y="1152475"/>
            <a:ext cx="8385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2400">
                <a:solidFill>
                  <a:srgbClr val="1C2229"/>
                </a:solidFill>
                <a:highlight>
                  <a:srgbClr val="FFFFFF"/>
                </a:highlight>
              </a:rPr>
              <a:t>Sebuah animasi di CSS dapat mengubah style dari sebuah element untuk berpindah dari satu ke yang lainnya. Kita dapat mengubah property CSS apa saja, dan sebanyak yang kita mau.</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Keyframe</a:t>
            </a:r>
            <a:endParaRPr/>
          </a:p>
        </p:txBody>
      </p:sp>
      <p:sp>
        <p:nvSpPr>
          <p:cNvPr id="73" name="Google Shape;73;p16"/>
          <p:cNvSpPr txBox="1"/>
          <p:nvPr>
            <p:ph idx="1" type="body"/>
          </p:nvPr>
        </p:nvSpPr>
        <p:spPr>
          <a:xfrm>
            <a:off x="311700" y="1152475"/>
            <a:ext cx="83859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id" sz="2400">
                <a:solidFill>
                  <a:srgbClr val="1C2229"/>
                </a:solidFill>
                <a:highlight>
                  <a:srgbClr val="FFFFFF"/>
                </a:highlight>
              </a:rPr>
              <a:t>Untuk menggunakan animasi CSS, kita harus membuat sesuatu yang biasa disebut "keyframe" untuk animasi yang ada. Keyframe akan menyimpan style element yang ingin kita buat untuk setiap waktu yang ingin kita pasang.</a:t>
            </a:r>
            <a:endParaRPr sz="2400">
              <a:solidFill>
                <a:srgbClr val="1C2229"/>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06125"/>
            <a:ext cx="8520600" cy="9117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400"/>
              </a:spcAft>
              <a:buNone/>
            </a:pPr>
            <a:r>
              <a:rPr lang="id" sz="3000">
                <a:solidFill>
                  <a:srgbClr val="1C2229"/>
                </a:solidFill>
                <a:highlight>
                  <a:srgbClr val="FFFFFF"/>
                </a:highlight>
              </a:rPr>
              <a:t>Penggunaan Keyframe</a:t>
            </a:r>
            <a:endParaRPr sz="3000"/>
          </a:p>
        </p:txBody>
      </p:sp>
      <p:sp>
        <p:nvSpPr>
          <p:cNvPr id="79" name="Google Shape;79;p17"/>
          <p:cNvSpPr txBox="1"/>
          <p:nvPr>
            <p:ph idx="1" type="body"/>
          </p:nvPr>
        </p:nvSpPr>
        <p:spPr>
          <a:xfrm>
            <a:off x="311700" y="899350"/>
            <a:ext cx="8385900" cy="4133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id" sz="1200">
                <a:solidFill>
                  <a:srgbClr val="1C2229"/>
                </a:solidFill>
                <a:highlight>
                  <a:srgbClr val="FFFFFF"/>
                </a:highlight>
              </a:rPr>
              <a:t>@keyframes example {</a:t>
            </a:r>
            <a:endParaRPr sz="1200">
              <a:solidFill>
                <a:srgbClr val="1C2229"/>
              </a:solidFill>
              <a:highlight>
                <a:srgbClr val="FFFFFF"/>
              </a:highlight>
            </a:endParaRPr>
          </a:p>
          <a:p>
            <a:pPr indent="0" lvl="0" marL="0" rtl="0" algn="l">
              <a:spcBef>
                <a:spcPts val="1200"/>
              </a:spcBef>
              <a:spcAft>
                <a:spcPts val="0"/>
              </a:spcAft>
              <a:buClr>
                <a:schemeClr val="dk1"/>
              </a:buClr>
              <a:buSzPts val="1100"/>
              <a:buFont typeface="Arial"/>
              <a:buNone/>
            </a:pPr>
            <a:r>
              <a:rPr lang="id" sz="1200">
                <a:solidFill>
                  <a:srgbClr val="1C2229"/>
                </a:solidFill>
                <a:highlight>
                  <a:srgbClr val="FFFFFF"/>
                </a:highlight>
              </a:rPr>
              <a:t>    from {background-color: red;}</a:t>
            </a:r>
            <a:endParaRPr sz="1200">
              <a:solidFill>
                <a:srgbClr val="1C2229"/>
              </a:solidFill>
              <a:highlight>
                <a:srgbClr val="FFFFFF"/>
              </a:highlight>
            </a:endParaRPr>
          </a:p>
          <a:p>
            <a:pPr indent="0" lvl="0" marL="0" rtl="0" algn="l">
              <a:spcBef>
                <a:spcPts val="1200"/>
              </a:spcBef>
              <a:spcAft>
                <a:spcPts val="0"/>
              </a:spcAft>
              <a:buClr>
                <a:schemeClr val="dk1"/>
              </a:buClr>
              <a:buSzPts val="1100"/>
              <a:buFont typeface="Arial"/>
              <a:buNone/>
            </a:pPr>
            <a:r>
              <a:rPr lang="id" sz="1200">
                <a:solidFill>
                  <a:srgbClr val="1C2229"/>
                </a:solidFill>
                <a:highlight>
                  <a:srgbClr val="FFFFFF"/>
                </a:highlight>
              </a:rPr>
              <a:t>    to {background-color: yellow;}</a:t>
            </a:r>
            <a:endParaRPr sz="1200">
              <a:solidFill>
                <a:srgbClr val="1C2229"/>
              </a:solidFill>
              <a:highlight>
                <a:srgbClr val="FFFFFF"/>
              </a:highlight>
            </a:endParaRPr>
          </a:p>
          <a:p>
            <a:pPr indent="0" lvl="0" marL="0" rtl="0" algn="l">
              <a:spcBef>
                <a:spcPts val="1200"/>
              </a:spcBef>
              <a:spcAft>
                <a:spcPts val="0"/>
              </a:spcAft>
              <a:buClr>
                <a:schemeClr val="dk1"/>
              </a:buClr>
              <a:buSzPts val="1100"/>
              <a:buFont typeface="Arial"/>
              <a:buNone/>
            </a:pPr>
            <a:r>
              <a:rPr lang="id" sz="1200">
                <a:solidFill>
                  <a:srgbClr val="1C2229"/>
                </a:solidFill>
                <a:highlight>
                  <a:srgbClr val="FFFFFF"/>
                </a:highlight>
              </a:rPr>
              <a:t>}</a:t>
            </a:r>
            <a:endParaRPr sz="1200">
              <a:solidFill>
                <a:srgbClr val="1C2229"/>
              </a:solidFill>
              <a:highlight>
                <a:srgbClr val="FFFFFF"/>
              </a:highlight>
            </a:endParaRPr>
          </a:p>
          <a:p>
            <a:pPr indent="0" lvl="0" marL="0" rtl="0" algn="l">
              <a:spcBef>
                <a:spcPts val="1200"/>
              </a:spcBef>
              <a:spcAft>
                <a:spcPts val="0"/>
              </a:spcAft>
              <a:buClr>
                <a:schemeClr val="dk1"/>
              </a:buClr>
              <a:buSzPts val="1100"/>
              <a:buFont typeface="Arial"/>
              <a:buNone/>
            </a:pPr>
            <a:r>
              <a:rPr lang="id" sz="1200">
                <a:solidFill>
                  <a:srgbClr val="1C2229"/>
                </a:solidFill>
                <a:highlight>
                  <a:srgbClr val="FFFFFF"/>
                </a:highlight>
              </a:rPr>
              <a:t>div {</a:t>
            </a:r>
            <a:endParaRPr sz="1200">
              <a:solidFill>
                <a:srgbClr val="1C2229"/>
              </a:solidFill>
              <a:highlight>
                <a:srgbClr val="FFFFFF"/>
              </a:highlight>
            </a:endParaRPr>
          </a:p>
          <a:p>
            <a:pPr indent="0" lvl="0" marL="0" rtl="0" algn="l">
              <a:spcBef>
                <a:spcPts val="1200"/>
              </a:spcBef>
              <a:spcAft>
                <a:spcPts val="0"/>
              </a:spcAft>
              <a:buClr>
                <a:schemeClr val="dk1"/>
              </a:buClr>
              <a:buSzPts val="1100"/>
              <a:buFont typeface="Arial"/>
              <a:buNone/>
            </a:pPr>
            <a:r>
              <a:rPr lang="id" sz="1200">
                <a:solidFill>
                  <a:srgbClr val="1C2229"/>
                </a:solidFill>
                <a:highlight>
                  <a:srgbClr val="FFFFFF"/>
                </a:highlight>
              </a:rPr>
              <a:t>    width: 100px;</a:t>
            </a:r>
            <a:endParaRPr sz="1200">
              <a:solidFill>
                <a:srgbClr val="1C2229"/>
              </a:solidFill>
              <a:highlight>
                <a:srgbClr val="FFFFFF"/>
              </a:highlight>
            </a:endParaRPr>
          </a:p>
          <a:p>
            <a:pPr indent="0" lvl="0" marL="0" rtl="0" algn="l">
              <a:spcBef>
                <a:spcPts val="1200"/>
              </a:spcBef>
              <a:spcAft>
                <a:spcPts val="0"/>
              </a:spcAft>
              <a:buClr>
                <a:schemeClr val="dk1"/>
              </a:buClr>
              <a:buSzPts val="1100"/>
              <a:buFont typeface="Arial"/>
              <a:buNone/>
            </a:pPr>
            <a:r>
              <a:rPr lang="id" sz="1200">
                <a:solidFill>
                  <a:srgbClr val="1C2229"/>
                </a:solidFill>
                <a:highlight>
                  <a:srgbClr val="FFFFFF"/>
                </a:highlight>
              </a:rPr>
              <a:t>    height: 100px;</a:t>
            </a:r>
            <a:endParaRPr sz="1200">
              <a:solidFill>
                <a:srgbClr val="1C2229"/>
              </a:solidFill>
              <a:highlight>
                <a:srgbClr val="FFFFFF"/>
              </a:highlight>
            </a:endParaRPr>
          </a:p>
          <a:p>
            <a:pPr indent="0" lvl="0" marL="0" rtl="0" algn="l">
              <a:spcBef>
                <a:spcPts val="1200"/>
              </a:spcBef>
              <a:spcAft>
                <a:spcPts val="0"/>
              </a:spcAft>
              <a:buClr>
                <a:schemeClr val="dk1"/>
              </a:buClr>
              <a:buSzPts val="1100"/>
              <a:buFont typeface="Arial"/>
              <a:buNone/>
            </a:pPr>
            <a:r>
              <a:rPr lang="id" sz="1200">
                <a:solidFill>
                  <a:srgbClr val="1C2229"/>
                </a:solidFill>
                <a:highlight>
                  <a:srgbClr val="FFFFFF"/>
                </a:highlight>
              </a:rPr>
              <a:t>    background-color: red;</a:t>
            </a:r>
            <a:endParaRPr sz="1200">
              <a:solidFill>
                <a:srgbClr val="1C2229"/>
              </a:solidFill>
              <a:highlight>
                <a:srgbClr val="FFFFFF"/>
              </a:highlight>
            </a:endParaRPr>
          </a:p>
          <a:p>
            <a:pPr indent="0" lvl="0" marL="0" rtl="0" algn="l">
              <a:spcBef>
                <a:spcPts val="1200"/>
              </a:spcBef>
              <a:spcAft>
                <a:spcPts val="0"/>
              </a:spcAft>
              <a:buClr>
                <a:schemeClr val="dk1"/>
              </a:buClr>
              <a:buSzPts val="1100"/>
              <a:buFont typeface="Arial"/>
              <a:buNone/>
            </a:pPr>
            <a:r>
              <a:rPr lang="id" sz="1200">
                <a:solidFill>
                  <a:srgbClr val="1C2229"/>
                </a:solidFill>
                <a:highlight>
                  <a:srgbClr val="FFFFFF"/>
                </a:highlight>
              </a:rPr>
              <a:t>    animation-name: example;</a:t>
            </a:r>
            <a:endParaRPr sz="1200">
              <a:solidFill>
                <a:srgbClr val="1C2229"/>
              </a:solidFill>
              <a:highlight>
                <a:srgbClr val="FFFFFF"/>
              </a:highlight>
            </a:endParaRPr>
          </a:p>
          <a:p>
            <a:pPr indent="0" lvl="0" marL="0" rtl="0" algn="l">
              <a:spcBef>
                <a:spcPts val="1200"/>
              </a:spcBef>
              <a:spcAft>
                <a:spcPts val="0"/>
              </a:spcAft>
              <a:buClr>
                <a:schemeClr val="dk1"/>
              </a:buClr>
              <a:buSzPts val="1100"/>
              <a:buFont typeface="Arial"/>
              <a:buNone/>
            </a:pPr>
            <a:r>
              <a:rPr lang="id" sz="1200">
                <a:solidFill>
                  <a:srgbClr val="1C2229"/>
                </a:solidFill>
                <a:highlight>
                  <a:srgbClr val="FFFFFF"/>
                </a:highlight>
              </a:rPr>
              <a:t>    animation-duration: 4s;</a:t>
            </a:r>
            <a:endParaRPr sz="1200">
              <a:solidFill>
                <a:srgbClr val="1C2229"/>
              </a:solidFill>
              <a:highlight>
                <a:srgbClr val="FFFFFF"/>
              </a:highlight>
            </a:endParaRPr>
          </a:p>
          <a:p>
            <a:pPr indent="0" lvl="0" marL="0" rtl="0" algn="l">
              <a:spcBef>
                <a:spcPts val="1200"/>
              </a:spcBef>
              <a:spcAft>
                <a:spcPts val="0"/>
              </a:spcAft>
              <a:buClr>
                <a:schemeClr val="dk1"/>
              </a:buClr>
              <a:buSzPts val="1100"/>
              <a:buFont typeface="Arial"/>
              <a:buNone/>
            </a:pPr>
            <a:r>
              <a:rPr lang="id" sz="1200">
                <a:solidFill>
                  <a:srgbClr val="1C2229"/>
                </a:solidFill>
                <a:highlight>
                  <a:srgbClr val="FFFFFF"/>
                </a:highlight>
              </a:rPr>
              <a:t>}</a:t>
            </a:r>
            <a:endParaRPr sz="1200">
              <a:solidFill>
                <a:srgbClr val="1C2229"/>
              </a:solidFill>
              <a:highlight>
                <a:srgbClr val="FFFFFF"/>
              </a:highlight>
            </a:endParaRPr>
          </a:p>
          <a:p>
            <a:pPr indent="0" lvl="0" marL="0" rtl="0" algn="l">
              <a:spcBef>
                <a:spcPts val="1200"/>
              </a:spcBef>
              <a:spcAft>
                <a:spcPts val="1200"/>
              </a:spcAft>
              <a:buNone/>
            </a:pPr>
            <a:r>
              <a:t/>
            </a:r>
            <a:endParaRPr sz="1200">
              <a:solidFill>
                <a:srgbClr val="1C2229"/>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Browser Support</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id"/>
              <a:t>-moz-</a:t>
            </a:r>
            <a:r>
              <a:rPr lang="id"/>
              <a:t>animation // Mozilla Firefox</a:t>
            </a:r>
            <a:endParaRPr/>
          </a:p>
          <a:p>
            <a:pPr indent="0" lvl="0" marL="0" rtl="0" algn="l">
              <a:spcBef>
                <a:spcPts val="1600"/>
              </a:spcBef>
              <a:spcAft>
                <a:spcPts val="0"/>
              </a:spcAft>
              <a:buNone/>
            </a:pPr>
            <a:r>
              <a:rPr b="1" lang="id"/>
              <a:t>-o-</a:t>
            </a:r>
            <a:r>
              <a:rPr lang="id"/>
              <a:t>animation // Opera</a:t>
            </a:r>
            <a:endParaRPr/>
          </a:p>
          <a:p>
            <a:pPr indent="0" lvl="0" marL="0" rtl="0" algn="l">
              <a:spcBef>
                <a:spcPts val="1600"/>
              </a:spcBef>
              <a:spcAft>
                <a:spcPts val="1600"/>
              </a:spcAft>
              <a:buNone/>
            </a:pPr>
            <a:r>
              <a:rPr b="1" lang="id"/>
              <a:t>-webkit-</a:t>
            </a:r>
            <a:r>
              <a:rPr lang="id"/>
              <a:t>animation // Chrome, Safari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Animation Properties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animation:</a:t>
            </a:r>
            <a:endParaRPr/>
          </a:p>
          <a:p>
            <a:pPr indent="0" lvl="0" marL="457200" rtl="0" algn="l">
              <a:spcBef>
                <a:spcPts val="1600"/>
              </a:spcBef>
              <a:spcAft>
                <a:spcPts val="0"/>
              </a:spcAft>
              <a:buNone/>
            </a:pPr>
            <a:r>
              <a:rPr b="1" lang="id"/>
              <a:t>animation-name </a:t>
            </a:r>
            <a:r>
              <a:rPr lang="id"/>
              <a:t>// nama keyframe</a:t>
            </a:r>
            <a:endParaRPr/>
          </a:p>
          <a:p>
            <a:pPr indent="0" lvl="0" marL="457200" rtl="0" algn="l">
              <a:spcBef>
                <a:spcPts val="1600"/>
              </a:spcBef>
              <a:spcAft>
                <a:spcPts val="0"/>
              </a:spcAft>
              <a:buNone/>
            </a:pPr>
            <a:r>
              <a:rPr b="1" lang="id"/>
              <a:t>animation-duration </a:t>
            </a:r>
            <a:r>
              <a:rPr lang="id"/>
              <a:t>// durasi animasi</a:t>
            </a:r>
            <a:endParaRPr/>
          </a:p>
          <a:p>
            <a:pPr indent="0" lvl="0" marL="457200" rtl="0" algn="l">
              <a:spcBef>
                <a:spcPts val="1600"/>
              </a:spcBef>
              <a:spcAft>
                <a:spcPts val="0"/>
              </a:spcAft>
              <a:buNone/>
            </a:pPr>
            <a:r>
              <a:rPr lang="id"/>
              <a:t>animation-timing-function //ease or linear</a:t>
            </a:r>
            <a:endParaRPr/>
          </a:p>
          <a:p>
            <a:pPr indent="0" lvl="0" marL="457200" rtl="0" algn="l">
              <a:spcBef>
                <a:spcPts val="1600"/>
              </a:spcBef>
              <a:spcAft>
                <a:spcPts val="0"/>
              </a:spcAft>
              <a:buNone/>
            </a:pPr>
            <a:r>
              <a:rPr lang="id"/>
              <a:t>animation-delay // jeda waktu mulai animasi</a:t>
            </a:r>
            <a:endParaRPr/>
          </a:p>
          <a:p>
            <a:pPr indent="0" lvl="0" marL="457200" rtl="0" algn="l">
              <a:spcBef>
                <a:spcPts val="1600"/>
              </a:spcBef>
              <a:spcAft>
                <a:spcPts val="0"/>
              </a:spcAft>
              <a:buNone/>
            </a:pPr>
            <a:r>
              <a:rPr lang="id"/>
              <a:t>animation-direction //arah alur animasi (reverse)</a:t>
            </a:r>
            <a:endParaRPr/>
          </a:p>
          <a:p>
            <a:pPr indent="0" lvl="0" marL="457200" rtl="0" algn="l">
              <a:spcBef>
                <a:spcPts val="1600"/>
              </a:spcBef>
              <a:spcAft>
                <a:spcPts val="0"/>
              </a:spcAft>
              <a:buNone/>
            </a:pPr>
            <a:r>
              <a:rPr b="1" lang="id"/>
              <a:t>animation-iteration-count </a:t>
            </a:r>
            <a:r>
              <a:rPr lang="id"/>
              <a:t>// jumlah iterasi</a:t>
            </a:r>
            <a:endParaRPr/>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animation: rotation 3s infinite;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Transition</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transition {</a:t>
            </a:r>
            <a:endParaRPr/>
          </a:p>
          <a:p>
            <a:pPr indent="0" lvl="0" marL="0" rtl="0" algn="l">
              <a:spcBef>
                <a:spcPts val="1600"/>
              </a:spcBef>
              <a:spcAft>
                <a:spcPts val="0"/>
              </a:spcAft>
              <a:buNone/>
            </a:pPr>
            <a:r>
              <a:rPr lang="id"/>
              <a:t>	transition-delay // 3s</a:t>
            </a:r>
            <a:endParaRPr/>
          </a:p>
          <a:p>
            <a:pPr indent="0" lvl="0" marL="0" rtl="0" algn="l">
              <a:spcBef>
                <a:spcPts val="1600"/>
              </a:spcBef>
              <a:spcAft>
                <a:spcPts val="0"/>
              </a:spcAft>
              <a:buNone/>
            </a:pPr>
            <a:r>
              <a:rPr lang="id"/>
              <a:t>	transition-duration // 5s</a:t>
            </a:r>
            <a:endParaRPr/>
          </a:p>
          <a:p>
            <a:pPr indent="0" lvl="0" marL="0" rtl="0" algn="l">
              <a:spcBef>
                <a:spcPts val="1600"/>
              </a:spcBef>
              <a:spcAft>
                <a:spcPts val="0"/>
              </a:spcAft>
              <a:buNone/>
            </a:pPr>
            <a:r>
              <a:rPr lang="id"/>
              <a:t>	transition-property // width</a:t>
            </a:r>
            <a:endParaRPr/>
          </a:p>
          <a:p>
            <a:pPr indent="0" lvl="0" marL="0" rtl="0" algn="l">
              <a:spcBef>
                <a:spcPts val="1600"/>
              </a:spcBef>
              <a:spcAft>
                <a:spcPts val="0"/>
              </a:spcAft>
              <a:buNone/>
            </a:pPr>
            <a:r>
              <a:rPr lang="id"/>
              <a:t>	transition-timing-function // ease, ease-in, ease-out, ease-in-out, linear</a:t>
            </a:r>
            <a:endParaRPr/>
          </a:p>
          <a:p>
            <a:pPr indent="0" lvl="0" marL="0" rtl="0" algn="l">
              <a:spcBef>
                <a:spcPts val="1600"/>
              </a:spcBef>
              <a:spcAft>
                <a:spcPts val="1600"/>
              </a:spcAft>
              <a:buNone/>
            </a:pPr>
            <a:r>
              <a:rPr lang="id"/>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