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EADB7-86F9-21AA-88DF-CBD1CBB66C73}" v="1108" dt="2024-06-14T17:34:18.591"/>
    <p1510:client id="{3594605B-2E89-B753-7AC1-7101DD172C79}" v="1608" dt="2024-06-13T16:47:47.2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27174" y="2016505"/>
            <a:ext cx="8925051" cy="1001556"/>
          </a:xfrm>
          <a:prstGeom prst="rect">
            <a:avLst/>
          </a:prstGeom>
        </p:spPr>
        <p:txBody>
          <a:bodyPr vert="horz" wrap="square" lIns="0" tIns="16510" rIns="0" bIns="0" rtlCol="0" anchor="t">
            <a:spAutoFit/>
          </a:bodyPr>
          <a:lstStyle/>
          <a:p>
            <a:pPr marL="3213735">
              <a:spcBef>
                <a:spcPts val="130"/>
              </a:spcBef>
            </a:pPr>
            <a:r>
              <a:rPr lang="en-US" spc="15" dirty="0"/>
              <a:t>   SANISETTY AHALYA</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E0EED4D9-0634-0647-4B33-F65844FF858E}"/>
              </a:ext>
            </a:extLst>
          </p:cNvPr>
          <p:cNvSpPr txBox="1"/>
          <p:nvPr/>
        </p:nvSpPr>
        <p:spPr>
          <a:xfrm>
            <a:off x="2528752" y="2185621"/>
            <a:ext cx="729300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ea typeface="+mn-lt"/>
                <a:cs typeface="+mn-lt"/>
              </a:rPr>
              <a:t>Multi-Layered Defense</a:t>
            </a:r>
            <a:r>
              <a:rPr lang="en-US" sz="2000" dirty="0">
                <a:ea typeface="+mn-lt"/>
                <a:cs typeface="+mn-lt"/>
              </a:rPr>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endParaRPr lang="en-US" sz="2000" dirty="0">
              <a:cs typeface="Calibri"/>
            </a:endParaRPr>
          </a:p>
          <a:p>
            <a:pPr marL="285750" indent="-285750">
              <a:buFont typeface="Arial"/>
              <a:buChar char="•"/>
            </a:pPr>
            <a:r>
              <a:rPr lang="en-US" sz="2000" b="1" dirty="0">
                <a:ea typeface="+mn-lt"/>
                <a:cs typeface="+mn-lt"/>
              </a:rPr>
              <a:t>Proactive Protection</a:t>
            </a:r>
            <a:r>
              <a:rPr lang="en-US" sz="2000" dirty="0">
                <a:ea typeface="+mn-lt"/>
                <a:cs typeface="+mn-lt"/>
              </a:rPr>
              <a:t>: Rather than merely reacting to security incidents after they occur, the solution emphasizes proactive measures such as regular software updates, patch management, and user awareness training. By staying ahead of potential threats, organizations can reduce the likelihood and impact of security breaches</a:t>
            </a:r>
            <a:r>
              <a:rPr lang="en-US" dirty="0">
                <a:ea typeface="+mn-lt"/>
                <a:cs typeface="+mn-lt"/>
              </a:rPr>
              <a:t>.</a:t>
            </a:r>
            <a:endParaRPr lang="en-US" dirty="0"/>
          </a:p>
          <a:p>
            <a:endParaRPr lang="en-US"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562723" cy="5047536"/>
          </a:xfrm>
          <a:prstGeom prst="rect">
            <a:avLst/>
          </a:prstGeom>
        </p:spPr>
        <p:txBody>
          <a:bodyPr vert="horz" wrap="square" lIns="0" tIns="12700" rIns="0" bIns="0" rtlCol="0" anchor="t">
            <a:spAutoFit/>
          </a:bodyPr>
          <a:lstStyle/>
          <a:p>
            <a:pPr marL="469900" indent="-457200">
              <a:spcBef>
                <a:spcPts val="100"/>
              </a:spcBef>
              <a:buAutoNum type="arabicPeriod"/>
            </a:pPr>
            <a:r>
              <a:rPr lang="en-US" sz="2000" b="1" spc="-45" dirty="0">
                <a:latin typeface="Calibri"/>
                <a:cs typeface="Trebuchet MS"/>
              </a:rPr>
              <a:t>IMPORT MODULES</a:t>
            </a:r>
            <a:r>
              <a:rPr lang="en-US" sz="2000" spc="-45" dirty="0">
                <a:latin typeface="Calibri"/>
                <a:cs typeface="Trebuchet MS"/>
              </a:rPr>
              <a:t>: Importing modules  and libraries such as </a:t>
            </a:r>
            <a:r>
              <a:rPr lang="en-US" sz="2000" spc="-45" err="1">
                <a:latin typeface="Calibri"/>
                <a:cs typeface="Trebuchet MS"/>
              </a:rPr>
              <a:t>tkinter,pynput,json</a:t>
            </a:r>
            <a:r>
              <a:rPr lang="en-US" sz="2000" spc="-45" dirty="0">
                <a:latin typeface="Calibri"/>
                <a:cs typeface="Trebuchet MS"/>
              </a:rPr>
              <a:t>.</a:t>
            </a:r>
            <a:endParaRPr lang="en-US"/>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SETTING UP LOGGING</a:t>
            </a:r>
            <a:r>
              <a:rPr lang="en-US" sz="2000" spc="-45" dirty="0">
                <a:latin typeface="Calibri"/>
                <a:cs typeface="Trebuchet MS"/>
              </a:rPr>
              <a:t>: Configure logging settings to specify the format and destination of log and </a:t>
            </a:r>
            <a:r>
              <a:rPr lang="en-US" sz="2000" spc="-45" dirty="0" err="1">
                <a:latin typeface="Calibri"/>
                <a:cs typeface="Trebuchet MS"/>
              </a:rPr>
              <a:t>json</a:t>
            </a:r>
            <a:r>
              <a:rPr lang="en-US" sz="2000" spc="-45" dirty="0">
                <a:latin typeface="Calibri"/>
                <a:cs typeface="Trebuchet MS"/>
              </a:rPr>
              <a:t> files.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DEFINING KEYLOGGER FUNCTIONS</a:t>
            </a:r>
            <a:r>
              <a:rPr lang="en-US" sz="2000" spc="-45" dirty="0">
                <a:latin typeface="Calibri"/>
                <a:cs typeface="Trebuchet MS"/>
              </a:rPr>
              <a:t>: Creating function to capture and log keystrokes.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MAIN FUNCTION</a:t>
            </a:r>
            <a:r>
              <a:rPr lang="en-US" sz="2000" spc="-45" dirty="0">
                <a:latin typeface="Calibri"/>
                <a:cs typeface="Trebuchet MS"/>
              </a:rPr>
              <a:t>: This function is used to start the keylogger and keep it run indefinitely until user stops.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TESTING</a:t>
            </a:r>
            <a:r>
              <a:rPr lang="en-US" sz="2000" spc="-45" dirty="0">
                <a:latin typeface="Calibri"/>
                <a:cs typeface="Trebuchet MS"/>
              </a:rPr>
              <a:t>: Test the keylogger whether it captures keystrokes correctly or not.</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Calibri"/>
              </a:rPr>
              <a:t>DEPLOYMENT</a:t>
            </a:r>
            <a:r>
              <a:rPr lang="en-US" sz="2000" spc="-45" dirty="0">
                <a:latin typeface="Calibri"/>
                <a:cs typeface="Calibri"/>
              </a:rPr>
              <a:t>: Deploy the keylogger on target systems if necessary under legal and ethical considerations.</a:t>
            </a:r>
            <a:endParaRPr lang="en-US" sz="2000">
              <a:latin typeface="Calibri"/>
              <a:cs typeface="Calibri"/>
            </a:endParaRPr>
          </a:p>
          <a:p>
            <a:pPr marL="12700">
              <a:spcBef>
                <a:spcPts val="100"/>
              </a:spcBef>
            </a:pPr>
            <a:endParaRPr lang="en-US"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screenshot of a computer&#10;&#10;Description automatically generated">
            <a:extLst>
              <a:ext uri="{FF2B5EF4-FFF2-40B4-BE49-F238E27FC236}">
                <a16:creationId xmlns:a16="http://schemas.microsoft.com/office/drawing/2014/main" id="{A762D114-811B-458F-0AC8-222DB7D94A13}"/>
              </a:ext>
            </a:extLst>
          </p:cNvPr>
          <p:cNvPicPr>
            <a:picLocks noChangeAspect="1"/>
          </p:cNvPicPr>
          <p:nvPr/>
        </p:nvPicPr>
        <p:blipFill>
          <a:blip r:embed="rId3"/>
          <a:stretch>
            <a:fillRect/>
          </a:stretch>
        </p:blipFill>
        <p:spPr>
          <a:xfrm>
            <a:off x="620713" y="1447800"/>
            <a:ext cx="2924175" cy="32766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8631D37-7980-120E-A92F-6FE9F5E9DD3B}"/>
              </a:ext>
            </a:extLst>
          </p:cNvPr>
          <p:cNvPicPr>
            <a:picLocks noChangeAspect="1"/>
          </p:cNvPicPr>
          <p:nvPr/>
        </p:nvPicPr>
        <p:blipFill>
          <a:blip r:embed="rId4"/>
          <a:stretch>
            <a:fillRect/>
          </a:stretch>
        </p:blipFill>
        <p:spPr>
          <a:xfrm>
            <a:off x="3721100" y="1420813"/>
            <a:ext cx="2971800" cy="330517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8DBE9D4-06A9-B981-9FA3-2F876D58ACF7}"/>
              </a:ext>
            </a:extLst>
          </p:cNvPr>
          <p:cNvPicPr>
            <a:picLocks noChangeAspect="1"/>
          </p:cNvPicPr>
          <p:nvPr/>
        </p:nvPicPr>
        <p:blipFill>
          <a:blip r:embed="rId5"/>
          <a:stretch>
            <a:fillRect/>
          </a:stretch>
        </p:blipFill>
        <p:spPr>
          <a:xfrm>
            <a:off x="6858000" y="1393825"/>
            <a:ext cx="2971800" cy="3333750"/>
          </a:xfrm>
          <a:prstGeom prst="rect">
            <a:avLst/>
          </a:prstGeom>
        </p:spPr>
      </p:pic>
      <p:pic>
        <p:nvPicPr>
          <p:cNvPr id="13" name="Picture 12" descr="A screenshot of a computer">
            <a:extLst>
              <a:ext uri="{FF2B5EF4-FFF2-40B4-BE49-F238E27FC236}">
                <a16:creationId xmlns:a16="http://schemas.microsoft.com/office/drawing/2014/main" id="{144B1A20-0E85-6DC5-91CA-B76FCC7E6ABE}"/>
              </a:ext>
            </a:extLst>
          </p:cNvPr>
          <p:cNvPicPr>
            <a:picLocks noChangeAspect="1"/>
          </p:cNvPicPr>
          <p:nvPr/>
        </p:nvPicPr>
        <p:blipFill>
          <a:blip r:embed="rId6"/>
          <a:stretch>
            <a:fillRect/>
          </a:stretch>
        </p:blipFill>
        <p:spPr>
          <a:xfrm>
            <a:off x="622300" y="4917477"/>
            <a:ext cx="9359900" cy="17220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49A40A-3127-F83E-7501-6B3259AEB68B}"/>
              </a:ext>
            </a:extLst>
          </p:cNvPr>
          <p:cNvSpPr>
            <a:spLocks noGrp="1"/>
          </p:cNvSpPr>
          <p:nvPr>
            <p:ph type="title"/>
          </p:nvPr>
        </p:nvSpPr>
        <p:spPr>
          <a:xfrm>
            <a:off x="755332" y="385444"/>
            <a:ext cx="10681335" cy="2708434"/>
          </a:xfrm>
        </p:spPr>
        <p:txBody>
          <a:bodyPr/>
          <a:lstStyle/>
          <a:p>
            <a:r>
              <a:rPr lang="en-IN" sz="4400" dirty="0"/>
              <a:t>Project link  </a:t>
            </a:r>
            <a:br>
              <a:rPr lang="en-IN" sz="4400" dirty="0"/>
            </a:br>
            <a:br>
              <a:rPr lang="en-IN" sz="4400" dirty="0"/>
            </a:br>
            <a:br>
              <a:rPr lang="en-IN" sz="4400" dirty="0"/>
            </a:br>
            <a:r>
              <a:rPr lang="en-IN" sz="4400" dirty="0"/>
              <a:t>              </a:t>
            </a:r>
            <a:r>
              <a:rPr lang="en-IN" sz="2000" u="sng" dirty="0"/>
              <a:t>https://github.com/sanisettyahalya/ahalya.git</a:t>
            </a:r>
          </a:p>
        </p:txBody>
      </p:sp>
    </p:spTree>
    <p:extLst>
      <p:ext uri="{BB962C8B-B14F-4D97-AF65-F5344CB8AC3E}">
        <p14:creationId xmlns:p14="http://schemas.microsoft.com/office/powerpoint/2010/main" val="136389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D7819F7-577B-D266-2A5A-51DD07573344}"/>
              </a:ext>
            </a:extLst>
          </p:cNvPr>
          <p:cNvSpPr txBox="1"/>
          <p:nvPr/>
        </p:nvSpPr>
        <p:spPr>
          <a:xfrm>
            <a:off x="2287188" y="2858985"/>
            <a:ext cx="72427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KEY 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95601" y="24660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013E3C69-3C0E-8C6B-9DCE-42430025F1DF}"/>
              </a:ext>
            </a:extLst>
          </p:cNvPr>
          <p:cNvGraphicFramePr>
            <a:graphicFrameLocks noGrp="1"/>
          </p:cNvGraphicFramePr>
          <p:nvPr>
            <p:extLst>
              <p:ext uri="{D42A27DB-BD31-4B8C-83A1-F6EECF244321}">
                <p14:modId xmlns:p14="http://schemas.microsoft.com/office/powerpoint/2010/main" val="2787913115"/>
              </p:ext>
            </p:extLst>
          </p:nvPr>
        </p:nvGraphicFramePr>
        <p:xfrm>
          <a:off x="1645478" y="960782"/>
          <a:ext cx="6619863" cy="5702804"/>
        </p:xfrm>
        <a:graphic>
          <a:graphicData uri="http://schemas.openxmlformats.org/drawingml/2006/table">
            <a:tbl>
              <a:tblPr firstRow="1" bandRow="1">
                <a:tableStyleId>{5940675A-B579-460E-94D1-54222C63F5DA}</a:tableStyleId>
              </a:tblPr>
              <a:tblGrid>
                <a:gridCol w="857250">
                  <a:extLst>
                    <a:ext uri="{9D8B030D-6E8A-4147-A177-3AD203B41FA5}">
                      <a16:colId xmlns:a16="http://schemas.microsoft.com/office/drawing/2014/main" val="2287391327"/>
                    </a:ext>
                  </a:extLst>
                </a:gridCol>
                <a:gridCol w="5762613">
                  <a:extLst>
                    <a:ext uri="{9D8B030D-6E8A-4147-A177-3AD203B41FA5}">
                      <a16:colId xmlns:a16="http://schemas.microsoft.com/office/drawing/2014/main" val="766735050"/>
                    </a:ext>
                  </a:extLst>
                </a:gridCol>
              </a:tblGrid>
              <a:tr h="633645">
                <a:tc>
                  <a:txBody>
                    <a:bodyPr/>
                    <a:lstStyle/>
                    <a:p>
                      <a:pPr lvl="0" algn="ctr">
                        <a:buNone/>
                      </a:pPr>
                      <a:r>
                        <a:rPr lang="en-US" sz="2400" dirty="0"/>
                        <a:t>S.NO</a:t>
                      </a:r>
                    </a:p>
                  </a:txBody>
                  <a:tcPr anchor="ctr"/>
                </a:tc>
                <a:tc>
                  <a:txBody>
                    <a:bodyPr/>
                    <a:lstStyle/>
                    <a:p>
                      <a:pPr algn="ctr"/>
                      <a:r>
                        <a:rPr lang="en-US" sz="2400" b="1" dirty="0"/>
                        <a:t>TOPICS</a:t>
                      </a:r>
                    </a:p>
                  </a:txBody>
                  <a:tcPr anchor="ctr"/>
                </a:tc>
                <a:extLst>
                  <a:ext uri="{0D108BD9-81ED-4DB2-BD59-A6C34878D82A}">
                    <a16:rowId xmlns:a16="http://schemas.microsoft.com/office/drawing/2014/main" val="341828377"/>
                  </a:ext>
                </a:extLst>
              </a:tr>
              <a:tr h="633645">
                <a:tc>
                  <a:txBody>
                    <a:bodyPr/>
                    <a:lstStyle/>
                    <a:p>
                      <a:pPr algn="ctr"/>
                      <a:r>
                        <a:rPr lang="en-US" dirty="0"/>
                        <a:t>1</a:t>
                      </a:r>
                    </a:p>
                  </a:txBody>
                  <a:tcPr anchor="ctr"/>
                </a:tc>
                <a:tc>
                  <a:txBody>
                    <a:bodyPr/>
                    <a:lstStyle/>
                    <a:p>
                      <a:pPr algn="ctr"/>
                      <a:r>
                        <a:rPr lang="en-US" dirty="0"/>
                        <a:t>INTRODUCTION TO KEYLOGGERS</a:t>
                      </a:r>
                    </a:p>
                  </a:txBody>
                  <a:tcPr anchor="ctr"/>
                </a:tc>
                <a:extLst>
                  <a:ext uri="{0D108BD9-81ED-4DB2-BD59-A6C34878D82A}">
                    <a16:rowId xmlns:a16="http://schemas.microsoft.com/office/drawing/2014/main" val="1479524251"/>
                  </a:ext>
                </a:extLst>
              </a:tr>
              <a:tr h="633645">
                <a:tc>
                  <a:txBody>
                    <a:bodyPr/>
                    <a:lstStyle/>
                    <a:p>
                      <a:pPr algn="ctr"/>
                      <a:r>
                        <a:rPr lang="en-US" dirty="0"/>
                        <a:t>2</a:t>
                      </a:r>
                    </a:p>
                  </a:txBody>
                  <a:tcPr anchor="ctr"/>
                </a:tc>
                <a:tc>
                  <a:txBody>
                    <a:bodyPr/>
                    <a:lstStyle/>
                    <a:p>
                      <a:pPr lvl="0" algn="ctr">
                        <a:buNone/>
                      </a:pPr>
                      <a:r>
                        <a:rPr lang="en-US" sz="1800" b="0" i="0" u="none" strike="noStrike" noProof="0" dirty="0">
                          <a:solidFill>
                            <a:srgbClr val="000000"/>
                          </a:solidFill>
                          <a:latin typeface="Calibri"/>
                        </a:rPr>
                        <a:t>PROBLEM STATEMENT</a:t>
                      </a:r>
                      <a:endParaRPr lang="en-US" dirty="0"/>
                    </a:p>
                  </a:txBody>
                  <a:tcPr anchor="ctr"/>
                </a:tc>
                <a:extLst>
                  <a:ext uri="{0D108BD9-81ED-4DB2-BD59-A6C34878D82A}">
                    <a16:rowId xmlns:a16="http://schemas.microsoft.com/office/drawing/2014/main" val="528747798"/>
                  </a:ext>
                </a:extLst>
              </a:tr>
              <a:tr h="633645">
                <a:tc>
                  <a:txBody>
                    <a:bodyPr/>
                    <a:lstStyle/>
                    <a:p>
                      <a:pPr algn="ctr"/>
                      <a:r>
                        <a:rPr lang="en-US" dirty="0"/>
                        <a:t>3</a:t>
                      </a:r>
                    </a:p>
                  </a:txBody>
                  <a:tcPr anchor="ctr"/>
                </a:tc>
                <a:tc>
                  <a:txBody>
                    <a:bodyPr/>
                    <a:lstStyle/>
                    <a:p>
                      <a:pPr algn="ctr"/>
                      <a:r>
                        <a:rPr lang="en-US" dirty="0"/>
                        <a:t>PROJECT OVERVIEW</a:t>
                      </a:r>
                    </a:p>
                  </a:txBody>
                  <a:tcPr anchor="ctr"/>
                </a:tc>
                <a:extLst>
                  <a:ext uri="{0D108BD9-81ED-4DB2-BD59-A6C34878D82A}">
                    <a16:rowId xmlns:a16="http://schemas.microsoft.com/office/drawing/2014/main" val="3965404519"/>
                  </a:ext>
                </a:extLst>
              </a:tr>
              <a:tr h="633645">
                <a:tc>
                  <a:txBody>
                    <a:bodyPr/>
                    <a:lstStyle/>
                    <a:p>
                      <a:pPr algn="ctr"/>
                      <a:r>
                        <a:rPr lang="en-US" dirty="0"/>
                        <a:t>4</a:t>
                      </a:r>
                    </a:p>
                  </a:txBody>
                  <a:tcPr anchor="ctr"/>
                </a:tc>
                <a:tc>
                  <a:txBody>
                    <a:bodyPr/>
                    <a:lstStyle/>
                    <a:p>
                      <a:pPr algn="ctr"/>
                      <a:r>
                        <a:rPr lang="en-US" dirty="0"/>
                        <a:t>WHO ARE THE END USERS</a:t>
                      </a:r>
                    </a:p>
                  </a:txBody>
                  <a:tcPr anchor="ctr"/>
                </a:tc>
                <a:extLst>
                  <a:ext uri="{0D108BD9-81ED-4DB2-BD59-A6C34878D82A}">
                    <a16:rowId xmlns:a16="http://schemas.microsoft.com/office/drawing/2014/main" val="2654755812"/>
                  </a:ext>
                </a:extLst>
              </a:tr>
              <a:tr h="633645">
                <a:tc>
                  <a:txBody>
                    <a:bodyPr/>
                    <a:lstStyle/>
                    <a:p>
                      <a:pPr algn="ctr"/>
                      <a:r>
                        <a:rPr lang="en-US" dirty="0"/>
                        <a:t>5</a:t>
                      </a:r>
                    </a:p>
                  </a:txBody>
                  <a:tcPr anchor="ctr"/>
                </a:tc>
                <a:tc>
                  <a:txBody>
                    <a:bodyPr/>
                    <a:lstStyle/>
                    <a:p>
                      <a:pPr algn="ctr"/>
                      <a:r>
                        <a:rPr lang="en-US" dirty="0"/>
                        <a:t>YOUR SOLUTION AND ITS VALUE PROPOSITION</a:t>
                      </a:r>
                    </a:p>
                  </a:txBody>
                  <a:tcPr anchor="ctr"/>
                </a:tc>
                <a:extLst>
                  <a:ext uri="{0D108BD9-81ED-4DB2-BD59-A6C34878D82A}">
                    <a16:rowId xmlns:a16="http://schemas.microsoft.com/office/drawing/2014/main" val="699711761"/>
                  </a:ext>
                </a:extLst>
              </a:tr>
              <a:tr h="633645">
                <a:tc>
                  <a:txBody>
                    <a:bodyPr/>
                    <a:lstStyle/>
                    <a:p>
                      <a:pPr algn="ctr"/>
                      <a:r>
                        <a:rPr lang="en-US" dirty="0"/>
                        <a:t>6</a:t>
                      </a:r>
                    </a:p>
                  </a:txBody>
                  <a:tcPr anchor="ctr"/>
                </a:tc>
                <a:tc>
                  <a:txBody>
                    <a:bodyPr/>
                    <a:lstStyle/>
                    <a:p>
                      <a:pPr algn="ctr"/>
                      <a:r>
                        <a:rPr lang="en-US" dirty="0"/>
                        <a:t>THE WOW IN YOUR SOLUTION</a:t>
                      </a:r>
                    </a:p>
                  </a:txBody>
                  <a:tcPr anchor="ctr"/>
                </a:tc>
                <a:extLst>
                  <a:ext uri="{0D108BD9-81ED-4DB2-BD59-A6C34878D82A}">
                    <a16:rowId xmlns:a16="http://schemas.microsoft.com/office/drawing/2014/main" val="3956203177"/>
                  </a:ext>
                </a:extLst>
              </a:tr>
              <a:tr h="633645">
                <a:tc>
                  <a:txBody>
                    <a:bodyPr/>
                    <a:lstStyle/>
                    <a:p>
                      <a:pPr algn="ctr"/>
                      <a:r>
                        <a:rPr lang="en-US" dirty="0"/>
                        <a:t>7</a:t>
                      </a:r>
                    </a:p>
                  </a:txBody>
                  <a:tcPr anchor="ctr"/>
                </a:tc>
                <a:tc>
                  <a:txBody>
                    <a:bodyPr/>
                    <a:lstStyle/>
                    <a:p>
                      <a:pPr algn="ctr"/>
                      <a:r>
                        <a:rPr lang="en-US" dirty="0"/>
                        <a:t>MODELLING</a:t>
                      </a:r>
                    </a:p>
                  </a:txBody>
                  <a:tcPr anchor="ctr"/>
                </a:tc>
                <a:extLst>
                  <a:ext uri="{0D108BD9-81ED-4DB2-BD59-A6C34878D82A}">
                    <a16:rowId xmlns:a16="http://schemas.microsoft.com/office/drawing/2014/main" val="608278383"/>
                  </a:ext>
                </a:extLst>
              </a:tr>
              <a:tr h="633644">
                <a:tc>
                  <a:txBody>
                    <a:bodyPr/>
                    <a:lstStyle/>
                    <a:p>
                      <a:pPr lvl="0" algn="ctr">
                        <a:buNone/>
                      </a:pPr>
                      <a:r>
                        <a:rPr lang="en-US" dirty="0"/>
                        <a:t>8</a:t>
                      </a:r>
                    </a:p>
                  </a:txBody>
                  <a:tcPr anchor="ctr"/>
                </a:tc>
                <a:tc>
                  <a:txBody>
                    <a:bodyPr/>
                    <a:lstStyle/>
                    <a:p>
                      <a:pPr lvl="0" algn="ctr">
                        <a:buNone/>
                      </a:pPr>
                      <a:r>
                        <a:rPr lang="en-US" dirty="0"/>
                        <a:t>RESULTS</a:t>
                      </a:r>
                    </a:p>
                  </a:txBody>
                  <a:tcPr anchor="ctr"/>
                </a:tc>
                <a:extLst>
                  <a:ext uri="{0D108BD9-81ED-4DB2-BD59-A6C34878D82A}">
                    <a16:rowId xmlns:a16="http://schemas.microsoft.com/office/drawing/2014/main" val="11830930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394C-1C3C-E2E9-C4EF-52717B5B504C}"/>
              </a:ext>
            </a:extLst>
          </p:cNvPr>
          <p:cNvSpPr>
            <a:spLocks noGrp="1"/>
          </p:cNvSpPr>
          <p:nvPr>
            <p:ph type="title"/>
          </p:nvPr>
        </p:nvSpPr>
        <p:spPr>
          <a:xfrm>
            <a:off x="755332" y="385444"/>
            <a:ext cx="10681335" cy="430887"/>
          </a:xfrm>
        </p:spPr>
        <p:txBody>
          <a:bodyPr wrap="square" lIns="0" tIns="0" rIns="0" bIns="0" anchor="t">
            <a:spAutoFit/>
          </a:bodyPr>
          <a:lstStyle/>
          <a:p>
            <a:r>
              <a:rPr lang="en-US" sz="2800" dirty="0"/>
              <a:t>INTRODUCTION TO KEYLOGGERS</a:t>
            </a:r>
          </a:p>
        </p:txBody>
      </p:sp>
      <p:sp>
        <p:nvSpPr>
          <p:cNvPr id="4" name="TextBox 3">
            <a:extLst>
              <a:ext uri="{FF2B5EF4-FFF2-40B4-BE49-F238E27FC236}">
                <a16:creationId xmlns:a16="http://schemas.microsoft.com/office/drawing/2014/main" id="{7E27B7F4-A37F-0782-9D51-F8555C5B0172}"/>
              </a:ext>
            </a:extLst>
          </p:cNvPr>
          <p:cNvSpPr txBox="1"/>
          <p:nvPr/>
        </p:nvSpPr>
        <p:spPr>
          <a:xfrm>
            <a:off x="760226" y="804014"/>
            <a:ext cx="8795024" cy="54476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ea typeface="+mn-lt"/>
                <a:cs typeface="+mn-lt"/>
              </a:rPr>
              <a:t>A keylogger or keystroke logger</a:t>
            </a:r>
            <a:r>
              <a:rPr lang="en-US" dirty="0">
                <a:ea typeface="+mn-lt"/>
                <a:cs typeface="+mn-lt"/>
              </a:rPr>
              <a:t>/</a:t>
            </a:r>
            <a:r>
              <a:rPr lang="en-US" b="1" dirty="0">
                <a:ea typeface="+mn-lt"/>
                <a:cs typeface="+mn-lt"/>
              </a:rPr>
              <a:t>keyboard capturing</a:t>
            </a:r>
            <a:r>
              <a:rPr lang="en-US" dirty="0">
                <a:ea typeface="+mn-lt"/>
                <a:cs typeface="+mn-lt"/>
              </a:rPr>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a:t>
            </a:r>
          </a:p>
          <a:p>
            <a:endParaRPr lang="en-US" dirty="0">
              <a:cs typeface="Calibri"/>
            </a:endParaRPr>
          </a:p>
          <a:p>
            <a:r>
              <a:rPr lang="en-US" sz="2400" b="1" dirty="0"/>
              <a:t>Types of Keyloggers </a:t>
            </a:r>
            <a:endParaRPr lang="en-US" sz="2400" b="1" dirty="0">
              <a:cs typeface="Calibri"/>
            </a:endParaRPr>
          </a:p>
          <a:p>
            <a:endParaRPr lang="en-US" sz="2400" b="1" dirty="0">
              <a:ea typeface="+mn-lt"/>
              <a:cs typeface="+mn-lt"/>
            </a:endParaRPr>
          </a:p>
          <a:p>
            <a:pPr marL="342900" indent="-342900">
              <a:buFont typeface="Arial"/>
              <a:buChar char="•"/>
            </a:pPr>
            <a:r>
              <a:rPr lang="en-US" sz="2400" b="1" dirty="0">
                <a:ea typeface="+mn-lt"/>
                <a:cs typeface="+mn-lt"/>
              </a:rPr>
              <a:t>SOFTWARE KEYLOGGER</a:t>
            </a:r>
          </a:p>
          <a:p>
            <a:endParaRPr lang="en-US" sz="2400" b="1" dirty="0">
              <a:ea typeface="+mn-lt"/>
              <a:cs typeface="+mn-lt"/>
            </a:endParaRPr>
          </a:p>
          <a:p>
            <a:r>
              <a:rPr lang="en-US" dirty="0">
                <a:ea typeface="+mn-lt"/>
                <a:cs typeface="+mn-lt"/>
              </a:rPr>
              <a:t>    Software keyloggers consist of applications that have to be installed on a computer to steal keystroke data. They are the most common method hackers use to access a user’s keystrokes. </a:t>
            </a:r>
          </a:p>
          <a:p>
            <a:r>
              <a:rPr lang="en-US" dirty="0">
                <a:ea typeface="+mn-lt"/>
                <a:cs typeface="+mn-lt"/>
              </a:rPr>
              <a:t>      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endParaRPr lang="en-US" dirty="0"/>
          </a:p>
          <a:p>
            <a:endParaRPr lang="en-US" dirty="0">
              <a:cs typeface="Calibri"/>
            </a:endParaRPr>
          </a:p>
        </p:txBody>
      </p:sp>
    </p:spTree>
    <p:extLst>
      <p:ext uri="{BB962C8B-B14F-4D97-AF65-F5344CB8AC3E}">
        <p14:creationId xmlns:p14="http://schemas.microsoft.com/office/powerpoint/2010/main" val="6547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8FF495-E96F-9913-DA40-D339D6F210CA}"/>
              </a:ext>
            </a:extLst>
          </p:cNvPr>
          <p:cNvSpPr txBox="1"/>
          <p:nvPr/>
        </p:nvSpPr>
        <p:spPr>
          <a:xfrm flipH="1">
            <a:off x="824983" y="1687780"/>
            <a:ext cx="873221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ea typeface="+mn-lt"/>
                <a:cs typeface="+mn-lt"/>
              </a:rPr>
              <a:t>HARDWARE KEYLOGGERS</a:t>
            </a:r>
            <a:endParaRPr lang="en-US"/>
          </a:p>
          <a:p>
            <a:endParaRPr lang="en-US" sz="2400" b="1" dirty="0">
              <a:ea typeface="+mn-lt"/>
              <a:cs typeface="+mn-lt"/>
            </a:endParaRPr>
          </a:p>
          <a:p>
            <a:r>
              <a:rPr lang="en-US" dirty="0">
                <a:ea typeface="+mn-lt"/>
                <a:cs typeface="+mn-lt"/>
              </a:rPr>
              <a:t>       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endParaRPr lang="en-US">
              <a:cs typeface="Calibri"/>
            </a:endParaRPr>
          </a:p>
          <a:p>
            <a:r>
              <a:rPr lang="en-US" dirty="0">
                <a:ea typeface="+mn-lt"/>
                <a:cs typeface="+mn-lt"/>
              </a:rPr>
              <a:t>       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endParaRPr lang="en-US" dirty="0"/>
          </a:p>
          <a:p>
            <a:pPr algn="l"/>
            <a:endParaRPr lang="en-US" dirty="0">
              <a:cs typeface="Calibri"/>
            </a:endParaRPr>
          </a:p>
        </p:txBody>
      </p:sp>
    </p:spTree>
    <p:extLst>
      <p:ext uri="{BB962C8B-B14F-4D97-AF65-F5344CB8AC3E}">
        <p14:creationId xmlns:p14="http://schemas.microsoft.com/office/powerpoint/2010/main" val="134161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2CCE16F-E384-34E7-5B4B-749ED989F92F}"/>
              </a:ext>
            </a:extLst>
          </p:cNvPr>
          <p:cNvSpPr txBox="1"/>
          <p:nvPr/>
        </p:nvSpPr>
        <p:spPr>
          <a:xfrm>
            <a:off x="837705" y="2017407"/>
            <a:ext cx="715460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t>Key logging technology, while beneficial for legitimate purposes such as monitoring user behavior, troubleshooting, and ensuring compliance with organizational policies, poses significant security risks. Unauthorized key logging can lead to severe privacy violations, data breaches, and other malicious activities. Organizations and individuals need a balanced solution that leverages the advantages of key logging while mitigating the associated security risks.</a:t>
            </a:r>
          </a:p>
          <a:p>
            <a:r>
              <a:rPr lang="en-US" b="1" dirty="0"/>
              <a:t>Problem Description:</a:t>
            </a:r>
          </a:p>
          <a:p>
            <a:pPr marL="285750" indent="-285750">
              <a:buFont typeface="Wingdings" panose="05000000000000000000" pitchFamily="2" charset="2"/>
              <a:buChar char="Ø"/>
            </a:pPr>
            <a:r>
              <a:rPr lang="en-US" dirty="0"/>
              <a:t>Legitimate Use vs. Malicious Use</a:t>
            </a:r>
          </a:p>
          <a:p>
            <a:pPr marL="285750" indent="-285750">
              <a:buFont typeface="Wingdings" panose="05000000000000000000" pitchFamily="2" charset="2"/>
              <a:buChar char="Ø"/>
            </a:pPr>
            <a:r>
              <a:rPr lang="en-US" dirty="0"/>
              <a:t>Lack of Secure Key Logging Solutions</a:t>
            </a:r>
          </a:p>
          <a:p>
            <a:pPr marL="285750" indent="-285750">
              <a:buFont typeface="Wingdings" panose="05000000000000000000" pitchFamily="2" charset="2"/>
              <a:buChar char="Ø"/>
            </a:pPr>
            <a:r>
              <a:rPr lang="en-US" dirty="0"/>
              <a:t>Detection and Prevention of Unauthorized Key Loggers</a:t>
            </a:r>
            <a:endParaRPr lang="en-US" b="1" dirty="0"/>
          </a:p>
          <a:p>
            <a:pPr marL="285750" indent="-285750">
              <a:buFont typeface="Wingdings" panose="05000000000000000000" pitchFamily="2" charset="2"/>
              <a:buChar char="Ø"/>
            </a:pPr>
            <a:r>
              <a:rPr lang="en-IN" dirty="0"/>
              <a:t>Ethical and Legal Compliance</a:t>
            </a:r>
            <a:endParaRPr lang="en-US" dirty="0"/>
          </a:p>
          <a:p>
            <a:pPr marL="285750" indent="-285750">
              <a:buFont typeface="Wingdings" panose="05000000000000000000" pitchFamily="2" charset="2"/>
              <a:buChar char="Ø"/>
            </a:pPr>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59F2DC-4D8D-4424-FFF7-27338DFF1DF0}"/>
              </a:ext>
            </a:extLst>
          </p:cNvPr>
          <p:cNvSpPr txBox="1"/>
          <p:nvPr/>
        </p:nvSpPr>
        <p:spPr>
          <a:xfrm>
            <a:off x="747681" y="2007066"/>
            <a:ext cx="855206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Ø"/>
            </a:pPr>
            <a:r>
              <a:rPr lang="en-US" dirty="0">
                <a:ea typeface="Calibri"/>
                <a:cs typeface="Calibri"/>
              </a:rPr>
              <a:t> </a:t>
            </a:r>
            <a:r>
              <a:rPr lang="en-US" dirty="0"/>
              <a:t>The "Key Logger and Security" project aims to develop a comprehensive software solution that includes both a key logging mechanism and robust security features to prevent unauthorized key logging. The project will serve two primary purposes: monitoring and enhancing system security. Key logging, when used ethically, can help in understanding user behavior, troubleshooting, and ensuring compliance with organizational policies. However, it also poses significant security risks, necessitating effective countermeasures to detect and prevent malicious key logging activities.</a:t>
            </a:r>
            <a:endParaRPr lang="en-US" dirty="0">
              <a:ea typeface="Calibri"/>
              <a:cs typeface="Calibri"/>
            </a:endParaRPr>
          </a:p>
          <a:p>
            <a:pPr marL="285750" indent="-285750">
              <a:buFont typeface="Wingdings" panose="05000000000000000000" pitchFamily="2" charset="2"/>
              <a:buChar char="Ø"/>
            </a:pPr>
            <a:r>
              <a:rPr lang="en-US" dirty="0">
                <a:ea typeface="Calibri"/>
                <a:cs typeface="Calibri"/>
              </a:rPr>
              <a:t>Unauthorized use of keyloggers can lead to severe legal consequences.</a:t>
            </a:r>
          </a:p>
          <a:p>
            <a:r>
              <a:rPr lang="en-IN" b="1" dirty="0"/>
              <a:t>Objectives</a:t>
            </a:r>
          </a:p>
          <a:p>
            <a:pPr marL="285750" indent="-285750">
              <a:buFont typeface="Wingdings" panose="05000000000000000000" pitchFamily="2" charset="2"/>
              <a:buChar char="Ø"/>
            </a:pPr>
            <a:r>
              <a:rPr lang="en-IN" b="1" dirty="0"/>
              <a:t>Key Logger Development</a:t>
            </a:r>
            <a:endParaRPr lang="en-IN" dirty="0"/>
          </a:p>
          <a:p>
            <a:pPr marL="285750" indent="-285750">
              <a:buFont typeface="Wingdings" panose="05000000000000000000" pitchFamily="2" charset="2"/>
              <a:buChar char="Ø"/>
            </a:pPr>
            <a:r>
              <a:rPr lang="en-IN" b="1" dirty="0"/>
              <a:t>Security Mechanisms</a:t>
            </a:r>
          </a:p>
          <a:p>
            <a:pPr marL="285750" indent="-285750">
              <a:buFont typeface="Wingdings" panose="05000000000000000000" pitchFamily="2" charset="2"/>
              <a:buChar char="Ø"/>
            </a:pPr>
            <a:r>
              <a:rPr lang="en-IN" b="1" dirty="0"/>
              <a:t> Ethical and Legal Compliance</a:t>
            </a:r>
          </a:p>
          <a:p>
            <a:pPr marL="285750" indent="-285750">
              <a:buFont typeface="Wingdings" panose="05000000000000000000" pitchFamily="2" charset="2"/>
              <a:buChar char="Ø"/>
            </a:pPr>
            <a:r>
              <a:rPr lang="en-IN" b="1" dirty="0"/>
              <a:t>User Interface and Experience</a:t>
            </a:r>
            <a:endParaRPr lang="en-US" dirty="0">
              <a:ea typeface="Calibri"/>
              <a:cs typeface="Calibri"/>
            </a:endParaRPr>
          </a:p>
          <a:p>
            <a:endParaRPr lang="en-US"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4" name="Title 13">
            <a:extLst>
              <a:ext uri="{FF2B5EF4-FFF2-40B4-BE49-F238E27FC236}">
                <a16:creationId xmlns:a16="http://schemas.microsoft.com/office/drawing/2014/main" id="{9CEC34A5-85D9-63F2-C1DC-C27560A80304}"/>
              </a:ext>
            </a:extLst>
          </p:cNvPr>
          <p:cNvSpPr>
            <a:spLocks noGrp="1"/>
          </p:cNvSpPr>
          <p:nvPr>
            <p:ph type="title"/>
          </p:nvPr>
        </p:nvSpPr>
        <p:spPr>
          <a:xfrm>
            <a:off x="739775" y="497443"/>
            <a:ext cx="10681335" cy="4678204"/>
          </a:xfrm>
        </p:spPr>
        <p:txBody>
          <a:bodyPr/>
          <a:lstStyle/>
          <a:p>
            <a:r>
              <a:rPr lang="en-IN" sz="3200" dirty="0"/>
              <a:t> WHO ARE THE END USERS?</a:t>
            </a:r>
            <a:br>
              <a:rPr lang="en-IN" sz="3200" dirty="0"/>
            </a:br>
            <a:r>
              <a:rPr lang="en-IN" sz="3200" dirty="0"/>
              <a:t>    </a:t>
            </a:r>
            <a:r>
              <a:rPr lang="en-US" sz="2400" b="0" dirty="0">
                <a:latin typeface="Calibri" panose="020F0502020204030204" pitchFamily="34" charset="0"/>
                <a:ea typeface="Calibri" panose="020F0502020204030204" pitchFamily="34" charset="0"/>
                <a:cs typeface="Calibri" panose="020F0502020204030204" pitchFamily="34" charset="0"/>
              </a:rPr>
              <a:t>Corporate Organizations</a:t>
            </a:r>
            <a:br>
              <a:rPr lang="en-US" sz="2400" b="0" dirty="0">
                <a:latin typeface="Calibri" panose="020F0502020204030204" pitchFamily="34" charset="0"/>
                <a:ea typeface="Calibri" panose="020F0502020204030204" pitchFamily="34" charset="0"/>
                <a:cs typeface="Calibri" panose="020F0502020204030204" pitchFamily="34" charset="0"/>
              </a:rPr>
            </a:br>
            <a:r>
              <a:rPr lang="en-IN" sz="2400" b="0" dirty="0">
                <a:latin typeface="Calibri" panose="020F0502020204030204" pitchFamily="34" charset="0"/>
                <a:ea typeface="Calibri" panose="020F0502020204030204" pitchFamily="34" charset="0"/>
                <a:cs typeface="Calibri" panose="020F0502020204030204" pitchFamily="34" charset="0"/>
              </a:rPr>
              <a:t>      </a:t>
            </a:r>
            <a:r>
              <a:rPr lang="en-US" sz="2400" b="0" dirty="0">
                <a:latin typeface="Calibri" panose="020F0502020204030204" pitchFamily="34" charset="0"/>
                <a:ea typeface="Calibri" panose="020F0502020204030204" pitchFamily="34" charset="0"/>
                <a:cs typeface="Calibri" panose="020F0502020204030204" pitchFamily="34" charset="0"/>
              </a:rPr>
              <a:t>Educational </a:t>
            </a:r>
            <a:r>
              <a:rPr lang="en-IN" sz="2400" b="0" dirty="0">
                <a:latin typeface="Calibri" panose="020F0502020204030204" pitchFamily="34" charset="0"/>
                <a:ea typeface="Calibri" panose="020F0502020204030204" pitchFamily="34" charset="0"/>
                <a:cs typeface="Calibri" panose="020F0502020204030204" pitchFamily="34" charset="0"/>
              </a:rPr>
              <a:t>Institutions</a:t>
            </a:r>
            <a:br>
              <a:rPr lang="en-IN" sz="2400" b="0" dirty="0">
                <a:latin typeface="Calibri" panose="020F0502020204030204" pitchFamily="34" charset="0"/>
                <a:ea typeface="Calibri" panose="020F0502020204030204" pitchFamily="34" charset="0"/>
                <a:cs typeface="Calibri" panose="020F0502020204030204" pitchFamily="34" charset="0"/>
              </a:rPr>
            </a:br>
            <a:r>
              <a:rPr lang="en-IN" sz="2400" b="0" dirty="0">
                <a:latin typeface="Calibri" panose="020F0502020204030204" pitchFamily="34" charset="0"/>
                <a:ea typeface="Calibri" panose="020F0502020204030204" pitchFamily="34" charset="0"/>
                <a:cs typeface="Calibri" panose="020F0502020204030204" pitchFamily="34" charset="0"/>
              </a:rPr>
              <a:t>      </a:t>
            </a:r>
            <a:r>
              <a:rPr lang="en-US" sz="2400" b="0" dirty="0">
                <a:latin typeface="Calibri" panose="020F0502020204030204" pitchFamily="34" charset="0"/>
                <a:ea typeface="Calibri" panose="020F0502020204030204" pitchFamily="34" charset="0"/>
                <a:cs typeface="Calibri" panose="020F0502020204030204" pitchFamily="34" charset="0"/>
              </a:rPr>
              <a:t>Government Agencies</a:t>
            </a:r>
            <a:br>
              <a:rPr lang="en-US" sz="2400" b="0" dirty="0">
                <a:latin typeface="Calibri" panose="020F0502020204030204" pitchFamily="34" charset="0"/>
                <a:ea typeface="Calibri" panose="020F0502020204030204" pitchFamily="34" charset="0"/>
                <a:cs typeface="Calibri" panose="020F0502020204030204" pitchFamily="34" charset="0"/>
              </a:rPr>
            </a:br>
            <a:r>
              <a:rPr lang="en-US" sz="2400" b="0" dirty="0">
                <a:latin typeface="Calibri" panose="020F0502020204030204" pitchFamily="34" charset="0"/>
                <a:ea typeface="Calibri" panose="020F0502020204030204" pitchFamily="34" charset="0"/>
                <a:cs typeface="Calibri" panose="020F0502020204030204" pitchFamily="34" charset="0"/>
              </a:rPr>
              <a:t>      HealthCare </a:t>
            </a:r>
            <a:r>
              <a:rPr lang="en-IN" sz="2400" b="0" dirty="0">
                <a:latin typeface="Calibri" panose="020F0502020204030204" pitchFamily="34" charset="0"/>
                <a:ea typeface="Calibri" panose="020F0502020204030204" pitchFamily="34" charset="0"/>
                <a:cs typeface="Calibri" panose="020F0502020204030204" pitchFamily="34" charset="0"/>
              </a:rPr>
              <a:t>Institutions</a:t>
            </a:r>
            <a:br>
              <a:rPr lang="en-IN" sz="2400" b="0" dirty="0">
                <a:latin typeface="Calibri" panose="020F0502020204030204" pitchFamily="34" charset="0"/>
                <a:ea typeface="Calibri" panose="020F0502020204030204" pitchFamily="34" charset="0"/>
                <a:cs typeface="Calibri" panose="020F0502020204030204" pitchFamily="34" charset="0"/>
              </a:rPr>
            </a:br>
            <a:r>
              <a:rPr lang="en-IN" sz="2400" b="0" dirty="0">
                <a:latin typeface="Calibri" panose="020F0502020204030204" pitchFamily="34" charset="0"/>
                <a:ea typeface="Calibri" panose="020F0502020204030204" pitchFamily="34" charset="0"/>
                <a:cs typeface="Calibri" panose="020F0502020204030204" pitchFamily="34" charset="0"/>
              </a:rPr>
              <a:t>      Financial Institutions </a:t>
            </a:r>
            <a:br>
              <a:rPr lang="en-IN" sz="2400" b="0" dirty="0">
                <a:latin typeface="Calibri" panose="020F0502020204030204" pitchFamily="34" charset="0"/>
                <a:ea typeface="Calibri" panose="020F0502020204030204" pitchFamily="34" charset="0"/>
                <a:cs typeface="Calibri" panose="020F0502020204030204" pitchFamily="34" charset="0"/>
              </a:rPr>
            </a:br>
            <a:r>
              <a:rPr lang="en-IN" sz="2400" b="0" dirty="0">
                <a:latin typeface="Calibri" panose="020F0502020204030204" pitchFamily="34" charset="0"/>
                <a:ea typeface="Calibri" panose="020F0502020204030204" pitchFamily="34" charset="0"/>
                <a:cs typeface="Calibri" panose="020F0502020204030204" pitchFamily="34" charset="0"/>
              </a:rPr>
              <a:t>      Parents and Guardians </a:t>
            </a:r>
            <a:br>
              <a:rPr lang="en-IN" sz="2400" b="0" dirty="0">
                <a:latin typeface="Calibri" panose="020F0502020204030204" pitchFamily="34" charset="0"/>
                <a:ea typeface="Calibri" panose="020F0502020204030204" pitchFamily="34" charset="0"/>
                <a:cs typeface="Calibri" panose="020F0502020204030204" pitchFamily="34" charset="0"/>
              </a:rPr>
            </a:br>
            <a:r>
              <a:rPr lang="en-IN" sz="2400" b="0" dirty="0">
                <a:latin typeface="Calibri" panose="020F0502020204030204" pitchFamily="34" charset="0"/>
                <a:ea typeface="Calibri" panose="020F0502020204030204" pitchFamily="34" charset="0"/>
                <a:cs typeface="Calibri" panose="020F0502020204030204" pitchFamily="34" charset="0"/>
              </a:rPr>
              <a:t>      Small Business Owners</a:t>
            </a:r>
            <a:br>
              <a:rPr lang="en-IN" sz="2400" b="0" dirty="0">
                <a:latin typeface="Calibri" panose="020F0502020204030204" pitchFamily="34" charset="0"/>
                <a:ea typeface="Calibri" panose="020F0502020204030204" pitchFamily="34" charset="0"/>
                <a:cs typeface="Calibri" panose="020F0502020204030204" pitchFamily="34" charset="0"/>
              </a:rPr>
            </a:br>
            <a:r>
              <a:rPr lang="en-IN" sz="2400" b="0" dirty="0">
                <a:latin typeface="Calibri" panose="020F0502020204030204" pitchFamily="34" charset="0"/>
                <a:ea typeface="Calibri" panose="020F0502020204030204" pitchFamily="34" charset="0"/>
                <a:cs typeface="Calibri" panose="020F0502020204030204" pitchFamily="34" charset="0"/>
              </a:rPr>
              <a:t>      Software Developers and Researchers</a:t>
            </a:r>
            <a:br>
              <a:rPr lang="en-IN" sz="2400" b="0" dirty="0">
                <a:latin typeface="Calibri" panose="020F0502020204030204" pitchFamily="34" charset="0"/>
                <a:ea typeface="Calibri" panose="020F0502020204030204" pitchFamily="34" charset="0"/>
                <a:cs typeface="Calibri" panose="020F0502020204030204" pitchFamily="34" charset="0"/>
              </a:rPr>
            </a:br>
            <a:r>
              <a:rPr lang="en-IN" sz="2400" b="0" dirty="0">
                <a:latin typeface="Calibri" panose="020F0502020204030204" pitchFamily="34" charset="0"/>
                <a:ea typeface="Calibri" panose="020F0502020204030204" pitchFamily="34" charset="0"/>
                <a:cs typeface="Calibri" panose="020F0502020204030204" pitchFamily="34" charset="0"/>
              </a:rPr>
              <a:t>      Legal and Forensic Experts </a:t>
            </a:r>
            <a:br>
              <a:rPr lang="en-IN" sz="2400" b="0" dirty="0">
                <a:latin typeface="Calibri" panose="020F0502020204030204" pitchFamily="34" charset="0"/>
                <a:ea typeface="Calibri" panose="020F0502020204030204" pitchFamily="34" charset="0"/>
                <a:cs typeface="Calibri" panose="020F0502020204030204" pitchFamily="34" charset="0"/>
              </a:rPr>
            </a:br>
            <a:r>
              <a:rPr lang="en-IN" sz="2400" b="0" dirty="0">
                <a:latin typeface="Calibri" panose="020F0502020204030204" pitchFamily="34" charset="0"/>
                <a:ea typeface="Calibri" panose="020F0502020204030204" pitchFamily="34" charset="0"/>
                <a:cs typeface="Calibri" panose="020F0502020204030204" pitchFamily="34" charset="0"/>
              </a:rPr>
              <a:t>      Individuals (for Personal Use)</a:t>
            </a:r>
            <a:br>
              <a:rPr lang="en-US" sz="2400" b="0" dirty="0">
                <a:latin typeface="Calibri" panose="020F0502020204030204" pitchFamily="34" charset="0"/>
                <a:ea typeface="Calibri" panose="020F0502020204030204" pitchFamily="34" charset="0"/>
                <a:cs typeface="Calibri" panose="020F0502020204030204" pitchFamily="34" charset="0"/>
              </a:rPr>
            </a:br>
            <a:endParaRPr lang="en-IN" sz="2400" b="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6275" y="273843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5" name="Title 14">
            <a:extLst>
              <a:ext uri="{FF2B5EF4-FFF2-40B4-BE49-F238E27FC236}">
                <a16:creationId xmlns:a16="http://schemas.microsoft.com/office/drawing/2014/main" id="{0CDAA890-743F-D113-48BC-2B00B4C9D3F2}"/>
              </a:ext>
            </a:extLst>
          </p:cNvPr>
          <p:cNvSpPr>
            <a:spLocks noGrp="1"/>
          </p:cNvSpPr>
          <p:nvPr>
            <p:ph type="title"/>
          </p:nvPr>
        </p:nvSpPr>
        <p:spPr>
          <a:xfrm>
            <a:off x="755332" y="385444"/>
            <a:ext cx="10681335" cy="6370975"/>
          </a:xfrm>
        </p:spPr>
        <p:txBody>
          <a:bodyPr/>
          <a:lstStyle/>
          <a:p>
            <a:r>
              <a:rPr lang="en-IN" sz="3200" dirty="0"/>
              <a:t>YOUR VALUE AND ITS PROPORTION:</a:t>
            </a:r>
            <a:br>
              <a:rPr lang="en-IN" sz="3200" dirty="0"/>
            </a:br>
            <a:r>
              <a:rPr lang="en-IN" sz="3200" dirty="0"/>
              <a:t>  1.</a:t>
            </a:r>
            <a:r>
              <a:rPr lang="en-IN" sz="2000" b="1" dirty="0"/>
              <a:t>Secure Key Logger</a:t>
            </a:r>
            <a:r>
              <a:rPr lang="en-IN" sz="2000" dirty="0"/>
              <a:t>:</a:t>
            </a:r>
            <a:br>
              <a:rPr lang="en-IN" sz="2000" dirty="0"/>
            </a:br>
            <a:r>
              <a:rPr lang="en-IN" sz="2000" dirty="0"/>
              <a:t>                </a:t>
            </a:r>
            <a:r>
              <a:rPr lang="en-IN" sz="2000" b="1" dirty="0"/>
              <a:t>Accurate Keystroke Logging</a:t>
            </a:r>
            <a:r>
              <a:rPr lang="en-IN" sz="2000" dirty="0"/>
              <a:t>: Captures keystrokes accurately  across various applications and environments.</a:t>
            </a:r>
            <a:br>
              <a:rPr lang="en-IN" sz="2000" dirty="0"/>
            </a:br>
            <a:r>
              <a:rPr lang="en-IN" sz="2000" dirty="0"/>
              <a:t>                </a:t>
            </a:r>
            <a:r>
              <a:rPr lang="en-IN" sz="2000" b="1" dirty="0"/>
              <a:t>Secure Data Storage</a:t>
            </a:r>
            <a:r>
              <a:rPr lang="en-IN" sz="2000" dirty="0"/>
              <a:t>: Encrypts logged data to prevent unauthorized access.  </a:t>
            </a:r>
            <a:br>
              <a:rPr lang="en-IN" sz="2000" dirty="0"/>
            </a:br>
            <a:r>
              <a:rPr lang="en-IN" sz="2000" dirty="0"/>
              <a:t>                                   2.</a:t>
            </a:r>
            <a:r>
              <a:rPr lang="en-US" sz="2000" b="1" dirty="0"/>
              <a:t> Detection and Prevention Tools</a:t>
            </a:r>
            <a:r>
              <a:rPr lang="en-US" sz="2000" dirty="0"/>
              <a:t>:</a:t>
            </a:r>
            <a:br>
              <a:rPr lang="en-US" sz="2000" dirty="0"/>
            </a:br>
            <a:r>
              <a:rPr lang="en-US" sz="2000" dirty="0"/>
              <a:t>                                   </a:t>
            </a:r>
            <a:r>
              <a:rPr lang="en-US" sz="2000" b="1" dirty="0"/>
              <a:t>Unauthorized Key Logger Detection</a:t>
            </a:r>
            <a:r>
              <a:rPr lang="en-US" sz="2000" dirty="0"/>
              <a:t>: </a:t>
            </a:r>
            <a:r>
              <a:rPr lang="en-US" sz="2000" b="0" dirty="0"/>
              <a:t>Scans for and  identifies                        unauthorized key logging software on systems.</a:t>
            </a:r>
            <a:br>
              <a:rPr lang="en-US" sz="2000" dirty="0"/>
            </a:br>
            <a:r>
              <a:rPr lang="en-US" sz="2000" dirty="0"/>
              <a:t>                                   </a:t>
            </a:r>
            <a:r>
              <a:rPr lang="en-US" sz="2000" b="1" dirty="0"/>
              <a:t>Real-Time Alerts</a:t>
            </a:r>
            <a:r>
              <a:rPr lang="en-US" sz="2000" dirty="0"/>
              <a:t>: </a:t>
            </a:r>
            <a:r>
              <a:rPr lang="en-US" sz="2000" b="0" dirty="0"/>
              <a:t>Provides real-time notifications of suspicious activities. </a:t>
            </a:r>
            <a:br>
              <a:rPr lang="en-US" sz="2000" b="0" dirty="0"/>
            </a:br>
            <a:r>
              <a:rPr lang="en-US" sz="2000" b="0" dirty="0"/>
              <a:t>                                        3.</a:t>
            </a:r>
            <a:r>
              <a:rPr lang="en-US" sz="2000" b="1" dirty="0"/>
              <a:t> Enhanced Security</a:t>
            </a:r>
            <a:r>
              <a:rPr lang="en-US" sz="2000" dirty="0"/>
              <a:t>:</a:t>
            </a:r>
            <a:br>
              <a:rPr lang="en-US" sz="2000" dirty="0"/>
            </a:br>
            <a:r>
              <a:rPr lang="en-US" sz="2000" b="1" dirty="0"/>
              <a:t>Proactive Threat Detection</a:t>
            </a:r>
            <a:r>
              <a:rPr lang="en-US" sz="2000" b="0" dirty="0"/>
              <a:t>: Advanced tools to detect and neutralize unauthorized key loggers, protecting sensitive data from malicious activities</a:t>
            </a:r>
            <a:r>
              <a:rPr lang="en-US" sz="2000" dirty="0"/>
              <a:t>.</a:t>
            </a:r>
            <a:br>
              <a:rPr lang="en-US" sz="2000" dirty="0"/>
            </a:br>
            <a:r>
              <a:rPr lang="en-US" sz="2000" b="1" dirty="0"/>
              <a:t>Data Protection</a:t>
            </a:r>
            <a:r>
              <a:rPr lang="en-US" sz="2000" dirty="0"/>
              <a:t>: </a:t>
            </a:r>
            <a:r>
              <a:rPr lang="en-US" sz="2000" b="0" dirty="0"/>
              <a:t>Secure encryption and storage of logged data, ensuring it is protected from unauthorized access and breaches</a:t>
            </a:r>
            <a:r>
              <a:rPr lang="en-US" sz="2000" dirty="0"/>
              <a:t>.</a:t>
            </a:r>
            <a:br>
              <a:rPr lang="en-US" sz="2000" dirty="0"/>
            </a:br>
            <a:br>
              <a:rPr lang="en-US" sz="1800" b="0" dirty="0"/>
            </a:br>
            <a:br>
              <a:rPr lang="en-IN" sz="2400" dirty="0"/>
            </a:br>
            <a:br>
              <a:rPr lang="en-IN" sz="2400" dirty="0"/>
            </a:b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1005</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   SANISETTY AHALYA </vt:lpstr>
      <vt:lpstr>PROJECT TITLE</vt:lpstr>
      <vt:lpstr>AGENDA</vt:lpstr>
      <vt:lpstr>INTRODUCTION TO KEYLOGGERS</vt:lpstr>
      <vt:lpstr>PowerPoint Presentation</vt:lpstr>
      <vt:lpstr>PROBLEM STATEMENT</vt:lpstr>
      <vt:lpstr>PROJECT OVERVIEW</vt:lpstr>
      <vt:lpstr> WHO ARE THE END USERS?     Corporate Organizations       Educational Institutions       Government Agencies       HealthCare Institutions       Financial Institutions        Parents and Guardians        Small Business Owners       Software Developers and Researchers       Legal and Forensic Experts        Individuals (for Personal Use) </vt:lpstr>
      <vt:lpstr>YOUR VALUE AND ITS PROPORTION:   1.Secure Key Logger:                 Accurate Keystroke Logging: Captures keystrokes accurately  across various applications and environments.                 Secure Data Storage: Encrypts logged data to prevent unauthorized access.                                      2. Detection and Prevention Tools:                                    Unauthorized Key Logger Detection: Scans for and  identifies                        unauthorized key logging software on systems.                                    Real-Time Alerts: Provides real-time notifications of suspicious activities.                                          3. Enhanced Security: Proactive Threat Detection: Advanced tools to detect and neutralize unauthorized key loggers, protecting sensitive data from malicious activities. Data Protection: Secure encryption and storage of logged data, ensuring it is protected from unauthorized access and breaches.    </vt:lpstr>
      <vt:lpstr>THE WOW IN YOUR SOLUTION</vt:lpstr>
      <vt:lpstr>PowerPoint Presentation</vt:lpstr>
      <vt:lpstr>RESULTS</vt:lpstr>
      <vt:lpstr>Project link                   https://github.com/sanisettyahalya/ahalya.git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Ahalya Sanisetty</dc:creator>
  <cp:lastModifiedBy>ahalya sanisetty</cp:lastModifiedBy>
  <cp:revision>444</cp:revision>
  <dcterms:created xsi:type="dcterms:W3CDTF">2024-06-03T05:48:59Z</dcterms:created>
  <dcterms:modified xsi:type="dcterms:W3CDTF">2024-06-23T15:09:14Z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