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3"/>
    <p:sldId id="282" r:id="rId4"/>
    <p:sldId id="257" r:id="rId5"/>
    <p:sldId id="259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7" r:id="rId22"/>
    <p:sldId id="278" r:id="rId23"/>
    <p:sldId id="279" r:id="rId24"/>
    <p:sldId id="304" r:id="rId25"/>
    <p:sldId id="281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>
        <p:guide orient="horz" pos="2839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30389" y="1191259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03292" y="1191252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30390" y="1191252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823" y="1328131"/>
            <a:ext cx="7542352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673" y="1428400"/>
            <a:ext cx="7542653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65555"/>
            <a:ext cx="9143365" cy="1344295"/>
            <a:chOff x="1" y="195179"/>
            <a:chExt cx="4868872" cy="3847031"/>
          </a:xfrm>
        </p:grpSpPr>
        <p:sp>
          <p:nvSpPr>
            <p:cNvPr id="3" name="object 3"/>
            <p:cNvSpPr/>
            <p:nvPr/>
          </p:nvSpPr>
          <p:spPr>
            <a:xfrm>
              <a:off x="1" y="195179"/>
              <a:ext cx="4868872" cy="38470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pPr marL="12700" marR="5080" algn="ctr">
                <a:spcBef>
                  <a:spcPts val="100"/>
                </a:spcBef>
              </a:pPr>
              <a:r>
                <a:rPr sz="2800" b="1" spc="-45" dirty="0">
                  <a:solidFill>
                    <a:srgbClr val="1A1A1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Conversion</a:t>
              </a:r>
              <a:r>
                <a:rPr sz="2800" b="1" spc="-229" dirty="0">
                  <a:solidFill>
                    <a:srgbClr val="1A1A1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sz="2800" b="1" spc="60" dirty="0">
                  <a:solidFill>
                    <a:srgbClr val="1A1A1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of</a:t>
              </a:r>
              <a:r>
                <a:rPr lang="en-US" sz="2800" b="1" spc="60" dirty="0">
                  <a:solidFill>
                    <a:srgbClr val="1A1A1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 </a:t>
              </a:r>
              <a:r>
                <a:rPr sz="2800" b="1" spc="60" dirty="0">
                  <a:solidFill>
                    <a:srgbClr val="1A1A1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sz="2800" b="1" spc="-65" dirty="0">
                  <a:solidFill>
                    <a:srgbClr val="1A1A1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Sign</a:t>
              </a:r>
              <a:r>
                <a:rPr lang="en-US" sz="2800" b="1" spc="-65" dirty="0">
                  <a:solidFill>
                    <a:srgbClr val="1A1A1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 </a:t>
              </a:r>
              <a:r>
                <a:rPr sz="2800" b="1" spc="-65" dirty="0">
                  <a:solidFill>
                    <a:srgbClr val="1A1A1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sz="2800" b="1" spc="45" dirty="0">
                  <a:solidFill>
                    <a:srgbClr val="1A1A1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Language </a:t>
              </a:r>
              <a:endParaRPr sz="2800" b="1" spc="45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marL="12700" marR="5080" algn="ctr">
                <a:spcBef>
                  <a:spcPts val="100"/>
                </a:spcBef>
              </a:pPr>
              <a:r>
                <a:rPr sz="2800" b="1" spc="90" dirty="0">
                  <a:solidFill>
                    <a:srgbClr val="1A1A1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to</a:t>
              </a:r>
              <a:r>
                <a:rPr lang="en-US" sz="2800" b="1" spc="90" dirty="0">
                  <a:solidFill>
                    <a:srgbClr val="1A1A1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 Sentence And Audio</a:t>
              </a:r>
              <a:endParaRPr lang="en-US" sz="2800" b="1" spc="9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marL="12700" marR="5080" algn="ctr">
                <a:spcBef>
                  <a:spcPts val="100"/>
                </a:spcBef>
              </a:pPr>
              <a:r>
                <a:rPr lang="en-GB" sz="28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2000" spc="15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For</a:t>
              </a:r>
              <a:r>
                <a:rPr sz="2000" spc="-13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sz="2000" spc="-5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Dumb</a:t>
              </a:r>
              <a:r>
                <a:rPr lang="en-US" sz="2000" spc="-125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 ,</a:t>
              </a:r>
              <a:r>
                <a:rPr lang="en-US" sz="200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 </a:t>
              </a:r>
              <a:r>
                <a:rPr sz="2000" spc="-1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Deaf</a:t>
              </a:r>
              <a:r>
                <a:rPr lang="en-US" sz="2000" spc="-1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And Blind</a:t>
              </a:r>
              <a:endParaRPr lang="en-US" sz="28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</a:endParaRPr>
            </a:p>
            <a:p>
              <a:pPr marL="12700" marR="5080">
                <a:spcBef>
                  <a:spcPts val="100"/>
                </a:spcBef>
              </a:pPr>
              <a:endParaRPr lang="en-GB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5010" y="2955290"/>
            <a:ext cx="2316480" cy="5664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0" i="1" spc="-16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PRESENTED BY</a:t>
            </a:r>
            <a:r>
              <a:rPr lang="en-US" sz="1800" b="0" i="1" spc="2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:-</a:t>
            </a:r>
            <a:br>
              <a:rPr sz="1800" b="0" i="1">
                <a:solidFill>
                  <a:schemeClr val="accent1">
                    <a:lumMod val="75000"/>
                  </a:schemeClr>
                </a:solidFill>
              </a:rPr>
            </a:br>
            <a:endParaRPr sz="1800" b="0" i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105" y="3531870"/>
            <a:ext cx="3021330" cy="15849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NITESH KUMAR</a:t>
            </a:r>
            <a:r>
              <a:rPr lang="en-GB" altLang="en-US" sz="1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4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19105113029</a:t>
            </a:r>
            <a:endParaRPr lang="en-US" sz="1400" b="1" spc="-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b="1" spc="-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en-GB" altLang="en-US" sz="1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ANISH KUMAR</a:t>
            </a:r>
            <a:r>
              <a:rPr lang="en-GB" altLang="en-US" sz="1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4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20105113906</a:t>
            </a:r>
            <a:endParaRPr lang="en-US" sz="1400" spc="-5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endParaRPr lang="en-US" sz="1400" b="1" spc="-5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r>
              <a:rPr lang="en-US" sz="1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 ARYAN</a:t>
            </a:r>
            <a:r>
              <a:rPr lang="en-GB" altLang="en-US" sz="1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en-US" sz="14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19105113059</a:t>
            </a:r>
            <a:endParaRPr lang="en-US" sz="1400" b="1" spc="-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endParaRPr lang="en-US" sz="1400" b="1" spc="-5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r>
              <a:rPr lang="en-US" sz="1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ASHUTOSH KUMAR  </a:t>
            </a:r>
            <a:r>
              <a:rPr lang="en-GB" altLang="en-US" sz="1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19105113006</a:t>
            </a:r>
            <a:endParaRPr lang="en-US" sz="1400" spc="-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6895110" y="4141519"/>
          <a:ext cx="208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b="0" i="0" u="none" strike="noStrike" noProof="0" dirty="0" err="1">
                        <a:latin typeface="Calibri" panose="020F050202020403020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1"/>
          <a:srcRect l="5820" t="3681" r="5487" b="1895"/>
          <a:stretch>
            <a:fillRect/>
          </a:stretch>
        </p:blipFill>
        <p:spPr>
          <a:xfrm>
            <a:off x="882650" y="0"/>
            <a:ext cx="1101090" cy="1010285"/>
          </a:xfrm>
          <a:prstGeom prst="rect">
            <a:avLst/>
          </a:prstGeom>
        </p:spPr>
      </p:pic>
      <p:pic>
        <p:nvPicPr>
          <p:cNvPr id="4" name="Picture 10" descr="Graphical user interface, text&#10;&#10;Description automatically generated"/>
          <p:cNvPicPr>
            <a:picLocks noChangeAspect="1"/>
          </p:cNvPicPr>
          <p:nvPr/>
        </p:nvPicPr>
        <p:blipFill rotWithShape="1">
          <a:blip r:embed="rId2"/>
          <a:srcRect l="41176" t="66240" r="17337" b="21585"/>
          <a:stretch>
            <a:fillRect/>
          </a:stretch>
        </p:blipFill>
        <p:spPr>
          <a:xfrm>
            <a:off x="2062480" y="62230"/>
            <a:ext cx="6195695" cy="112268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5348605" y="2978785"/>
            <a:ext cx="3384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000" i="1"/>
              <a:t>UNDER THE SUPERVISION </a:t>
            </a:r>
            <a:endParaRPr lang="en-GB" altLang="en-US" sz="2000" i="1"/>
          </a:p>
          <a:p>
            <a:r>
              <a:rPr lang="en-GB" altLang="en-US" sz="2000" i="1"/>
              <a:t>                 OF:</a:t>
            </a:r>
            <a:endParaRPr lang="en-GB" altLang="en-US" sz="2000" i="1"/>
          </a:p>
          <a:p>
            <a:endParaRPr lang="en-GB" altLang="en-US" sz="2000" i="1"/>
          </a:p>
        </p:txBody>
      </p:sp>
      <p:sp>
        <p:nvSpPr>
          <p:cNvPr id="18" name="Text Box 17"/>
          <p:cNvSpPr txBox="1"/>
          <p:nvPr/>
        </p:nvSpPr>
        <p:spPr>
          <a:xfrm>
            <a:off x="5563235" y="3769995"/>
            <a:ext cx="239903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altLang="en-US" sz="2400">
                <a:sym typeface="+mn-ea"/>
              </a:rPr>
              <a:t>Mrs. Abha Kumari</a:t>
            </a:r>
            <a:endParaRPr lang="en-GB" altLang="en-US"/>
          </a:p>
          <a:p>
            <a:pPr algn="l"/>
            <a:r>
              <a:rPr lang="en-GB" altLang="en-US">
                <a:sym typeface="+mn-ea"/>
              </a:rPr>
              <a:t>    [Assistant Professor]</a:t>
            </a:r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35818" y="0"/>
            <a:ext cx="7472363" cy="51435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41248" y="0"/>
            <a:ext cx="7461504" cy="51435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143002" y="1499711"/>
            <a:ext cx="6858000" cy="20730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5400" kern="1200" spc="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Gesture</a:t>
            </a:r>
            <a:r>
              <a:rPr lang="en-US" sz="5400" kern="1200" spc="-18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</a:t>
            </a:r>
            <a:endParaRPr lang="en-US" sz="5400" kern="1200" spc="-2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788920" y="4143589"/>
            <a:ext cx="3566160" cy="20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7735" y="2771152"/>
            <a:ext cx="121920" cy="120650"/>
          </a:xfrm>
          <a:custGeom>
            <a:avLst/>
            <a:gdLst/>
            <a:ahLst/>
            <a:cxnLst/>
            <a:rect l="l" t="t" r="r" b="b"/>
            <a:pathLst>
              <a:path w="121919" h="120650">
                <a:moveTo>
                  <a:pt x="121424" y="52070"/>
                </a:moveTo>
                <a:lnTo>
                  <a:pt x="68897" y="52070"/>
                </a:lnTo>
                <a:lnTo>
                  <a:pt x="68897" y="0"/>
                </a:lnTo>
                <a:lnTo>
                  <a:pt x="52527" y="0"/>
                </a:lnTo>
                <a:lnTo>
                  <a:pt x="52527" y="52070"/>
                </a:lnTo>
                <a:lnTo>
                  <a:pt x="0" y="52070"/>
                </a:lnTo>
                <a:lnTo>
                  <a:pt x="0" y="68580"/>
                </a:lnTo>
                <a:lnTo>
                  <a:pt x="52527" y="68580"/>
                </a:lnTo>
                <a:lnTo>
                  <a:pt x="52527" y="120650"/>
                </a:lnTo>
                <a:lnTo>
                  <a:pt x="68897" y="120650"/>
                </a:lnTo>
                <a:lnTo>
                  <a:pt x="68897" y="68580"/>
                </a:lnTo>
                <a:lnTo>
                  <a:pt x="121424" y="68580"/>
                </a:lnTo>
                <a:lnTo>
                  <a:pt x="121424" y="52070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36237" y="1973489"/>
            <a:ext cx="2521585" cy="2497748"/>
          </a:xfrm>
          <a:custGeom>
            <a:avLst/>
            <a:gdLst/>
            <a:ahLst/>
            <a:cxnLst/>
            <a:rect l="l" t="t" r="r" b="b"/>
            <a:pathLst>
              <a:path w="2521584" h="2028825">
                <a:moveTo>
                  <a:pt x="2161220" y="2028405"/>
                </a:moveTo>
                <a:lnTo>
                  <a:pt x="0" y="2028405"/>
                </a:lnTo>
                <a:lnTo>
                  <a:pt x="0" y="360344"/>
                </a:lnTo>
                <a:lnTo>
                  <a:pt x="3289" y="311450"/>
                </a:lnTo>
                <a:lnTo>
                  <a:pt x="12871" y="264556"/>
                </a:lnTo>
                <a:lnTo>
                  <a:pt x="28316" y="220091"/>
                </a:lnTo>
                <a:lnTo>
                  <a:pt x="49195" y="178483"/>
                </a:lnTo>
                <a:lnTo>
                  <a:pt x="75078" y="140162"/>
                </a:lnTo>
                <a:lnTo>
                  <a:pt x="105537" y="105558"/>
                </a:lnTo>
                <a:lnTo>
                  <a:pt x="140141" y="75100"/>
                </a:lnTo>
                <a:lnTo>
                  <a:pt x="178462" y="49217"/>
                </a:lnTo>
                <a:lnTo>
                  <a:pt x="220070" y="28338"/>
                </a:lnTo>
                <a:lnTo>
                  <a:pt x="264536" y="12893"/>
                </a:lnTo>
                <a:lnTo>
                  <a:pt x="311430" y="3311"/>
                </a:lnTo>
                <a:lnTo>
                  <a:pt x="360324" y="22"/>
                </a:lnTo>
                <a:lnTo>
                  <a:pt x="2521544" y="0"/>
                </a:lnTo>
                <a:lnTo>
                  <a:pt x="2521544" y="1668081"/>
                </a:lnTo>
                <a:lnTo>
                  <a:pt x="2518421" y="1715448"/>
                </a:lnTo>
                <a:lnTo>
                  <a:pt x="2509203" y="1761601"/>
                </a:lnTo>
                <a:lnTo>
                  <a:pt x="2494123" y="1805981"/>
                </a:lnTo>
                <a:lnTo>
                  <a:pt x="2473411" y="1848027"/>
                </a:lnTo>
                <a:lnTo>
                  <a:pt x="2447300" y="1887180"/>
                </a:lnTo>
                <a:lnTo>
                  <a:pt x="2416020" y="1922881"/>
                </a:lnTo>
                <a:lnTo>
                  <a:pt x="2380319" y="1954161"/>
                </a:lnTo>
                <a:lnTo>
                  <a:pt x="2341166" y="1980272"/>
                </a:lnTo>
                <a:lnTo>
                  <a:pt x="2299120" y="2000984"/>
                </a:lnTo>
                <a:lnTo>
                  <a:pt x="2254740" y="2016064"/>
                </a:lnTo>
                <a:lnTo>
                  <a:pt x="2208587" y="2025282"/>
                </a:lnTo>
                <a:lnTo>
                  <a:pt x="2161220" y="2028405"/>
                </a:lnTo>
                <a:close/>
              </a:path>
              <a:path w="2521584" h="2028825">
                <a:moveTo>
                  <a:pt x="24" y="2028430"/>
                </a:move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28827" y="2164510"/>
            <a:ext cx="1649730" cy="161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sz="2800" b="1" spc="-2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5000"/>
              </a:lnSpc>
              <a:spcBef>
                <a:spcPts val="1665"/>
              </a:spcBef>
            </a:pPr>
            <a:r>
              <a:rPr sz="1800" spc="-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Classify  between</a:t>
            </a:r>
            <a:r>
              <a:rPr sz="1800" spc="-9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  Symbols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2819" y="1973409"/>
            <a:ext cx="2515870" cy="2497748"/>
          </a:xfrm>
          <a:custGeom>
            <a:avLst/>
            <a:gdLst/>
            <a:ahLst/>
            <a:cxnLst/>
            <a:rect l="l" t="t" r="r" b="b"/>
            <a:pathLst>
              <a:path w="2515870" h="2028825">
                <a:moveTo>
                  <a:pt x="0" y="22"/>
                </a:moveTo>
                <a:close/>
              </a:path>
              <a:path w="2515870" h="2028825">
                <a:moveTo>
                  <a:pt x="2515720" y="2028585"/>
                </a:moveTo>
                <a:lnTo>
                  <a:pt x="360349" y="2028560"/>
                </a:lnTo>
                <a:lnTo>
                  <a:pt x="311450" y="2025271"/>
                </a:lnTo>
                <a:lnTo>
                  <a:pt x="264550" y="2015689"/>
                </a:lnTo>
                <a:lnTo>
                  <a:pt x="220081" y="2000244"/>
                </a:lnTo>
                <a:lnTo>
                  <a:pt x="178470" y="1979364"/>
                </a:lnTo>
                <a:lnTo>
                  <a:pt x="140146" y="1953480"/>
                </a:lnTo>
                <a:lnTo>
                  <a:pt x="105540" y="1923020"/>
                </a:lnTo>
                <a:lnTo>
                  <a:pt x="75080" y="1888414"/>
                </a:lnTo>
                <a:lnTo>
                  <a:pt x="49196" y="1850090"/>
                </a:lnTo>
                <a:lnTo>
                  <a:pt x="28316" y="1808479"/>
                </a:lnTo>
                <a:lnTo>
                  <a:pt x="12871" y="1764009"/>
                </a:lnTo>
                <a:lnTo>
                  <a:pt x="3289" y="1717110"/>
                </a:lnTo>
                <a:lnTo>
                  <a:pt x="0" y="1668211"/>
                </a:lnTo>
                <a:lnTo>
                  <a:pt x="0" y="22"/>
                </a:lnTo>
                <a:lnTo>
                  <a:pt x="2155370" y="22"/>
                </a:lnTo>
                <a:lnTo>
                  <a:pt x="2202737" y="3147"/>
                </a:lnTo>
                <a:lnTo>
                  <a:pt x="2248890" y="12368"/>
                </a:lnTo>
                <a:lnTo>
                  <a:pt x="2293270" y="27452"/>
                </a:lnTo>
                <a:lnTo>
                  <a:pt x="2335316" y="48168"/>
                </a:lnTo>
                <a:lnTo>
                  <a:pt x="2374469" y="74283"/>
                </a:lnTo>
                <a:lnTo>
                  <a:pt x="2410170" y="105567"/>
                </a:lnTo>
                <a:lnTo>
                  <a:pt x="2441452" y="141269"/>
                </a:lnTo>
                <a:lnTo>
                  <a:pt x="2467568" y="180424"/>
                </a:lnTo>
                <a:lnTo>
                  <a:pt x="2488285" y="222472"/>
                </a:lnTo>
                <a:lnTo>
                  <a:pt x="2503371" y="266853"/>
                </a:lnTo>
                <a:lnTo>
                  <a:pt x="2512594" y="313006"/>
                </a:lnTo>
                <a:lnTo>
                  <a:pt x="2515720" y="360371"/>
                </a:lnTo>
                <a:lnTo>
                  <a:pt x="2515720" y="202858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80424" y="2164510"/>
            <a:ext cx="128397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sz="2800" spc="-9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0433" y="2947330"/>
            <a:ext cx="1202690" cy="128460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sz="1800" spc="-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Classify</a:t>
            </a:r>
            <a:r>
              <a:rPr lang="en-US" spc="-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spc="-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sz="1800" spc="-9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26 </a:t>
            </a:r>
            <a:r>
              <a:rPr sz="1800" spc="-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Symbols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13971" y="2701319"/>
            <a:ext cx="731520" cy="543560"/>
            <a:chOff x="1913971" y="2701319"/>
            <a:chExt cx="731520" cy="543560"/>
          </a:xfrm>
        </p:grpSpPr>
        <p:sp>
          <p:nvSpPr>
            <p:cNvPr id="9" name="object 9"/>
            <p:cNvSpPr/>
            <p:nvPr/>
          </p:nvSpPr>
          <p:spPr>
            <a:xfrm>
              <a:off x="1917301" y="2701319"/>
              <a:ext cx="728345" cy="54356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13971" y="2887569"/>
              <a:ext cx="552450" cy="17145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5555238" y="2644544"/>
            <a:ext cx="968375" cy="657225"/>
            <a:chOff x="5555238" y="2644544"/>
            <a:chExt cx="968375" cy="657225"/>
          </a:xfrm>
        </p:grpSpPr>
        <p:sp>
          <p:nvSpPr>
            <p:cNvPr id="12" name="object 12"/>
            <p:cNvSpPr/>
            <p:nvPr/>
          </p:nvSpPr>
          <p:spPr>
            <a:xfrm>
              <a:off x="5559638" y="2644544"/>
              <a:ext cx="963930" cy="657225"/>
            </a:xfrm>
            <a:custGeom>
              <a:avLst/>
              <a:gdLst/>
              <a:ahLst/>
              <a:cxnLst/>
              <a:rect l="l" t="t" r="r" b="b"/>
              <a:pathLst>
                <a:path w="963929" h="657225">
                  <a:moveTo>
                    <a:pt x="481949" y="657023"/>
                  </a:moveTo>
                  <a:lnTo>
                    <a:pt x="425743" y="654813"/>
                  </a:lnTo>
                  <a:lnTo>
                    <a:pt x="371442" y="648347"/>
                  </a:lnTo>
                  <a:lnTo>
                    <a:pt x="319406" y="637872"/>
                  </a:lnTo>
                  <a:lnTo>
                    <a:pt x="269999" y="623634"/>
                  </a:lnTo>
                  <a:lnTo>
                    <a:pt x="223581" y="605880"/>
                  </a:lnTo>
                  <a:lnTo>
                    <a:pt x="180513" y="584855"/>
                  </a:lnTo>
                  <a:lnTo>
                    <a:pt x="141159" y="560808"/>
                  </a:lnTo>
                  <a:lnTo>
                    <a:pt x="105878" y="533983"/>
                  </a:lnTo>
                  <a:lnTo>
                    <a:pt x="75033" y="504628"/>
                  </a:lnTo>
                  <a:lnTo>
                    <a:pt x="48985" y="472989"/>
                  </a:lnTo>
                  <a:lnTo>
                    <a:pt x="28096" y="439313"/>
                  </a:lnTo>
                  <a:lnTo>
                    <a:pt x="12728" y="403846"/>
                  </a:lnTo>
                  <a:lnTo>
                    <a:pt x="3242" y="366834"/>
                  </a:lnTo>
                  <a:lnTo>
                    <a:pt x="0" y="328524"/>
                  </a:lnTo>
                  <a:lnTo>
                    <a:pt x="3242" y="290209"/>
                  </a:lnTo>
                  <a:lnTo>
                    <a:pt x="12728" y="253193"/>
                  </a:lnTo>
                  <a:lnTo>
                    <a:pt x="28096" y="217722"/>
                  </a:lnTo>
                  <a:lnTo>
                    <a:pt x="48985" y="184043"/>
                  </a:lnTo>
                  <a:lnTo>
                    <a:pt x="75033" y="152401"/>
                  </a:lnTo>
                  <a:lnTo>
                    <a:pt x="105878" y="123044"/>
                  </a:lnTo>
                  <a:lnTo>
                    <a:pt x="141159" y="96218"/>
                  </a:lnTo>
                  <a:lnTo>
                    <a:pt x="180513" y="72169"/>
                  </a:lnTo>
                  <a:lnTo>
                    <a:pt x="223581" y="51144"/>
                  </a:lnTo>
                  <a:lnTo>
                    <a:pt x="269999" y="33389"/>
                  </a:lnTo>
                  <a:lnTo>
                    <a:pt x="319406" y="19151"/>
                  </a:lnTo>
                  <a:lnTo>
                    <a:pt x="371442" y="8676"/>
                  </a:lnTo>
                  <a:lnTo>
                    <a:pt x="425743" y="2210"/>
                  </a:lnTo>
                  <a:lnTo>
                    <a:pt x="481949" y="0"/>
                  </a:lnTo>
                  <a:lnTo>
                    <a:pt x="538149" y="2210"/>
                  </a:lnTo>
                  <a:lnTo>
                    <a:pt x="592446" y="8676"/>
                  </a:lnTo>
                  <a:lnTo>
                    <a:pt x="644478" y="19151"/>
                  </a:lnTo>
                  <a:lnTo>
                    <a:pt x="693882" y="33389"/>
                  </a:lnTo>
                  <a:lnTo>
                    <a:pt x="740298" y="51144"/>
                  </a:lnTo>
                  <a:lnTo>
                    <a:pt x="783363" y="72169"/>
                  </a:lnTo>
                  <a:lnTo>
                    <a:pt x="822717" y="96218"/>
                  </a:lnTo>
                  <a:lnTo>
                    <a:pt x="857996" y="123044"/>
                  </a:lnTo>
                  <a:lnTo>
                    <a:pt x="888840" y="152401"/>
                  </a:lnTo>
                  <a:lnTo>
                    <a:pt x="914888" y="184043"/>
                  </a:lnTo>
                  <a:lnTo>
                    <a:pt x="935776" y="217722"/>
                  </a:lnTo>
                  <a:lnTo>
                    <a:pt x="951144" y="253193"/>
                  </a:lnTo>
                  <a:lnTo>
                    <a:pt x="960630" y="290209"/>
                  </a:lnTo>
                  <a:lnTo>
                    <a:pt x="963873" y="328524"/>
                  </a:lnTo>
                  <a:lnTo>
                    <a:pt x="960630" y="366834"/>
                  </a:lnTo>
                  <a:lnTo>
                    <a:pt x="951144" y="403846"/>
                  </a:lnTo>
                  <a:lnTo>
                    <a:pt x="935776" y="439313"/>
                  </a:lnTo>
                  <a:lnTo>
                    <a:pt x="914888" y="472989"/>
                  </a:lnTo>
                  <a:lnTo>
                    <a:pt x="888840" y="504628"/>
                  </a:lnTo>
                  <a:lnTo>
                    <a:pt x="857996" y="533983"/>
                  </a:lnTo>
                  <a:lnTo>
                    <a:pt x="822717" y="560808"/>
                  </a:lnTo>
                  <a:lnTo>
                    <a:pt x="783363" y="584855"/>
                  </a:lnTo>
                  <a:lnTo>
                    <a:pt x="740298" y="605880"/>
                  </a:lnTo>
                  <a:lnTo>
                    <a:pt x="693882" y="623634"/>
                  </a:lnTo>
                  <a:lnTo>
                    <a:pt x="644478" y="637872"/>
                  </a:lnTo>
                  <a:lnTo>
                    <a:pt x="592446" y="648347"/>
                  </a:lnTo>
                  <a:lnTo>
                    <a:pt x="538149" y="654813"/>
                  </a:lnTo>
                  <a:lnTo>
                    <a:pt x="481949" y="6570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555238" y="2869669"/>
              <a:ext cx="732155" cy="207010"/>
            </a:xfrm>
            <a:custGeom>
              <a:avLst/>
              <a:gdLst/>
              <a:ahLst/>
              <a:cxnLst/>
              <a:rect l="l" t="t" r="r" b="b"/>
              <a:pathLst>
                <a:path w="732154" h="207010">
                  <a:moveTo>
                    <a:pt x="593323" y="206499"/>
                  </a:moveTo>
                  <a:lnTo>
                    <a:pt x="593323" y="136299"/>
                  </a:lnTo>
                  <a:lnTo>
                    <a:pt x="0" y="136299"/>
                  </a:lnTo>
                  <a:lnTo>
                    <a:pt x="0" y="70199"/>
                  </a:lnTo>
                  <a:lnTo>
                    <a:pt x="593323" y="70199"/>
                  </a:lnTo>
                  <a:lnTo>
                    <a:pt x="593323" y="0"/>
                  </a:lnTo>
                  <a:lnTo>
                    <a:pt x="731623" y="103249"/>
                  </a:lnTo>
                  <a:lnTo>
                    <a:pt x="593323" y="206499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" y="1973399"/>
            <a:ext cx="1741351" cy="17413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897" y="14623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Algorithm Layer</a:t>
            </a:r>
            <a:r>
              <a:rPr lang="en-US" sz="2000" spc="-85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1:</a:t>
            </a:r>
            <a:endParaRPr lang="en-US"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922" y="1896772"/>
            <a:ext cx="7069455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8000"/>
              </a:lnSpc>
              <a:spcBef>
                <a:spcPts val="100"/>
              </a:spcBef>
              <a:buAutoNum type="arabicPeriod"/>
              <a:tabLst>
                <a:tab pos="298450" algn="l"/>
              </a:tabLst>
            </a:pPr>
            <a:r>
              <a:rPr lang="en-US" sz="1800" spc="-5">
                <a:latin typeface="Times New Roman" panose="02020603050405020304"/>
                <a:cs typeface="Times New Roman" panose="02020603050405020304"/>
              </a:rPr>
              <a:t>Apply </a:t>
            </a:r>
            <a:r>
              <a:rPr lang="en-US" sz="1800">
                <a:latin typeface="Times New Roman" panose="02020603050405020304"/>
                <a:cs typeface="Times New Roman" panose="02020603050405020304"/>
              </a:rPr>
              <a:t>gaussian blur filter </a:t>
            </a:r>
            <a:r>
              <a:rPr lang="en-US" sz="1800" spc="-5">
                <a:latin typeface="Times New Roman" panose="02020603050405020304"/>
                <a:cs typeface="Times New Roman" panose="02020603050405020304"/>
              </a:rPr>
              <a:t>and threshold to the </a:t>
            </a:r>
            <a:r>
              <a:rPr lang="en-US" sz="1800">
                <a:latin typeface="Times New Roman" panose="02020603050405020304"/>
                <a:cs typeface="Times New Roman" panose="02020603050405020304"/>
              </a:rPr>
              <a:t>frame </a:t>
            </a:r>
            <a:r>
              <a:rPr lang="en-US" sz="1800" spc="-5">
                <a:latin typeface="Times New Roman" panose="02020603050405020304"/>
                <a:cs typeface="Times New Roman" panose="02020603050405020304"/>
              </a:rPr>
              <a:t>taken with </a:t>
            </a:r>
            <a:r>
              <a:rPr lang="en-US" sz="1800">
                <a:latin typeface="Times New Roman" panose="02020603050405020304"/>
                <a:cs typeface="Times New Roman" panose="02020603050405020304"/>
              </a:rPr>
              <a:t>opencv </a:t>
            </a:r>
            <a:r>
              <a:rPr lang="en-US" sz="1800" spc="-5">
                <a:latin typeface="Times New Roman" panose="02020603050405020304"/>
                <a:cs typeface="Times New Roman" panose="02020603050405020304"/>
              </a:rPr>
              <a:t>to  </a:t>
            </a:r>
            <a:r>
              <a:rPr lang="en-US" sz="1800">
                <a:latin typeface="Times New Roman" panose="02020603050405020304"/>
                <a:cs typeface="Times New Roman" panose="02020603050405020304"/>
              </a:rPr>
              <a:t>get </a:t>
            </a:r>
            <a:r>
              <a:rPr lang="en-US" sz="1800" spc="-5"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sz="1800">
                <a:latin typeface="Times New Roman" panose="02020603050405020304"/>
                <a:cs typeface="Times New Roman" panose="02020603050405020304"/>
              </a:rPr>
              <a:t>processed </a:t>
            </a:r>
            <a:r>
              <a:rPr lang="en-US" sz="1800" spc="-5">
                <a:latin typeface="Times New Roman" panose="02020603050405020304"/>
                <a:cs typeface="Times New Roman" panose="02020603050405020304"/>
              </a:rPr>
              <a:t>image after </a:t>
            </a:r>
            <a:r>
              <a:rPr lang="en-US" sz="1800">
                <a:latin typeface="Times New Roman" panose="02020603050405020304"/>
                <a:cs typeface="Times New Roman" panose="02020603050405020304"/>
              </a:rPr>
              <a:t>feature</a:t>
            </a:r>
            <a:r>
              <a:rPr lang="en-US" sz="1800" spc="-1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spc="-5">
                <a:latin typeface="Times New Roman" panose="02020603050405020304"/>
                <a:cs typeface="Times New Roman" panose="02020603050405020304"/>
              </a:rPr>
              <a:t>extraction.</a:t>
            </a:r>
            <a:endParaRPr lang="en-US" sz="1800">
              <a:latin typeface="Times New Roman" panose="02020603050405020304"/>
              <a:cs typeface="Times New Roman" panose="02020603050405020304"/>
            </a:endParaRPr>
          </a:p>
          <a:p>
            <a:pPr marL="298450" marR="127000" indent="-298450">
              <a:lnSpc>
                <a:spcPct val="108000"/>
              </a:lnSpc>
              <a:buAutoNum type="arabicPeriod"/>
              <a:tabLst>
                <a:tab pos="298450" algn="l"/>
              </a:tabLst>
            </a:pPr>
            <a:r>
              <a:rPr lang="en-US" sz="1800" spc="-5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lang="en-US" sz="1800">
                <a:latin typeface="Times New Roman" panose="02020603050405020304"/>
                <a:cs typeface="Times New Roman" panose="02020603050405020304"/>
              </a:rPr>
              <a:t>processed </a:t>
            </a:r>
            <a:r>
              <a:rPr lang="en-US" sz="1800" spc="-5">
                <a:latin typeface="Times New Roman" panose="02020603050405020304"/>
                <a:cs typeface="Times New Roman" panose="02020603050405020304"/>
              </a:rPr>
              <a:t>image is </a:t>
            </a:r>
            <a:r>
              <a:rPr lang="en-US" sz="1800">
                <a:latin typeface="Times New Roman" panose="02020603050405020304"/>
                <a:cs typeface="Times New Roman" panose="02020603050405020304"/>
              </a:rPr>
              <a:t>passed </a:t>
            </a:r>
            <a:r>
              <a:rPr lang="en-US" sz="1800" spc="-5">
                <a:latin typeface="Times New Roman" panose="02020603050405020304"/>
                <a:cs typeface="Times New Roman" panose="02020603050405020304"/>
              </a:rPr>
              <a:t>to the CNN model </a:t>
            </a:r>
            <a:r>
              <a:rPr lang="en-US" sz="1800">
                <a:latin typeface="Times New Roman" panose="02020603050405020304"/>
                <a:cs typeface="Times New Roman" panose="02020603050405020304"/>
              </a:rPr>
              <a:t>for prediction </a:t>
            </a:r>
            <a:r>
              <a:rPr lang="en-US" sz="1800" spc="-5">
                <a:latin typeface="Times New Roman" panose="02020603050405020304"/>
                <a:cs typeface="Times New Roman" panose="02020603050405020304"/>
              </a:rPr>
              <a:t>and if </a:t>
            </a:r>
            <a:r>
              <a:rPr lang="en-US" sz="1800">
                <a:latin typeface="Times New Roman" panose="02020603050405020304"/>
                <a:cs typeface="Times New Roman" panose="02020603050405020304"/>
              </a:rPr>
              <a:t>a  </a:t>
            </a:r>
            <a:r>
              <a:rPr lang="en-US" sz="1800" spc="-5">
                <a:latin typeface="Times New Roman" panose="02020603050405020304"/>
                <a:cs typeface="Times New Roman" panose="02020603050405020304"/>
              </a:rPr>
              <a:t>letter is </a:t>
            </a:r>
            <a:r>
              <a:rPr lang="en-US" sz="1800">
                <a:latin typeface="Times New Roman" panose="02020603050405020304"/>
                <a:cs typeface="Times New Roman" panose="02020603050405020304"/>
              </a:rPr>
              <a:t>detected for </a:t>
            </a:r>
            <a:r>
              <a:rPr lang="en-US" sz="1800" spc="-5">
                <a:latin typeface="Times New Roman" panose="02020603050405020304"/>
                <a:cs typeface="Times New Roman" panose="02020603050405020304"/>
              </a:rPr>
              <a:t>more than </a:t>
            </a:r>
            <a:r>
              <a:rPr lang="en-US" sz="1800">
                <a:latin typeface="Times New Roman" panose="02020603050405020304"/>
                <a:cs typeface="Times New Roman" panose="02020603050405020304"/>
              </a:rPr>
              <a:t>50 frames </a:t>
            </a:r>
            <a:r>
              <a:rPr lang="en-US" sz="1800" spc="-5">
                <a:latin typeface="Times New Roman" panose="02020603050405020304"/>
                <a:cs typeface="Times New Roman" panose="02020603050405020304"/>
              </a:rPr>
              <a:t>then the letter is </a:t>
            </a:r>
            <a:r>
              <a:rPr lang="en-US" sz="1800">
                <a:latin typeface="Times New Roman" panose="02020603050405020304"/>
                <a:cs typeface="Times New Roman" panose="02020603050405020304"/>
              </a:rPr>
              <a:t>printed </a:t>
            </a:r>
            <a:r>
              <a:rPr lang="en-US" sz="1800" spc="-5">
                <a:latin typeface="Times New Roman" panose="02020603050405020304"/>
                <a:cs typeface="Times New Roman" panose="02020603050405020304"/>
              </a:rPr>
              <a:t>and  taken into consideration </a:t>
            </a:r>
            <a:r>
              <a:rPr lang="en-US" sz="1800">
                <a:latin typeface="Times New Roman" panose="02020603050405020304"/>
                <a:cs typeface="Times New Roman" panose="02020603050405020304"/>
              </a:rPr>
              <a:t>for forming </a:t>
            </a:r>
            <a:r>
              <a:rPr lang="en-US" sz="1800" spc="-5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1800" spc="-2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spc="-5">
                <a:latin typeface="Times New Roman" panose="02020603050405020304"/>
                <a:cs typeface="Times New Roman" panose="02020603050405020304"/>
              </a:rPr>
              <a:t>word.</a:t>
            </a:r>
            <a:endParaRPr lang="en-US" sz="180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298450" algn="l"/>
              </a:tabLst>
            </a:pPr>
            <a:r>
              <a:rPr lang="en-US" sz="1800" spc="-5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lang="en-US" sz="1800"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lang="en-US" sz="1800" spc="-5">
                <a:latin typeface="Times New Roman" panose="02020603050405020304"/>
                <a:cs typeface="Times New Roman" panose="02020603050405020304"/>
              </a:rPr>
              <a:t>the words are considered </a:t>
            </a:r>
            <a:r>
              <a:rPr lang="en-US" sz="180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lang="en-US" sz="1800" spc="-5"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sz="1800">
                <a:latin typeface="Times New Roman" panose="02020603050405020304"/>
                <a:cs typeface="Times New Roman" panose="02020603050405020304"/>
              </a:rPr>
              <a:t>blank</a:t>
            </a:r>
            <a:r>
              <a:rPr lang="en-US" sz="1800" spc="-3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spc="-5">
                <a:latin typeface="Times New Roman" panose="02020603050405020304"/>
                <a:cs typeface="Times New Roman" panose="02020603050405020304"/>
              </a:rPr>
              <a:t>symbol.</a:t>
            </a:r>
            <a:endParaRPr lang="en-US"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723" y="13815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Algorithm Layer</a:t>
            </a:r>
            <a:r>
              <a:rPr sz="2000" spc="-85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2: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447" y="1896772"/>
            <a:ext cx="7612380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8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detect various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sets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symbols which show similar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results on getting  detected.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79095" indent="-367030">
              <a:lnSpc>
                <a:spcPct val="100000"/>
              </a:lnSpc>
              <a:spcBef>
                <a:spcPts val="16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latin typeface="Times New Roman" panose="02020603050405020304"/>
                <a:cs typeface="Times New Roman" panose="02020603050405020304"/>
              </a:rPr>
              <a:t>We then classify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those sets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classifiers made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those sets</a:t>
            </a:r>
            <a:r>
              <a:rPr sz="1800" spc="-55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only.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79095" marR="6985" indent="-367030">
              <a:lnSpc>
                <a:spcPct val="108000"/>
              </a:lnSpc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>
                <a:latin typeface="Times New Roman" panose="02020603050405020304"/>
                <a:cs typeface="Times New Roman" panose="02020603050405020304"/>
              </a:rPr>
              <a:t>In our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testing we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found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following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symbols were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showing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properly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and  were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giving other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symbols also</a:t>
            </a:r>
            <a:r>
              <a:rPr sz="1800" spc="-15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1271" y="3373144"/>
            <a:ext cx="96520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12750" indent="-40005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-10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D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-10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U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-4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I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-55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5719" y="3373144"/>
            <a:ext cx="136271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>
                <a:latin typeface="Times New Roman" panose="02020603050405020304"/>
                <a:cs typeface="Times New Roman" panose="02020603050405020304"/>
              </a:rPr>
              <a:t>: R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11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U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>
                <a:latin typeface="Times New Roman" panose="02020603050405020304"/>
                <a:cs typeface="Times New Roman" panose="02020603050405020304"/>
              </a:rPr>
              <a:t>: D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11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R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T, D,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10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I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>
                <a:latin typeface="Times New Roman" panose="02020603050405020304"/>
                <a:cs typeface="Times New Roman" panose="02020603050405020304"/>
              </a:rPr>
              <a:t>: M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45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58158"/>
            <a:ext cx="5777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>
                <a:solidFill>
                  <a:srgbClr val="1A1A1A"/>
                </a:solidFill>
              </a:rPr>
              <a:t>Convolutional </a:t>
            </a:r>
            <a:r>
              <a:rPr sz="3000" spc="70">
                <a:solidFill>
                  <a:srgbClr val="1A1A1A"/>
                </a:solidFill>
              </a:rPr>
              <a:t>Neural</a:t>
            </a:r>
            <a:r>
              <a:rPr sz="3000" spc="-240">
                <a:solidFill>
                  <a:srgbClr val="1A1A1A"/>
                </a:solidFill>
              </a:rPr>
              <a:t> </a:t>
            </a:r>
            <a:r>
              <a:rPr sz="3000" spc="45">
                <a:solidFill>
                  <a:srgbClr val="1A1A1A"/>
                </a:solidFill>
              </a:rPr>
              <a:t>Networks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1197" y="1465072"/>
            <a:ext cx="4596130" cy="288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40005" indent="-367030">
              <a:lnSpc>
                <a:spcPct val="115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CNNs consist </a:t>
            </a:r>
            <a:r>
              <a:rPr sz="1800" spc="-25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800" spc="1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</a:t>
            </a:r>
            <a:r>
              <a:rPr sz="18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 </a:t>
            </a:r>
            <a:r>
              <a:rPr sz="1800" spc="15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 </a:t>
            </a:r>
            <a:r>
              <a:rPr sz="1800" spc="-5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sz="1800" spc="2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</a:t>
            </a:r>
            <a:r>
              <a:rPr sz="18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 numerous  </a:t>
            </a:r>
            <a:r>
              <a:rPr sz="1800" spc="1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“filters”</a:t>
            </a:r>
            <a:r>
              <a:rPr sz="1800" spc="-12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z="1800" spc="-114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1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sz="1800" spc="-12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1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sz="1800" spc="-114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5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extraction.</a:t>
            </a:r>
            <a:endParaRPr sz="1800" spc="5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marR="40005" indent="-367030">
              <a:lnSpc>
                <a:spcPct val="115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marR="5080" indent="-367030">
              <a:lnSpc>
                <a:spcPct val="115000"/>
              </a:lnSpc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2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 </a:t>
            </a:r>
            <a:r>
              <a:rPr sz="18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sz="1800" spc="1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“filters” </a:t>
            </a:r>
            <a:r>
              <a:rPr sz="1800" spc="25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1800" spc="1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sz="18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800" spc="-5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 </a:t>
            </a:r>
            <a:r>
              <a:rPr sz="1800" spc="1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training,</a:t>
            </a:r>
            <a:r>
              <a:rPr sz="1800" spc="-12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5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00" spc="-12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1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sz="1800" spc="-114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1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r>
              <a:rPr sz="1800" spc="-12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sz="1800" spc="-114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15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 </a:t>
            </a:r>
            <a:r>
              <a:rPr sz="1800" spc="-5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1800" spc="-12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5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better.</a:t>
            </a:r>
            <a:endParaRPr sz="1800" spc="5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5080" indent="0">
              <a:lnSpc>
                <a:spcPct val="115000"/>
              </a:lnSpc>
              <a:buFont typeface="Arial" panose="020B0604020202020204"/>
              <a:buNone/>
              <a:tabLst>
                <a:tab pos="379095" algn="l"/>
                <a:tab pos="379730" algn="l"/>
              </a:tabLst>
            </a:pP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15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sz="1800" spc="-114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25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primarily</a:t>
            </a:r>
            <a:r>
              <a:rPr sz="1800" spc="-11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sz="1800" spc="-114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5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800" spc="-11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sz="1800" spc="-114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3312" y="1607471"/>
            <a:ext cx="2247210" cy="29848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Grp="1" noRot="1" noChangeAspect="1" noMove="1" noResize="1" noUngrp="1"/>
          </p:cNvGrpSpPr>
          <p:nvPr/>
        </p:nvGrpSpPr>
        <p:grpSpPr>
          <a:xfrm flipH="1">
            <a:off x="-1" y="1384778"/>
            <a:ext cx="9036622" cy="2373943"/>
            <a:chOff x="143163" y="5763486"/>
            <a:chExt cx="12048829" cy="739555"/>
          </a:xfrm>
        </p:grpSpPr>
        <p:sp>
          <p:nvSpPr>
            <p:cNvPr id="10" name="Rectangle 9"/>
            <p:cNvSpPr/>
            <p:nvPr/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5564" y="292137"/>
            <a:ext cx="5014971" cy="4543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973" y="726324"/>
            <a:ext cx="4197927" cy="3690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6000" kern="1200" spc="-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</a:t>
            </a:r>
            <a:r>
              <a:rPr lang="en-US" sz="6000" kern="1200" spc="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CNN </a:t>
            </a:r>
            <a:r>
              <a:rPr lang="en-US" sz="6000" kern="1200" spc="-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Classifier</a:t>
            </a:r>
            <a:r>
              <a:rPr lang="en-US" sz="6000" kern="1200" spc="-484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spc="1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  <a:endParaRPr lang="en-US" sz="6000" kern="1200" spc="1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1567" y="496763"/>
            <a:ext cx="7376835" cy="45148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9144000" cy="3309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7348" y="413971"/>
            <a:ext cx="8249304" cy="34639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970003"/>
            <a:ext cx="6858000" cy="2455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algn="ctr" rtl="0">
              <a:lnSpc>
                <a:spcPct val="90000"/>
              </a:lnSpc>
              <a:spcBef>
                <a:spcPct val="0"/>
              </a:spcBef>
            </a:pPr>
            <a:r>
              <a:rPr lang="en-US" sz="54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Finger </a:t>
            </a:r>
            <a:r>
              <a:rPr lang="en-US" sz="5400" kern="1200" spc="35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Spelling</a:t>
            </a:r>
            <a:r>
              <a:rPr lang="en-US" sz="5400" kern="1200" spc="-30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spc="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Sentence  </a:t>
            </a:r>
            <a:r>
              <a:rPr lang="en-US" sz="5400" kern="1200" spc="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Formation</a:t>
            </a:r>
            <a:endParaRPr lang="en-US" sz="5400" kern="1200" spc="1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447348" y="4766031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622058"/>
            <a:ext cx="3661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>
                <a:solidFill>
                  <a:srgbClr val="000000"/>
                </a:solidFill>
              </a:rPr>
              <a:t>Autocorrect</a:t>
            </a:r>
            <a:r>
              <a:rPr sz="3000" spc="-150">
                <a:solidFill>
                  <a:srgbClr val="000000"/>
                </a:solidFill>
              </a:rPr>
              <a:t> </a:t>
            </a:r>
            <a:r>
              <a:rPr sz="3000" spc="80">
                <a:solidFill>
                  <a:srgbClr val="000000"/>
                </a:solidFill>
              </a:rPr>
              <a:t>feature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71073" y="1693671"/>
            <a:ext cx="7529195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8000"/>
              </a:lnSpc>
              <a:spcBef>
                <a:spcPts val="100"/>
              </a:spcBef>
            </a:pPr>
            <a:r>
              <a:rPr sz="1800">
                <a:latin typeface="Times New Roman" panose="02020603050405020304"/>
                <a:cs typeface="Times New Roman" panose="02020603050405020304"/>
              </a:rPr>
              <a:t>A python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library </a:t>
            </a:r>
            <a:r>
              <a:rPr sz="1800" b="1" spc="-5">
                <a:latin typeface="Times New Roman" panose="02020603050405020304"/>
                <a:cs typeface="Times New Roman" panose="02020603050405020304"/>
              </a:rPr>
              <a:t>Hunspell_suggest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to suggest correct alternatives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for 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(incorrect)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input word and we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display a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words matching the current  word in which the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can select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word to append it to the current sentence.This 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helps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reducing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mistakes committed in spellings and assists in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predicting 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complex</a:t>
            </a:r>
            <a:r>
              <a:rPr sz="1800" spc="-1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>
                <a:latin typeface="Times New Roman" panose="02020603050405020304"/>
                <a:cs typeface="Times New Roman" panose="02020603050405020304"/>
              </a:rPr>
              <a:t>words.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44908"/>
            <a:ext cx="3312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>
                <a:solidFill>
                  <a:srgbClr val="1A1A1A"/>
                </a:solidFill>
              </a:rPr>
              <a:t>Challenges</a:t>
            </a:r>
            <a:r>
              <a:rPr sz="3000" spc="-150">
                <a:solidFill>
                  <a:srgbClr val="1A1A1A"/>
                </a:solidFill>
              </a:rPr>
              <a:t> </a:t>
            </a:r>
            <a:r>
              <a:rPr sz="3000" spc="35">
                <a:solidFill>
                  <a:srgbClr val="1A1A1A"/>
                </a:solidFill>
              </a:rPr>
              <a:t>Faced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00673" y="1428400"/>
            <a:ext cx="7542653" cy="352361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69265" marR="172720" indent="-457200">
              <a:lnSpc>
                <a:spcPct val="115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pc="-2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couldn’t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5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-1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5"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r>
              <a:rPr spc="-1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3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-1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5">
                <a:latin typeface="Arial" panose="020B0604020202020204" pitchFamily="34" charset="0"/>
                <a:cs typeface="Arial" panose="020B0604020202020204" pitchFamily="34" charset="0"/>
              </a:rPr>
              <a:t>asl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5"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  <a:r>
              <a:rPr spc="23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so  </a:t>
            </a:r>
            <a:r>
              <a:rPr spc="-25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pc="-1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5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dataset.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172720">
              <a:lnSpc>
                <a:spcPct val="115000"/>
              </a:lnSpc>
              <a:spcBef>
                <a:spcPts val="100"/>
              </a:spcBef>
              <a:tabLst>
                <a:tab pos="513715" algn="l"/>
                <a:tab pos="514350" algn="l"/>
              </a:tabLst>
            </a:pPr>
            <a:endParaRPr lang="en-US">
              <a:latin typeface="Arial" panose="020B0604020202020204" pitchFamily="34" charset="0"/>
              <a:ea typeface="Lato"/>
              <a:cs typeface="Arial" panose="020B0604020202020204" pitchFamily="34" charset="0"/>
            </a:endParaRPr>
          </a:p>
          <a:p>
            <a:pPr marL="469265" marR="5080" indent="-457200">
              <a:lnSpc>
                <a:spcPct val="115000"/>
              </a:lnSpc>
              <a:buFont typeface="AoyagiKouzanFontT"/>
              <a:buChar char="➢"/>
              <a:tabLst>
                <a:tab pos="513715" algn="l"/>
                <a:tab pos="51435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pc="-15">
                <a:latin typeface="Arial" panose="020B0604020202020204" pitchFamily="34" charset="0"/>
                <a:cs typeface="Arial" panose="020B0604020202020204" pitchFamily="34" charset="0"/>
              </a:rPr>
              <a:t>Second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issue </a:t>
            </a: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pc="5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spc="15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pc="20"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spc="5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pc="1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spc="5">
                <a:latin typeface="Arial" panose="020B0604020202020204" pitchFamily="34" charset="0"/>
                <a:cs typeface="Arial" panose="020B0604020202020204" pitchFamily="34" charset="0"/>
              </a:rPr>
              <a:t>extraction. </a:t>
            </a:r>
            <a:r>
              <a:rPr spc="-2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spc="20">
                <a:latin typeface="Arial" panose="020B0604020202020204" pitchFamily="34" charset="0"/>
                <a:cs typeface="Arial" panose="020B0604020202020204" pitchFamily="34" charset="0"/>
              </a:rPr>
              <a:t>tried  </a:t>
            </a:r>
            <a:r>
              <a:rPr spc="10"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spc="20"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spc="5">
                <a:latin typeface="Arial" panose="020B0604020202020204" pitchFamily="34" charset="0"/>
                <a:cs typeface="Arial" panose="020B0604020202020204" pitchFamily="34" charset="0"/>
              </a:rPr>
              <a:t>including </a:t>
            </a:r>
            <a:r>
              <a:rPr spc="15">
                <a:latin typeface="Arial" panose="020B0604020202020204" pitchFamily="34" charset="0"/>
                <a:cs typeface="Arial" panose="020B0604020202020204" pitchFamily="34" charset="0"/>
              </a:rPr>
              <a:t>binary </a:t>
            </a:r>
            <a:r>
              <a:rPr spc="5">
                <a:latin typeface="Arial" panose="020B0604020202020204" pitchFamily="34" charset="0"/>
                <a:cs typeface="Arial" panose="020B0604020202020204" pitchFamily="34" charset="0"/>
              </a:rPr>
              <a:t>threshold,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canny </a:t>
            </a: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edge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detection,  </a:t>
            </a:r>
            <a:r>
              <a:rPr spc="5"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5">
                <a:latin typeface="Arial" panose="020B0604020202020204" pitchFamily="34" charset="0"/>
                <a:cs typeface="Arial" panose="020B0604020202020204" pitchFamily="34" charset="0"/>
              </a:rPr>
              <a:t>blur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>
                <a:latin typeface="Arial" panose="020B0604020202020204" pitchFamily="34" charset="0"/>
                <a:cs typeface="Arial" panose="020B0604020202020204" pitchFamily="34" charset="0"/>
              </a:rPr>
              <a:t>,of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pc="-1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5">
                <a:latin typeface="Arial" panose="020B0604020202020204" pitchFamily="34" charset="0"/>
                <a:cs typeface="Arial" panose="020B0604020202020204" pitchFamily="34" charset="0"/>
              </a:rPr>
              <a:t>blur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giving</a:t>
            </a:r>
            <a:r>
              <a:rPr spc="-1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5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0">
                <a:latin typeface="Arial" panose="020B0604020202020204" pitchFamily="34" charset="0"/>
                <a:cs typeface="Arial" panose="020B0604020202020204" pitchFamily="34" charset="0"/>
              </a:rPr>
              <a:t>results.</a:t>
            </a:r>
            <a:endParaRPr spc="1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5080">
              <a:lnSpc>
                <a:spcPct val="115000"/>
              </a:lnSpc>
              <a:tabLst>
                <a:tab pos="469900" algn="l"/>
              </a:tabLst>
            </a:pPr>
            <a:endParaRPr lang="en-US" spc="10">
              <a:latin typeface="Arial" panose="020B0604020202020204" pitchFamily="34" charset="0"/>
              <a:ea typeface="Lato"/>
              <a:cs typeface="Arial" panose="020B0604020202020204" pitchFamily="34" charset="0"/>
            </a:endParaRPr>
          </a:p>
          <a:p>
            <a:pPr marL="469265" marR="294640" indent="-457200" algn="just">
              <a:lnSpc>
                <a:spcPct val="115000"/>
              </a:lnSpc>
              <a:buFont typeface="AoyagiKouzanFontT"/>
              <a:buChar char="➢"/>
              <a:tabLst>
                <a:tab pos="469900" algn="l"/>
              </a:tabLst>
            </a:pPr>
            <a:r>
              <a:rPr spc="5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faced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5">
                <a:latin typeface="Arial" panose="020B0604020202020204" pitchFamily="34" charset="0"/>
                <a:cs typeface="Arial" panose="020B0604020202020204" pitchFamily="34" charset="0"/>
              </a:rPr>
              <a:t>relating</a:t>
            </a:r>
            <a:r>
              <a:rPr spc="-1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spc="-1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spc="-1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5">
                <a:latin typeface="Arial" panose="020B0604020202020204" pitchFamily="34" charset="0"/>
                <a:cs typeface="Arial" panose="020B0604020202020204" pitchFamily="34" charset="0"/>
              </a:rPr>
              <a:t>trained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0">
                <a:latin typeface="Arial" panose="020B0604020202020204" pitchFamily="34" charset="0"/>
                <a:cs typeface="Arial" panose="020B0604020202020204" pitchFamily="34" charset="0"/>
              </a:rPr>
              <a:t>in  </a:t>
            </a:r>
            <a:r>
              <a:rPr spc="25">
                <a:latin typeface="Arial" panose="020B0604020202020204" pitchFamily="34" charset="0"/>
                <a:cs typeface="Arial" panose="020B0604020202020204" pitchFamily="34" charset="0"/>
              </a:rPr>
              <a:t>earlier</a:t>
            </a:r>
            <a:r>
              <a:rPr spc="-1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phases</a:t>
            </a:r>
            <a:r>
              <a:rPr spc="-10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pc="-10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pc="-1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>
                <a:latin typeface="Arial" panose="020B0604020202020204" pitchFamily="34" charset="0"/>
                <a:cs typeface="Arial" panose="020B0604020202020204" pitchFamily="34" charset="0"/>
              </a:rPr>
              <a:t>eventually</a:t>
            </a:r>
            <a:r>
              <a:rPr spc="-10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>
                <a:latin typeface="Arial" panose="020B0604020202020204" pitchFamily="34" charset="0"/>
                <a:cs typeface="Arial" panose="020B0604020202020204" pitchFamily="34" charset="0"/>
              </a:rPr>
              <a:t>improved</a:t>
            </a:r>
            <a:r>
              <a:rPr spc="-10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pc="-11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spc="-10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-10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>
                <a:latin typeface="Arial" panose="020B0604020202020204" pitchFamily="34" charset="0"/>
                <a:cs typeface="Arial" panose="020B0604020202020204" pitchFamily="34" charset="0"/>
              </a:rPr>
              <a:t>input 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>
                <a:latin typeface="Arial" panose="020B0604020202020204" pitchFamily="34" charset="0"/>
                <a:cs typeface="Arial" panose="020B0604020202020204" pitchFamily="34" charset="0"/>
              </a:rPr>
              <a:t>improving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-11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dataset.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3069" y="1370858"/>
            <a:ext cx="7114803" cy="70472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b="1" dirty="0">
                <a:cs typeface="Calibri" panose="020F0502020204030204"/>
              </a:rPr>
              <a:t>Contents</a:t>
            </a:r>
            <a:endParaRPr lang="en-US" sz="2400" b="1" dirty="0">
              <a:cs typeface="Calibri" panose="020F0502020204030204"/>
            </a:endParaRPr>
          </a:p>
          <a:p>
            <a:r>
              <a:rPr lang="en-GB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Abstract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2.Sign language is a  visual language and  consists of 3 major  components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r>
              <a:rPr lang="en-GB" alt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3.</a:t>
            </a:r>
            <a:r>
              <a:rPr sz="1400" spc="18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 </a:t>
            </a:r>
            <a:r>
              <a:rPr sz="1400" spc="7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implemented </a:t>
            </a:r>
            <a:r>
              <a:rPr lang="en-US" sz="1400" spc="15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26  </a:t>
            </a:r>
            <a:r>
              <a:rPr sz="1400" spc="-1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symbols(A-Z, </a:t>
            </a:r>
            <a:r>
              <a:rPr sz="1400" spc="2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blank)</a:t>
            </a:r>
            <a:r>
              <a:rPr sz="1400" spc="-254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1400" spc="35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of</a:t>
            </a:r>
            <a:r>
              <a:rPr lang="en-US" sz="1400" spc="35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</a:t>
            </a:r>
            <a:r>
              <a:rPr sz="1400" spc="35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1400" spc="-105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ASL </a:t>
            </a:r>
            <a:r>
              <a:rPr sz="1400" spc="-4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 </a:t>
            </a:r>
            <a:r>
              <a:rPr sz="140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our</a:t>
            </a:r>
            <a:r>
              <a:rPr sz="1400" spc="-155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1400" spc="1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project.</a:t>
            </a:r>
            <a:endParaRPr sz="1400" b="1" spc="10">
              <a:solidFill>
                <a:schemeClr val="accent4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GB" alt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4.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Software Requirements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5.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How we generated data set and  di</a:t>
            </a:r>
            <a:r>
              <a:rPr lang="en-GB" alt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 Data Preprocessing ?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6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.Why we Created our own Dataset ?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7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.Gesture Classification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r>
              <a:rPr lang="en-GB" alt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8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.Convolutional Neural Networks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r>
              <a:rPr lang="en-GB" alt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9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.Our CNN Classifier Model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r>
              <a:rPr lang="en-GB" alt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10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.Finger Spelling Sentence  Formation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1</a:t>
            </a:r>
            <a:r>
              <a:rPr lang="en-GB" alt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1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.Autocorrect feature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1</a:t>
            </a:r>
            <a:r>
              <a:rPr lang="en-GB" alt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2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.Challenges Faced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1</a:t>
            </a:r>
            <a:r>
              <a:rPr lang="en-GB" alt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3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.Limitations of our model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1</a:t>
            </a:r>
            <a:r>
              <a:rPr lang="en-GB" alt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4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.Conclusion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1</a:t>
            </a:r>
            <a:r>
              <a:rPr lang="en-GB" alt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5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charset="0"/>
                <a:ea typeface="+mn-lt"/>
                <a:cs typeface="Times New Roman" panose="02020603050405020304" charset="0"/>
              </a:rPr>
              <a:t>.Future Scope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endParaRPr lang="en-US" sz="1400" b="1" dirty="0">
              <a:solidFill>
                <a:schemeClr val="accent4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1A1A1A"/>
              </a:solidFill>
              <a:cs typeface="Calibri" panose="020F0502020204030204"/>
            </a:endParaRPr>
          </a:p>
          <a:p>
            <a:endParaRPr lang="en-US" b="1" dirty="0">
              <a:solidFill>
                <a:srgbClr val="1A1A1A"/>
              </a:solidFill>
              <a:cs typeface="Calibri" panose="020F0502020204030204"/>
            </a:endParaRPr>
          </a:p>
          <a:p>
            <a:endParaRPr lang="en-US" b="1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b="1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b="1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b="1" dirty="0">
              <a:solidFill>
                <a:srgbClr val="1A1A1A"/>
              </a:solidFill>
              <a:cs typeface="Calibri" panose="020F0502020204030204"/>
            </a:endParaRPr>
          </a:p>
          <a:p>
            <a:pPr algn="ctr"/>
            <a:endParaRPr lang="en-US" b="1" dirty="0">
              <a:cs typeface="Calibri" panose="020F0502020204030204"/>
            </a:endParaRPr>
          </a:p>
          <a:p>
            <a:pPr algn="ctr"/>
            <a:endParaRPr lang="en-US" b="1" dirty="0">
              <a:cs typeface="Calibri" panose="020F0502020204030204"/>
            </a:endParaRPr>
          </a:p>
          <a:p>
            <a:endParaRPr lang="en-US" b="1" dirty="0">
              <a:cs typeface="Calibri" panose="020F0502020204030204"/>
            </a:endParaRPr>
          </a:p>
          <a:p>
            <a:endParaRPr lang="en-US" sz="2400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496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>
                <a:solidFill>
                  <a:srgbClr val="1A1A1A"/>
                </a:solidFill>
              </a:rPr>
              <a:t>Limitations </a:t>
            </a:r>
            <a:r>
              <a:rPr sz="3000" spc="45">
                <a:solidFill>
                  <a:srgbClr val="1A1A1A"/>
                </a:solidFill>
              </a:rPr>
              <a:t>of </a:t>
            </a:r>
            <a:r>
              <a:rPr sz="3000">
                <a:solidFill>
                  <a:srgbClr val="1A1A1A"/>
                </a:solidFill>
              </a:rPr>
              <a:t>our</a:t>
            </a:r>
            <a:r>
              <a:rPr sz="3000" spc="-430">
                <a:solidFill>
                  <a:srgbClr val="1A1A1A"/>
                </a:solidFill>
              </a:rPr>
              <a:t> </a:t>
            </a:r>
            <a:r>
              <a:rPr sz="3000" spc="90">
                <a:solidFill>
                  <a:srgbClr val="1A1A1A"/>
                </a:solidFill>
              </a:rPr>
              <a:t>model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77716" y="2095562"/>
            <a:ext cx="6560184" cy="918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394335" algn="l"/>
                <a:tab pos="394970" algn="l"/>
              </a:tabLst>
            </a:pPr>
            <a:r>
              <a:rPr sz="1600" spc="-5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-13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sz="1600" spc="-1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1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sz="1600" spc="-1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sz="1600" spc="-1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sz="1600" spc="-1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1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600" spc="25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sz="1600" spc="-13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10">
                <a:latin typeface="Arial" panose="020B0604020202020204" pitchFamily="34" charset="0"/>
                <a:cs typeface="Arial" panose="020B0604020202020204" pitchFamily="34" charset="0"/>
              </a:rPr>
              <a:t>lighting</a:t>
            </a:r>
            <a:r>
              <a:rPr sz="1600" spc="-1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>
                <a:latin typeface="Arial" panose="020B0604020202020204" pitchFamily="34" charset="0"/>
                <a:cs typeface="Arial" panose="020B0604020202020204" pitchFamily="34" charset="0"/>
              </a:rPr>
              <a:t>conditions.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●"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4335" marR="5080" indent="-382270">
              <a:lnSpc>
                <a:spcPct val="166000"/>
              </a:lnSpc>
              <a:buFont typeface="Arial" panose="020B0604020202020204"/>
              <a:buChar char="●"/>
              <a:tabLst>
                <a:tab pos="394335" algn="l"/>
                <a:tab pos="394970" algn="l"/>
              </a:tabLst>
            </a:pPr>
            <a:r>
              <a:rPr sz="1600" spc="20">
                <a:latin typeface="Arial" panose="020B0604020202020204" pitchFamily="34" charset="0"/>
                <a:cs typeface="Arial" panose="020B0604020202020204" pitchFamily="34" charset="0"/>
              </a:rPr>
              <a:t>Plain</a:t>
            </a:r>
            <a:r>
              <a:rPr sz="1600" spc="-1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sz="1600" spc="-1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15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spc="-1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  <a:r>
              <a:rPr sz="1600" spc="-1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600" spc="-1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-1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sz="1600" spc="-1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600" spc="-1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r>
              <a:rPr sz="1600" spc="-13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with  </a:t>
            </a:r>
            <a:r>
              <a:rPr sz="1600" spc="-5">
                <a:latin typeface="Arial" panose="020B0604020202020204" pitchFamily="34" charset="0"/>
                <a:cs typeface="Arial" panose="020B0604020202020204" pitchFamily="34" charset="0"/>
              </a:rPr>
              <a:t>accuracy.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066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>
                <a:solidFill>
                  <a:srgbClr val="1A1A1A"/>
                </a:solidFill>
              </a:rPr>
              <a:t>Conclusion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7444105" cy="225171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79095" marR="5080" indent="-367030">
              <a:lnSpc>
                <a:spcPct val="115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report, a functional real 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vision based </a:t>
            </a:r>
            <a:r>
              <a:rPr sz="1800" spc="-5" err="1">
                <a:latin typeface="Arial" panose="020B0604020202020204" pitchFamily="34" charset="0"/>
                <a:cs typeface="Arial" panose="020B0604020202020204" pitchFamily="34" charset="0"/>
              </a:rPr>
              <a:t>american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 sign language</a:t>
            </a:r>
            <a:r>
              <a:rPr lang="en-US" spc="-5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recognition for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 dumb, deaf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and blind</a:t>
            </a:r>
            <a:r>
              <a:rPr lang="en-US" spc="-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people have been developed for 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asl</a:t>
            </a:r>
            <a:r>
              <a:rPr sz="1800" spc="-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alphabets.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5080">
              <a:lnSpc>
                <a:spcPct val="115000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endParaRPr lang="en-US" spc="-5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marR="15875" indent="-367030">
              <a:lnSpc>
                <a:spcPct val="115000"/>
              </a:lnSpc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Prediction 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has been 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improved after implementing two layers 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algorithms in</a:t>
            </a:r>
            <a:r>
              <a:rPr lang="en-US" spc="-5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 which we 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verify 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predict 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symbols which are more similar to each</a:t>
            </a:r>
            <a:r>
              <a:rPr sz="1800" spc="-4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other.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477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>
                <a:solidFill>
                  <a:srgbClr val="1A1A1A"/>
                </a:solidFill>
              </a:rPr>
              <a:t>Future</a:t>
            </a:r>
            <a:r>
              <a:rPr sz="3000" spc="-165">
                <a:solidFill>
                  <a:srgbClr val="1A1A1A"/>
                </a:solidFill>
              </a:rPr>
              <a:t> </a:t>
            </a:r>
            <a:r>
              <a:rPr sz="3000" spc="5">
                <a:solidFill>
                  <a:srgbClr val="1A1A1A"/>
                </a:solidFill>
              </a:rPr>
              <a:t>Scope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02473" y="2102750"/>
            <a:ext cx="7528559" cy="193357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69265" marR="5080" indent="-457200">
              <a:lnSpc>
                <a:spcPct val="115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  <a:tab pos="469900" algn="l"/>
                <a:tab pos="914400" algn="l"/>
                <a:tab pos="1320165" algn="l"/>
                <a:tab pos="2248535" algn="l"/>
                <a:tab pos="2553970" algn="l"/>
                <a:tab pos="3377565" algn="l"/>
                <a:tab pos="4089400" algn="l"/>
                <a:tab pos="5026660" algn="l"/>
                <a:tab pos="5584825" algn="l"/>
                <a:tab pos="5890260" algn="l"/>
                <a:tab pos="6410325" algn="l"/>
                <a:tab pos="6729095" algn="l"/>
              </a:tabLst>
            </a:pP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e	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e	planning	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o	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achiev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e	higher	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accurac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y	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eve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n	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n	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cas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e	of	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complex  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backgrounds by 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trying 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out various background 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subtraction</a:t>
            </a:r>
            <a:r>
              <a:rPr sz="1800" spc="-4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algorithms.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5080">
              <a:lnSpc>
                <a:spcPct val="115000"/>
              </a:lnSpc>
              <a:spcBef>
                <a:spcPts val="100"/>
              </a:spcBef>
              <a:tabLst>
                <a:tab pos="469265" algn="l"/>
                <a:tab pos="469900" algn="l"/>
              </a:tabLst>
            </a:pPr>
            <a:endParaRPr lang="en-US" spc="-5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080" indent="-457200">
              <a:lnSpc>
                <a:spcPct val="115000"/>
              </a:lnSpc>
              <a:buFont typeface="AoyagiKouzanFontT"/>
              <a:buChar char="❖"/>
              <a:tabLst>
                <a:tab pos="469265" algn="l"/>
                <a:tab pos="469900" algn="l"/>
              </a:tabLst>
            </a:pP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We are also thinking 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improving the 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preprocessing 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predict gestures 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in  low light conditions with </a:t>
            </a:r>
            <a:r>
              <a:rPr sz="1800">
                <a:latin typeface="Arial" panose="020B0604020202020204" pitchFamily="34" charset="0"/>
                <a:cs typeface="Arial" panose="020B0604020202020204" pitchFamily="34" charset="0"/>
              </a:rPr>
              <a:t>a higher</a:t>
            </a:r>
            <a:r>
              <a:rPr sz="1800" spc="-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>
                <a:latin typeface="Arial" panose="020B0604020202020204" pitchFamily="34" charset="0"/>
                <a:cs typeface="Arial" panose="020B0604020202020204" pitchFamily="34" charset="0"/>
              </a:rPr>
              <a:t>accuracy.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125" y="1341120"/>
            <a:ext cx="7523480" cy="430530"/>
          </a:xfrm>
        </p:spPr>
        <p:txBody>
          <a:bodyPr wrap="square"/>
          <a:p>
            <a:r>
              <a:rPr lang="en-GB" altLang="en-US" sz="2800">
                <a:solidFill>
                  <a:schemeClr val="tx1"/>
                </a:solidFill>
              </a:rPr>
              <a:t>Refrence</a:t>
            </a:r>
            <a:endParaRPr lang="en-GB" altLang="en-US" sz="280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021080" y="1884680"/>
            <a:ext cx="6400800" cy="3877945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1.31.3 https://docs.opencv.org/2.4/doc/tutorials/imgproc/gausian median blur b bilateral filter/gaussian median blur bilateral filter.html</a:t>
            </a: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1.31.11</a:t>
            </a: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     https://opencv.org/</a:t>
            </a: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1.31.12</a:t>
            </a: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     https://en.wikipedia.org/wiki/TensorFlow</a:t>
            </a: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None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0389" y="4169118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473" y="1856417"/>
            <a:ext cx="43154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"/>
              <a:t>Thank </a:t>
            </a:r>
            <a:r>
              <a:rPr sz="6000" spc="-10"/>
              <a:t>You</a:t>
            </a:r>
            <a:r>
              <a:rPr sz="6000" spc="-560"/>
              <a:t> </a:t>
            </a:r>
            <a:r>
              <a:rPr sz="6000" spc="-160"/>
              <a:t>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3023" y="1361192"/>
            <a:ext cx="3147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5"/>
              <a:t>Abstract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5362742" y="616438"/>
            <a:ext cx="3275329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sz="2000" spc="-5"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2000">
                <a:latin typeface="Times New Roman" panose="02020603050405020304"/>
                <a:cs typeface="Times New Roman" panose="02020603050405020304"/>
              </a:rPr>
              <a:t>project </a:t>
            </a:r>
            <a:r>
              <a:rPr sz="2000" spc="-5">
                <a:latin typeface="Times New Roman" panose="02020603050405020304"/>
                <a:cs typeface="Times New Roman" panose="02020603050405020304"/>
              </a:rPr>
              <a:t>aims to create </a:t>
            </a:r>
            <a:r>
              <a:rPr sz="2000"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2000" spc="-5">
                <a:latin typeface="Times New Roman" panose="02020603050405020304"/>
                <a:cs typeface="Times New Roman" panose="02020603050405020304"/>
              </a:rPr>
              <a:t>computer application and train  </a:t>
            </a:r>
            <a:r>
              <a:rPr sz="200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5">
                <a:latin typeface="Times New Roman" panose="02020603050405020304"/>
                <a:cs typeface="Times New Roman" panose="02020603050405020304"/>
              </a:rPr>
              <a:t>model which when shown </a:t>
            </a:r>
            <a:r>
              <a:rPr sz="2000">
                <a:latin typeface="Times New Roman" panose="02020603050405020304"/>
                <a:cs typeface="Times New Roman" panose="02020603050405020304"/>
              </a:rPr>
              <a:t>a  real </a:t>
            </a:r>
            <a:r>
              <a:rPr sz="2000" spc="-5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000">
                <a:latin typeface="Times New Roman" panose="02020603050405020304"/>
                <a:cs typeface="Times New Roman" panose="02020603050405020304"/>
              </a:rPr>
              <a:t>video of hand</a:t>
            </a:r>
            <a:r>
              <a:rPr sz="2000" spc="-95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latin typeface="Times New Roman" panose="02020603050405020304"/>
                <a:cs typeface="Times New Roman" panose="02020603050405020304"/>
              </a:rPr>
              <a:t>gestures  of </a:t>
            </a:r>
            <a:r>
              <a:rPr sz="2000" spc="-5">
                <a:latin typeface="Times New Roman" panose="02020603050405020304"/>
                <a:cs typeface="Times New Roman" panose="02020603050405020304"/>
              </a:rPr>
              <a:t>American Sign Language  shows the </a:t>
            </a:r>
            <a:r>
              <a:rPr sz="2000">
                <a:latin typeface="Times New Roman" panose="02020603050405020304"/>
                <a:cs typeface="Times New Roman" panose="02020603050405020304"/>
              </a:rPr>
              <a:t>output for </a:t>
            </a:r>
            <a:r>
              <a:rPr sz="2000" spc="-5">
                <a:latin typeface="Times New Roman" panose="02020603050405020304"/>
                <a:cs typeface="Times New Roman" panose="02020603050405020304"/>
              </a:rPr>
              <a:t>that  </a:t>
            </a:r>
            <a:r>
              <a:rPr sz="2000">
                <a:latin typeface="Times New Roman" panose="02020603050405020304"/>
                <a:cs typeface="Times New Roman" panose="02020603050405020304"/>
              </a:rPr>
              <a:t>particular </a:t>
            </a:r>
            <a:r>
              <a:rPr sz="2000" spc="-5">
                <a:latin typeface="Times New Roman" panose="02020603050405020304"/>
                <a:cs typeface="Times New Roman" panose="02020603050405020304"/>
              </a:rPr>
              <a:t>sign in text </a:t>
            </a:r>
            <a:r>
              <a:rPr sz="2000">
                <a:latin typeface="Times New Roman" panose="02020603050405020304"/>
                <a:cs typeface="Times New Roman" panose="02020603050405020304"/>
              </a:rPr>
              <a:t>format on  </a:t>
            </a:r>
            <a:r>
              <a:rPr sz="2000" spc="-5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>
                <a:latin typeface="Times New Roman" panose="02020603050405020304"/>
                <a:cs typeface="Times New Roman" panose="02020603050405020304"/>
              </a:rPr>
              <a:t>screen.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98" y="2011806"/>
            <a:ext cx="3300095" cy="1492844"/>
          </a:xfrm>
          <a:prstGeom prst="rect">
            <a:avLst/>
          </a:prstGeom>
        </p:spPr>
        <p:txBody>
          <a:bodyPr vert="horz" wrap="square" lIns="0" tIns="27939" rIns="0" bIns="0" rtlCol="0" anchor="t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b="1" spc="180">
                <a:solidFill>
                  <a:srgbClr val="1A1A1A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2400" b="1" spc="70">
                <a:solidFill>
                  <a:srgbClr val="1A1A1A"/>
                </a:solidFill>
                <a:latin typeface="Arial" panose="020B0604020202020204"/>
                <a:cs typeface="Arial" panose="020B0604020202020204"/>
              </a:rPr>
              <a:t>implemented </a:t>
            </a:r>
            <a:r>
              <a:rPr lang="en-US" sz="2400" b="1" spc="15">
                <a:solidFill>
                  <a:srgbClr val="1A1A1A"/>
                </a:solidFill>
                <a:latin typeface="Arial" panose="020B0604020202020204"/>
                <a:cs typeface="Arial" panose="020B0604020202020204"/>
              </a:rPr>
              <a:t>26  </a:t>
            </a:r>
            <a:r>
              <a:rPr sz="2400" b="1" spc="-10">
                <a:solidFill>
                  <a:srgbClr val="1A1A1A"/>
                </a:solidFill>
                <a:latin typeface="Arial" panose="020B0604020202020204"/>
                <a:cs typeface="Arial" panose="020B0604020202020204"/>
              </a:rPr>
              <a:t>symbols(A-Z, </a:t>
            </a:r>
            <a:r>
              <a:rPr sz="2400" b="1" spc="20">
                <a:solidFill>
                  <a:srgbClr val="1A1A1A"/>
                </a:solidFill>
                <a:latin typeface="Arial" panose="020B0604020202020204"/>
                <a:cs typeface="Arial" panose="020B0604020202020204"/>
              </a:rPr>
              <a:t>blank)</a:t>
            </a:r>
            <a:r>
              <a:rPr sz="2400" b="1" spc="-254">
                <a:solidFill>
                  <a:srgbClr val="1A1A1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35">
                <a:solidFill>
                  <a:srgbClr val="1A1A1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lang="en-US" sz="2400" b="1" spc="35">
                <a:solidFill>
                  <a:srgbClr val="1A1A1A"/>
                </a:solidFill>
                <a:latin typeface="Arial" panose="020B0604020202020204"/>
                <a:cs typeface="Arial" panose="020B0604020202020204"/>
              </a:rPr>
              <a:t> </a:t>
            </a:r>
            <a:r>
              <a:rPr sz="2400" b="1" spc="35">
                <a:solidFill>
                  <a:srgbClr val="1A1A1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5">
                <a:solidFill>
                  <a:srgbClr val="1A1A1A"/>
                </a:solidFill>
                <a:latin typeface="Arial" panose="020B0604020202020204"/>
                <a:cs typeface="Arial" panose="020B0604020202020204"/>
              </a:rPr>
              <a:t>ASL </a:t>
            </a:r>
            <a:r>
              <a:rPr sz="2400" b="1" spc="-40">
                <a:solidFill>
                  <a:srgbClr val="1A1A1A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400" b="1">
                <a:solidFill>
                  <a:srgbClr val="1A1A1A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2400" b="1" spc="-155">
                <a:solidFill>
                  <a:srgbClr val="1A1A1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>
                <a:solidFill>
                  <a:srgbClr val="1A1A1A"/>
                </a:solidFill>
                <a:latin typeface="Arial" panose="020B0604020202020204"/>
                <a:cs typeface="Arial" panose="020B0604020202020204"/>
              </a:rPr>
              <a:t>project.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1638" y="1011590"/>
            <a:ext cx="4185430" cy="288662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363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>
                <a:solidFill>
                  <a:srgbClr val="1A1A1A"/>
                </a:solidFill>
              </a:rPr>
              <a:t>Software</a:t>
            </a:r>
            <a:r>
              <a:rPr sz="3000" spc="-190">
                <a:solidFill>
                  <a:srgbClr val="1A1A1A"/>
                </a:solidFill>
              </a:rPr>
              <a:t> </a:t>
            </a:r>
            <a:r>
              <a:rPr sz="3000" spc="25">
                <a:solidFill>
                  <a:srgbClr val="1A1A1A"/>
                </a:solidFill>
              </a:rPr>
              <a:t>Requirements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2261234" cy="1592102"/>
          </a:xfrm>
          <a:prstGeom prst="rect">
            <a:avLst/>
          </a:prstGeom>
        </p:spPr>
        <p:txBody>
          <a:bodyPr vert="horz" wrap="square" lIns="0" tIns="52704" rIns="0" bIns="0" rtlCol="0" anchor="t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latin typeface="Times New Roman" panose="02020603050405020304"/>
                <a:cs typeface="Times New Roman" panose="02020603050405020304"/>
              </a:rPr>
              <a:t>Python</a:t>
            </a:r>
            <a:r>
              <a:rPr sz="1800" spc="-1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>
                <a:latin typeface="Times New Roman" panose="02020603050405020304"/>
                <a:cs typeface="Times New Roman" panose="02020603050405020304"/>
              </a:rPr>
              <a:t>3.9.13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79095" indent="-367030">
              <a:spcBef>
                <a:spcPts val="3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5" err="1">
                <a:latin typeface="Times New Roman" panose="02020603050405020304"/>
                <a:cs typeface="Times New Roman" panose="02020603050405020304"/>
              </a:rPr>
              <a:t>Tensorflow</a:t>
            </a:r>
            <a:r>
              <a:rPr lang="en-US" spc="-8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pc="-80">
                <a:latin typeface="Consolas" panose="020B0609020204030204"/>
                <a:cs typeface="Times New Roman" panose="02020603050405020304"/>
              </a:rPr>
              <a:t>2.12.0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79095" indent="-367030">
              <a:spcBef>
                <a:spcPts val="3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latin typeface="Times New Roman" panose="02020603050405020304"/>
                <a:cs typeface="Times New Roman" panose="02020603050405020304"/>
              </a:rPr>
              <a:t>OpenCV</a:t>
            </a:r>
            <a:r>
              <a:rPr lang="en-US" spc="-45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pc="-45">
                <a:latin typeface="Consolas" panose="020B0609020204030204"/>
                <a:cs typeface="Times New Roman" panose="02020603050405020304"/>
              </a:rPr>
              <a:t>4.7.0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79095" indent="-367030">
              <a:spcBef>
                <a:spcPts val="3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latin typeface="Times New Roman" panose="02020603050405020304"/>
                <a:cs typeface="Times New Roman" panose="02020603050405020304"/>
              </a:rPr>
              <a:t>NumPy</a:t>
            </a:r>
            <a:r>
              <a:rPr lang="en-US" spc="-2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pc="-20">
                <a:latin typeface="Consolas" panose="020B0609020204030204"/>
                <a:cs typeface="Times New Roman" panose="02020603050405020304"/>
              </a:rPr>
              <a:t>1.23.5</a:t>
            </a:r>
            <a:endParaRPr lang="en-US" sz="1800">
              <a:latin typeface="Times New Roman" panose="02020603050405020304"/>
              <a:cs typeface="Times New Roman" panose="02020603050405020304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lang="en-US" spc="-5" err="1">
                <a:latin typeface="Times New Roman" panose="02020603050405020304"/>
                <a:cs typeface="Times New Roman" panose="02020603050405020304"/>
              </a:rPr>
              <a:t>cyhunspell</a:t>
            </a:r>
            <a:r>
              <a:rPr sz="1800" spc="-10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latin typeface="Times New Roman" panose="02020603050405020304"/>
                <a:cs typeface="Times New Roman" panose="02020603050405020304"/>
              </a:rPr>
              <a:t>2.0.2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6290" y="2102750"/>
            <a:ext cx="1578756" cy="645689"/>
          </a:xfrm>
          <a:prstGeom prst="rect">
            <a:avLst/>
          </a:prstGeom>
        </p:spPr>
        <p:txBody>
          <a:bodyPr vert="horz" wrap="square" lIns="0" tIns="52704" rIns="0" bIns="0" rtlCol="0" anchor="t">
            <a:spAutoFit/>
          </a:bodyPr>
          <a:lstStyle/>
          <a:p>
            <a:pPr marL="379095" indent="-367030">
              <a:spcBef>
                <a:spcPts val="4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5" err="1">
                <a:latin typeface="Times New Roman" panose="02020603050405020304"/>
                <a:cs typeface="Times New Roman" panose="02020603050405020304"/>
              </a:rPr>
              <a:t>Keras</a:t>
            </a:r>
            <a:r>
              <a:rPr lang="en-US" spc="-1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pc="-100">
                <a:ea typeface="+mn-lt"/>
                <a:cs typeface="+mn-lt"/>
              </a:rPr>
              <a:t>2.12.0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79095" indent="-367030">
              <a:spcBef>
                <a:spcPts val="315"/>
              </a:spcBef>
              <a:buFont typeface="Arial" panose="020B0604020202020204"/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latin typeface="Times New Roman" panose="02020603050405020304"/>
                <a:cs typeface="Times New Roman" panose="02020603050405020304"/>
              </a:rPr>
              <a:t>PIL</a:t>
            </a:r>
            <a:r>
              <a:rPr lang="en-US" spc="-1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pc="-100">
                <a:ea typeface="+mn-lt"/>
                <a:cs typeface="+mn-lt"/>
              </a:rPr>
              <a:t>9.2.0</a:t>
            </a:r>
            <a:endParaRPr sz="180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9144000" cy="3309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7348" y="413971"/>
            <a:ext cx="8249304" cy="34639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970003"/>
            <a:ext cx="6858000" cy="2455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algn="ctr" rtl="0">
              <a:lnSpc>
                <a:spcPct val="90000"/>
              </a:lnSpc>
              <a:spcBef>
                <a:spcPct val="0"/>
              </a:spcBef>
            </a:pPr>
            <a:r>
              <a:rPr lang="en-US" sz="5400" kern="1200" spc="95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en-US" sz="54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spc="185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</a:t>
            </a:r>
            <a:r>
              <a:rPr lang="en-US" sz="5400" kern="1200" spc="-1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spc="95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generated</a:t>
            </a:r>
            <a:r>
              <a:rPr lang="en-US" sz="5400" kern="1200" spc="-1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spc="105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54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spc="4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</a:t>
            </a:r>
            <a:r>
              <a:rPr lang="en-US" sz="5400" kern="1200" spc="-1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spc="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 did </a:t>
            </a:r>
            <a:r>
              <a:rPr lang="en-US" sz="5400" kern="1200" spc="7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n-US" sz="54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Preprocessing</a:t>
            </a:r>
            <a:r>
              <a:rPr lang="en-US" sz="5400" kern="1200" spc="-5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spc="-4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en-US" sz="5400" kern="1200" spc="-45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447348" y="4766031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696907" y="2923606"/>
            <a:ext cx="885825" cy="171450"/>
            <a:chOff x="2696907" y="2923606"/>
            <a:chExt cx="885825" cy="171450"/>
          </a:xfrm>
        </p:grpSpPr>
        <p:sp>
          <p:nvSpPr>
            <p:cNvPr id="10" name="object 10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795448" y="161699"/>
                  </a:move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0" y="40424"/>
                  </a:move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5860675" y="2936531"/>
            <a:ext cx="659765" cy="171450"/>
            <a:chOff x="5860675" y="2936531"/>
            <a:chExt cx="659765" cy="171450"/>
          </a:xfrm>
        </p:grpSpPr>
        <p:sp>
          <p:nvSpPr>
            <p:cNvPr id="13" name="object 13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568948" y="161699"/>
                  </a:move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0" y="40424"/>
                  </a:move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33874" y="1366374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>
                <a:latin typeface="Lato"/>
                <a:cs typeface="Lato"/>
              </a:rPr>
              <a:t>Capturing </a:t>
            </a:r>
            <a:r>
              <a:rPr sz="1800" b="1" spc="5">
                <a:latin typeface="Lato"/>
                <a:cs typeface="Lato"/>
              </a:rPr>
              <a:t>Raw</a:t>
            </a:r>
            <a:r>
              <a:rPr sz="1800" b="1" spc="-245">
                <a:latin typeface="Lato"/>
                <a:cs typeface="Lato"/>
              </a:rPr>
              <a:t> </a:t>
            </a:r>
            <a:r>
              <a:rPr sz="1800" b="1" spc="10">
                <a:latin typeface="Lato"/>
                <a:cs typeface="Lato"/>
              </a:rPr>
              <a:t>Image</a:t>
            </a:r>
            <a:endParaRPr sz="1800">
              <a:latin typeface="Lato"/>
              <a:cs typeface="La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7327" y="1366374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>
                <a:latin typeface="Lato"/>
                <a:cs typeface="Lato"/>
              </a:rPr>
              <a:t>Gray </a:t>
            </a:r>
            <a:r>
              <a:rPr sz="1800" b="1">
                <a:latin typeface="Lato"/>
                <a:cs typeface="Lato"/>
              </a:rPr>
              <a:t>Scale</a:t>
            </a:r>
            <a:r>
              <a:rPr sz="1800" b="1" spc="-260">
                <a:latin typeface="Lato"/>
                <a:cs typeface="Lato"/>
              </a:rPr>
              <a:t> </a:t>
            </a:r>
            <a:r>
              <a:rPr sz="1800" b="1" spc="10">
                <a:latin typeface="Lato"/>
                <a:cs typeface="Lato"/>
              </a:rPr>
              <a:t>Image</a:t>
            </a:r>
            <a:endParaRPr sz="1800">
              <a:latin typeface="Lato"/>
              <a:cs typeface="La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47150" y="1366374"/>
            <a:ext cx="212598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45185" marR="5080" indent="-833120">
              <a:lnSpc>
                <a:spcPct val="101000"/>
              </a:lnSpc>
              <a:spcBef>
                <a:spcPts val="85"/>
              </a:spcBef>
            </a:pPr>
            <a:r>
              <a:rPr sz="1800" spc="10">
                <a:solidFill>
                  <a:srgbClr val="000000"/>
                </a:solidFill>
                <a:latin typeface="Lato"/>
                <a:cs typeface="Lato"/>
              </a:rPr>
              <a:t>Image </a:t>
            </a:r>
            <a:r>
              <a:rPr sz="1800" spc="5">
                <a:solidFill>
                  <a:srgbClr val="000000"/>
                </a:solidFill>
                <a:latin typeface="Lato"/>
                <a:cs typeface="Lato"/>
              </a:rPr>
              <a:t>Post</a:t>
            </a:r>
            <a:r>
              <a:rPr sz="1800" spc="-275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sz="1800" spc="10">
                <a:solidFill>
                  <a:srgbClr val="000000"/>
                </a:solidFill>
                <a:latin typeface="Lato"/>
                <a:cs typeface="Lato"/>
              </a:rPr>
              <a:t>Gaussian  </a:t>
            </a:r>
            <a:r>
              <a:rPr sz="1800" spc="20">
                <a:solidFill>
                  <a:srgbClr val="000000"/>
                </a:solidFill>
                <a:latin typeface="Lato"/>
                <a:cs typeface="Lato"/>
              </a:rPr>
              <a:t>Blur</a:t>
            </a:r>
            <a:endParaRPr sz="1800">
              <a:latin typeface="Lato"/>
              <a:cs typeface="Lato"/>
            </a:endParaRPr>
          </a:p>
        </p:txBody>
      </p:sp>
      <p:pic>
        <p:nvPicPr>
          <p:cNvPr id="8" name="Picture 17" descr="A picture containing text, electronics, computer, display&#10;&#10;Description automatically generated"/>
          <p:cNvPicPr>
            <a:picLocks noChangeAspect="1"/>
          </p:cNvPicPr>
          <p:nvPr/>
        </p:nvPicPr>
        <p:blipFill rotWithShape="1">
          <a:blip r:embed="rId1"/>
          <a:srcRect t="3317" r="56881" b="37915"/>
          <a:stretch>
            <a:fillRect/>
          </a:stretch>
        </p:blipFill>
        <p:spPr>
          <a:xfrm>
            <a:off x="35170" y="2005379"/>
            <a:ext cx="2577181" cy="2430817"/>
          </a:xfrm>
          <a:prstGeom prst="rect">
            <a:avLst/>
          </a:prstGeom>
        </p:spPr>
      </p:pic>
      <p:pic>
        <p:nvPicPr>
          <p:cNvPr id="18" name="Picture 18" descr="A picture containing text, electronics, computer, display&#10;&#10;Description automatically generated"/>
          <p:cNvPicPr>
            <a:picLocks noChangeAspect="1"/>
          </p:cNvPicPr>
          <p:nvPr/>
        </p:nvPicPr>
        <p:blipFill rotWithShape="1">
          <a:blip r:embed="rId1"/>
          <a:srcRect l="64800" t="12475" r="12000" b="45971"/>
          <a:stretch>
            <a:fillRect/>
          </a:stretch>
        </p:blipFill>
        <p:spPr>
          <a:xfrm>
            <a:off x="6585439" y="2007742"/>
            <a:ext cx="2328941" cy="2421633"/>
          </a:xfrm>
          <a:prstGeom prst="rect">
            <a:avLst/>
          </a:prstGeom>
        </p:spPr>
      </p:pic>
      <p:pic>
        <p:nvPicPr>
          <p:cNvPr id="19" name="Picture 19" descr="A picture containing text, electronics, computer, display&#10;&#10;Description automatically generated"/>
          <p:cNvPicPr>
            <a:picLocks noChangeAspect="1"/>
          </p:cNvPicPr>
          <p:nvPr/>
        </p:nvPicPr>
        <p:blipFill rotWithShape="1">
          <a:blip r:embed="rId2"/>
          <a:srcRect l="22133" t="3317" r="57867" b="59242"/>
          <a:stretch>
            <a:fillRect/>
          </a:stretch>
        </p:blipFill>
        <p:spPr>
          <a:xfrm>
            <a:off x="3618036" y="1880822"/>
            <a:ext cx="2211854" cy="24241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9144000" cy="3309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7348" y="413971"/>
            <a:ext cx="8249304" cy="34639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970003"/>
            <a:ext cx="6858000" cy="2455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5400" kern="1200" spc="114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</a:t>
            </a:r>
            <a:r>
              <a:rPr lang="en-US" sz="54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spc="185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</a:t>
            </a:r>
            <a:r>
              <a:rPr lang="en-US" sz="5400" kern="1200" spc="-1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spc="75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Created</a:t>
            </a:r>
            <a:r>
              <a:rPr lang="en-US" sz="5400" kern="1200" spc="-1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en-US" sz="5400" kern="1200" spc="-1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spc="55">
                <a:solidFill>
                  <a:schemeClr val="tx1"/>
                </a:solidFill>
                <a:latin typeface="+mj-lt"/>
                <a:ea typeface="+mj-ea"/>
                <a:cs typeface="+mj-cs"/>
              </a:rPr>
              <a:t>own</a:t>
            </a:r>
            <a:r>
              <a:rPr lang="en-US" sz="5400" kern="1200" spc="-1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spc="55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  <a:r>
              <a:rPr lang="en-US" sz="5400" kern="1200" spc="-1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spc="-4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en-US" sz="5400" kern="1200" spc="-45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447348" y="4766031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23" y="1672269"/>
            <a:ext cx="7429500" cy="184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5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pc="1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-1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pc="-1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tried</a:t>
            </a:r>
            <a:r>
              <a:rPr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pc="-1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pc="-1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already</a:t>
            </a:r>
            <a:r>
              <a:rPr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spc="-1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spc="-1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pc="-1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couldn’t  </a:t>
            </a:r>
            <a:r>
              <a:rPr spc="-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spc="-1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pc="-1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-1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spc="-1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-1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r>
              <a:rPr spc="-1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spc="-1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pc="-1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matched</a:t>
            </a:r>
            <a:r>
              <a:rPr spc="-1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spc="-1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requirements.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➔	</a:t>
            </a:r>
            <a:r>
              <a:rPr spc="2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values.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80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-1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</a:t>
            </a:r>
            <a:r>
              <a:rPr sz="1800"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1800"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decided</a:t>
            </a:r>
            <a:r>
              <a:rPr sz="1800"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800"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sz="1800"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1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sz="1800"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sz="1800"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15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800" spc="-114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4640</Words>
  <Application>WPS Presentation</Application>
  <PresentationFormat>On-screen Show (16:9)</PresentationFormat>
  <Paragraphs>173</Paragraphs>
  <Slides>24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2" baseType="lpstr">
      <vt:lpstr>Arial</vt:lpstr>
      <vt:lpstr>SimSun</vt:lpstr>
      <vt:lpstr>Wingdings</vt:lpstr>
      <vt:lpstr>Arial</vt:lpstr>
      <vt:lpstr>Lato</vt:lpstr>
      <vt:lpstr>Segoe Print</vt:lpstr>
      <vt:lpstr>Times New Roman</vt:lpstr>
      <vt:lpstr>Calibri</vt:lpstr>
      <vt:lpstr>Times New Roman</vt:lpstr>
      <vt:lpstr>Consolas</vt:lpstr>
      <vt:lpstr>AoyagiKouzanFontT</vt:lpstr>
      <vt:lpstr>Microsoft YaHei</vt:lpstr>
      <vt:lpstr>Arial Unicode MS</vt:lpstr>
      <vt:lpstr>Roboto</vt:lpstr>
      <vt:lpstr>RobotoRegular</vt:lpstr>
      <vt:lpstr>Aldhabi</vt:lpstr>
      <vt:lpstr>Calibri</vt:lpstr>
      <vt:lpstr>Office Theme</vt:lpstr>
      <vt:lpstr>PRESENTED BY:- </vt:lpstr>
      <vt:lpstr>PowerPoint 演示文稿</vt:lpstr>
      <vt:lpstr>Abstract</vt:lpstr>
      <vt:lpstr>PowerPoint 演示文稿</vt:lpstr>
      <vt:lpstr>Software Requirements</vt:lpstr>
      <vt:lpstr>How we generated data set and  did Data Preprocessing ?</vt:lpstr>
      <vt:lpstr>Image Post Gaussian  Blur</vt:lpstr>
      <vt:lpstr>Why we Created our own Dataset ?</vt:lpstr>
      <vt:lpstr>PowerPoint 演示文稿</vt:lpstr>
      <vt:lpstr>Gesture Classification</vt:lpstr>
      <vt:lpstr>Layer 1</vt:lpstr>
      <vt:lpstr>Algorithm Layer 1:</vt:lpstr>
      <vt:lpstr>Algorithm Layer 2:</vt:lpstr>
      <vt:lpstr>Convolutional Neural Networks</vt:lpstr>
      <vt:lpstr>Our CNN Classifier Model</vt:lpstr>
      <vt:lpstr>PowerPoint 演示文稿</vt:lpstr>
      <vt:lpstr>Finger Spelling Sentence  Formation</vt:lpstr>
      <vt:lpstr>Autocorrect feature</vt:lpstr>
      <vt:lpstr>Challenges Faced</vt:lpstr>
      <vt:lpstr>Limitations of our model</vt:lpstr>
      <vt:lpstr>Conclusion</vt:lpstr>
      <vt:lpstr>Future Scope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sanish</cp:lastModifiedBy>
  <cp:revision>259</cp:revision>
  <dcterms:created xsi:type="dcterms:W3CDTF">2021-09-22T17:48:00Z</dcterms:created>
  <dcterms:modified xsi:type="dcterms:W3CDTF">2023-05-20T06:50:59Z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2021-09-22T16:30:00Z</vt:filetime>
  </property>
  <property fmtid="{D5CDD505-2E9C-101B-9397-08002B2CF9AE}" pid="4" name="ICV">
    <vt:lpwstr>19AC1FB8A400403A9C84CE5A199347C3</vt:lpwstr>
  </property>
  <property fmtid="{D5CDD505-2E9C-101B-9397-08002B2CF9AE}" pid="5" name="KSOProductBuildVer">
    <vt:lpwstr>2057-11.2.0.11537</vt:lpwstr>
  </property>
</Properties>
</file>