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5B3E6-9FA3-4DC3-95D5-6E431DA4E74A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0464-F42C-4E32-B6F4-529ECA4C1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347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5B3E6-9FA3-4DC3-95D5-6E431DA4E74A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0464-F42C-4E32-B6F4-529ECA4C1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116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5B3E6-9FA3-4DC3-95D5-6E431DA4E74A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0464-F42C-4E32-B6F4-529ECA4C1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5B3E6-9FA3-4DC3-95D5-6E431DA4E74A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0464-F42C-4E32-B6F4-529ECA4C1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4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5B3E6-9FA3-4DC3-95D5-6E431DA4E74A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0464-F42C-4E32-B6F4-529ECA4C1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30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5B3E6-9FA3-4DC3-95D5-6E431DA4E74A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0464-F42C-4E32-B6F4-529ECA4C1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67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5B3E6-9FA3-4DC3-95D5-6E431DA4E74A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0464-F42C-4E32-B6F4-529ECA4C1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481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5B3E6-9FA3-4DC3-95D5-6E431DA4E74A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0464-F42C-4E32-B6F4-529ECA4C1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35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5B3E6-9FA3-4DC3-95D5-6E431DA4E74A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0464-F42C-4E32-B6F4-529ECA4C1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407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5B3E6-9FA3-4DC3-95D5-6E431DA4E74A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0464-F42C-4E32-B6F4-529ECA4C1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46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5B3E6-9FA3-4DC3-95D5-6E431DA4E74A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0464-F42C-4E32-B6F4-529ECA4C1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17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5B3E6-9FA3-4DC3-95D5-6E431DA4E74A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C0464-F42C-4E32-B6F4-529ECA4C1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80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18.jpeg"/><Relationship Id="rId7" Type="http://schemas.openxmlformats.org/officeDocument/2006/relationships/image" Target="../media/image22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10" Type="http://schemas.openxmlformats.org/officeDocument/2006/relationships/image" Target="../media/image25.jpg"/><Relationship Id="rId4" Type="http://schemas.openxmlformats.org/officeDocument/2006/relationships/image" Target="../media/image19.jpg"/><Relationship Id="rId9" Type="http://schemas.openxmlformats.org/officeDocument/2006/relationships/image" Target="../media/image2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62944" y="948394"/>
            <a:ext cx="8670741" cy="5031823"/>
            <a:chOff x="1651429" y="1237151"/>
            <a:chExt cx="8670741" cy="5031823"/>
          </a:xfrm>
        </p:grpSpPr>
        <p:grpSp>
          <p:nvGrpSpPr>
            <p:cNvPr id="3" name="Group 2"/>
            <p:cNvGrpSpPr/>
            <p:nvPr/>
          </p:nvGrpSpPr>
          <p:grpSpPr>
            <a:xfrm>
              <a:off x="1651429" y="1237151"/>
              <a:ext cx="8670741" cy="5031823"/>
              <a:chOff x="1106305" y="1166812"/>
              <a:chExt cx="9180695" cy="5327761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106305" y="1166812"/>
                <a:ext cx="9180695" cy="3558639"/>
                <a:chOff x="174320" y="1166812"/>
                <a:chExt cx="11505230" cy="4459680"/>
              </a:xfrm>
            </p:grpSpPr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74320" y="1166813"/>
                  <a:ext cx="2883031" cy="2160000"/>
                </a:xfrm>
                <a:prstGeom prst="rect">
                  <a:avLst/>
                </a:prstGeom>
              </p:spPr>
            </p:pic>
            <p:pic>
              <p:nvPicPr>
                <p:cNvPr id="16" name="Picture 15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062287" y="1166812"/>
                  <a:ext cx="2896674" cy="2160000"/>
                </a:xfrm>
                <a:prstGeom prst="rect">
                  <a:avLst/>
                </a:prstGeom>
              </p:spPr>
            </p:pic>
            <p:pic>
              <p:nvPicPr>
                <p:cNvPr id="17" name="Picture 16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958961" y="1166813"/>
                  <a:ext cx="2855747" cy="2160000"/>
                </a:xfrm>
                <a:prstGeom prst="rect">
                  <a:avLst/>
                </a:prstGeom>
              </p:spPr>
            </p:pic>
            <p:pic>
              <p:nvPicPr>
                <p:cNvPr id="18" name="Picture 17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814708" y="1166812"/>
                  <a:ext cx="2851200" cy="2160000"/>
                </a:xfrm>
                <a:prstGeom prst="rect">
                  <a:avLst/>
                </a:prstGeom>
              </p:spPr>
            </p:pic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83414" y="3466492"/>
                  <a:ext cx="2864842" cy="2160000"/>
                </a:xfrm>
                <a:prstGeom prst="rect">
                  <a:avLst/>
                </a:prstGeom>
              </p:spPr>
            </p:pic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62287" y="3466492"/>
                  <a:ext cx="2855747" cy="2160000"/>
                </a:xfrm>
                <a:prstGeom prst="rect">
                  <a:avLst/>
                </a:prstGeom>
              </p:spPr>
            </p:pic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918034" y="3466490"/>
                  <a:ext cx="2855747" cy="2160000"/>
                </a:xfrm>
                <a:prstGeom prst="rect">
                  <a:avLst/>
                </a:prstGeom>
              </p:spPr>
            </p:pic>
            <p:pic>
              <p:nvPicPr>
                <p:cNvPr id="22" name="Picture 21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814708" y="3466490"/>
                  <a:ext cx="2864842" cy="2160000"/>
                </a:xfrm>
                <a:prstGeom prst="rect">
                  <a:avLst/>
                </a:prstGeom>
              </p:spPr>
            </p:pic>
          </p:grp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29541" y="4766573"/>
                <a:ext cx="2270046" cy="17280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33972" y="4766573"/>
                <a:ext cx="2288236" cy="1728000"/>
              </a:xfrm>
              <a:prstGeom prst="rect">
                <a:avLst/>
              </a:prstGeom>
            </p:spPr>
          </p:pic>
        </p:grpSp>
        <p:sp>
          <p:nvSpPr>
            <p:cNvPr id="4" name="Oval 3"/>
            <p:cNvSpPr/>
            <p:nvPr/>
          </p:nvSpPr>
          <p:spPr>
            <a:xfrm>
              <a:off x="2079194" y="1667658"/>
              <a:ext cx="409029" cy="409029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Oval 4"/>
            <p:cNvSpPr/>
            <p:nvPr/>
          </p:nvSpPr>
          <p:spPr>
            <a:xfrm>
              <a:off x="8535678" y="1667658"/>
              <a:ext cx="409029" cy="409029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/>
            <p:cNvSpPr/>
            <p:nvPr/>
          </p:nvSpPr>
          <p:spPr>
            <a:xfrm>
              <a:off x="2079193" y="2181953"/>
              <a:ext cx="409029" cy="409029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/>
            <p:cNvSpPr/>
            <p:nvPr/>
          </p:nvSpPr>
          <p:spPr>
            <a:xfrm>
              <a:off x="8225868" y="3442069"/>
              <a:ext cx="409029" cy="409029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/>
            <p:cNvSpPr/>
            <p:nvPr/>
          </p:nvSpPr>
          <p:spPr>
            <a:xfrm>
              <a:off x="8650320" y="3435565"/>
              <a:ext cx="409029" cy="409029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/>
            <p:cNvSpPr/>
            <p:nvPr/>
          </p:nvSpPr>
          <p:spPr>
            <a:xfrm>
              <a:off x="3929361" y="5168292"/>
              <a:ext cx="409029" cy="409029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/>
          </p:nvSpPr>
          <p:spPr>
            <a:xfrm>
              <a:off x="4286275" y="4944358"/>
              <a:ext cx="409029" cy="409029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>
              <a:off x="1918584" y="5045595"/>
              <a:ext cx="517345" cy="517345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996427" y="834852"/>
            <a:ext cx="30385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Transient data was plotted to understand the possible cause for variation of friction coefficient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Multiple temperature cycles are run. But they are not consistent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Lever Force is not consistent during </a:t>
            </a:r>
            <a:r>
              <a:rPr lang="en-US" dirty="0" smtClean="0"/>
              <a:t>experiment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4979365" y="4641098"/>
            <a:ext cx="6741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Pressure sensor was off for 1 and 2kmph. Thus readings were not recorded for the case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1051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763025" y="817784"/>
            <a:ext cx="4443564" cy="3331317"/>
            <a:chOff x="174320" y="1526015"/>
            <a:chExt cx="5850731" cy="4386263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320" y="1526015"/>
              <a:ext cx="5850731" cy="4386263"/>
            </a:xfrm>
            <a:prstGeom prst="rect">
              <a:avLst/>
            </a:prstGeom>
          </p:spPr>
        </p:pic>
        <p:sp>
          <p:nvSpPr>
            <p:cNvPr id="27" name="Oval 26"/>
            <p:cNvSpPr/>
            <p:nvPr/>
          </p:nvSpPr>
          <p:spPr>
            <a:xfrm>
              <a:off x="624254" y="3165232"/>
              <a:ext cx="2514600" cy="134961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7307949" y="732488"/>
            <a:ext cx="340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Co-relation matrix at fixed velocity</a:t>
            </a:r>
            <a:endParaRPr lang="en-IN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700" y="1026510"/>
            <a:ext cx="5077534" cy="217200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666113" y="3198513"/>
            <a:ext cx="5275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Lever force is constant but fluid pressure is varying with temperature. Is it possible to keep fluid pressure constant by controller?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1700" y="4556313"/>
            <a:ext cx="2686425" cy="114316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9400520" y="4250730"/>
            <a:ext cx="25409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Pressure has low effect on friction coefficient as it is a material property. Temperature can affect friction coefficient. This needs to be validated</a:t>
            </a:r>
            <a:endParaRPr lang="en-IN" dirty="0"/>
          </a:p>
        </p:txBody>
      </p:sp>
      <p:grpSp>
        <p:nvGrpSpPr>
          <p:cNvPr id="33" name="Group 32"/>
          <p:cNvGrpSpPr/>
          <p:nvPr/>
        </p:nvGrpSpPr>
        <p:grpSpPr>
          <a:xfrm>
            <a:off x="246602" y="4409833"/>
            <a:ext cx="5854763" cy="1471782"/>
            <a:chOff x="201098" y="4844084"/>
            <a:chExt cx="5854763" cy="1471782"/>
          </a:xfrm>
        </p:grpSpPr>
        <p:pic>
          <p:nvPicPr>
            <p:cNvPr id="34" name="Picture 3" descr="Chart, line chart&#10;&#10;Description automatically generated">
              <a:extLst>
                <a:ext uri="{FF2B5EF4-FFF2-40B4-BE49-F238E27FC236}">
                  <a16:creationId xmlns:a16="http://schemas.microsoft.com/office/drawing/2014/main" id="{44D4E554-AA83-7AE6-11E6-20DFC781D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1098" y="4844084"/>
              <a:ext cx="1905078" cy="1440000"/>
            </a:xfrm>
            <a:prstGeom prst="rect">
              <a:avLst/>
            </a:prstGeom>
          </p:spPr>
        </p:pic>
        <p:pic>
          <p:nvPicPr>
            <p:cNvPr id="35" name="Picture 5" descr="Chart, line chart&#10;&#10;Description automatically generated">
              <a:extLst>
                <a:ext uri="{FF2B5EF4-FFF2-40B4-BE49-F238E27FC236}">
                  <a16:creationId xmlns:a16="http://schemas.microsoft.com/office/drawing/2014/main" id="{532334C0-90F8-BBDD-FEAA-BF1808AB5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04883" y="4875866"/>
              <a:ext cx="1899446" cy="1440000"/>
            </a:xfrm>
            <a:prstGeom prst="rect">
              <a:avLst/>
            </a:prstGeom>
          </p:spPr>
        </p:pic>
        <p:pic>
          <p:nvPicPr>
            <p:cNvPr id="36" name="Picture 7" descr="Chart, line chart&#10;&#10;Description automatically generated">
              <a:extLst>
                <a:ext uri="{FF2B5EF4-FFF2-40B4-BE49-F238E27FC236}">
                  <a16:creationId xmlns:a16="http://schemas.microsoft.com/office/drawing/2014/main" id="{FC92FB62-5C44-37AC-9E62-C23ACC204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85216" y="4875866"/>
              <a:ext cx="1870645" cy="14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1163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703107" y="3984441"/>
            <a:ext cx="4272851" cy="1613254"/>
            <a:chOff x="7879579" y="4127856"/>
            <a:chExt cx="4272851" cy="161325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375" r="7422"/>
            <a:stretch/>
          </p:blipFill>
          <p:spPr>
            <a:xfrm>
              <a:off x="7879579" y="4127856"/>
              <a:ext cx="2222783" cy="1613254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57" t="10375" r="6753"/>
            <a:stretch/>
          </p:blipFill>
          <p:spPr>
            <a:xfrm>
              <a:off x="10081494" y="4127856"/>
              <a:ext cx="2070936" cy="1613254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3006778" y="769511"/>
            <a:ext cx="4447698" cy="5217557"/>
            <a:chOff x="3311311" y="1200828"/>
            <a:chExt cx="3841562" cy="450650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3147" y="2710197"/>
              <a:ext cx="1920781" cy="1440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1311" y="1200828"/>
              <a:ext cx="1920781" cy="1440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2092" y="1200828"/>
              <a:ext cx="1920781" cy="1440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1311" y="2710197"/>
              <a:ext cx="1920781" cy="1440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1311" y="4150197"/>
              <a:ext cx="1920781" cy="1440000"/>
            </a:xfrm>
            <a:prstGeom prst="rect">
              <a:avLst/>
            </a:prstGeom>
          </p:spPr>
        </p:pic>
        <p:sp>
          <p:nvSpPr>
            <p:cNvPr id="11" name="Oval 10"/>
            <p:cNvSpPr/>
            <p:nvPr/>
          </p:nvSpPr>
          <p:spPr>
            <a:xfrm>
              <a:off x="3789485" y="2710197"/>
              <a:ext cx="1442607" cy="144260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>
              <a:off x="3782932" y="4264725"/>
              <a:ext cx="1442607" cy="144260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9839" y="882942"/>
            <a:ext cx="2700000" cy="1800000"/>
            <a:chOff x="174320" y="1235868"/>
            <a:chExt cx="2700000" cy="180000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320" y="1235868"/>
              <a:ext cx="2700000" cy="1800000"/>
            </a:xfrm>
            <a:prstGeom prst="rect">
              <a:avLst/>
            </a:prstGeom>
          </p:spPr>
        </p:pic>
        <p:sp>
          <p:nvSpPr>
            <p:cNvPr id="15" name="Oval 14"/>
            <p:cNvSpPr/>
            <p:nvPr/>
          </p:nvSpPr>
          <p:spPr>
            <a:xfrm>
              <a:off x="2130672" y="2118183"/>
              <a:ext cx="278422" cy="27842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/>
            <p:cNvSpPr/>
            <p:nvPr/>
          </p:nvSpPr>
          <p:spPr>
            <a:xfrm>
              <a:off x="2595898" y="2118183"/>
              <a:ext cx="278422" cy="27842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0" y="2825570"/>
            <a:ext cx="29029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Cycle Splitting algorithm is written for splitting the raw dataset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Faulty cycles were removed manually as each cycle had different error. Generalized code is not possible due to the way the measurements were carried out.</a:t>
            </a:r>
            <a:endParaRPr lang="en-IN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81" y="744755"/>
            <a:ext cx="3762041" cy="282038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230627" y="4244013"/>
            <a:ext cx="290885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Multiple Cycle data was collated in one </a:t>
            </a:r>
            <a:r>
              <a:rPr lang="en-US" sz="1600" dirty="0" err="1" smtClean="0"/>
              <a:t>Dataframe</a:t>
            </a:r>
            <a:endParaRPr lang="en-US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Data was arranged in the increasing value of temperature for further processing</a:t>
            </a:r>
            <a:endParaRPr lang="en-IN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8620698" y="5627580"/>
            <a:ext cx="8031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Before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10611361" y="5617736"/>
            <a:ext cx="6582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After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9089366" y="3565138"/>
            <a:ext cx="14446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Collated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2363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05086" y="1037432"/>
            <a:ext cx="46896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Although the pressure is different the Coefficient of Friction varying mainly due to temperature change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 input lever force governs how fast the temperature changes. At high lever force the temperature rise is high. This could be possible reason in panic brake condition.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grpSp>
        <p:nvGrpSpPr>
          <p:cNvPr id="3" name="Group 2"/>
          <p:cNvGrpSpPr/>
          <p:nvPr/>
        </p:nvGrpSpPr>
        <p:grpSpPr>
          <a:xfrm>
            <a:off x="164578" y="976883"/>
            <a:ext cx="6676291" cy="5040000"/>
            <a:chOff x="171469" y="1315183"/>
            <a:chExt cx="6676291" cy="5040000"/>
          </a:xfrm>
        </p:grpSpPr>
        <p:grpSp>
          <p:nvGrpSpPr>
            <p:cNvPr id="4" name="Group 3"/>
            <p:cNvGrpSpPr/>
            <p:nvPr/>
          </p:nvGrpSpPr>
          <p:grpSpPr>
            <a:xfrm>
              <a:off x="171469" y="1315183"/>
              <a:ext cx="6676291" cy="5040000"/>
              <a:chOff x="174320" y="1183298"/>
              <a:chExt cx="6676291" cy="5040000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4320" y="1183298"/>
                <a:ext cx="3335295" cy="2520000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09615" y="1183298"/>
                <a:ext cx="3340996" cy="252000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2737" y="3703298"/>
                <a:ext cx="3266878" cy="2520000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09616" y="3703298"/>
                <a:ext cx="3340995" cy="2520000"/>
              </a:xfrm>
              <a:prstGeom prst="rect">
                <a:avLst/>
              </a:prstGeom>
            </p:spPr>
          </p:pic>
        </p:grpSp>
        <p:sp>
          <p:nvSpPr>
            <p:cNvPr id="5" name="TextBox 4"/>
            <p:cNvSpPr txBox="1"/>
            <p:nvPr/>
          </p:nvSpPr>
          <p:spPr>
            <a:xfrm>
              <a:off x="5331853" y="1499849"/>
              <a:ext cx="135646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V = 10 kmph</a:t>
              </a:r>
              <a:endParaRPr lang="en-IN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90363" y="4019144"/>
              <a:ext cx="12394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 = 6 kmph</a:t>
              </a:r>
              <a:endParaRPr lang="en-IN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32347" y="2979888"/>
              <a:ext cx="135646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V = 10 kmph</a:t>
              </a:r>
              <a:endParaRPr lang="en-IN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90857" y="5499183"/>
              <a:ext cx="12394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 = 6 kmph</a:t>
              </a:r>
              <a:endParaRPr lang="en-IN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114974" y="5647551"/>
            <a:ext cx="340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Co-relation matrix at fixed velocity</a:t>
            </a:r>
            <a:endParaRPr lang="en-IN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0314" y="3374226"/>
            <a:ext cx="5077534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266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6143" y="299166"/>
            <a:ext cx="8711414" cy="5216887"/>
            <a:chOff x="129518" y="1124569"/>
            <a:chExt cx="8711414" cy="5216887"/>
          </a:xfrm>
        </p:grpSpPr>
        <p:grpSp>
          <p:nvGrpSpPr>
            <p:cNvPr id="3" name="Group 2"/>
            <p:cNvGrpSpPr/>
            <p:nvPr/>
          </p:nvGrpSpPr>
          <p:grpSpPr>
            <a:xfrm>
              <a:off x="129518" y="1124569"/>
              <a:ext cx="8711414" cy="5153139"/>
              <a:chOff x="132924" y="1258033"/>
              <a:chExt cx="9068936" cy="5364627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2924" y="1258033"/>
                <a:ext cx="2267234" cy="1800000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0158" y="1258033"/>
                <a:ext cx="2244255" cy="1800000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44413" y="1265542"/>
                <a:ext cx="2244255" cy="1800000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11647" y="1258033"/>
                <a:ext cx="2244255" cy="1800000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4320" y="3040347"/>
                <a:ext cx="2244255" cy="1800000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23137" y="3022660"/>
                <a:ext cx="2244255" cy="180000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90371" y="3036592"/>
                <a:ext cx="2244255" cy="1800000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57605" y="3047313"/>
                <a:ext cx="2244255" cy="180000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5903" y="4822660"/>
                <a:ext cx="2244255" cy="1800000"/>
              </a:xfrm>
              <a:prstGeom prst="rect">
                <a:avLst/>
              </a:prstGeom>
            </p:spPr>
          </p:pic>
        </p:grp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307371" y="4541456"/>
              <a:ext cx="2244255" cy="1800000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76" t="8664" r="5425"/>
          <a:stretch/>
        </p:blipFill>
        <p:spPr>
          <a:xfrm>
            <a:off x="9143879" y="688333"/>
            <a:ext cx="2860023" cy="2520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1" t="9093" r="7511"/>
          <a:stretch/>
        </p:blipFill>
        <p:spPr>
          <a:xfrm>
            <a:off x="9196512" y="3921761"/>
            <a:ext cx="2754758" cy="2520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23" t="16557" r="16020"/>
          <a:stretch/>
        </p:blipFill>
        <p:spPr>
          <a:xfrm>
            <a:off x="5541516" y="3921761"/>
            <a:ext cx="3242352" cy="285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919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230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3</cp:revision>
  <dcterms:created xsi:type="dcterms:W3CDTF">2023-06-03T05:48:25Z</dcterms:created>
  <dcterms:modified xsi:type="dcterms:W3CDTF">2023-06-03T05:51:12Z</dcterms:modified>
</cp:coreProperties>
</file>