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58" r:id="rId5"/>
    <p:sldId id="262" r:id="rId6"/>
    <p:sldId id="261" r:id="rId7"/>
    <p:sldId id="263" r:id="rId8"/>
    <p:sldId id="274" r:id="rId9"/>
    <p:sldId id="266" r:id="rId10"/>
    <p:sldId id="265" r:id="rId11"/>
    <p:sldId id="264" r:id="rId12"/>
    <p:sldId id="267" r:id="rId13"/>
    <p:sldId id="273" r:id="rId14"/>
    <p:sldId id="268" r:id="rId15"/>
    <p:sldId id="269" r:id="rId16"/>
    <p:sldId id="270" r:id="rId17"/>
    <p:sldId id="271" r:id="rId18"/>
    <p:sldId id="276" r:id="rId19"/>
    <p:sldId id="272" r:id="rId20"/>
    <p:sldId id="275" r:id="rId21"/>
    <p:sldId id="277" r:id="rId22"/>
    <p:sldId id="278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341" autoAdjust="0"/>
  </p:normalViewPr>
  <p:slideViewPr>
    <p:cSldViewPr>
      <p:cViewPr>
        <p:scale>
          <a:sx n="80" d="100"/>
          <a:sy n="80" d="100"/>
        </p:scale>
        <p:origin x="-152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IIT%20Bombay\Semester%204\Essential%20of%20Turbulence\Turbulence%20project\C43%20Vortex%20Shedding%20Past%20Square%20Cylinder\Report\Comparison\Phase_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IIT%20Bombay\Semester%204\Essential%20of%20Turbulence\Turbulence%20project\C43%20Vortex%20Shedding%20Past%20Square%20Cylinder\Report\Comparison\Phase_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IIT%20Bombay\Semester%204\Essential%20of%20Turbulence\Turbulence%20project\C43%20Vortex%20Shedding%20Past%20Square%20Cylinder\Report\Comparison\Phase_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IIT%20Bombay\Semester%204\Essential%20of%20Turbulence\Turbulence%20project\C43%20Vortex%20Shedding%20Past%20Square%20Cylinder\Report\Comparison\Phase_9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IIT%20Bombay\Semester%204\Essential%20of%20Turbulence\Turbulence%20project\C43%20Vortex%20Shedding%20Past%20Square%20Cylinder\Report\Comparison\Phase_9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IIT%20Bombay\Semester%204\Essential%20of%20Turbulence\Turbulence%20project\C43%20Vortex%20Shedding%20Past%20Square%20Cylinder\Report\Comparison\Phase_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/>
            </a:pPr>
            <a:r>
              <a:rPr lang="en-GB" dirty="0"/>
              <a:t>Mean Velocity at x</a:t>
            </a:r>
            <a:r>
              <a:rPr lang="en-GB" baseline="0" dirty="0"/>
              <a:t> = </a:t>
            </a:r>
            <a:r>
              <a:rPr lang="en-GB" baseline="0" dirty="0" smtClean="0"/>
              <a:t>0 for Phase 1</a:t>
            </a:r>
            <a:endParaRPr lang="en-GB" dirty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Lyn exp</c:v>
          </c:tx>
          <c:xVal>
            <c:numRef>
              <c:f>'x = 0'!$N$3:$N$11</c:f>
              <c:numCache>
                <c:formatCode>General</c:formatCode>
                <c:ptCount val="9"/>
                <c:pt idx="0">
                  <c:v>1.012871166536002</c:v>
                </c:pt>
                <c:pt idx="1">
                  <c:v>1.4189619445214166</c:v>
                </c:pt>
                <c:pt idx="2">
                  <c:v>1.3933470493742761</c:v>
                </c:pt>
                <c:pt idx="3">
                  <c:v>1.3267056945683169</c:v>
                </c:pt>
                <c:pt idx="4">
                  <c:v>1.2810265414892854</c:v>
                </c:pt>
                <c:pt idx="5">
                  <c:v>1.2428129384585609</c:v>
                </c:pt>
                <c:pt idx="6">
                  <c:v>1.1872830328106279</c:v>
                </c:pt>
                <c:pt idx="7">
                  <c:v>1.1582352956113884</c:v>
                </c:pt>
                <c:pt idx="8">
                  <c:v>1.1423204454092555</c:v>
                </c:pt>
              </c:numCache>
            </c:numRef>
          </c:xVal>
          <c:yVal>
            <c:numRef>
              <c:f>'x = 0'!$B$3:$B$11</c:f>
              <c:numCache>
                <c:formatCode>0.0000000</c:formatCode>
                <c:ptCount val="9"/>
                <c:pt idx="0">
                  <c:v>0.75000000000000044</c:v>
                </c:pt>
                <c:pt idx="1">
                  <c:v>0.8125</c:v>
                </c:pt>
                <c:pt idx="2">
                  <c:v>0.87500000000000044</c:v>
                </c:pt>
                <c:pt idx="3">
                  <c:v>1</c:v>
                </c:pt>
                <c:pt idx="4">
                  <c:v>1.125</c:v>
                </c:pt>
                <c:pt idx="5">
                  <c:v>1.25</c:v>
                </c:pt>
                <c:pt idx="6">
                  <c:v>1.5</c:v>
                </c:pt>
                <c:pt idx="7">
                  <c:v>1.7500000000000009</c:v>
                </c:pt>
                <c:pt idx="8">
                  <c:v>2</c:v>
                </c:pt>
              </c:numCache>
            </c:numRef>
          </c:yVal>
          <c:smooth val="1"/>
        </c:ser>
        <c:ser>
          <c:idx val="1"/>
          <c:order val="1"/>
          <c:tx>
            <c:v>CFD data</c:v>
          </c:tx>
          <c:xVal>
            <c:numRef>
              <c:f>'x = 0'!$T$3:$T$32</c:f>
              <c:numCache>
                <c:formatCode>0.0000</c:formatCode>
                <c:ptCount val="30"/>
                <c:pt idx="0">
                  <c:v>1.5484205808974119</c:v>
                </c:pt>
                <c:pt idx="1">
                  <c:v>1.5564339713274993</c:v>
                </c:pt>
                <c:pt idx="2">
                  <c:v>1.491089923664122</c:v>
                </c:pt>
                <c:pt idx="3">
                  <c:v>1.4543943939676029</c:v>
                </c:pt>
                <c:pt idx="4">
                  <c:v>1.4236244796127342</c:v>
                </c:pt>
                <c:pt idx="5">
                  <c:v>1.3933251014708621</c:v>
                </c:pt>
                <c:pt idx="6">
                  <c:v>1.3658078644572713</c:v>
                </c:pt>
                <c:pt idx="7">
                  <c:v>1.3405809272016393</c:v>
                </c:pt>
                <c:pt idx="8">
                  <c:v>1.3175294339973924</c:v>
                </c:pt>
                <c:pt idx="9">
                  <c:v>1.2963268925712157</c:v>
                </c:pt>
                <c:pt idx="10">
                  <c:v>1.2767519102587981</c:v>
                </c:pt>
                <c:pt idx="11">
                  <c:v>1.2586854105380747</c:v>
                </c:pt>
                <c:pt idx="12">
                  <c:v>1.242017750884379</c:v>
                </c:pt>
                <c:pt idx="13">
                  <c:v>1.2266644777508835</c:v>
                </c:pt>
                <c:pt idx="14">
                  <c:v>1.2125543455594849</c:v>
                </c:pt>
                <c:pt idx="15">
                  <c:v>1.1995227797430645</c:v>
                </c:pt>
                <c:pt idx="16">
                  <c:v>1.1874899869670461</c:v>
                </c:pt>
                <c:pt idx="17">
                  <c:v>1.1763806181344256</c:v>
                </c:pt>
                <c:pt idx="18">
                  <c:v>1.1661236473654804</c:v>
                </c:pt>
                <c:pt idx="19">
                  <c:v>1.156666252094581</c:v>
                </c:pt>
                <c:pt idx="20">
                  <c:v>1.1479943362502318</c:v>
                </c:pt>
                <c:pt idx="21">
                  <c:v>1.1399999236641218</c:v>
                </c:pt>
                <c:pt idx="22">
                  <c:v>1.1326265257866321</c:v>
                </c:pt>
                <c:pt idx="23">
                  <c:v>1.125820320238317</c:v>
                </c:pt>
                <c:pt idx="24">
                  <c:v>1.1195324799851059</c:v>
                </c:pt>
                <c:pt idx="25">
                  <c:v>1.1137177266803211</c:v>
                </c:pt>
                <c:pt idx="26">
                  <c:v>1.1083821616086409</c:v>
                </c:pt>
                <c:pt idx="27">
                  <c:v>1.1035348873580331</c:v>
                </c:pt>
                <c:pt idx="28">
                  <c:v>1.0990406237199775</c:v>
                </c:pt>
                <c:pt idx="29">
                  <c:v>1.0948677434369762</c:v>
                </c:pt>
              </c:numCache>
            </c:numRef>
          </c:xVal>
          <c:yVal>
            <c:numRef>
              <c:f>'x = 0'!$R$3:$R$32</c:f>
              <c:numCache>
                <c:formatCode>0.00E+00</c:formatCode>
                <c:ptCount val="30"/>
                <c:pt idx="0">
                  <c:v>0.74999998250000088</c:v>
                </c:pt>
                <c:pt idx="1">
                  <c:v>0.7931034075000003</c:v>
                </c:pt>
                <c:pt idx="2">
                  <c:v>0.83620687999999999</c:v>
                </c:pt>
                <c:pt idx="3">
                  <c:v>0.87931034999999957</c:v>
                </c:pt>
                <c:pt idx="4">
                  <c:v>0.92241382249999992</c:v>
                </c:pt>
                <c:pt idx="5">
                  <c:v>0.9655172925000004</c:v>
                </c:pt>
                <c:pt idx="6">
                  <c:v>1.0086207649999999</c:v>
                </c:pt>
                <c:pt idx="7">
                  <c:v>1.0517242374999975</c:v>
                </c:pt>
                <c:pt idx="8">
                  <c:v>1.094827707499999</c:v>
                </c:pt>
                <c:pt idx="9">
                  <c:v>1.1379311799999998</c:v>
                </c:pt>
                <c:pt idx="10">
                  <c:v>1.1810346499999991</c:v>
                </c:pt>
                <c:pt idx="11">
                  <c:v>1.2241381225000001</c:v>
                </c:pt>
                <c:pt idx="12">
                  <c:v>1.2672415924999989</c:v>
                </c:pt>
                <c:pt idx="13">
                  <c:v>1.3103450650000001</c:v>
                </c:pt>
                <c:pt idx="14">
                  <c:v>1.3534485350000001</c:v>
                </c:pt>
                <c:pt idx="15">
                  <c:v>1.3965520075000009</c:v>
                </c:pt>
                <c:pt idx="16">
                  <c:v>1.4396554799999999</c:v>
                </c:pt>
                <c:pt idx="17">
                  <c:v>1.48275895</c:v>
                </c:pt>
                <c:pt idx="18">
                  <c:v>1.525862422499999</c:v>
                </c:pt>
                <c:pt idx="19">
                  <c:v>1.5689657999999989</c:v>
                </c:pt>
                <c:pt idx="20">
                  <c:v>1.612069272499999</c:v>
                </c:pt>
                <c:pt idx="21">
                  <c:v>1.6551727424999998</c:v>
                </c:pt>
                <c:pt idx="22">
                  <c:v>1.6982762149999999</c:v>
                </c:pt>
                <c:pt idx="23">
                  <c:v>1.7413796849999998</c:v>
                </c:pt>
                <c:pt idx="24">
                  <c:v>1.7844831575000009</c:v>
                </c:pt>
                <c:pt idx="25">
                  <c:v>1.827586627499999</c:v>
                </c:pt>
                <c:pt idx="26">
                  <c:v>1.8706901</c:v>
                </c:pt>
                <c:pt idx="27">
                  <c:v>1.9137935724999982</c:v>
                </c:pt>
                <c:pt idx="28">
                  <c:v>1.956897042499999</c:v>
                </c:pt>
                <c:pt idx="29">
                  <c:v>2.000000515</c:v>
                </c:pt>
              </c:numCache>
            </c:numRef>
          </c:yVal>
          <c:smooth val="1"/>
        </c:ser>
        <c:axId val="104447360"/>
        <c:axId val="104568320"/>
      </c:scatterChart>
      <c:valAx>
        <c:axId val="104447360"/>
        <c:scaling>
          <c:orientation val="minMax"/>
          <c:min val="1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1800" b="1" i="0" baseline="0" dirty="0"/>
                  <a:t>Non-dimensional </a:t>
                </a:r>
                <a:r>
                  <a:rPr lang="en-GB" sz="1800" b="1" i="0" baseline="0" dirty="0" smtClean="0"/>
                  <a:t> Total Velocity</a:t>
                </a:r>
                <a:endParaRPr lang="en-GB" sz="1800" b="1" i="0" baseline="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4568320"/>
        <c:crosses val="autoZero"/>
        <c:crossBetween val="midCat"/>
      </c:valAx>
      <c:valAx>
        <c:axId val="10456832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1800" b="1" i="0" baseline="0"/>
                  <a:t>Y/H</a:t>
                </a:r>
                <a:endParaRPr lang="en-GB"/>
              </a:p>
            </c:rich>
          </c:tx>
          <c:layout/>
        </c:title>
        <c:numFmt formatCode="0.000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4447360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8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/>
            </a:pPr>
            <a:r>
              <a:rPr lang="en-GB" sz="1800" b="1" i="0" baseline="0" dirty="0" smtClean="0"/>
              <a:t>Mean Velocity at x = 0.02 for Phase 1</a:t>
            </a:r>
            <a:endParaRPr lang="en-GB" sz="1800" b="1" i="0" baseline="0" dirty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Lyn Exp</c:v>
          </c:tx>
          <c:xVal>
            <c:numRef>
              <c:f>'x = 0.02'!$N$3:$N$15</c:f>
              <c:numCache>
                <c:formatCode>General</c:formatCode>
                <c:ptCount val="13"/>
                <c:pt idx="0">
                  <c:v>0.68182255756171661</c:v>
                </c:pt>
                <c:pt idx="1">
                  <c:v>0.91215185139317767</c:v>
                </c:pt>
                <c:pt idx="2">
                  <c:v>1.1472715458861513</c:v>
                </c:pt>
                <c:pt idx="3">
                  <c:v>1.2920870713694181</c:v>
                </c:pt>
                <c:pt idx="4">
                  <c:v>1.3200458325376441</c:v>
                </c:pt>
                <c:pt idx="5">
                  <c:v>1.286591232676485</c:v>
                </c:pt>
                <c:pt idx="6">
                  <c:v>1.2795944670089805</c:v>
                </c:pt>
                <c:pt idx="7">
                  <c:v>1.2331828737052757</c:v>
                </c:pt>
                <c:pt idx="8">
                  <c:v>1.196936923985555</c:v>
                </c:pt>
                <c:pt idx="9">
                  <c:v>1.1676300784066844</c:v>
                </c:pt>
                <c:pt idx="10">
                  <c:v>1.1586582757655521</c:v>
                </c:pt>
                <c:pt idx="11">
                  <c:v>1.1280647144556912</c:v>
                </c:pt>
                <c:pt idx="12">
                  <c:v>1.1104053313993059</c:v>
                </c:pt>
              </c:numCache>
            </c:numRef>
          </c:xVal>
          <c:yVal>
            <c:numRef>
              <c:f>'x = 0.02'!$B$3:$B$15</c:f>
              <c:numCache>
                <c:formatCode>0.0000000</c:formatCode>
                <c:ptCount val="13"/>
                <c:pt idx="0">
                  <c:v>0.75000000000000044</c:v>
                </c:pt>
                <c:pt idx="1">
                  <c:v>0.8125</c:v>
                </c:pt>
                <c:pt idx="2">
                  <c:v>0.87500000000000044</c:v>
                </c:pt>
                <c:pt idx="3">
                  <c:v>0.9375</c:v>
                </c:pt>
                <c:pt idx="4">
                  <c:v>1</c:v>
                </c:pt>
                <c:pt idx="5">
                  <c:v>1.0625</c:v>
                </c:pt>
                <c:pt idx="6">
                  <c:v>1.125</c:v>
                </c:pt>
                <c:pt idx="7">
                  <c:v>1.25</c:v>
                </c:pt>
                <c:pt idx="8">
                  <c:v>1.5</c:v>
                </c:pt>
                <c:pt idx="9">
                  <c:v>1.75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</c:numCache>
            </c:numRef>
          </c:yVal>
          <c:smooth val="1"/>
        </c:ser>
        <c:ser>
          <c:idx val="1"/>
          <c:order val="1"/>
          <c:tx>
            <c:v>cfd data</c:v>
          </c:tx>
          <c:xVal>
            <c:numRef>
              <c:f>'x = 0.02'!$T$3:$T$32</c:f>
              <c:numCache>
                <c:formatCode>0.0000</c:formatCode>
                <c:ptCount val="30"/>
                <c:pt idx="0">
                  <c:v>1.162671105939304</c:v>
                </c:pt>
                <c:pt idx="1">
                  <c:v>1.3860759951591879</c:v>
                </c:pt>
                <c:pt idx="2">
                  <c:v>1.3203410947681997</c:v>
                </c:pt>
                <c:pt idx="3">
                  <c:v>1.2588890504561534</c:v>
                </c:pt>
                <c:pt idx="4">
                  <c:v>1.2082298733941528</c:v>
                </c:pt>
                <c:pt idx="5">
                  <c:v>1.167674189164029</c:v>
                </c:pt>
                <c:pt idx="6">
                  <c:v>1.1365791193446284</c:v>
                </c:pt>
                <c:pt idx="7">
                  <c:v>1.1132211133867065</c:v>
                </c:pt>
                <c:pt idx="8">
                  <c:v>1.096238728355986</c:v>
                </c:pt>
                <c:pt idx="9">
                  <c:v>1.0841259225470121</c:v>
                </c:pt>
                <c:pt idx="10">
                  <c:v>1.075741765034443</c:v>
                </c:pt>
                <c:pt idx="11">
                  <c:v>1.0701747067585181</c:v>
                </c:pt>
                <c:pt idx="12">
                  <c:v>1.0665716831130139</c:v>
                </c:pt>
                <c:pt idx="13">
                  <c:v>1.0642200130329538</c:v>
                </c:pt>
                <c:pt idx="14">
                  <c:v>1.0627118637125301</c:v>
                </c:pt>
                <c:pt idx="15">
                  <c:v>1.0617645820145212</c:v>
                </c:pt>
                <c:pt idx="16">
                  <c:v>1.0611820741016582</c:v>
                </c:pt>
                <c:pt idx="17">
                  <c:v>1.0607559299944151</c:v>
                </c:pt>
                <c:pt idx="18">
                  <c:v>1.0604103556134796</c:v>
                </c:pt>
                <c:pt idx="19">
                  <c:v>1.0600715490597661</c:v>
                </c:pt>
                <c:pt idx="20">
                  <c:v>1.05968679761683</c:v>
                </c:pt>
                <c:pt idx="21">
                  <c:v>1.05920394526159</c:v>
                </c:pt>
                <c:pt idx="22">
                  <c:v>1.0586024613665994</c:v>
                </c:pt>
                <c:pt idx="23">
                  <c:v>1.0578999906907458</c:v>
                </c:pt>
                <c:pt idx="24">
                  <c:v>1.0571115136846019</c:v>
                </c:pt>
                <c:pt idx="25">
                  <c:v>1.0562553416496001</c:v>
                </c:pt>
                <c:pt idx="26">
                  <c:v>1.0553397989201252</c:v>
                </c:pt>
                <c:pt idx="27">
                  <c:v>1.0543757587041518</c:v>
                </c:pt>
                <c:pt idx="28">
                  <c:v>1.0533749860361197</c:v>
                </c:pt>
                <c:pt idx="29">
                  <c:v>1.0523496890709358</c:v>
                </c:pt>
              </c:numCache>
            </c:numRef>
          </c:xVal>
          <c:yVal>
            <c:numRef>
              <c:f>'x = 0.02'!$R$3:$R$32</c:f>
              <c:numCache>
                <c:formatCode>0.00E+00</c:formatCode>
                <c:ptCount val="30"/>
                <c:pt idx="0">
                  <c:v>0.74999998250000088</c:v>
                </c:pt>
                <c:pt idx="1">
                  <c:v>0.86206896250000042</c:v>
                </c:pt>
                <c:pt idx="2">
                  <c:v>0.97413789500000003</c:v>
                </c:pt>
                <c:pt idx="3">
                  <c:v>1.0862068274999999</c:v>
                </c:pt>
                <c:pt idx="4">
                  <c:v>1.1982757600000009</c:v>
                </c:pt>
                <c:pt idx="5">
                  <c:v>1.3103446924999984</c:v>
                </c:pt>
                <c:pt idx="6">
                  <c:v>1.4224136249999999</c:v>
                </c:pt>
                <c:pt idx="7">
                  <c:v>1.5344825575000001</c:v>
                </c:pt>
                <c:pt idx="8">
                  <c:v>1.64655149</c:v>
                </c:pt>
                <c:pt idx="9">
                  <c:v>1.7586205149999998</c:v>
                </c:pt>
                <c:pt idx="10">
                  <c:v>1.8706895400000001</c:v>
                </c:pt>
                <c:pt idx="11">
                  <c:v>1.982758567500001</c:v>
                </c:pt>
                <c:pt idx="12">
                  <c:v>2.0948275925000002</c:v>
                </c:pt>
                <c:pt idx="13">
                  <c:v>2.2068966175</c:v>
                </c:pt>
                <c:pt idx="14">
                  <c:v>2.3189656424999998</c:v>
                </c:pt>
                <c:pt idx="15">
                  <c:v>2.4310346699999998</c:v>
                </c:pt>
                <c:pt idx="16">
                  <c:v>2.5431037000000019</c:v>
                </c:pt>
                <c:pt idx="17">
                  <c:v>2.6551727249999999</c:v>
                </c:pt>
                <c:pt idx="18">
                  <c:v>2.7672417500000019</c:v>
                </c:pt>
                <c:pt idx="19">
                  <c:v>2.879310775</c:v>
                </c:pt>
                <c:pt idx="20">
                  <c:v>2.9913797999999998</c:v>
                </c:pt>
                <c:pt idx="21">
                  <c:v>3.1034488249999987</c:v>
                </c:pt>
                <c:pt idx="22">
                  <c:v>3.2155178500000012</c:v>
                </c:pt>
                <c:pt idx="23">
                  <c:v>3.3275868750000002</c:v>
                </c:pt>
                <c:pt idx="24">
                  <c:v>3.4396558999999969</c:v>
                </c:pt>
                <c:pt idx="25">
                  <c:v>3.5517249249999998</c:v>
                </c:pt>
                <c:pt idx="26">
                  <c:v>3.6637939500000019</c:v>
                </c:pt>
                <c:pt idx="27">
                  <c:v>3.7758629749999981</c:v>
                </c:pt>
                <c:pt idx="28">
                  <c:v>3.8879320000000002</c:v>
                </c:pt>
                <c:pt idx="29">
                  <c:v>4.0000010250000004</c:v>
                </c:pt>
              </c:numCache>
            </c:numRef>
          </c:yVal>
          <c:smooth val="1"/>
        </c:ser>
        <c:axId val="104548992"/>
        <c:axId val="104682240"/>
      </c:scatterChart>
      <c:valAx>
        <c:axId val="104548992"/>
        <c:scaling>
          <c:orientation val="minMax"/>
          <c:min val="0.60000000000000064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1800" b="1" i="0" baseline="0" dirty="0"/>
                  <a:t>Non-dimensional </a:t>
                </a:r>
                <a:r>
                  <a:rPr lang="en-GB" sz="1800" b="1" i="0" baseline="0" dirty="0" smtClean="0"/>
                  <a:t> Total Velocity</a:t>
                </a:r>
                <a:endParaRPr lang="en-GB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4682240"/>
        <c:crosses val="autoZero"/>
        <c:crossBetween val="midCat"/>
      </c:valAx>
      <c:valAx>
        <c:axId val="10468224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1800" b="1" i="0" baseline="0"/>
                  <a:t>Y/H</a:t>
                </a:r>
                <a:endParaRPr lang="en-GB"/>
              </a:p>
            </c:rich>
          </c:tx>
          <c:layout/>
        </c:title>
        <c:numFmt formatCode="0.000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4548992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800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/>
            </a:pPr>
            <a:r>
              <a:rPr lang="en-GB" sz="1800" b="1" i="0" baseline="0" dirty="0" smtClean="0"/>
              <a:t>Lateral Velocity &lt;V&gt;/U at y = 0 for Phase 1</a:t>
            </a:r>
            <a:endParaRPr lang="en-GB" sz="1800" b="1" i="0" baseline="0" dirty="0"/>
          </a:p>
        </c:rich>
      </c:tx>
      <c:layout>
        <c:manualLayout>
          <c:xMode val="edge"/>
          <c:yMode val="edge"/>
          <c:x val="0.27473775907321929"/>
          <c:y val="1.0460251046025121E-2"/>
        </c:manualLayout>
      </c:layout>
    </c:title>
    <c:plotArea>
      <c:layout/>
      <c:scatterChart>
        <c:scatterStyle val="smoothMarker"/>
        <c:ser>
          <c:idx val="0"/>
          <c:order val="0"/>
          <c:tx>
            <c:strRef>
              <c:f>'Midplane v'!$B$2</c:f>
              <c:strCache>
                <c:ptCount val="1"/>
                <c:pt idx="0">
                  <c:v>CFD data</c:v>
                </c:pt>
              </c:strCache>
            </c:strRef>
          </c:tx>
          <c:xVal>
            <c:numRef>
              <c:f>'Midplane v'!$C$4:$C$33</c:f>
              <c:numCache>
                <c:formatCode>0.000000</c:formatCode>
                <c:ptCount val="30"/>
                <c:pt idx="0">
                  <c:v>0.49999999000000023</c:v>
                </c:pt>
                <c:pt idx="1">
                  <c:v>0.84482757250000062</c:v>
                </c:pt>
                <c:pt idx="2">
                  <c:v>1.1896551575000001</c:v>
                </c:pt>
                <c:pt idx="3">
                  <c:v>1.5344827425000001</c:v>
                </c:pt>
                <c:pt idx="4">
                  <c:v>1.8793102349999999</c:v>
                </c:pt>
                <c:pt idx="5">
                  <c:v>2.2241378200000019</c:v>
                </c:pt>
                <c:pt idx="6">
                  <c:v>2.5689653999999997</c:v>
                </c:pt>
                <c:pt idx="7">
                  <c:v>2.9137930000000001</c:v>
                </c:pt>
                <c:pt idx="8">
                  <c:v>3.2586205750000001</c:v>
                </c:pt>
                <c:pt idx="9">
                  <c:v>3.6034479749999999</c:v>
                </c:pt>
                <c:pt idx="10">
                  <c:v>3.9482753749999997</c:v>
                </c:pt>
                <c:pt idx="11">
                  <c:v>4.2931027750000004</c:v>
                </c:pt>
                <c:pt idx="12">
                  <c:v>4.6379301749999948</c:v>
                </c:pt>
                <c:pt idx="13">
                  <c:v>4.9827575749999964</c:v>
                </c:pt>
                <c:pt idx="14">
                  <c:v>5.3275849749999891</c:v>
                </c:pt>
                <c:pt idx="15">
                  <c:v>5.6724123749999968</c:v>
                </c:pt>
                <c:pt idx="16">
                  <c:v>6.0172397750000002</c:v>
                </c:pt>
                <c:pt idx="17">
                  <c:v>6.3620671749999955</c:v>
                </c:pt>
                <c:pt idx="18">
                  <c:v>6.7068949249999985</c:v>
                </c:pt>
                <c:pt idx="19">
                  <c:v>7.0517227000000036</c:v>
                </c:pt>
                <c:pt idx="20">
                  <c:v>7.3965504749999953</c:v>
                </c:pt>
                <c:pt idx="21">
                  <c:v>7.7413782499999995</c:v>
                </c:pt>
                <c:pt idx="22">
                  <c:v>8.0862060250000027</c:v>
                </c:pt>
                <c:pt idx="23">
                  <c:v>8.4310337999999998</c:v>
                </c:pt>
                <c:pt idx="24">
                  <c:v>8.7758615500000001</c:v>
                </c:pt>
                <c:pt idx="25">
                  <c:v>9.1206893250000007</c:v>
                </c:pt>
                <c:pt idx="26">
                  <c:v>9.4655171000000067</c:v>
                </c:pt>
                <c:pt idx="27">
                  <c:v>9.8103448750000073</c:v>
                </c:pt>
                <c:pt idx="28">
                  <c:v>10.155172650000004</c:v>
                </c:pt>
                <c:pt idx="29">
                  <c:v>10.500000425</c:v>
                </c:pt>
              </c:numCache>
            </c:numRef>
          </c:xVal>
          <c:yVal>
            <c:numRef>
              <c:f>'Midplane v'!$E$4:$E$33</c:f>
              <c:numCache>
                <c:formatCode>0.000000</c:formatCode>
                <c:ptCount val="30"/>
                <c:pt idx="0">
                  <c:v>0</c:v>
                </c:pt>
                <c:pt idx="1">
                  <c:v>-0.48737941767441906</c:v>
                </c:pt>
                <c:pt idx="2">
                  <c:v>-0.44399971162790697</c:v>
                </c:pt>
                <c:pt idx="3">
                  <c:v>0.31993397395348877</c:v>
                </c:pt>
                <c:pt idx="4">
                  <c:v>1.1245677637209301</c:v>
                </c:pt>
                <c:pt idx="5">
                  <c:v>1.129389696744185</c:v>
                </c:pt>
                <c:pt idx="6">
                  <c:v>1.1952786120930232</c:v>
                </c:pt>
                <c:pt idx="7">
                  <c:v>1.1562053544186055</c:v>
                </c:pt>
                <c:pt idx="8">
                  <c:v>0.44549304372093024</c:v>
                </c:pt>
                <c:pt idx="9">
                  <c:v>-0.31648364093023285</c:v>
                </c:pt>
                <c:pt idx="10">
                  <c:v>-0.86467864930232563</c:v>
                </c:pt>
                <c:pt idx="11">
                  <c:v>-0.8295322027906975</c:v>
                </c:pt>
                <c:pt idx="12">
                  <c:v>-0.69637198697674429</c:v>
                </c:pt>
                <c:pt idx="13">
                  <c:v>-0.597583748837208</c:v>
                </c:pt>
                <c:pt idx="14">
                  <c:v>-0.51222263441860472</c:v>
                </c:pt>
                <c:pt idx="15">
                  <c:v>-0.42658722604651161</c:v>
                </c:pt>
                <c:pt idx="16">
                  <c:v>-0.33706631813953525</c:v>
                </c:pt>
                <c:pt idx="17">
                  <c:v>-0.25022686883720957</c:v>
                </c:pt>
                <c:pt idx="18">
                  <c:v>-0.18056919404651178</c:v>
                </c:pt>
                <c:pt idx="19">
                  <c:v>-0.13951846325581393</c:v>
                </c:pt>
                <c:pt idx="20">
                  <c:v>-0.12041665786046511</c:v>
                </c:pt>
                <c:pt idx="21">
                  <c:v>-9.915519590697687E-2</c:v>
                </c:pt>
                <c:pt idx="22">
                  <c:v>-3.637984055813958E-2</c:v>
                </c:pt>
                <c:pt idx="23">
                  <c:v>8.8225228837209443E-2</c:v>
                </c:pt>
                <c:pt idx="24">
                  <c:v>0.24323904186046547</c:v>
                </c:pt>
                <c:pt idx="25">
                  <c:v>0.3692574288372093</c:v>
                </c:pt>
                <c:pt idx="26">
                  <c:v>0.42909904930232562</c:v>
                </c:pt>
                <c:pt idx="27">
                  <c:v>0.44571089116279095</c:v>
                </c:pt>
                <c:pt idx="28">
                  <c:v>0.44789366883720932</c:v>
                </c:pt>
                <c:pt idx="29">
                  <c:v>0.44055123720930234</c:v>
                </c:pt>
              </c:numCache>
            </c:numRef>
          </c:yVal>
          <c:smooth val="1"/>
        </c:ser>
        <c:ser>
          <c:idx val="1"/>
          <c:order val="1"/>
          <c:tx>
            <c:v>Lyn data</c:v>
          </c:tx>
          <c:xVal>
            <c:numRef>
              <c:f>'Midplane v'!$G$3:$G$33</c:f>
              <c:numCache>
                <c:formatCode>General</c:formatCode>
                <c:ptCount val="31"/>
                <c:pt idx="0">
                  <c:v>1.3655419479999991</c:v>
                </c:pt>
                <c:pt idx="1">
                  <c:v>1.4804588990000001</c:v>
                </c:pt>
                <c:pt idx="2">
                  <c:v>1.6069142479999992</c:v>
                </c:pt>
                <c:pt idx="3">
                  <c:v>1.7449354669999999</c:v>
                </c:pt>
                <c:pt idx="4">
                  <c:v>1.849165664</c:v>
                </c:pt>
                <c:pt idx="5">
                  <c:v>1.9767199080000009</c:v>
                </c:pt>
                <c:pt idx="6">
                  <c:v>2.1153180480000002</c:v>
                </c:pt>
                <c:pt idx="7">
                  <c:v>2.2302624709999987</c:v>
                </c:pt>
                <c:pt idx="8">
                  <c:v>2.3567178199999987</c:v>
                </c:pt>
                <c:pt idx="9">
                  <c:v>2.4713051029999993</c:v>
                </c:pt>
                <c:pt idx="10">
                  <c:v>2.5969637530000003</c:v>
                </c:pt>
                <c:pt idx="11">
                  <c:v>2.7223476790000003</c:v>
                </c:pt>
                <c:pt idx="12">
                  <c:v>2.8478140230000002</c:v>
                </c:pt>
                <c:pt idx="13">
                  <c:v>2.996027493999998</c:v>
                </c:pt>
                <c:pt idx="14">
                  <c:v>3.1102576359999987</c:v>
                </c:pt>
                <c:pt idx="15">
                  <c:v>3.2358888139999982</c:v>
                </c:pt>
                <c:pt idx="16">
                  <c:v>3.3496519249999981</c:v>
                </c:pt>
                <c:pt idx="17">
                  <c:v>3.486546777</c:v>
                </c:pt>
                <c:pt idx="18">
                  <c:v>3.735995956</c:v>
                </c:pt>
                <c:pt idx="19">
                  <c:v>3.9853627180000002</c:v>
                </c:pt>
                <c:pt idx="20">
                  <c:v>4.2244822829999968</c:v>
                </c:pt>
                <c:pt idx="21">
                  <c:v>4.4859643629999963</c:v>
                </c:pt>
                <c:pt idx="22">
                  <c:v>4.7484079759999975</c:v>
                </c:pt>
                <c:pt idx="23">
                  <c:v>4.9656320569999961</c:v>
                </c:pt>
                <c:pt idx="24">
                  <c:v>5.2398613190000036</c:v>
                </c:pt>
                <c:pt idx="25">
                  <c:v>5.4916731230000071</c:v>
                </c:pt>
                <c:pt idx="26">
                  <c:v>5.7316992760000014</c:v>
                </c:pt>
                <c:pt idx="27">
                  <c:v>5.9832363559999999</c:v>
                </c:pt>
                <c:pt idx="28">
                  <c:v>6.2235921779999961</c:v>
                </c:pt>
                <c:pt idx="29">
                  <c:v>6.4983983600000004</c:v>
                </c:pt>
                <c:pt idx="30">
                  <c:v>6.8772973769999961</c:v>
                </c:pt>
              </c:numCache>
            </c:numRef>
          </c:xVal>
          <c:yVal>
            <c:numRef>
              <c:f>'Midplane v'!$H$3:$H$33</c:f>
              <c:numCache>
                <c:formatCode>General</c:formatCode>
                <c:ptCount val="31"/>
                <c:pt idx="0">
                  <c:v>-0.53977175900000041</c:v>
                </c:pt>
                <c:pt idx="1">
                  <c:v>-0.42930533300000023</c:v>
                </c:pt>
                <c:pt idx="2">
                  <c:v>-0.29961923299999998</c:v>
                </c:pt>
                <c:pt idx="3">
                  <c:v>-0.14590579200000012</c:v>
                </c:pt>
                <c:pt idx="4">
                  <c:v>9.4378602000000006E-2</c:v>
                </c:pt>
                <c:pt idx="5">
                  <c:v>0.41637133900000023</c:v>
                </c:pt>
                <c:pt idx="6">
                  <c:v>0.67104576300000074</c:v>
                </c:pt>
                <c:pt idx="7">
                  <c:v>0.78631985500000001</c:v>
                </c:pt>
                <c:pt idx="8">
                  <c:v>0.91600595600000045</c:v>
                </c:pt>
                <c:pt idx="9">
                  <c:v>0.96878039100000002</c:v>
                </c:pt>
                <c:pt idx="10">
                  <c:v>0.959044181</c:v>
                </c:pt>
                <c:pt idx="11">
                  <c:v>0.90123131199999951</c:v>
                </c:pt>
                <c:pt idx="12">
                  <c:v>0.85784144000000073</c:v>
                </c:pt>
                <c:pt idx="13">
                  <c:v>0.7951989270000005</c:v>
                </c:pt>
                <c:pt idx="14">
                  <c:v>0.78547370599999955</c:v>
                </c:pt>
                <c:pt idx="15">
                  <c:v>0.77092983000000115</c:v>
                </c:pt>
                <c:pt idx="16">
                  <c:v>0.67947428899999995</c:v>
                </c:pt>
                <c:pt idx="17">
                  <c:v>0.63607342800000044</c:v>
                </c:pt>
                <c:pt idx="18">
                  <c:v>0.28967972700000022</c:v>
                </c:pt>
                <c:pt idx="19">
                  <c:v>-7.1136972000000021E-2</c:v>
                </c:pt>
                <c:pt idx="20">
                  <c:v>-0.22521304800000011</c:v>
                </c:pt>
                <c:pt idx="21">
                  <c:v>-0.46584908900000022</c:v>
                </c:pt>
                <c:pt idx="22">
                  <c:v>-0.53821682299999996</c:v>
                </c:pt>
                <c:pt idx="23">
                  <c:v>-0.524002615</c:v>
                </c:pt>
                <c:pt idx="24">
                  <c:v>-0.53388168199999997</c:v>
                </c:pt>
                <c:pt idx="25">
                  <c:v>-0.46681611600000023</c:v>
                </c:pt>
                <c:pt idx="26">
                  <c:v>-0.46223921799999995</c:v>
                </c:pt>
                <c:pt idx="27">
                  <c:v>-0.44325031199999998</c:v>
                </c:pt>
                <c:pt idx="28">
                  <c:v>-0.38098142300000037</c:v>
                </c:pt>
                <c:pt idx="29">
                  <c:v>-0.28989950600000008</c:v>
                </c:pt>
                <c:pt idx="30">
                  <c:v>1.7428476000000005E-2</c:v>
                </c:pt>
              </c:numCache>
            </c:numRef>
          </c:yVal>
          <c:smooth val="1"/>
        </c:ser>
        <c:axId val="104703872"/>
        <c:axId val="104706048"/>
      </c:scatterChart>
      <c:valAx>
        <c:axId val="104703872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1800" b="1" i="0" baseline="0"/>
                  <a:t>X/H</a:t>
                </a:r>
              </a:p>
            </c:rich>
          </c:tx>
          <c:layout/>
        </c:title>
        <c:numFmt formatCode="0.00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4706048"/>
        <c:crosses val="autoZero"/>
        <c:crossBetween val="midCat"/>
      </c:valAx>
      <c:valAx>
        <c:axId val="10470604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b="1" i="0" baseline="0"/>
                  <a:t>Non-dimensional lateral Velocity</a:t>
                </a: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GB"/>
              </a:p>
            </c:rich>
          </c:tx>
          <c:layout/>
        </c:title>
        <c:numFmt formatCode="0.00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4703872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800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/>
            </a:pPr>
            <a:r>
              <a:rPr lang="en-GB" sz="1800" b="1" i="0" baseline="0" dirty="0" smtClean="0"/>
              <a:t>Mean Velocity at x = 0 for Phase 9</a:t>
            </a:r>
            <a:endParaRPr lang="en-GB" sz="1800" b="1" i="0" baseline="0" dirty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Lyn exp</c:v>
          </c:tx>
          <c:xVal>
            <c:numRef>
              <c:f>'x = 0'!$N$3:$N$11</c:f>
              <c:numCache>
                <c:formatCode>General</c:formatCode>
                <c:ptCount val="9"/>
                <c:pt idx="0">
                  <c:v>1.276204529062642</c:v>
                </c:pt>
                <c:pt idx="1">
                  <c:v>1.6576480326052339</c:v>
                </c:pt>
                <c:pt idx="2">
                  <c:v>1.6242798404215943</c:v>
                </c:pt>
                <c:pt idx="3">
                  <c:v>1.522926130841546</c:v>
                </c:pt>
                <c:pt idx="4">
                  <c:v>1.4493122506899594</c:v>
                </c:pt>
                <c:pt idx="5">
                  <c:v>1.386466732381272</c:v>
                </c:pt>
                <c:pt idx="6">
                  <c:v>1.301400015368064</c:v>
                </c:pt>
                <c:pt idx="7">
                  <c:v>1.2378182419079138</c:v>
                </c:pt>
                <c:pt idx="8">
                  <c:v>1.2053016220017294</c:v>
                </c:pt>
              </c:numCache>
            </c:numRef>
          </c:xVal>
          <c:yVal>
            <c:numRef>
              <c:f>'x = 0'!$B$3:$B$11</c:f>
              <c:numCache>
                <c:formatCode>0.0000000</c:formatCode>
                <c:ptCount val="9"/>
                <c:pt idx="0">
                  <c:v>0.75000000000000044</c:v>
                </c:pt>
                <c:pt idx="1">
                  <c:v>0.8125</c:v>
                </c:pt>
                <c:pt idx="2">
                  <c:v>0.87500000000000044</c:v>
                </c:pt>
                <c:pt idx="3">
                  <c:v>1</c:v>
                </c:pt>
                <c:pt idx="4">
                  <c:v>1.125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</c:numCache>
            </c:numRef>
          </c:yVal>
          <c:smooth val="1"/>
        </c:ser>
        <c:ser>
          <c:idx val="1"/>
          <c:order val="1"/>
          <c:tx>
            <c:v>CFD data</c:v>
          </c:tx>
          <c:xVal>
            <c:numRef>
              <c:f>'x = 0'!$T$3:$T$32</c:f>
              <c:numCache>
                <c:formatCode>0.0000</c:formatCode>
                <c:ptCount val="30"/>
                <c:pt idx="0">
                  <c:v>1.6687638130701916</c:v>
                </c:pt>
                <c:pt idx="1">
                  <c:v>2.0274721280953272</c:v>
                </c:pt>
                <c:pt idx="2">
                  <c:v>1.9372874511264206</c:v>
                </c:pt>
                <c:pt idx="3">
                  <c:v>1.8545696127350577</c:v>
                </c:pt>
                <c:pt idx="4">
                  <c:v>1.7975348147458572</c:v>
                </c:pt>
                <c:pt idx="5">
                  <c:v>1.7450208043194926</c:v>
                </c:pt>
                <c:pt idx="6">
                  <c:v>1.6970569875256005</c:v>
                </c:pt>
                <c:pt idx="7">
                  <c:v>1.6539363396015641</c:v>
                </c:pt>
                <c:pt idx="8">
                  <c:v>1.6153545671197169</c:v>
                </c:pt>
                <c:pt idx="9">
                  <c:v>1.58033986222305</c:v>
                </c:pt>
                <c:pt idx="10">
                  <c:v>1.5483779668590589</c:v>
                </c:pt>
                <c:pt idx="11">
                  <c:v>1.5191260808043185</c:v>
                </c:pt>
                <c:pt idx="12">
                  <c:v>1.4922898975982124</c:v>
                </c:pt>
                <c:pt idx="13">
                  <c:v>1.4676355911375898</c:v>
                </c:pt>
                <c:pt idx="14">
                  <c:v>1.4449652951033314</c:v>
                </c:pt>
                <c:pt idx="15">
                  <c:v>1.4239531874883624</c:v>
                </c:pt>
                <c:pt idx="16">
                  <c:v>1.4044289219884565</c:v>
                </c:pt>
                <c:pt idx="17">
                  <c:v>1.3862370210389143</c:v>
                </c:pt>
                <c:pt idx="18">
                  <c:v>1.3692463116738041</c:v>
                </c:pt>
                <c:pt idx="19">
                  <c:v>1.3533518134425619</c:v>
                </c:pt>
                <c:pt idx="20">
                  <c:v>1.3385132414820331</c:v>
                </c:pt>
                <c:pt idx="21">
                  <c:v>1.3245661329361385</c:v>
                </c:pt>
                <c:pt idx="22">
                  <c:v>1.311425367715509</c:v>
                </c:pt>
                <c:pt idx="23">
                  <c:v>1.2990123757214671</c:v>
                </c:pt>
                <c:pt idx="24">
                  <c:v>1.2872595736361943</c:v>
                </c:pt>
                <c:pt idx="25">
                  <c:v>1.2761070359337192</c:v>
                </c:pt>
                <c:pt idx="26">
                  <c:v>1.265560309067213</c:v>
                </c:pt>
                <c:pt idx="27">
                  <c:v>1.2556334891081726</c:v>
                </c:pt>
                <c:pt idx="28">
                  <c:v>1.2461576708248001</c:v>
                </c:pt>
                <c:pt idx="29">
                  <c:v>1.2370947905417977</c:v>
                </c:pt>
              </c:numCache>
            </c:numRef>
          </c:xVal>
          <c:yVal>
            <c:numRef>
              <c:f>'x = 0'!$R$3:$R$32</c:f>
              <c:numCache>
                <c:formatCode>0.00E+00</c:formatCode>
                <c:ptCount val="30"/>
                <c:pt idx="0">
                  <c:v>0.74999998250000088</c:v>
                </c:pt>
                <c:pt idx="1">
                  <c:v>0.7931034075000003</c:v>
                </c:pt>
                <c:pt idx="2">
                  <c:v>0.83620687999999999</c:v>
                </c:pt>
                <c:pt idx="3">
                  <c:v>0.87931034999999957</c:v>
                </c:pt>
                <c:pt idx="4">
                  <c:v>0.92241382249999992</c:v>
                </c:pt>
                <c:pt idx="5">
                  <c:v>0.9655172925000004</c:v>
                </c:pt>
                <c:pt idx="6">
                  <c:v>1.0086207649999999</c:v>
                </c:pt>
                <c:pt idx="7">
                  <c:v>1.0517242374999975</c:v>
                </c:pt>
                <c:pt idx="8">
                  <c:v>1.094827707499999</c:v>
                </c:pt>
                <c:pt idx="9">
                  <c:v>1.1379311799999998</c:v>
                </c:pt>
                <c:pt idx="10">
                  <c:v>1.1810346499999991</c:v>
                </c:pt>
                <c:pt idx="11">
                  <c:v>1.2241381225000001</c:v>
                </c:pt>
                <c:pt idx="12">
                  <c:v>1.2672415924999989</c:v>
                </c:pt>
                <c:pt idx="13">
                  <c:v>1.3103450650000001</c:v>
                </c:pt>
                <c:pt idx="14">
                  <c:v>1.3534485350000001</c:v>
                </c:pt>
                <c:pt idx="15">
                  <c:v>1.3965520075000009</c:v>
                </c:pt>
                <c:pt idx="16">
                  <c:v>1.4396554799999999</c:v>
                </c:pt>
                <c:pt idx="17">
                  <c:v>1.48275895</c:v>
                </c:pt>
                <c:pt idx="18">
                  <c:v>1.525862422499999</c:v>
                </c:pt>
                <c:pt idx="19">
                  <c:v>1.5689657999999989</c:v>
                </c:pt>
                <c:pt idx="20">
                  <c:v>1.612069272499999</c:v>
                </c:pt>
                <c:pt idx="21">
                  <c:v>1.6551727424999998</c:v>
                </c:pt>
                <c:pt idx="22">
                  <c:v>1.6982762149999999</c:v>
                </c:pt>
                <c:pt idx="23">
                  <c:v>1.741379684999999</c:v>
                </c:pt>
                <c:pt idx="24">
                  <c:v>1.7844831575</c:v>
                </c:pt>
                <c:pt idx="25">
                  <c:v>1.827586627499999</c:v>
                </c:pt>
                <c:pt idx="26">
                  <c:v>1.8706901</c:v>
                </c:pt>
                <c:pt idx="27">
                  <c:v>1.913793572499999</c:v>
                </c:pt>
                <c:pt idx="28">
                  <c:v>1.9568970424999999</c:v>
                </c:pt>
                <c:pt idx="29">
                  <c:v>2.000000515</c:v>
                </c:pt>
              </c:numCache>
            </c:numRef>
          </c:yVal>
          <c:smooth val="1"/>
        </c:ser>
        <c:axId val="106706048"/>
        <c:axId val="106707968"/>
      </c:scatterChart>
      <c:valAx>
        <c:axId val="106706048"/>
        <c:scaling>
          <c:orientation val="minMax"/>
          <c:min val="1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1800" b="1" i="0" baseline="0" dirty="0"/>
                  <a:t>Non-dimensional </a:t>
                </a:r>
                <a:r>
                  <a:rPr lang="en-GB" sz="1800" b="1" i="0" baseline="0" dirty="0" smtClean="0"/>
                  <a:t> Total Velocity</a:t>
                </a:r>
                <a:endParaRPr lang="en-GB" sz="1800" b="1" i="0" baseline="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6707968"/>
        <c:crosses val="autoZero"/>
        <c:crossBetween val="midCat"/>
      </c:valAx>
      <c:valAx>
        <c:axId val="10670796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1800" b="1" i="0" baseline="0"/>
                  <a:t>Y/H</a:t>
                </a:r>
                <a:endParaRPr lang="en-GB"/>
              </a:p>
            </c:rich>
          </c:tx>
          <c:layout/>
        </c:title>
        <c:numFmt formatCode="0.000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6706048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800"/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/>
            </a:pPr>
            <a:r>
              <a:rPr lang="en-GB" sz="1800" b="1" i="0" baseline="0" dirty="0" smtClean="0"/>
              <a:t>Mean Velocity at x = 0.02 for Phase 9</a:t>
            </a:r>
            <a:endParaRPr lang="en-GB" sz="1800" b="1" i="0" baseline="0" dirty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Lyn exp</c:v>
          </c:tx>
          <c:xVal>
            <c:numRef>
              <c:f>'x = 0.02'!$N$3:$N$15</c:f>
              <c:numCache>
                <c:formatCode>General</c:formatCode>
                <c:ptCount val="13"/>
                <c:pt idx="0">
                  <c:v>1.2019970881828284</c:v>
                </c:pt>
                <c:pt idx="1">
                  <c:v>1.438966643115815</c:v>
                </c:pt>
                <c:pt idx="2">
                  <c:v>1.5339550188972295</c:v>
                </c:pt>
                <c:pt idx="3">
                  <c:v>1.5250613102429671</c:v>
                </c:pt>
                <c:pt idx="4">
                  <c:v>1.5095062106530059</c:v>
                </c:pt>
                <c:pt idx="5">
                  <c:v>1.4734167774258571</c:v>
                </c:pt>
                <c:pt idx="6">
                  <c:v>1.4546325996621958</c:v>
                </c:pt>
                <c:pt idx="7">
                  <c:v>1.3941054479486121</c:v>
                </c:pt>
                <c:pt idx="8">
                  <c:v>1.3147033886013986</c:v>
                </c:pt>
                <c:pt idx="9">
                  <c:v>1.2505474801062142</c:v>
                </c:pt>
                <c:pt idx="10">
                  <c:v>1.2091492877225694</c:v>
                </c:pt>
                <c:pt idx="11">
                  <c:v>1.1250071110886375</c:v>
                </c:pt>
                <c:pt idx="12">
                  <c:v>1.1010018165289279</c:v>
                </c:pt>
              </c:numCache>
            </c:numRef>
          </c:xVal>
          <c:yVal>
            <c:numRef>
              <c:f>'x = 0.02'!$B$3:$B$15</c:f>
              <c:numCache>
                <c:formatCode>0.0000000</c:formatCode>
                <c:ptCount val="13"/>
                <c:pt idx="0">
                  <c:v>0.75000000000000044</c:v>
                </c:pt>
                <c:pt idx="1">
                  <c:v>0.8125</c:v>
                </c:pt>
                <c:pt idx="2">
                  <c:v>0.87500000000000044</c:v>
                </c:pt>
                <c:pt idx="3">
                  <c:v>0.9375</c:v>
                </c:pt>
                <c:pt idx="4">
                  <c:v>1</c:v>
                </c:pt>
                <c:pt idx="5">
                  <c:v>1.0625</c:v>
                </c:pt>
                <c:pt idx="6">
                  <c:v>1.125</c:v>
                </c:pt>
                <c:pt idx="7">
                  <c:v>1.25</c:v>
                </c:pt>
                <c:pt idx="8">
                  <c:v>1.5</c:v>
                </c:pt>
                <c:pt idx="9">
                  <c:v>1.75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</c:numCache>
            </c:numRef>
          </c:yVal>
          <c:smooth val="1"/>
        </c:ser>
        <c:ser>
          <c:idx val="1"/>
          <c:order val="1"/>
          <c:tx>
            <c:v>CFD data</c:v>
          </c:tx>
          <c:xVal>
            <c:numRef>
              <c:f>'x = 0.02'!$T$3:$T$32</c:f>
              <c:numCache>
                <c:formatCode>0.0000</c:formatCode>
                <c:ptCount val="30"/>
                <c:pt idx="0">
                  <c:v>1.6687638130701916</c:v>
                </c:pt>
                <c:pt idx="1">
                  <c:v>1.8831134797989211</c:v>
                </c:pt>
                <c:pt idx="2">
                  <c:v>1.7350477080618141</c:v>
                </c:pt>
                <c:pt idx="3">
                  <c:v>1.6226589387451134</c:v>
                </c:pt>
                <c:pt idx="4">
                  <c:v>1.5362578383913625</c:v>
                </c:pt>
                <c:pt idx="5">
                  <c:v>1.4676358126978206</c:v>
                </c:pt>
                <c:pt idx="6">
                  <c:v>1.4121401266058469</c:v>
                </c:pt>
                <c:pt idx="7">
                  <c:v>1.3660672128095328</c:v>
                </c:pt>
                <c:pt idx="8">
                  <c:v>1.3273321839508478</c:v>
                </c:pt>
                <c:pt idx="9">
                  <c:v>1.294187073170733</c:v>
                </c:pt>
                <c:pt idx="10">
                  <c:v>1.265560420778254</c:v>
                </c:pt>
                <c:pt idx="11">
                  <c:v>1.2406161366598401</c:v>
                </c:pt>
                <c:pt idx="12">
                  <c:v>1.2186927034071859</c:v>
                </c:pt>
                <c:pt idx="13">
                  <c:v>1.1992639862223049</c:v>
                </c:pt>
                <c:pt idx="14">
                  <c:v>1.1819102774157511</c:v>
                </c:pt>
                <c:pt idx="15">
                  <c:v>1.1663098640849003</c:v>
                </c:pt>
                <c:pt idx="16">
                  <c:v>1.1524000409607162</c:v>
                </c:pt>
                <c:pt idx="17">
                  <c:v>1.1397414615527841</c:v>
                </c:pt>
                <c:pt idx="18">
                  <c:v>1.128398490039098</c:v>
                </c:pt>
                <c:pt idx="19">
                  <c:v>1.1180382033140939</c:v>
                </c:pt>
                <c:pt idx="20">
                  <c:v>1.108724630422639</c:v>
                </c:pt>
                <c:pt idx="21">
                  <c:v>1.1002340476633774</c:v>
                </c:pt>
                <c:pt idx="22">
                  <c:v>1.0924146415937441</c:v>
                </c:pt>
                <c:pt idx="23">
                  <c:v>1.085249767268665</c:v>
                </c:pt>
                <c:pt idx="24">
                  <c:v>1.0787476335877861</c:v>
                </c:pt>
                <c:pt idx="25">
                  <c:v>1.0727924948799106</c:v>
                </c:pt>
                <c:pt idx="26">
                  <c:v>1.0673406293055301</c:v>
                </c:pt>
                <c:pt idx="27">
                  <c:v>1.0623503072053619</c:v>
                </c:pt>
                <c:pt idx="28">
                  <c:v>1.0577844647179295</c:v>
                </c:pt>
                <c:pt idx="29">
                  <c:v>1.0536091435486874</c:v>
                </c:pt>
              </c:numCache>
            </c:numRef>
          </c:xVal>
          <c:yVal>
            <c:numRef>
              <c:f>'x = 0.02'!$R$3:$R$32</c:f>
              <c:numCache>
                <c:formatCode>0.00E+00</c:formatCode>
                <c:ptCount val="30"/>
                <c:pt idx="0">
                  <c:v>0.74999998250000088</c:v>
                </c:pt>
                <c:pt idx="1">
                  <c:v>0.86206896250000042</c:v>
                </c:pt>
                <c:pt idx="2">
                  <c:v>0.97413789500000003</c:v>
                </c:pt>
                <c:pt idx="3">
                  <c:v>1.0862068274999999</c:v>
                </c:pt>
                <c:pt idx="4">
                  <c:v>1.1982757600000009</c:v>
                </c:pt>
                <c:pt idx="5">
                  <c:v>1.3103446924999984</c:v>
                </c:pt>
                <c:pt idx="6">
                  <c:v>1.4224136249999999</c:v>
                </c:pt>
                <c:pt idx="7">
                  <c:v>1.5344825575000001</c:v>
                </c:pt>
                <c:pt idx="8">
                  <c:v>1.64655149</c:v>
                </c:pt>
                <c:pt idx="9">
                  <c:v>1.7586205149999998</c:v>
                </c:pt>
                <c:pt idx="10">
                  <c:v>1.8706895400000001</c:v>
                </c:pt>
                <c:pt idx="11">
                  <c:v>1.982758567500001</c:v>
                </c:pt>
                <c:pt idx="12">
                  <c:v>2.0948275925000002</c:v>
                </c:pt>
                <c:pt idx="13">
                  <c:v>2.2068966175</c:v>
                </c:pt>
                <c:pt idx="14">
                  <c:v>2.3189656424999998</c:v>
                </c:pt>
                <c:pt idx="15">
                  <c:v>2.4310346699999998</c:v>
                </c:pt>
                <c:pt idx="16">
                  <c:v>2.5431037000000019</c:v>
                </c:pt>
                <c:pt idx="17">
                  <c:v>2.6551727249999999</c:v>
                </c:pt>
                <c:pt idx="18">
                  <c:v>2.7672417500000019</c:v>
                </c:pt>
                <c:pt idx="19">
                  <c:v>2.879310775</c:v>
                </c:pt>
                <c:pt idx="20">
                  <c:v>2.9913797999999998</c:v>
                </c:pt>
                <c:pt idx="21">
                  <c:v>3.1034488249999987</c:v>
                </c:pt>
                <c:pt idx="22">
                  <c:v>3.2155178500000012</c:v>
                </c:pt>
                <c:pt idx="23">
                  <c:v>3.3275868750000002</c:v>
                </c:pt>
                <c:pt idx="24">
                  <c:v>3.4396558999999969</c:v>
                </c:pt>
                <c:pt idx="25">
                  <c:v>3.5517249249999998</c:v>
                </c:pt>
                <c:pt idx="26">
                  <c:v>3.6637939500000019</c:v>
                </c:pt>
                <c:pt idx="27">
                  <c:v>3.7758629749999981</c:v>
                </c:pt>
                <c:pt idx="28">
                  <c:v>3.8879320000000002</c:v>
                </c:pt>
                <c:pt idx="29">
                  <c:v>4.0000010250000004</c:v>
                </c:pt>
              </c:numCache>
            </c:numRef>
          </c:yVal>
          <c:smooth val="1"/>
        </c:ser>
        <c:axId val="107024768"/>
        <c:axId val="107026688"/>
      </c:scatterChart>
      <c:valAx>
        <c:axId val="107024768"/>
        <c:scaling>
          <c:orientation val="minMax"/>
          <c:min val="1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1800" b="1" i="0" baseline="0" dirty="0" smtClean="0"/>
                  <a:t>Non-dimensional Total Velocity</a:t>
                </a:r>
                <a:endParaRPr lang="en-GB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7026688"/>
        <c:crosses val="autoZero"/>
        <c:crossBetween val="midCat"/>
      </c:valAx>
      <c:valAx>
        <c:axId val="1070266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1800" b="1" i="0" baseline="0"/>
                  <a:t>Y/H</a:t>
                </a:r>
              </a:p>
            </c:rich>
          </c:tx>
          <c:layout/>
        </c:title>
        <c:numFmt formatCode="0.000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7024768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800"/>
          </a:pPr>
          <a:endParaRPr lang="en-US"/>
        </a:p>
      </c:txPr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/>
            </a:pPr>
            <a:r>
              <a:rPr lang="en-GB" sz="1800" b="1" i="0" baseline="0" dirty="0" smtClean="0"/>
              <a:t>Lateral Velocity &lt;V&gt;/U at y = 0 for Phase 9</a:t>
            </a:r>
            <a:endParaRPr lang="en-GB" sz="1800" b="1" i="0" baseline="0" dirty="0"/>
          </a:p>
        </c:rich>
      </c:tx>
      <c:layout/>
    </c:title>
    <c:plotArea>
      <c:layout/>
      <c:scatterChart>
        <c:scatterStyle val="smoothMarker"/>
        <c:ser>
          <c:idx val="1"/>
          <c:order val="0"/>
          <c:tx>
            <c:v>CFD data</c:v>
          </c:tx>
          <c:xVal>
            <c:numRef>
              <c:f>'Midplane v'!$C$3:$C$32</c:f>
              <c:numCache>
                <c:formatCode>0.000000</c:formatCode>
                <c:ptCount val="30"/>
                <c:pt idx="0">
                  <c:v>0.49999999000000023</c:v>
                </c:pt>
                <c:pt idx="1">
                  <c:v>0.84482757250000062</c:v>
                </c:pt>
                <c:pt idx="2">
                  <c:v>1.1896551575000001</c:v>
                </c:pt>
                <c:pt idx="3">
                  <c:v>1.5344827425000001</c:v>
                </c:pt>
                <c:pt idx="4">
                  <c:v>1.8793102349999999</c:v>
                </c:pt>
                <c:pt idx="5">
                  <c:v>2.2241378200000019</c:v>
                </c:pt>
                <c:pt idx="6">
                  <c:v>2.5689653999999997</c:v>
                </c:pt>
                <c:pt idx="7">
                  <c:v>2.9137930000000001</c:v>
                </c:pt>
                <c:pt idx="8">
                  <c:v>3.2586205750000001</c:v>
                </c:pt>
                <c:pt idx="9">
                  <c:v>3.6034479749999999</c:v>
                </c:pt>
                <c:pt idx="10">
                  <c:v>3.9482753749999997</c:v>
                </c:pt>
                <c:pt idx="11">
                  <c:v>4.2931027750000004</c:v>
                </c:pt>
                <c:pt idx="12">
                  <c:v>4.6379301749999948</c:v>
                </c:pt>
                <c:pt idx="13">
                  <c:v>4.9827575749999964</c:v>
                </c:pt>
                <c:pt idx="14">
                  <c:v>5.3275849749999891</c:v>
                </c:pt>
                <c:pt idx="15">
                  <c:v>5.6724123749999968</c:v>
                </c:pt>
                <c:pt idx="16">
                  <c:v>6.0172397750000002</c:v>
                </c:pt>
                <c:pt idx="17">
                  <c:v>6.3620671749999955</c:v>
                </c:pt>
                <c:pt idx="18">
                  <c:v>6.7068949249999985</c:v>
                </c:pt>
                <c:pt idx="19">
                  <c:v>7.0517227000000036</c:v>
                </c:pt>
                <c:pt idx="20">
                  <c:v>7.3965504749999953</c:v>
                </c:pt>
                <c:pt idx="21">
                  <c:v>7.7413782499999995</c:v>
                </c:pt>
                <c:pt idx="22">
                  <c:v>8.0862060250000027</c:v>
                </c:pt>
                <c:pt idx="23">
                  <c:v>8.4310337999999998</c:v>
                </c:pt>
                <c:pt idx="24">
                  <c:v>8.7758615500000001</c:v>
                </c:pt>
                <c:pt idx="25">
                  <c:v>9.1206893250000007</c:v>
                </c:pt>
                <c:pt idx="26">
                  <c:v>9.4655171000000067</c:v>
                </c:pt>
                <c:pt idx="27">
                  <c:v>9.8103448750000073</c:v>
                </c:pt>
                <c:pt idx="28">
                  <c:v>10.155172650000004</c:v>
                </c:pt>
                <c:pt idx="29">
                  <c:v>10.500000425</c:v>
                </c:pt>
              </c:numCache>
            </c:numRef>
          </c:xVal>
          <c:yVal>
            <c:numRef>
              <c:f>'Midplane v'!$E$3:$E$32</c:f>
              <c:numCache>
                <c:formatCode>0.000000</c:formatCode>
                <c:ptCount val="30"/>
                <c:pt idx="0">
                  <c:v>0</c:v>
                </c:pt>
                <c:pt idx="1">
                  <c:v>0.30299231069767474</c:v>
                </c:pt>
                <c:pt idx="2">
                  <c:v>-0.4361805246511628</c:v>
                </c:pt>
                <c:pt idx="3">
                  <c:v>-1.136156569302327</c:v>
                </c:pt>
                <c:pt idx="4">
                  <c:v>-0.70800747906976769</c:v>
                </c:pt>
                <c:pt idx="5">
                  <c:v>-0.44832218604651181</c:v>
                </c:pt>
                <c:pt idx="6">
                  <c:v>-0.35389559255813935</c:v>
                </c:pt>
                <c:pt idx="7">
                  <c:v>-0.37637821395348886</c:v>
                </c:pt>
                <c:pt idx="8">
                  <c:v>-0.47715791441860461</c:v>
                </c:pt>
                <c:pt idx="9">
                  <c:v>-0.34531299534883769</c:v>
                </c:pt>
                <c:pt idx="10">
                  <c:v>0.14488699832558138</c:v>
                </c:pt>
                <c:pt idx="11">
                  <c:v>0.62947672558139534</c:v>
                </c:pt>
                <c:pt idx="12">
                  <c:v>0.839643479069768</c:v>
                </c:pt>
                <c:pt idx="13">
                  <c:v>0.7456061451162791</c:v>
                </c:pt>
                <c:pt idx="14">
                  <c:v>0.66249154418604661</c:v>
                </c:pt>
                <c:pt idx="15">
                  <c:v>0.60625314790697649</c:v>
                </c:pt>
                <c:pt idx="16">
                  <c:v>0.56107171720930293</c:v>
                </c:pt>
                <c:pt idx="17">
                  <c:v>0.53158660279069758</c:v>
                </c:pt>
                <c:pt idx="18">
                  <c:v>0.53628572279069753</c:v>
                </c:pt>
                <c:pt idx="19">
                  <c:v>0.49755445767441897</c:v>
                </c:pt>
                <c:pt idx="20">
                  <c:v>0.21731298976744215</c:v>
                </c:pt>
                <c:pt idx="21">
                  <c:v>-0.14737317730232569</c:v>
                </c:pt>
                <c:pt idx="22">
                  <c:v>-0.4896209413953494</c:v>
                </c:pt>
                <c:pt idx="23">
                  <c:v>-0.61396354790697649</c:v>
                </c:pt>
                <c:pt idx="24">
                  <c:v>-0.57400026976744156</c:v>
                </c:pt>
                <c:pt idx="25">
                  <c:v>-0.52413386046511634</c:v>
                </c:pt>
                <c:pt idx="26">
                  <c:v>-0.48853120186046539</c:v>
                </c:pt>
                <c:pt idx="27">
                  <c:v>-0.4617197023255814</c:v>
                </c:pt>
                <c:pt idx="28">
                  <c:v>-0.4386915441860465</c:v>
                </c:pt>
                <c:pt idx="29">
                  <c:v>-0.41514086139534928</c:v>
                </c:pt>
              </c:numCache>
            </c:numRef>
          </c:yVal>
          <c:smooth val="1"/>
        </c:ser>
        <c:ser>
          <c:idx val="0"/>
          <c:order val="1"/>
          <c:tx>
            <c:v>Lyn data</c:v>
          </c:tx>
          <c:xVal>
            <c:numRef>
              <c:f>'Midplane v'!$G$2:$G$33</c:f>
              <c:numCache>
                <c:formatCode>General</c:formatCode>
                <c:ptCount val="32"/>
                <c:pt idx="0">
                  <c:v>1.370949416</c:v>
                </c:pt>
                <c:pt idx="1">
                  <c:v>1.5034313499999989</c:v>
                </c:pt>
                <c:pt idx="2">
                  <c:v>1.6354588010000009</c:v>
                </c:pt>
                <c:pt idx="3">
                  <c:v>1.7824387579999992</c:v>
                </c:pt>
                <c:pt idx="4">
                  <c:v>1.884243058</c:v>
                </c:pt>
                <c:pt idx="5">
                  <c:v>2.0016361410000001</c:v>
                </c:pt>
                <c:pt idx="6">
                  <c:v>2.0016361410000001</c:v>
                </c:pt>
                <c:pt idx="7">
                  <c:v>2.1197109490000003</c:v>
                </c:pt>
                <c:pt idx="8">
                  <c:v>2.2378766530000003</c:v>
                </c:pt>
                <c:pt idx="9">
                  <c:v>2.3714493479999987</c:v>
                </c:pt>
                <c:pt idx="10">
                  <c:v>2.4904331229999999</c:v>
                </c:pt>
                <c:pt idx="11">
                  <c:v>2.6246420939999981</c:v>
                </c:pt>
                <c:pt idx="12">
                  <c:v>2.7440803530000002</c:v>
                </c:pt>
                <c:pt idx="13">
                  <c:v>2.8784711179999998</c:v>
                </c:pt>
                <c:pt idx="14">
                  <c:v>2.9977275830000001</c:v>
                </c:pt>
                <c:pt idx="15">
                  <c:v>3.1175748760000017</c:v>
                </c:pt>
                <c:pt idx="16">
                  <c:v>3.2376948600000017</c:v>
                </c:pt>
                <c:pt idx="17">
                  <c:v>3.3588147070000001</c:v>
                </c:pt>
                <c:pt idx="18">
                  <c:v>3.4641639780000002</c:v>
                </c:pt>
                <c:pt idx="19">
                  <c:v>3.7493523610000001</c:v>
                </c:pt>
                <c:pt idx="20">
                  <c:v>4.0029541429999957</c:v>
                </c:pt>
                <c:pt idx="21">
                  <c:v>4.2410580380000003</c:v>
                </c:pt>
                <c:pt idx="22">
                  <c:v>4.4939780940000036</c:v>
                </c:pt>
                <c:pt idx="23">
                  <c:v>4.7462164250000036</c:v>
                </c:pt>
                <c:pt idx="24">
                  <c:v>4.9985456529999963</c:v>
                </c:pt>
                <c:pt idx="25">
                  <c:v>5.2509203289999968</c:v>
                </c:pt>
                <c:pt idx="26">
                  <c:v>5.4882061540000038</c:v>
                </c:pt>
                <c:pt idx="27">
                  <c:v>5.7398991050000072</c:v>
                </c:pt>
                <c:pt idx="28">
                  <c:v>6.0063627689999999</c:v>
                </c:pt>
                <c:pt idx="29">
                  <c:v>6.2428305229999959</c:v>
                </c:pt>
                <c:pt idx="30">
                  <c:v>6.4940235419999963</c:v>
                </c:pt>
                <c:pt idx="31">
                  <c:v>6.9091033040000038</c:v>
                </c:pt>
              </c:numCache>
            </c:numRef>
          </c:xVal>
          <c:yVal>
            <c:numRef>
              <c:f>'Midplane v'!$H$2:$H$33</c:f>
              <c:numCache>
                <c:formatCode>General</c:formatCode>
                <c:ptCount val="32"/>
                <c:pt idx="0">
                  <c:v>0.41419676500000036</c:v>
                </c:pt>
                <c:pt idx="1">
                  <c:v>0.24247992199999999</c:v>
                </c:pt>
                <c:pt idx="2">
                  <c:v>9.6025870000000114E-3</c:v>
                </c:pt>
                <c:pt idx="3">
                  <c:v>-0.21109459100000011</c:v>
                </c:pt>
                <c:pt idx="4">
                  <c:v>-0.51114458399999996</c:v>
                </c:pt>
                <c:pt idx="5">
                  <c:v>-0.71338973300000041</c:v>
                </c:pt>
                <c:pt idx="6">
                  <c:v>-0.71338973300000041</c:v>
                </c:pt>
                <c:pt idx="7">
                  <c:v>-0.82389414400000005</c:v>
                </c:pt>
                <c:pt idx="8">
                  <c:v>-0.92216645799999997</c:v>
                </c:pt>
                <c:pt idx="9">
                  <c:v>-0.9470981230000004</c:v>
                </c:pt>
                <c:pt idx="10">
                  <c:v>-0.93528155300000004</c:v>
                </c:pt>
                <c:pt idx="11">
                  <c:v>-0.87458853000000003</c:v>
                </c:pt>
                <c:pt idx="12">
                  <c:v>-0.80161146900000002</c:v>
                </c:pt>
                <c:pt idx="13">
                  <c:v>-0.71645424999999996</c:v>
                </c:pt>
                <c:pt idx="14">
                  <c:v>-0.66794138500000044</c:v>
                </c:pt>
                <c:pt idx="15">
                  <c:v>-0.53991988099999999</c:v>
                </c:pt>
                <c:pt idx="16">
                  <c:v>-0.37520208300000035</c:v>
                </c:pt>
                <c:pt idx="17">
                  <c:v>-7.593120400000003E-2</c:v>
                </c:pt>
                <c:pt idx="18">
                  <c:v>0.10107063299999999</c:v>
                </c:pt>
                <c:pt idx="19">
                  <c:v>0.47927880000000023</c:v>
                </c:pt>
                <c:pt idx="20">
                  <c:v>0.60683283400000043</c:v>
                </c:pt>
                <c:pt idx="21">
                  <c:v>0.64881412300000041</c:v>
                </c:pt>
                <c:pt idx="22">
                  <c:v>0.6846274210000004</c:v>
                </c:pt>
                <c:pt idx="23">
                  <c:v>0.62869998200000077</c:v>
                </c:pt>
                <c:pt idx="24">
                  <c:v>0.58500464200000002</c:v>
                </c:pt>
                <c:pt idx="25">
                  <c:v>0.547425351</c:v>
                </c:pt>
                <c:pt idx="26">
                  <c:v>0.47931775500000023</c:v>
                </c:pt>
                <c:pt idx="27">
                  <c:v>0.34999772800000001</c:v>
                </c:pt>
                <c:pt idx="28">
                  <c:v>0.20839366100000001</c:v>
                </c:pt>
                <c:pt idx="29">
                  <c:v>3.0197181E-2</c:v>
                </c:pt>
                <c:pt idx="30">
                  <c:v>-0.16639938700000018</c:v>
                </c:pt>
                <c:pt idx="31">
                  <c:v>-0.30852286400000051</c:v>
                </c:pt>
              </c:numCache>
            </c:numRef>
          </c:yVal>
          <c:smooth val="1"/>
        </c:ser>
        <c:axId val="107064704"/>
        <c:axId val="107075072"/>
      </c:scatterChart>
      <c:valAx>
        <c:axId val="107064704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1800" b="1" i="0" baseline="0"/>
                  <a:t>X/H</a:t>
                </a:r>
                <a:endParaRPr lang="en-GB"/>
              </a:p>
            </c:rich>
          </c:tx>
          <c:layout/>
        </c:title>
        <c:numFmt formatCode="0.00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7075072"/>
        <c:crosses val="autoZero"/>
        <c:crossBetween val="midCat"/>
      </c:valAx>
      <c:valAx>
        <c:axId val="10707507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1800" b="1" i="0" baseline="0"/>
                  <a:t>Non-dimensional lateral Velocity</a:t>
                </a:r>
                <a:endParaRPr lang="en-GB"/>
              </a:p>
            </c:rich>
          </c:tx>
          <c:layout/>
        </c:title>
        <c:numFmt formatCode="0.00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7064704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800"/>
          </a:pPr>
          <a:endParaRPr lang="en-US"/>
        </a:p>
      </c:txPr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4EE24-B0E2-467F-96AE-D206FBC049BF}" type="datetimeFigureOut">
              <a:rPr lang="en-US" smtClean="0"/>
              <a:pPr/>
              <a:t>7/5/2020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721F4-D21F-4183-95C3-5E429352496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Bias factor 10</a:t>
            </a:r>
          </a:p>
          <a:p>
            <a:r>
              <a:rPr lang="en-IN" dirty="0" smtClean="0"/>
              <a:t>Total Nodes 76256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21F4-D21F-4183-95C3-5E429352496E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Ansys</a:t>
            </a:r>
            <a:r>
              <a:rPr lang="en-IN" dirty="0" smtClean="0"/>
              <a:t> theory manual suggest three ways to simulate vortex shedding in turbulent flows</a:t>
            </a:r>
          </a:p>
          <a:p>
            <a:endParaRPr lang="en-IN" dirty="0" smtClean="0"/>
          </a:p>
          <a:p>
            <a:r>
              <a:rPr lang="en-IN" dirty="0" smtClean="0"/>
              <a:t>1. URANS </a:t>
            </a:r>
            <a:r>
              <a:rPr lang="en-IN" dirty="0" smtClean="0">
                <a:sym typeface="Wingdings" pitchFamily="2" charset="2"/>
              </a:rPr>
              <a:t> 1.RSM</a:t>
            </a:r>
          </a:p>
          <a:p>
            <a:r>
              <a:rPr lang="en-IN" baseline="0" dirty="0" smtClean="0">
                <a:sym typeface="Wingdings" pitchFamily="2" charset="2"/>
              </a:rPr>
              <a:t>               2.SST SAS</a:t>
            </a:r>
          </a:p>
          <a:p>
            <a:r>
              <a:rPr lang="en-IN" baseline="0" dirty="0" smtClean="0">
                <a:sym typeface="Wingdings" pitchFamily="2" charset="2"/>
              </a:rPr>
              <a:t>               3.SST </a:t>
            </a:r>
            <a:r>
              <a:rPr lang="en-IN" sz="1200" dirty="0" smtClean="0"/>
              <a:t>k-ω</a:t>
            </a:r>
            <a:endParaRPr lang="en-IN" dirty="0" smtClean="0"/>
          </a:p>
          <a:p>
            <a:r>
              <a:rPr lang="en-IN" dirty="0" smtClean="0"/>
              <a:t>2. LES</a:t>
            </a:r>
          </a:p>
          <a:p>
            <a:r>
              <a:rPr lang="en-IN" dirty="0" smtClean="0"/>
              <a:t>3. 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21F4-D21F-4183-95C3-5E429352496E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hyperlink" Target="https://en.wikipedia.org/wiki/Vortex_shedding" TargetMode="External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Essentials of Turbulence : 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Vortex Shedding Past Square Cylinder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495800"/>
            <a:ext cx="6400800" cy="1752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Sanit Bhatkar </a:t>
            </a:r>
            <a:r>
              <a:rPr lang="en-IN" sz="2000" dirty="0" smtClean="0">
                <a:solidFill>
                  <a:schemeClr val="tx1"/>
                </a:solidFill>
              </a:rPr>
              <a:t>173109003</a:t>
            </a:r>
            <a:endParaRPr lang="en-IN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Strouhal Number Validation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dirty="0" smtClean="0"/>
              <a:t>FFT code Output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---FFT of Lift coefficient---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Strouhal Number is 0.131098</a:t>
            </a:r>
          </a:p>
          <a:p>
            <a:pPr>
              <a:buNone/>
            </a:pPr>
            <a:r>
              <a:rPr lang="en-IN" dirty="0" smtClean="0"/>
              <a:t>Frequency is 1.761633 Hz</a:t>
            </a:r>
          </a:p>
          <a:p>
            <a:pPr>
              <a:buNone/>
            </a:pPr>
            <a:r>
              <a:rPr lang="en-IN" dirty="0" smtClean="0"/>
              <a:t>Time period is 0.567655 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IN" dirty="0" smtClean="0"/>
              <a:t>Manual Calculation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81000" y="1524000"/>
            <a:ext cx="40386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0" y="1524000"/>
            <a:ext cx="41910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181600" y="2209800"/>
          <a:ext cx="3048000" cy="3688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24000"/>
                <a:gridCol w="1524000"/>
              </a:tblGrid>
              <a:tr h="609600">
                <a:tc>
                  <a:txBody>
                    <a:bodyPr/>
                    <a:lstStyle/>
                    <a:p>
                      <a:r>
                        <a:rPr lang="en-IN" b="0" dirty="0" smtClean="0"/>
                        <a:t>Start Time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4.23 s</a:t>
                      </a:r>
                      <a:endParaRPr lang="en-GB" b="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IN" dirty="0" smtClean="0"/>
                        <a:t>End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9.68</a:t>
                      </a:r>
                      <a:r>
                        <a:rPr lang="en-IN" baseline="0" dirty="0" smtClean="0"/>
                        <a:t> s</a:t>
                      </a:r>
                      <a:endParaRPr lang="en-GB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IN" dirty="0" smtClean="0"/>
                        <a:t>Total samples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IN" dirty="0" smtClean="0"/>
                        <a:t>Strouhal Number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0.137</a:t>
                      </a:r>
                      <a:endParaRPr lang="en-GB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IN" dirty="0" smtClean="0"/>
                        <a:t>Frequency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1.835</a:t>
                      </a:r>
                      <a:endParaRPr lang="en-GB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IN" dirty="0" smtClean="0"/>
                        <a:t>Time period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0.545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293" y="152400"/>
            <a:ext cx="8637907" cy="64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</a:t>
            </a:r>
            <a:endParaRPr lang="en-GB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1066800" y="1676400"/>
          <a:ext cx="7086600" cy="420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362200"/>
                <a:gridCol w="2362200"/>
                <a:gridCol w="2362200"/>
              </a:tblGrid>
              <a:tr h="701040">
                <a:tc>
                  <a:txBody>
                    <a:bodyPr/>
                    <a:lstStyle/>
                    <a:p>
                      <a:r>
                        <a:rPr lang="en-IN" dirty="0" smtClean="0"/>
                        <a:t>Flow Parameters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Experiment</a:t>
                      </a:r>
                      <a:r>
                        <a:rPr lang="en-IN" baseline="0" dirty="0" smtClean="0"/>
                        <a:t>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Numerical Model</a:t>
                      </a:r>
                      <a:endParaRPr lang="en-GB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IN" dirty="0" smtClean="0"/>
                        <a:t>Reynolds 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21400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21400</a:t>
                      </a:r>
                      <a:endParaRPr lang="en-GB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IN" dirty="0" smtClean="0"/>
                        <a:t>Free stream turbulence</a:t>
                      </a:r>
                      <a:r>
                        <a:rPr lang="en-IN" baseline="0" dirty="0" smtClean="0"/>
                        <a:t> level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2%</a:t>
                      </a:r>
                      <a:endParaRPr lang="en-GB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IN" dirty="0" smtClean="0"/>
                        <a:t>Strouhal 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0.131</a:t>
                      </a:r>
                      <a:endParaRPr lang="en-GB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IN" dirty="0" smtClean="0"/>
                        <a:t>Drag Coefficient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2.05-2.23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2.14</a:t>
                      </a:r>
                      <a:endParaRPr lang="en-GB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IN" dirty="0" smtClean="0"/>
                        <a:t>Working Fluid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Water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Water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r>
              <a:rPr lang="en-IN" dirty="0" smtClean="0"/>
              <a:t>RESULTS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E:\IIT Bombay\Semester 4\Essential of Turbulence\Turbulence project\C43 Vortex Shedding Past Square Cylinder\Report\Phase 1 Streamli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"/>
            <a:ext cx="7620000" cy="598527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172200" y="5029200"/>
            <a:ext cx="27239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Streamline Plot for phase 1</a:t>
            </a:r>
          </a:p>
          <a:p>
            <a:r>
              <a:rPr lang="en-IN" dirty="0" smtClean="0"/>
              <a:t>[A] </a:t>
            </a:r>
            <a:r>
              <a:rPr lang="en-IN" dirty="0" err="1" smtClean="0"/>
              <a:t>Franke</a:t>
            </a:r>
            <a:r>
              <a:rPr lang="en-IN" dirty="0" smtClean="0"/>
              <a:t> and </a:t>
            </a:r>
            <a:r>
              <a:rPr lang="en-IN" dirty="0" err="1" smtClean="0"/>
              <a:t>Rodi</a:t>
            </a:r>
            <a:r>
              <a:rPr lang="en-IN" dirty="0" smtClean="0"/>
              <a:t>[2]</a:t>
            </a:r>
          </a:p>
          <a:p>
            <a:r>
              <a:rPr lang="en-IN" dirty="0" smtClean="0"/>
              <a:t>[B] </a:t>
            </a:r>
            <a:r>
              <a:rPr lang="en-IN" dirty="0" err="1" smtClean="0"/>
              <a:t>Lyin</a:t>
            </a:r>
            <a:r>
              <a:rPr lang="en-IN" dirty="0" smtClean="0"/>
              <a:t> [1]</a:t>
            </a:r>
          </a:p>
          <a:p>
            <a:r>
              <a:rPr lang="en-IN" dirty="0" smtClean="0"/>
              <a:t>[C] Present numerical </a:t>
            </a:r>
          </a:p>
          <a:p>
            <a:r>
              <a:rPr lang="en-IN" dirty="0" smtClean="0"/>
              <a:t>calculation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E:\IIT Bombay\Semester 4\Essential of Turbulence\Turbulence project\C43 Vortex Shedding Past Square Cylinder\Report\Phase 9 Streamli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7294430" cy="58674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172200" y="5029200"/>
            <a:ext cx="27239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Streamline Plot for phase 9</a:t>
            </a:r>
          </a:p>
          <a:p>
            <a:r>
              <a:rPr lang="en-IN" dirty="0" smtClean="0"/>
              <a:t>[A] </a:t>
            </a:r>
            <a:r>
              <a:rPr lang="en-IN" dirty="0" err="1" smtClean="0"/>
              <a:t>Franke</a:t>
            </a:r>
            <a:r>
              <a:rPr lang="en-IN" dirty="0" smtClean="0"/>
              <a:t> and </a:t>
            </a:r>
            <a:r>
              <a:rPr lang="en-IN" dirty="0" err="1" smtClean="0"/>
              <a:t>Rodi</a:t>
            </a:r>
            <a:r>
              <a:rPr lang="en-IN" dirty="0" smtClean="0"/>
              <a:t>[2]</a:t>
            </a:r>
          </a:p>
          <a:p>
            <a:r>
              <a:rPr lang="en-IN" dirty="0" smtClean="0"/>
              <a:t>[B] </a:t>
            </a:r>
            <a:r>
              <a:rPr lang="en-IN" dirty="0" err="1" smtClean="0"/>
              <a:t>Lyin</a:t>
            </a:r>
            <a:r>
              <a:rPr lang="en-IN" dirty="0" smtClean="0"/>
              <a:t> [1]</a:t>
            </a:r>
          </a:p>
          <a:p>
            <a:r>
              <a:rPr lang="en-IN" dirty="0" smtClean="0"/>
              <a:t>[C] Present numerical </a:t>
            </a:r>
          </a:p>
          <a:p>
            <a:r>
              <a:rPr lang="en-IN" dirty="0" smtClean="0"/>
              <a:t>calculation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52400" y="396875"/>
          <a:ext cx="8686800" cy="585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52400" y="396875"/>
          <a:ext cx="8763000" cy="606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52400" y="381000"/>
          <a:ext cx="8839200" cy="607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52400" y="396875"/>
          <a:ext cx="8839200" cy="606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Vortex Shedding is an oscillating flow that takes place when a fluid flows past a bluff body in certain range Re. </a:t>
            </a:r>
          </a:p>
          <a:p>
            <a:endParaRPr lang="en-IN" sz="2000" dirty="0" smtClean="0"/>
          </a:p>
          <a:p>
            <a:r>
              <a:rPr lang="en-IN" sz="2000" dirty="0" smtClean="0"/>
              <a:t>Vortices are created at the back of the body and detach periodically from either side of the body. 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Strouhal Number</a:t>
            </a:r>
          </a:p>
          <a:p>
            <a:endParaRPr lang="en-IN" sz="2000" dirty="0" smtClean="0"/>
          </a:p>
          <a:p>
            <a:r>
              <a:rPr lang="en-IN" sz="2000" dirty="0" smtClean="0"/>
              <a:t>Lyn [1] performed Laser-Doppler </a:t>
            </a:r>
          </a:p>
          <a:p>
            <a:pPr>
              <a:buNone/>
            </a:pPr>
            <a:r>
              <a:rPr lang="en-IN" sz="2000" dirty="0" smtClean="0"/>
              <a:t>      Velocimetry for one period of vortex.</a:t>
            </a:r>
          </a:p>
          <a:p>
            <a:endParaRPr lang="en-IN" sz="2000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124200" y="3962400"/>
          <a:ext cx="838200" cy="605636"/>
        </p:xfrm>
        <a:graphic>
          <a:graphicData uri="http://schemas.openxmlformats.org/presentationml/2006/ole">
            <p:oleObj spid="_x0000_s1027" name="Equation" r:id="rId3" imgW="545760" imgH="393480" progId="Equation.3">
              <p:embed/>
            </p:oleObj>
          </a:graphicData>
        </a:graphic>
      </p:graphicFrame>
      <p:pic>
        <p:nvPicPr>
          <p:cNvPr id="1030" name="Picture 6" descr="Image result for vortex shedding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352800"/>
            <a:ext cx="3810000" cy="1905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34000" y="5029200"/>
            <a:ext cx="2381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Vortex shedding past cylinder</a:t>
            </a:r>
            <a:endParaRPr lang="en-GB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6324600"/>
            <a:ext cx="4389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Figure is taken from </a:t>
            </a:r>
            <a:r>
              <a:rPr lang="en-GB" sz="1200" dirty="0" smtClean="0">
                <a:hlinkClick r:id="rId5"/>
              </a:rPr>
              <a:t>https://en.wikipedia.org/wiki/Vortex_shedding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52400" y="396875"/>
          <a:ext cx="8839200" cy="606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228600" y="393700"/>
          <a:ext cx="8763000" cy="607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Sources of Error and 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Time step was approximated as 0.56s and divided into 20 phases for simplicity</a:t>
            </a:r>
          </a:p>
          <a:p>
            <a:endParaRPr lang="en-IN" sz="2000" dirty="0" smtClean="0"/>
          </a:p>
          <a:p>
            <a:r>
              <a:rPr lang="en-IN" sz="2000" dirty="0" smtClean="0"/>
              <a:t>Time step size can have effect on the results as St = 0.131 for present case while St = 0.121 for </a:t>
            </a:r>
            <a:r>
              <a:rPr lang="en-IN" sz="2000" dirty="0" err="1" smtClean="0"/>
              <a:t>Xu</a:t>
            </a:r>
            <a:r>
              <a:rPr lang="en-IN" sz="2000" dirty="0" smtClean="0"/>
              <a:t> et al [4].</a:t>
            </a:r>
          </a:p>
          <a:p>
            <a:endParaRPr lang="en-IN" sz="2000" dirty="0" smtClean="0"/>
          </a:p>
          <a:p>
            <a:r>
              <a:rPr lang="en-IN" sz="2000" dirty="0" smtClean="0"/>
              <a:t>By and large the SST k-ω model predicts the vortex shedding behaviour. Velocity is overestimated by the model.</a:t>
            </a:r>
          </a:p>
          <a:p>
            <a:endParaRPr lang="en-IN" sz="2000" dirty="0" smtClean="0"/>
          </a:p>
          <a:p>
            <a:r>
              <a:rPr lang="en-IN" sz="2000" dirty="0" smtClean="0"/>
              <a:t>One can create 3D square cylinder to check the accuracy of the model.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dirty="0" smtClean="0"/>
              <a:t>[1]	J.H.P. D.A. </a:t>
            </a:r>
            <a:r>
              <a:rPr lang="en-GB" dirty="0" err="1" smtClean="0"/>
              <a:t>Lyin</a:t>
            </a:r>
            <a:r>
              <a:rPr lang="en-GB" dirty="0" smtClean="0"/>
              <a:t>., </a:t>
            </a:r>
            <a:r>
              <a:rPr lang="en-GB" dirty="0" err="1" smtClean="0"/>
              <a:t>S.Einav</a:t>
            </a:r>
            <a:r>
              <a:rPr lang="en-GB" dirty="0" smtClean="0"/>
              <a:t>., </a:t>
            </a:r>
            <a:r>
              <a:rPr lang="en-GB" dirty="0" err="1" smtClean="0"/>
              <a:t>W.Rodi</a:t>
            </a:r>
            <a:r>
              <a:rPr lang="en-GB" dirty="0" smtClean="0"/>
              <a:t>., “A laser-Doppler </a:t>
            </a:r>
            <a:r>
              <a:rPr lang="en-GB" dirty="0" err="1" smtClean="0"/>
              <a:t>velocimetry</a:t>
            </a:r>
            <a:r>
              <a:rPr lang="en-GB" dirty="0" smtClean="0"/>
              <a:t> study of ensemble-averaged characteristics of the turbulent near wake of a square cylinder,” J. Fluid Mech. 304 (1995) 285–319. doi:10.1017/S0022112095004435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[2]	R. </a:t>
            </a:r>
            <a:r>
              <a:rPr lang="en-GB" dirty="0" err="1" smtClean="0"/>
              <a:t>Franke</a:t>
            </a:r>
            <a:r>
              <a:rPr lang="en-GB" dirty="0" smtClean="0"/>
              <a:t>, W. </a:t>
            </a:r>
            <a:r>
              <a:rPr lang="en-GB" dirty="0" err="1" smtClean="0"/>
              <a:t>Rodi</a:t>
            </a:r>
            <a:r>
              <a:rPr lang="en-GB" dirty="0" smtClean="0"/>
              <a:t>, “Calculation of Vortex Shedding Past a Square Cylinder with Various Turbulence Models,” </a:t>
            </a:r>
            <a:r>
              <a:rPr lang="en-GB" dirty="0" err="1" smtClean="0"/>
              <a:t>Turbul</a:t>
            </a:r>
            <a:r>
              <a:rPr lang="en-GB" dirty="0" smtClean="0"/>
              <a:t>. Shear Flows 8. (2011) 189–204. doi:10.1007/978-3-642-77674-8_14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[3]	S. Murakami, A. Mochida, “On turbulent vortex shedding flow past 2D square cylinder predicted by CFD,” J. Wind Eng. Ind. </a:t>
            </a:r>
            <a:r>
              <a:rPr lang="en-GB" dirty="0" err="1" smtClean="0"/>
              <a:t>Aerodyn</a:t>
            </a:r>
            <a:r>
              <a:rPr lang="en-GB" dirty="0" smtClean="0"/>
              <a:t>. 54–55 (1995) 191–211. doi:10.1016/0167-6105(94)00043-D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[4]	F.Y. </a:t>
            </a:r>
            <a:r>
              <a:rPr lang="en-GB" dirty="0" err="1" smtClean="0"/>
              <a:t>Xu</a:t>
            </a:r>
            <a:r>
              <a:rPr lang="en-GB" dirty="0" smtClean="0"/>
              <a:t>, X.Y. Ying, Z. Zhang, “Prediction of Unsteady Flow around a Square Cylinder Using RANS,” Appl. Mech. Mater. 52–54 (2011) 1165–1170. doi:10.4028/www.scientific.net/amm.52-54.1165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[5] FLUENT, Inc., ANSYS FLUENT 16.0 Theory Guide, 2015.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Analyse the flow around square cylinder in ANSYS-Fluent and calculate: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Coefficient of discharge </a:t>
            </a:r>
            <a:r>
              <a:rPr lang="en-IN" sz="2000" dirty="0" err="1" smtClean="0"/>
              <a:t>C</a:t>
            </a:r>
            <a:r>
              <a:rPr lang="en-IN" sz="1400" dirty="0" err="1" smtClean="0"/>
              <a:t>d</a:t>
            </a:r>
            <a:r>
              <a:rPr lang="en-IN" sz="1400" dirty="0" smtClean="0"/>
              <a:t> </a:t>
            </a:r>
            <a:endParaRPr lang="en-IN" sz="2000" dirty="0" smtClean="0"/>
          </a:p>
          <a:p>
            <a:r>
              <a:rPr lang="en-IN" sz="2000" dirty="0" smtClean="0"/>
              <a:t>Velocity profile at different longitudinal and lateral</a:t>
            </a:r>
          </a:p>
          <a:p>
            <a:r>
              <a:rPr lang="en-IN" sz="2000" dirty="0" smtClean="0"/>
              <a:t>Strouhal number calculation from coefficient of lift </a:t>
            </a:r>
            <a:r>
              <a:rPr lang="en-IN" sz="2000" dirty="0" err="1" smtClean="0"/>
              <a:t>C</a:t>
            </a:r>
            <a:r>
              <a:rPr lang="en-IN" sz="1400" dirty="0" err="1" smtClean="0"/>
              <a:t>l</a:t>
            </a:r>
            <a:endParaRPr lang="en-IN" sz="2000" dirty="0" smtClean="0"/>
          </a:p>
          <a:p>
            <a:r>
              <a:rPr lang="en-IN" sz="2000" dirty="0" smtClean="0"/>
              <a:t>Streamlines for different phases of vortex shedding</a:t>
            </a:r>
          </a:p>
          <a:p>
            <a:pPr marL="0" indent="0">
              <a:buNone/>
            </a:pPr>
            <a:endParaRPr lang="en-IN" sz="2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IN" sz="2000" dirty="0" smtClean="0"/>
              <a:t>Compare Fluent data with </a:t>
            </a:r>
            <a:r>
              <a:rPr lang="en-IN" sz="2000" dirty="0" err="1" smtClean="0"/>
              <a:t>Lyin</a:t>
            </a:r>
            <a:r>
              <a:rPr lang="en-IN" sz="2000" dirty="0" smtClean="0"/>
              <a:t> [1] experimental data.</a:t>
            </a:r>
          </a:p>
          <a:p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Calculation Domain and BC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676400"/>
          <a:ext cx="3657600" cy="420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828800"/>
                <a:gridCol w="1828800"/>
              </a:tblGrid>
              <a:tr h="701040">
                <a:tc>
                  <a:txBody>
                    <a:bodyPr/>
                    <a:lstStyle/>
                    <a:p>
                      <a:r>
                        <a:rPr lang="en-IN" dirty="0" smtClean="0"/>
                        <a:t>Flow Parameters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GB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IN" dirty="0" smtClean="0"/>
                        <a:t>Reynolds 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21400</a:t>
                      </a:r>
                      <a:endParaRPr lang="en-GB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IN" dirty="0" smtClean="0"/>
                        <a:t>Free stream turbulence</a:t>
                      </a:r>
                      <a:r>
                        <a:rPr lang="en-IN" baseline="0" dirty="0" smtClean="0"/>
                        <a:t> level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2%</a:t>
                      </a:r>
                      <a:endParaRPr lang="en-GB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IN" dirty="0" smtClean="0"/>
                        <a:t>Strouhal 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0.132</a:t>
                      </a:r>
                      <a:endParaRPr lang="en-GB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IN" dirty="0" smtClean="0"/>
                        <a:t>Cylinder diameter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0.04 m</a:t>
                      </a:r>
                      <a:endParaRPr lang="en-GB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IN" dirty="0" smtClean="0"/>
                        <a:t>Working Fluid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Water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0424" y="1676400"/>
            <a:ext cx="487357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85800" y="63246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Figure is taken from </a:t>
            </a:r>
            <a:r>
              <a:rPr lang="en-IN" sz="1200" dirty="0" err="1" smtClean="0"/>
              <a:t>Franke</a:t>
            </a:r>
            <a:r>
              <a:rPr lang="en-IN" sz="1200" dirty="0" smtClean="0"/>
              <a:t> and </a:t>
            </a:r>
            <a:r>
              <a:rPr lang="en-IN" sz="1200" dirty="0" err="1" smtClean="0"/>
              <a:t>Rodi</a:t>
            </a:r>
            <a:r>
              <a:rPr lang="en-IN" sz="1200" dirty="0" smtClean="0"/>
              <a:t>[2]</a:t>
            </a:r>
            <a:endParaRPr lang="en-GB" sz="1200" dirty="0" smtClean="0"/>
          </a:p>
          <a:p>
            <a:r>
              <a:rPr lang="en-IN" sz="1200" dirty="0" smtClean="0"/>
              <a:t>  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5410200"/>
            <a:ext cx="3546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/>
              <a:t>Calculation domain and Boundary Conditions</a:t>
            </a:r>
            <a:endParaRPr lang="en-GB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Mesh Details</a:t>
            </a:r>
            <a:endParaRPr lang="en-GB" dirty="0"/>
          </a:p>
        </p:txBody>
      </p:sp>
      <p:pic>
        <p:nvPicPr>
          <p:cNvPr id="4" name="Content Placeholder 3" descr="Cylinder mesh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990600"/>
            <a:ext cx="7924800" cy="56880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Turbulence Model and Numerical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URANS SST k-ω model [4,5]</a:t>
            </a:r>
          </a:p>
          <a:p>
            <a:endParaRPr lang="en-IN" sz="2000" dirty="0" smtClean="0"/>
          </a:p>
          <a:p>
            <a:r>
              <a:rPr lang="en-IN" sz="2000" dirty="0" smtClean="0"/>
              <a:t>SST k-ω model has good behaviour in adverse pressure gradients and separating flow [5]</a:t>
            </a:r>
          </a:p>
          <a:p>
            <a:endParaRPr lang="en-IN" sz="2000" dirty="0" smtClean="0"/>
          </a:p>
          <a:p>
            <a:r>
              <a:rPr lang="en-IN" sz="2000" dirty="0" smtClean="0"/>
              <a:t>Numerical </a:t>
            </a:r>
            <a:r>
              <a:rPr lang="en-IN" sz="2000" dirty="0" err="1" smtClean="0"/>
              <a:t>C</a:t>
            </a:r>
            <a:r>
              <a:rPr lang="en-IN" sz="1600" dirty="0" err="1" smtClean="0"/>
              <a:t>d</a:t>
            </a:r>
            <a:r>
              <a:rPr lang="en-IN" sz="2000" dirty="0" smtClean="0"/>
              <a:t> matches with experimental value [4]</a:t>
            </a:r>
          </a:p>
          <a:p>
            <a:endParaRPr lang="en-IN" sz="2000" dirty="0" smtClean="0"/>
          </a:p>
          <a:p>
            <a:r>
              <a:rPr lang="en-IN" sz="2000" dirty="0" smtClean="0"/>
              <a:t>2D simulation model with FVM and SIMPLE algorithm for governing equations. [3]</a:t>
            </a:r>
          </a:p>
          <a:p>
            <a:endParaRPr lang="en-IN" sz="2000" dirty="0" smtClean="0"/>
          </a:p>
          <a:p>
            <a:r>
              <a:rPr lang="en-IN" sz="2000" dirty="0" smtClean="0"/>
              <a:t>Second order implicit scheme for time </a:t>
            </a:r>
            <a:r>
              <a:rPr lang="en-GB" sz="2000" dirty="0" smtClean="0"/>
              <a:t>discretization</a:t>
            </a:r>
            <a:r>
              <a:rPr lang="en-IN" sz="2000" dirty="0" smtClean="0"/>
              <a:t> and third order scheme for </a:t>
            </a:r>
            <a:r>
              <a:rPr lang="en-GB" sz="2000" dirty="0" smtClean="0"/>
              <a:t>spatial discretization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685800" y="6396335"/>
            <a:ext cx="655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[3] </a:t>
            </a:r>
            <a:r>
              <a:rPr lang="en-GB" sz="1200" dirty="0" smtClean="0"/>
              <a:t>S. Murakami paper	</a:t>
            </a:r>
            <a:r>
              <a:rPr lang="en-IN" sz="1200" dirty="0" smtClean="0"/>
              <a:t>[4] </a:t>
            </a:r>
            <a:r>
              <a:rPr lang="en-GB" sz="1200" dirty="0" smtClean="0"/>
              <a:t>F.Y. </a:t>
            </a:r>
            <a:r>
              <a:rPr lang="en-GB" sz="1200" dirty="0" err="1" smtClean="0"/>
              <a:t>Xu</a:t>
            </a:r>
            <a:r>
              <a:rPr lang="en-GB" sz="1200" dirty="0" smtClean="0"/>
              <a:t> paper                [5] </a:t>
            </a:r>
            <a:r>
              <a:rPr lang="en-IN" sz="1200" dirty="0" err="1" smtClean="0"/>
              <a:t>Ansys</a:t>
            </a:r>
            <a:r>
              <a:rPr lang="en-IN" sz="1200" dirty="0" smtClean="0"/>
              <a:t> Fluent 16 Theory guide </a:t>
            </a:r>
            <a:endParaRPr lang="en-GB" sz="1200" dirty="0" smtClean="0"/>
          </a:p>
          <a:p>
            <a:r>
              <a:rPr lang="en-IN" sz="1200" dirty="0" smtClean="0"/>
              <a:t>  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step calculation</a:t>
            </a:r>
            <a:endParaRPr lang="en-GB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762000" y="1600200"/>
          <a:ext cx="3325359" cy="4724400"/>
        </p:xfrm>
        <a:graphic>
          <a:graphicData uri="http://schemas.openxmlformats.org/presentationml/2006/ole">
            <p:oleObj spid="_x0000_s16387" name="Equation" r:id="rId3" imgW="1498600" imgH="2133600" progId="Equation.3">
              <p:embed/>
            </p:oleObj>
          </a:graphicData>
        </a:graphic>
      </p:graphicFrame>
      <p:pic>
        <p:nvPicPr>
          <p:cNvPr id="16389" name="Picture 5" descr="E:\IIT Bombay\Semester 4\Essential of Turbulence\Turbulence project\C43 Vortex Shedding Past Square Cylinder\KW\KW phase variation\cl history.jpg"/>
          <p:cNvPicPr>
            <a:picLocks noChangeAspect="1" noChangeArrowheads="1"/>
          </p:cNvPicPr>
          <p:nvPr/>
        </p:nvPicPr>
        <p:blipFill>
          <a:blip r:embed="rId4"/>
          <a:srcRect l="12209" r="581" b="13953"/>
          <a:stretch>
            <a:fillRect/>
          </a:stretch>
        </p:blipFill>
        <p:spPr bwMode="auto">
          <a:xfrm>
            <a:off x="4572000" y="1066800"/>
            <a:ext cx="3810000" cy="2819400"/>
          </a:xfrm>
          <a:prstGeom prst="rect">
            <a:avLst/>
          </a:prstGeom>
          <a:noFill/>
        </p:spPr>
      </p:pic>
      <p:pic>
        <p:nvPicPr>
          <p:cNvPr id="16390" name="Picture 6" descr="E:\IIT Bombay\Semester 4\Essential of Turbulence\Turbulence project\C43 Vortex Shedding Past Square Cylinder\KW\KW phase variation\cd history.jpg"/>
          <p:cNvPicPr>
            <a:picLocks noChangeAspect="1" noChangeArrowheads="1"/>
          </p:cNvPicPr>
          <p:nvPr/>
        </p:nvPicPr>
        <p:blipFill>
          <a:blip r:embed="rId5"/>
          <a:srcRect l="10465" r="581" b="13953"/>
          <a:stretch>
            <a:fillRect/>
          </a:stretch>
        </p:blipFill>
        <p:spPr bwMode="auto">
          <a:xfrm>
            <a:off x="4495800" y="3886200"/>
            <a:ext cx="38862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r>
              <a:rPr lang="en-IN" dirty="0" smtClean="0"/>
              <a:t>VALIDATION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4772"/>
            <a:ext cx="8610600" cy="645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526</Words>
  <Application>Microsoft Office PowerPoint</Application>
  <PresentationFormat>On-screen Show (4:3)</PresentationFormat>
  <Paragraphs>155</Paragraphs>
  <Slides>23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Essentials of Turbulence :   Vortex Shedding Past Square Cylinder</vt:lpstr>
      <vt:lpstr>Problem Description</vt:lpstr>
      <vt:lpstr>Objective</vt:lpstr>
      <vt:lpstr>Calculation Domain and BC</vt:lpstr>
      <vt:lpstr>Mesh Details</vt:lpstr>
      <vt:lpstr>Turbulence Model and Numerical Methods</vt:lpstr>
      <vt:lpstr>Time step calculation</vt:lpstr>
      <vt:lpstr>VALIDATION</vt:lpstr>
      <vt:lpstr>Slide 9</vt:lpstr>
      <vt:lpstr>Strouhal Number Validation</vt:lpstr>
      <vt:lpstr>Slide 11</vt:lpstr>
      <vt:lpstr>Comparison</vt:lpstr>
      <vt:lpstr>RESULTS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Sources of Error and Conclusion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Essentials of Turbulence :   Vortex Shedding Past Square Cylinder</dc:title>
  <dc:creator>ACER</dc:creator>
  <cp:lastModifiedBy>ACER</cp:lastModifiedBy>
  <cp:revision>29</cp:revision>
  <dcterms:created xsi:type="dcterms:W3CDTF">2006-08-16T00:00:00Z</dcterms:created>
  <dcterms:modified xsi:type="dcterms:W3CDTF">2020-07-05T05:12:01Z</dcterms:modified>
</cp:coreProperties>
</file>