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4FE4A-28E6-4A3C-936B-C805E3BEA7B1}" type="datetimeFigureOut">
              <a:rPr lang="en-US" smtClean="0"/>
              <a:t>10/29/2017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F8A76-DF09-4999-8619-8AC86593D19A}" type="slidenum">
              <a:rPr lang="en-US" smtClean="0"/>
              <a:t>‹#›</a:t>
            </a:fld>
            <a:endParaRPr lang="en-US"/>
          </a:p>
        </p:txBody>
      </p:sp>
    </p:spTree>
    <p:extLst>
      <p:ext uri="{BB962C8B-B14F-4D97-AF65-F5344CB8AC3E}">
        <p14:creationId xmlns:p14="http://schemas.microsoft.com/office/powerpoint/2010/main" val="308527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47A8A078-004B-460B-9A29-C5134FA32755}" type="slidenum">
              <a:rPr lang="en-GB"/>
              <a:pPr/>
              <a:t>2</a:t>
            </a:fld>
            <a:endParaRPr lang="en-GB"/>
          </a:p>
        </p:txBody>
      </p:sp>
      <p:sp>
        <p:nvSpPr>
          <p:cNvPr id="24577"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4578"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8CC7CDBC-6F77-4464-A0EF-B12A3D7D07EB}" type="slidenum">
              <a:rPr lang="en-GB"/>
              <a:pPr/>
              <a:t>12</a:t>
            </a:fld>
            <a:endParaRPr lang="en-GB"/>
          </a:p>
        </p:txBody>
      </p:sp>
      <p:sp>
        <p:nvSpPr>
          <p:cNvPr id="34817"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34818"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7F7E323D-84F2-4592-938A-F4D95D7EB75C}" type="slidenum">
              <a:rPr lang="en-GB"/>
              <a:pPr/>
              <a:t>13</a:t>
            </a:fld>
            <a:endParaRPr lang="en-GB"/>
          </a:p>
        </p:txBody>
      </p:sp>
      <p:sp>
        <p:nvSpPr>
          <p:cNvPr id="35841" name="Text Box 1"/>
          <p:cNvSpPr txBox="1">
            <a:spLocks noChangeArrowheads="1"/>
          </p:cNvSpPr>
          <p:nvPr/>
        </p:nvSpPr>
        <p:spPr bwMode="auto">
          <a:xfrm>
            <a:off x="1003786" y="695134"/>
            <a:ext cx="4847549" cy="342679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35842"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6CC43CC5-B2AB-454A-B1C5-5CE882E0BD9E}" type="slidenum">
              <a:rPr lang="en-GB"/>
              <a:pPr/>
              <a:t>14</a:t>
            </a:fld>
            <a:endParaRPr lang="en-GB"/>
          </a:p>
        </p:txBody>
      </p:sp>
      <p:sp>
        <p:nvSpPr>
          <p:cNvPr id="36865"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36866"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DEF635BF-514B-4EE2-A805-DF16762F982E}" type="slidenum">
              <a:rPr lang="en-GB"/>
              <a:pPr/>
              <a:t>3</a:t>
            </a:fld>
            <a:endParaRPr lang="en-GB"/>
          </a:p>
        </p:txBody>
      </p:sp>
      <p:sp>
        <p:nvSpPr>
          <p:cNvPr id="25601" name="Rectangle 1"/>
          <p:cNvSpPr txBox="1">
            <a:spLocks noChangeArrowheads="1"/>
          </p:cNvSpPr>
          <p:nvPr>
            <p:ph type="sldImg"/>
          </p:nvPr>
        </p:nvSpPr>
        <p:spPr bwMode="auto">
          <a:xfrm>
            <a:off x="1003786" y="695135"/>
            <a:ext cx="4844669" cy="342407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ChangeArrowheads="1"/>
          </p:cNvSpPr>
          <p:nvPr>
            <p:ph type="body" idx="1"/>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8B3934B8-64EE-4DC1-9484-EEC5A74298A4}" type="slidenum">
              <a:rPr lang="en-GB"/>
              <a:pPr/>
              <a:t>5</a:t>
            </a:fld>
            <a:endParaRPr lang="en-GB"/>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6626"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E1327A82-EE68-469B-B975-46C5EEF19D3B}" type="slidenum">
              <a:rPr lang="en-GB"/>
              <a:pPr/>
              <a:t>6</a:t>
            </a:fld>
            <a:endParaRPr lang="en-GB"/>
          </a:p>
        </p:txBody>
      </p:sp>
      <p:sp>
        <p:nvSpPr>
          <p:cNvPr id="27649"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7650"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8CB3489F-1F1C-4344-BFAA-3FC2ACD247CE}" type="slidenum">
              <a:rPr lang="en-GB"/>
              <a:pPr/>
              <a:t>7</a:t>
            </a:fld>
            <a:endParaRPr lang="en-GB"/>
          </a:p>
        </p:txBody>
      </p:sp>
      <p:sp>
        <p:nvSpPr>
          <p:cNvPr id="28673"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8674"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0A67B46F-E778-4204-A225-DB0E6A601485}" type="slidenum">
              <a:rPr lang="en-GB"/>
              <a:pPr/>
              <a:t>8</a:t>
            </a:fld>
            <a:endParaRPr lang="en-GB"/>
          </a:p>
        </p:txBody>
      </p:sp>
      <p:sp>
        <p:nvSpPr>
          <p:cNvPr id="29697"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29698"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4DB0DAA7-2E67-4DA9-A87B-6F615A5C786A}" type="slidenum">
              <a:rPr lang="en-GB"/>
              <a:pPr/>
              <a:t>9</a:t>
            </a:fld>
            <a:endParaRPr lang="en-GB"/>
          </a:p>
        </p:txBody>
      </p:sp>
      <p:sp>
        <p:nvSpPr>
          <p:cNvPr id="30721"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30722"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827AF871-9C8A-407D-BEA0-92CC9845663A}" type="slidenum">
              <a:rPr lang="en-GB"/>
              <a:pPr/>
              <a:t>10</a:t>
            </a:fld>
            <a:endParaRPr lang="en-GB"/>
          </a:p>
        </p:txBody>
      </p:sp>
      <p:sp>
        <p:nvSpPr>
          <p:cNvPr id="31745"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31746"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1D220BBF-852B-41E8-9631-58F85C5B3346}" type="slidenum">
              <a:rPr lang="en-GB"/>
              <a:pPr/>
              <a:t>11</a:t>
            </a:fld>
            <a:endParaRPr lang="en-GB"/>
          </a:p>
        </p:txBody>
      </p:sp>
      <p:sp>
        <p:nvSpPr>
          <p:cNvPr id="33793"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US"/>
          </a:p>
        </p:txBody>
      </p:sp>
      <p:sp>
        <p:nvSpPr>
          <p:cNvPr id="33794" name="Rectangle 2"/>
          <p:cNvSpPr txBox="1">
            <a:spLocks noChangeArrowheads="1"/>
          </p:cNvSpPr>
          <p:nvPr>
            <p:ph type="body"/>
          </p:nvPr>
        </p:nvSpPr>
        <p:spPr bwMode="auto">
          <a:xfrm>
            <a:off x="685512" y="4343231"/>
            <a:ext cx="5482656" cy="4111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B3B4150-40CB-4DF8-844D-FFDAAEAE75D2}"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4FB1-4C4A-4772-AC0F-3F46A533B710}"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3B4150-40CB-4DF8-844D-FFDAAEAE75D2}"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4FB1-4C4A-4772-AC0F-3F46A533B7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3B4150-40CB-4DF8-844D-FFDAAEAE75D2}" type="datetimeFigureOut">
              <a:rPr lang="en-US" smtClean="0"/>
              <a:t>10/29/2017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2D314FB1-4C4A-4772-AC0F-3F46A533B7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3B4150-40CB-4DF8-844D-FFDAAEAE75D2}"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4FB1-4C4A-4772-AC0F-3F46A533B7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3B4150-40CB-4DF8-844D-FFDAAEAE75D2}"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14FB1-4C4A-4772-AC0F-3F46A533B71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3B4150-40CB-4DF8-844D-FFDAAEAE75D2}"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14FB1-4C4A-4772-AC0F-3F46A533B7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3B4150-40CB-4DF8-844D-FFDAAEAE75D2}" type="datetimeFigureOut">
              <a:rPr lang="en-US" smtClean="0"/>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14FB1-4C4A-4772-AC0F-3F46A533B7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3B4150-40CB-4DF8-844D-FFDAAEAE75D2}" type="datetimeFigureOut">
              <a:rPr lang="en-US" smtClean="0"/>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14FB1-4C4A-4772-AC0F-3F46A533B7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B4150-40CB-4DF8-844D-FFDAAEAE75D2}" type="datetimeFigureOut">
              <a:rPr lang="en-US" smtClean="0"/>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14FB1-4C4A-4772-AC0F-3F46A533B7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3B4150-40CB-4DF8-844D-FFDAAEAE75D2}"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14FB1-4C4A-4772-AC0F-3F46A533B710}"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B3B4150-40CB-4DF8-844D-FFDAAEAE75D2}" type="datetimeFigureOut">
              <a:rPr lang="en-US" smtClean="0"/>
              <a:t>10/29/2017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2D314FB1-4C4A-4772-AC0F-3F46A533B71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B3B4150-40CB-4DF8-844D-FFDAAEAE75D2}" type="datetimeFigureOut">
              <a:rPr lang="en-US" smtClean="0"/>
              <a:t>10/29/2017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D314FB1-4C4A-4772-AC0F-3F46A533B7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ybucket.s3.amazonaw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ucket.s3.amazonaws.com/file.tx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AWS S3(Simple Storage service)</a:t>
            </a:r>
            <a:r>
              <a:rPr lang="en-GB" dirty="0">
                <a:latin typeface="Arial Black" charset="0"/>
              </a:rPr>
              <a:t/>
            </a:r>
            <a:br>
              <a:rPr lang="en-GB" dirty="0">
                <a:latin typeface="Arial Black" charset="0"/>
              </a:rPr>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0645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24801" y="0"/>
            <a:ext cx="8228160" cy="1144921"/>
          </a:xfrm>
          <a:ln/>
        </p:spPr>
        <p:txBody>
          <a:bodyPr tIns="41473" bIns="41473"/>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400">
                <a:latin typeface="Arial Narrow" pitchFamily="32" charset="0"/>
              </a:rPr>
              <a:t>Amazon S3 – Java Example Operations</a:t>
            </a:r>
          </a:p>
        </p:txBody>
      </p:sp>
      <p:sp>
        <p:nvSpPr>
          <p:cNvPr id="14338" name="Rectangle 2"/>
          <p:cNvSpPr>
            <a:spLocks noGrp="1" noChangeArrowheads="1"/>
          </p:cNvSpPr>
          <p:nvPr>
            <p:ph type="body" idx="1"/>
          </p:nvPr>
        </p:nvSpPr>
        <p:spPr>
          <a:xfrm>
            <a:off x="456481" y="1212608"/>
            <a:ext cx="8228160" cy="5285355"/>
          </a:xfrm>
          <a:ln/>
        </p:spPr>
        <p:txBody>
          <a:bodyPr rIns="82945" bIns="41473">
            <a:normAutofit lnSpcReduction="10000"/>
          </a:bodyPr>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a:latin typeface="Arial Black" charset="0"/>
              </a:rPr>
              <a:t>// simple list</a:t>
            </a:r>
            <a:br>
              <a:rPr lang="en-GB" sz="1600">
                <a:latin typeface="Arial Black" charset="0"/>
              </a:rPr>
            </a:br>
            <a:r>
              <a:rPr lang="en-GB" sz="1600">
                <a:latin typeface="Arial Black" charset="0"/>
              </a:rPr>
              <a:t>ListBucketResponse response =</a:t>
            </a:r>
            <a:br>
              <a:rPr lang="en-GB" sz="1600">
                <a:latin typeface="Arial Black" charset="0"/>
              </a:rPr>
            </a:br>
            <a:r>
              <a:rPr lang="en-GB" sz="1600">
                <a:latin typeface="Arial Black" charset="0"/>
              </a:rPr>
              <a:t>conn.listBucket("[bucket-name]", null, null, null, null);</a:t>
            </a:r>
            <a:br>
              <a:rPr lang="en-GB" sz="1600">
                <a:latin typeface="Arial Black" charset="0"/>
              </a:rPr>
            </a:br>
            <a:r>
              <a:rPr lang="en-GB" sz="1600">
                <a:latin typeface="Arial Black" charset="0"/>
              </a:rPr>
              <a:t/>
            </a:r>
            <a:br>
              <a:rPr lang="en-GB" sz="1600">
                <a:latin typeface="Arial Black" charset="0"/>
              </a:rPr>
            </a:br>
            <a:r>
              <a:rPr lang="en-GB" sz="1600">
                <a:latin typeface="Arial Black" charset="0"/>
              </a:rPr>
              <a:t>List objects = response.entries;</a:t>
            </a:r>
            <a:br>
              <a:rPr lang="en-GB" sz="1600">
                <a:latin typeface="Arial Black" charset="0"/>
              </a:rPr>
            </a:br>
            <a:r>
              <a:rPr lang="en-GB" sz="1600">
                <a:latin typeface="Arial Black" charset="0"/>
              </a:rPr>
              <a:t/>
            </a:r>
            <a:br>
              <a:rPr lang="en-GB" sz="1600">
                <a:latin typeface="Arial Black" charset="0"/>
              </a:rPr>
            </a:br>
            <a:r>
              <a:rPr lang="en-GB" sz="1600">
                <a:latin typeface="Arial Black" charset="0"/>
              </a:rPr>
              <a:t>for (Iterator it = objects.iterator(); it.hasNext(); ) {</a:t>
            </a:r>
            <a:br>
              <a:rPr lang="en-GB" sz="1600">
                <a:latin typeface="Arial Black" charset="0"/>
              </a:rPr>
            </a:br>
            <a:r>
              <a:rPr lang="en-GB" sz="1600">
                <a:latin typeface="Arial Black" charset="0"/>
              </a:rPr>
              <a:t/>
            </a:r>
            <a:br>
              <a:rPr lang="en-GB" sz="1600">
                <a:latin typeface="Arial Black" charset="0"/>
              </a:rPr>
            </a:br>
            <a:r>
              <a:rPr lang="en-GB" sz="1600">
                <a:latin typeface="Arial Black" charset="0"/>
              </a:rPr>
              <a:t>ListEntry entry = (ListEntry)it.next();</a:t>
            </a:r>
            <a:br>
              <a:rPr lang="en-GB" sz="1600">
                <a:latin typeface="Arial Black" charset="0"/>
              </a:rPr>
            </a:br>
            <a:r>
              <a:rPr lang="en-GB" sz="1600">
                <a:latin typeface="Arial Black" charset="0"/>
              </a:rPr>
              <a:t>System.out.println("key = " + entry.key + " size = " + entry.size);</a:t>
            </a:r>
            <a:br>
              <a:rPr lang="en-GB" sz="1600">
                <a:latin typeface="Arial Black" charset="0"/>
              </a:rPr>
            </a:br>
            <a:r>
              <a:rPr lang="en-GB" sz="1600">
                <a:latin typeface="Arial Black" charset="0"/>
              </a:rPr>
              <a:t>}</a:t>
            </a:r>
            <a:br>
              <a:rPr lang="en-GB" sz="1600">
                <a:latin typeface="Arial Black" charset="0"/>
              </a:rPr>
            </a:br>
            <a:r>
              <a:rPr lang="en-GB" sz="1600">
                <a:latin typeface="Arial Black" charset="0"/>
              </a:rPr>
              <a:t>// list only things starting with "foo"</a:t>
            </a:r>
            <a:br>
              <a:rPr lang="en-GB" sz="1600">
                <a:latin typeface="Arial Black" charset="0"/>
              </a:rPr>
            </a:br>
            <a:r>
              <a:rPr lang="en-GB" sz="1600">
                <a:latin typeface="Arial Black" charset="0"/>
              </a:rPr>
              <a:t>response = conn.listBucket("[bucket-name]", "foo", null, null, null);</a:t>
            </a:r>
            <a:br>
              <a:rPr lang="en-GB" sz="1600">
                <a:latin typeface="Arial Black" charset="0"/>
              </a:rPr>
            </a:br>
            <a:r>
              <a:rPr lang="en-GB" sz="1600">
                <a:latin typeface="Arial Black" charset="0"/>
              </a:rPr>
              <a:t>// list only things that come after "bar" alphabetically</a:t>
            </a:r>
            <a:br>
              <a:rPr lang="en-GB" sz="1600">
                <a:latin typeface="Arial Black" charset="0"/>
              </a:rPr>
            </a:br>
            <a:r>
              <a:rPr lang="en-GB" sz="1600">
                <a:latin typeface="Arial Black" charset="0"/>
              </a:rPr>
              <a:t>response = conn.listBucket("[bucket-name]", null, "bar", null, null);</a:t>
            </a:r>
            <a:br>
              <a:rPr lang="en-GB" sz="1600">
                <a:latin typeface="Arial Black" charset="0"/>
              </a:rPr>
            </a:br>
            <a:r>
              <a:rPr lang="en-GB" sz="1600">
                <a:latin typeface="Arial Black" charset="0"/>
              </a:rPr>
              <a:t>// only list 3 things</a:t>
            </a:r>
            <a:br>
              <a:rPr lang="en-GB" sz="1600">
                <a:latin typeface="Arial Black" charset="0"/>
              </a:rPr>
            </a:br>
            <a:r>
              <a:rPr lang="en-GB" sz="1600">
                <a:latin typeface="Arial Black" charset="0"/>
              </a:rPr>
              <a:t>response = conn.listBucket("[bucket-name]", null, null, new Integer(3), null);</a:t>
            </a:r>
          </a:p>
        </p:txBody>
      </p:sp>
    </p:spTree>
    <p:extLst>
      <p:ext uri="{BB962C8B-B14F-4D97-AF65-F5344CB8AC3E}">
        <p14:creationId xmlns:p14="http://schemas.microsoft.com/office/powerpoint/2010/main" val="343391622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24801" y="0"/>
            <a:ext cx="8228160" cy="1144921"/>
          </a:xfrm>
          <a:ln/>
        </p:spPr>
        <p:txBody>
          <a:bodyPr tIns="41473" bIns="41473"/>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400">
                <a:latin typeface="Arial Narrow" pitchFamily="32" charset="0"/>
              </a:rPr>
              <a:t>Amazon S3 – Other Supported Languages</a:t>
            </a:r>
          </a:p>
        </p:txBody>
      </p:sp>
      <p:sp>
        <p:nvSpPr>
          <p:cNvPr id="16386" name="Rectangle 2"/>
          <p:cNvSpPr>
            <a:spLocks noGrp="1" noChangeArrowheads="1"/>
          </p:cNvSpPr>
          <p:nvPr>
            <p:ph type="body" idx="1"/>
          </p:nvPr>
        </p:nvSpPr>
        <p:spPr>
          <a:xfrm>
            <a:off x="456481" y="1604329"/>
            <a:ext cx="8228160" cy="4526396"/>
          </a:xfrm>
          <a:ln/>
        </p:spPr>
        <p:txBody>
          <a:bodyPr rIns="82945" bIns="41473"/>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C#, Perl, PHP, Ruby, Python</a:t>
            </a:r>
          </a:p>
        </p:txBody>
      </p:sp>
    </p:spTree>
    <p:extLst>
      <p:ext uri="{BB962C8B-B14F-4D97-AF65-F5344CB8AC3E}">
        <p14:creationId xmlns:p14="http://schemas.microsoft.com/office/powerpoint/2010/main" val="253402854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24801" y="0"/>
            <a:ext cx="8228160" cy="1144921"/>
          </a:xfrm>
          <a:ln/>
        </p:spPr>
        <p:txBody>
          <a:bodyPr tIns="41473" bIns="41473"/>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400">
                <a:latin typeface="Arial Narrow" pitchFamily="32" charset="0"/>
              </a:rPr>
              <a:t>Amazon S3 – Other Options</a:t>
            </a:r>
          </a:p>
        </p:txBody>
      </p:sp>
      <p:sp>
        <p:nvSpPr>
          <p:cNvPr id="17410" name="Rectangle 2"/>
          <p:cNvSpPr>
            <a:spLocks noGrp="1" noChangeArrowheads="1"/>
          </p:cNvSpPr>
          <p:nvPr>
            <p:ph type="body" idx="1"/>
          </p:nvPr>
        </p:nvSpPr>
        <p:spPr>
          <a:xfrm>
            <a:off x="456481" y="1180924"/>
            <a:ext cx="8228160" cy="4526396"/>
          </a:xfrm>
          <a:ln/>
        </p:spPr>
        <p:txBody>
          <a:bodyPr rIns="82945" bIns="41473"/>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Redirect Routing when route error</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640" y="1866436"/>
            <a:ext cx="4008960" cy="48734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080" y="1866436"/>
            <a:ext cx="4008960" cy="48734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2699041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24801" y="0"/>
            <a:ext cx="8226720" cy="1143480"/>
          </a:xfrm>
          <a:ln/>
        </p:spPr>
        <p:txBody>
          <a:bodyPr tIns="41473"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t>Cost</a:t>
            </a:r>
          </a:p>
        </p:txBody>
      </p:sp>
      <p:sp>
        <p:nvSpPr>
          <p:cNvPr id="18434" name="Rectangle 2"/>
          <p:cNvSpPr>
            <a:spLocks noGrp="1" noChangeArrowheads="1"/>
          </p:cNvSpPr>
          <p:nvPr>
            <p:ph type="body" idx="1"/>
          </p:nvPr>
        </p:nvSpPr>
        <p:spPr>
          <a:xfrm>
            <a:off x="456481" y="1738263"/>
            <a:ext cx="8226720" cy="4524955"/>
          </a:xfrm>
          <a:ln/>
        </p:spPr>
        <p:txBody>
          <a:bodyPr rIns="82945" bIns="41473">
            <a:normAutofit/>
          </a:bodyPr>
          <a:lstStyle/>
          <a:p>
            <a:pPr>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b="1" dirty="0"/>
              <a:t>United States</a:t>
            </a:r>
          </a:p>
          <a:p>
            <a:pPr>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b="1" dirty="0"/>
              <a:t>Storage</a:t>
            </a:r>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$0.150 per GB – first 50 TB / month of storage used </a:t>
            </a:r>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$0.140 per GB – next 50 TB / month of storage used </a:t>
            </a:r>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$0.130 per GB – next 400 TB /month of storage used </a:t>
            </a:r>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$0.120 per GB – storage used / month over 500 TB </a:t>
            </a:r>
          </a:p>
          <a:p>
            <a:pPr>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b="1" dirty="0"/>
              <a:t>Data Transfer</a:t>
            </a:r>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$0.100 per GB – all data transfer in </a:t>
            </a:r>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$0.170 per GB – first 10 TB / month data transfer out</a:t>
            </a:r>
            <a:br>
              <a:rPr lang="en-GB" sz="1600" dirty="0"/>
            </a:br>
            <a:endParaRPr lang="en-GB" sz="1600" dirty="0"/>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$0.130 per GB – next 40 TB / month data transfer out</a:t>
            </a:r>
            <a:br>
              <a:rPr lang="en-GB" sz="1600" dirty="0"/>
            </a:br>
            <a:endParaRPr lang="en-GB" sz="1600" dirty="0"/>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$0.110 per GB – next 100 TB / month data transfer out</a:t>
            </a:r>
            <a:br>
              <a:rPr lang="en-GB" sz="1600" dirty="0"/>
            </a:br>
            <a:endParaRPr lang="en-GB" sz="1600" dirty="0"/>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$0.100 per GB – data transfer out / month over 150 TB </a:t>
            </a:r>
          </a:p>
          <a:p>
            <a:pPr>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b="1" dirty="0"/>
              <a:t>Requests</a:t>
            </a:r>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$0.01 per 1,000 PUT, COPY, POST, or LIST requests</a:t>
            </a:r>
            <a:br>
              <a:rPr lang="en-GB" sz="1600" dirty="0"/>
            </a:br>
            <a:endParaRPr lang="en-GB" sz="1600" dirty="0"/>
          </a:p>
          <a:p>
            <a:pPr lvl="1">
              <a:lnSpc>
                <a:spcPct val="67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$0.01 per 10,000 GET and all other requests* </a:t>
            </a:r>
          </a:p>
          <a:p>
            <a:pPr>
              <a:lnSpc>
                <a:spcPct val="67000"/>
              </a:lnSpc>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t>* No charge for delete requests </a:t>
            </a:r>
          </a:p>
        </p:txBody>
      </p:sp>
    </p:spTree>
    <p:extLst>
      <p:ext uri="{BB962C8B-B14F-4D97-AF65-F5344CB8AC3E}">
        <p14:creationId xmlns:p14="http://schemas.microsoft.com/office/powerpoint/2010/main" val="253855931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24801" y="0"/>
            <a:ext cx="8228160" cy="1144921"/>
          </a:xfrm>
          <a:ln/>
        </p:spPr>
        <p:txBody>
          <a:bodyPr tIns="41473" bIns="41473"/>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400">
                <a:latin typeface="Arial Narrow" pitchFamily="32" charset="0"/>
              </a:rPr>
              <a:t>Summary</a:t>
            </a:r>
          </a:p>
        </p:txBody>
      </p:sp>
      <p:sp>
        <p:nvSpPr>
          <p:cNvPr id="19458" name="Rectangle 2"/>
          <p:cNvSpPr>
            <a:spLocks noGrp="1" noChangeArrowheads="1"/>
          </p:cNvSpPr>
          <p:nvPr>
            <p:ph type="body" idx="1"/>
          </p:nvPr>
        </p:nvSpPr>
        <p:spPr>
          <a:xfrm>
            <a:off x="456481" y="1474715"/>
            <a:ext cx="8228160" cy="4857630"/>
          </a:xfrm>
          <a:ln/>
        </p:spPr>
        <p:txBody>
          <a:bodyPr rIns="82945" bIns="41473">
            <a:normAutofit/>
          </a:bodyPr>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smtClean="0">
                <a:latin typeface="Arial Black" charset="0"/>
              </a:rPr>
              <a:t>Amazon </a:t>
            </a:r>
            <a:r>
              <a:rPr lang="en-GB" dirty="0">
                <a:latin typeface="Arial Black" charset="0"/>
              </a:rPr>
              <a:t>S3 is an easy to use service that allows us to store data on their facilities for a minimal cost, potentially using it for things like </a:t>
            </a:r>
            <a:r>
              <a:rPr lang="en-GB" dirty="0" err="1">
                <a:latin typeface="Arial Black" charset="0"/>
              </a:rPr>
              <a:t>torrenting</a:t>
            </a:r>
            <a:r>
              <a:rPr lang="en-GB" dirty="0">
                <a:latin typeface="Arial Black" charset="0"/>
              </a:rPr>
              <a:t>, web hosting, ftp app, online backups, etc.</a:t>
            </a:r>
          </a:p>
        </p:txBody>
      </p:sp>
    </p:spTree>
    <p:extLst>
      <p:ext uri="{BB962C8B-B14F-4D97-AF65-F5344CB8AC3E}">
        <p14:creationId xmlns:p14="http://schemas.microsoft.com/office/powerpoint/2010/main" val="2507239756"/>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24801" y="0"/>
            <a:ext cx="8228160" cy="1144921"/>
          </a:xfrm>
          <a:ln/>
        </p:spPr>
        <p:txBody>
          <a:bodyPr tIns="41473" bIns="41473"/>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a:latin typeface="Arial Narrow" pitchFamily="32" charset="0"/>
              </a:rPr>
              <a:t>What is Amazon S3?</a:t>
            </a:r>
          </a:p>
        </p:txBody>
      </p:sp>
      <p:sp>
        <p:nvSpPr>
          <p:cNvPr id="7170" name="Rectangle 2"/>
          <p:cNvSpPr>
            <a:spLocks noGrp="1" noChangeArrowheads="1"/>
          </p:cNvSpPr>
          <p:nvPr>
            <p:ph type="body" idx="1"/>
          </p:nvPr>
        </p:nvSpPr>
        <p:spPr>
          <a:xfrm>
            <a:off x="456481" y="1604329"/>
            <a:ext cx="8228160" cy="4664650"/>
          </a:xfrm>
          <a:ln/>
        </p:spPr>
        <p:txBody>
          <a:bodyPr rIns="82945" bIns="41473">
            <a:normAutofit fontScale="92500"/>
          </a:bodyPr>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charset="0"/>
              </a:rPr>
              <a:t>S3 = Simple Storage Service</a:t>
            </a:r>
          </a:p>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charset="0"/>
              </a:rPr>
              <a:t>A SOA which provides online storage using web services.</a:t>
            </a:r>
          </a:p>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charset="0"/>
              </a:rPr>
              <a:t>Allows read, write, and delete permissions on objects</a:t>
            </a:r>
          </a:p>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charset="0"/>
              </a:rPr>
              <a:t>Uses REST and SOAP protocols for messaging, so you can use various development toolkits with S3.</a:t>
            </a:r>
          </a:p>
        </p:txBody>
      </p:sp>
    </p:spTree>
    <p:extLst>
      <p:ext uri="{BB962C8B-B14F-4D97-AF65-F5344CB8AC3E}">
        <p14:creationId xmlns:p14="http://schemas.microsoft.com/office/powerpoint/2010/main" val="64469276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24800" y="0"/>
            <a:ext cx="8223840" cy="1140600"/>
          </a:xfrm>
          <a:ln/>
        </p:spPr>
        <p:txBody>
          <a:bodyPr tIns="41473" bIns="41473"/>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t>How it Works</a:t>
            </a:r>
          </a:p>
        </p:txBody>
      </p:sp>
      <p:sp>
        <p:nvSpPr>
          <p:cNvPr id="8194" name="Rectangle 2"/>
          <p:cNvSpPr>
            <a:spLocks noGrp="1" noChangeArrowheads="1"/>
          </p:cNvSpPr>
          <p:nvPr>
            <p:ph type="body" idx="1"/>
          </p:nvPr>
        </p:nvSpPr>
        <p:spPr>
          <a:xfrm>
            <a:off x="456480" y="1604328"/>
            <a:ext cx="8223840" cy="4522075"/>
          </a:xfrm>
          <a:ln/>
        </p:spPr>
        <p:txBody>
          <a:bodyPr rIns="82945" bIns="41473"/>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Store data on Amazon’s distributed system containing multiple servers within Amazon’s data </a:t>
            </a:r>
            <a:r>
              <a:rPr lang="en-GB" dirty="0" err="1"/>
              <a:t>center</a:t>
            </a:r>
            <a:r>
              <a:rPr lang="en-GB" dirty="0"/>
              <a:t> locations</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Data takes time to propagate</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Can store it in North America or Europe</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Amazon doesn’t offer you a GUI based tool to access your data. You can use one of the several tools online or build one through APIs</a:t>
            </a:r>
          </a:p>
          <a:p>
            <a:pPr>
              <a:buNone/>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endParaRPr lang="en-GB" dirty="0"/>
          </a:p>
        </p:txBody>
      </p:sp>
    </p:spTree>
    <p:extLst>
      <p:ext uri="{BB962C8B-B14F-4D97-AF65-F5344CB8AC3E}">
        <p14:creationId xmlns:p14="http://schemas.microsoft.com/office/powerpoint/2010/main" val="3025022905"/>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to Amazon S3</a:t>
            </a:r>
            <a:br>
              <a:rPr lang="en-US" dirty="0"/>
            </a:br>
            <a:endParaRPr lang="en-US" dirty="0"/>
          </a:p>
        </p:txBody>
      </p:sp>
      <p:sp>
        <p:nvSpPr>
          <p:cNvPr id="3" name="Content Placeholder 2"/>
          <p:cNvSpPr>
            <a:spLocks noGrp="1"/>
          </p:cNvSpPr>
          <p:nvPr>
            <p:ph idx="1"/>
          </p:nvPr>
        </p:nvSpPr>
        <p:spPr/>
        <p:txBody>
          <a:bodyPr>
            <a:normAutofit fontScale="25000" lnSpcReduction="20000"/>
          </a:bodyPr>
          <a:lstStyle/>
          <a:p>
            <a:r>
              <a:rPr lang="en-US" sz="7200" dirty="0"/>
              <a:t>Amazon S3 is intentionally built with a minimal feature set that focuses on simplicity and robustness. Following are some of advantages of the Amazon S3 service: </a:t>
            </a:r>
          </a:p>
          <a:p>
            <a:r>
              <a:rPr lang="en-US" sz="7200" dirty="0"/>
              <a:t>Create Buckets – Create and name a bucket that stores data. Buckets are the fundamental container in Amazon S3 for data storage. </a:t>
            </a:r>
          </a:p>
          <a:p>
            <a:r>
              <a:rPr lang="en-US" sz="7200" dirty="0"/>
              <a:t>Store data in Buckets – Store an infinite amount of data in a bucket. Upload as many objects as you like into an Amazon S3 bucket. Each object can contain up to 5 TB of data. Each object is stored and retrieved using a unique developer-assigned key. </a:t>
            </a:r>
          </a:p>
          <a:p>
            <a:r>
              <a:rPr lang="en-US" sz="7200" dirty="0"/>
              <a:t>Download data – Download your data or enable others to do so. Download your data any time you like or allow others to do the same. </a:t>
            </a:r>
          </a:p>
          <a:p>
            <a:r>
              <a:rPr lang="en-US" sz="7200" dirty="0"/>
              <a:t>Permissions – Grant or deny access to others who want to upload or download data into your Amazon S3 bucket. Grant upload and download permissions to three types of users. Authentication mechanisms can help keep data secure from unauthorized access. </a:t>
            </a:r>
          </a:p>
          <a:p>
            <a:r>
              <a:rPr lang="en-US" sz="7200" dirty="0"/>
              <a:t>Standard interfaces – Use standards-based REST and SOAP interfaces designed to work with any Internet-development toolkit. </a:t>
            </a:r>
          </a:p>
          <a:p>
            <a:r>
              <a:rPr lang="en-US" sz="7200" dirty="0"/>
              <a:t>Note</a:t>
            </a:r>
          </a:p>
          <a:p>
            <a:r>
              <a:rPr lang="en-US" sz="7200" dirty="0"/>
              <a:t>SOAP support over HTTP is deprecated, but it is still available over HTTPS. New Amazon S3 features will not be supported for SOAP. We recommend that you use either the REST API or the AWS SDKs. </a:t>
            </a:r>
          </a:p>
          <a:p>
            <a:endParaRPr lang="en-US" dirty="0"/>
          </a:p>
        </p:txBody>
      </p:sp>
    </p:spTree>
    <p:extLst>
      <p:ext uri="{BB962C8B-B14F-4D97-AF65-F5344CB8AC3E}">
        <p14:creationId xmlns:p14="http://schemas.microsoft.com/office/powerpoint/2010/main" val="257921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24801" y="0"/>
            <a:ext cx="8228160" cy="1144921"/>
          </a:xfrm>
          <a:ln/>
        </p:spPr>
        <p:txBody>
          <a:bodyPr tIns="41473" bIns="41473"/>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a:latin typeface="Arial Narrow" pitchFamily="32" charset="0"/>
              </a:rPr>
              <a:t>Amazon S3 - Components </a:t>
            </a:r>
          </a:p>
        </p:txBody>
      </p:sp>
      <p:sp>
        <p:nvSpPr>
          <p:cNvPr id="9218" name="Rectangle 2"/>
          <p:cNvSpPr>
            <a:spLocks noGrp="1" noChangeArrowheads="1"/>
          </p:cNvSpPr>
          <p:nvPr>
            <p:ph type="body" idx="1"/>
          </p:nvPr>
        </p:nvSpPr>
        <p:spPr>
          <a:xfrm>
            <a:off x="456481" y="1604329"/>
            <a:ext cx="8228160" cy="4526396"/>
          </a:xfrm>
          <a:ln/>
        </p:spPr>
        <p:txBody>
          <a:bodyPr rIns="82945" bIns="41473"/>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Objects</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The information you're storing. </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Consist of </a:t>
            </a:r>
          </a:p>
          <a:p>
            <a:pPr lvl="2">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metadata </a:t>
            </a:r>
          </a:p>
          <a:p>
            <a:pPr lvl="3">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System Metadata – Request ID Headers, useful for Amazon staff</a:t>
            </a:r>
          </a:p>
          <a:p>
            <a:pPr lvl="3">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User Metadata  - 2kb Max. Date last modified, file size, or anything else you would like.</a:t>
            </a:r>
          </a:p>
          <a:p>
            <a:pPr lvl="2">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Data (5GB Max)</a:t>
            </a:r>
            <a:r>
              <a:rPr lang="ar-SA">
                <a:latin typeface="Arial Black" charset="0"/>
                <a:cs typeface="Arial" charset="0"/>
              </a:rPr>
              <a:t>‏</a:t>
            </a:r>
            <a:endParaRPr lang="en-GB">
              <a:latin typeface="Arial Black" charset="0"/>
              <a:cs typeface="Arial" charset="0"/>
            </a:endParaRPr>
          </a:p>
        </p:txBody>
      </p:sp>
    </p:spTree>
    <p:extLst>
      <p:ext uri="{BB962C8B-B14F-4D97-AF65-F5344CB8AC3E}">
        <p14:creationId xmlns:p14="http://schemas.microsoft.com/office/powerpoint/2010/main" val="340123367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24801" y="0"/>
            <a:ext cx="8228160" cy="1144921"/>
          </a:xfrm>
          <a:ln/>
        </p:spPr>
        <p:txBody>
          <a:bodyPr tIns="41473" bIns="41473"/>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a:latin typeface="Arial Narrow" pitchFamily="32" charset="0"/>
              </a:rPr>
              <a:t>Amazon S3 - Components </a:t>
            </a:r>
          </a:p>
        </p:txBody>
      </p:sp>
      <p:sp>
        <p:nvSpPr>
          <p:cNvPr id="10242" name="Rectangle 2"/>
          <p:cNvSpPr>
            <a:spLocks noGrp="1" noChangeArrowheads="1"/>
          </p:cNvSpPr>
          <p:nvPr>
            <p:ph type="body" idx="1"/>
          </p:nvPr>
        </p:nvSpPr>
        <p:spPr>
          <a:xfrm>
            <a:off x="456481" y="1604329"/>
            <a:ext cx="8228160" cy="4526396"/>
          </a:xfrm>
          <a:ln/>
        </p:spPr>
        <p:txBody>
          <a:bodyPr rIns="82945" bIns="41473">
            <a:normAutofit fontScale="92500" lnSpcReduction="10000"/>
          </a:bodyPr>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charset="0"/>
              </a:rPr>
              <a:t>Buckets</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charset="0"/>
              </a:rPr>
              <a:t>Container. </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charset="0"/>
              </a:rPr>
              <a:t>Each object is inside of a container. </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charset="0"/>
              </a:rPr>
              <a:t>Buckets are owned by an AWS account</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solidFill>
                  <a:srgbClr val="CCCCFF"/>
                </a:solidFill>
                <a:latin typeface="Arial Black" charset="0"/>
                <a:hlinkClick r:id="rId3"/>
              </a:rPr>
              <a:t>http://mybucket.s3.amazonaws.com</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charset="0"/>
              </a:rPr>
              <a:t>If you have a file called hi.txt in the above bucket, it would be stored in    http://mybucket.s3.amazonaws.com/hi.txt</a:t>
            </a:r>
          </a:p>
        </p:txBody>
      </p:sp>
    </p:spTree>
    <p:extLst>
      <p:ext uri="{BB962C8B-B14F-4D97-AF65-F5344CB8AC3E}">
        <p14:creationId xmlns:p14="http://schemas.microsoft.com/office/powerpoint/2010/main" val="3353347920"/>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24801" y="0"/>
            <a:ext cx="8228160" cy="1144921"/>
          </a:xfrm>
          <a:ln/>
        </p:spPr>
        <p:txBody>
          <a:bodyPr tIns="41473" bIns="41473"/>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a:latin typeface="Arial Narrow" pitchFamily="32" charset="0"/>
              </a:rPr>
              <a:t>Amazon S3 - Components </a:t>
            </a:r>
          </a:p>
        </p:txBody>
      </p:sp>
      <p:sp>
        <p:nvSpPr>
          <p:cNvPr id="11266" name="Rectangle 2"/>
          <p:cNvSpPr>
            <a:spLocks noGrp="1" noChangeArrowheads="1"/>
          </p:cNvSpPr>
          <p:nvPr>
            <p:ph type="body" idx="1"/>
          </p:nvPr>
        </p:nvSpPr>
        <p:spPr>
          <a:xfrm>
            <a:off x="456481" y="1604329"/>
            <a:ext cx="8228160" cy="4526396"/>
          </a:xfrm>
          <a:ln/>
        </p:spPr>
        <p:txBody>
          <a:bodyPr rIns="82945" bIns="41473"/>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Keys</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Files are represented as unique keys within a bucket.</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In reality the key is basically your file name</a:t>
            </a:r>
          </a:p>
          <a:p>
            <a:pPr lvl="2">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Example: </a:t>
            </a:r>
            <a:r>
              <a:rPr lang="en-GB">
                <a:solidFill>
                  <a:srgbClr val="CCCCFF"/>
                </a:solidFill>
                <a:latin typeface="Arial Black" charset="0"/>
                <a:hlinkClick r:id="rId3"/>
              </a:rPr>
              <a:t>http://bucket.s3.amazonaws.com/file.txt</a:t>
            </a:r>
          </a:p>
          <a:p>
            <a:pPr lvl="2">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file.txt is the unique key</a:t>
            </a:r>
          </a:p>
        </p:txBody>
      </p:sp>
    </p:spTree>
    <p:extLst>
      <p:ext uri="{BB962C8B-B14F-4D97-AF65-F5344CB8AC3E}">
        <p14:creationId xmlns:p14="http://schemas.microsoft.com/office/powerpoint/2010/main" val="2588942333"/>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24801" y="0"/>
            <a:ext cx="8228160" cy="1144921"/>
          </a:xfrm>
          <a:ln/>
        </p:spPr>
        <p:txBody>
          <a:bodyPr tIns="41473" bIns="41473"/>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a:latin typeface="Arial Narrow" pitchFamily="32" charset="0"/>
              </a:rPr>
              <a:t>Amazon S3 - Operations</a:t>
            </a:r>
          </a:p>
        </p:txBody>
      </p:sp>
      <p:sp>
        <p:nvSpPr>
          <p:cNvPr id="12290" name="Rectangle 2"/>
          <p:cNvSpPr>
            <a:spLocks noGrp="1" noChangeArrowheads="1"/>
          </p:cNvSpPr>
          <p:nvPr>
            <p:ph type="body" idx="1"/>
          </p:nvPr>
        </p:nvSpPr>
        <p:spPr>
          <a:xfrm>
            <a:off x="456481" y="1604329"/>
            <a:ext cx="8228160" cy="4526396"/>
          </a:xfrm>
          <a:ln/>
        </p:spPr>
        <p:txBody>
          <a:bodyPr rIns="82945" bIns="41473">
            <a:normAutofit lnSpcReduction="10000"/>
          </a:bodyPr>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Use either the REST or SOAP API to do the following and more</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Create a bucket</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Write an object</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Read an object</a:t>
            </a: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Delete an object (Be careful not to rapidly create and delete an object)</a:t>
            </a:r>
            <a:r>
              <a:rPr lang="ar-SA">
                <a:latin typeface="Arial Black" charset="0"/>
                <a:cs typeface="Arial" charset="0"/>
              </a:rPr>
              <a:t>‏</a:t>
            </a:r>
            <a:endParaRPr lang="en-GB">
              <a:latin typeface="Arial Black" charset="0"/>
              <a:cs typeface="Arial" charset="0"/>
            </a:endParaRPr>
          </a:p>
          <a:p>
            <a:pPr lvl="1">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atin typeface="Arial Black" charset="0"/>
              </a:rPr>
              <a:t>List the keys (files)</a:t>
            </a:r>
            <a:r>
              <a:rPr lang="ar-SA">
                <a:latin typeface="Arial Black" charset="0"/>
                <a:cs typeface="Arial" charset="0"/>
              </a:rPr>
              <a:t>‏</a:t>
            </a:r>
            <a:endParaRPr lang="en-GB">
              <a:latin typeface="Arial Black" charset="0"/>
              <a:cs typeface="Arial" charset="0"/>
            </a:endParaRPr>
          </a:p>
        </p:txBody>
      </p:sp>
    </p:spTree>
    <p:extLst>
      <p:ext uri="{BB962C8B-B14F-4D97-AF65-F5344CB8AC3E}">
        <p14:creationId xmlns:p14="http://schemas.microsoft.com/office/powerpoint/2010/main" val="551915990"/>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24801" y="0"/>
            <a:ext cx="8228160" cy="1144921"/>
          </a:xfrm>
          <a:ln/>
        </p:spPr>
        <p:txBody>
          <a:bodyPr tIns="41473" bIns="41473"/>
          <a:lstStyle/>
          <a:p>
            <a:pPr>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3400">
                <a:latin typeface="Arial Narrow" pitchFamily="32" charset="0"/>
              </a:rPr>
              <a:t>Amazon S3 – Build your own APP</a:t>
            </a:r>
            <a:br>
              <a:rPr lang="en-GB" sz="3400">
                <a:latin typeface="Arial Narrow" pitchFamily="32" charset="0"/>
              </a:rPr>
            </a:br>
            <a:r>
              <a:rPr lang="en-GB" sz="3400">
                <a:latin typeface="Arial Narrow" pitchFamily="32" charset="0"/>
              </a:rPr>
              <a:t>Java Example Operations</a:t>
            </a:r>
          </a:p>
        </p:txBody>
      </p:sp>
      <p:sp>
        <p:nvSpPr>
          <p:cNvPr id="13314" name="Rectangle 2"/>
          <p:cNvSpPr>
            <a:spLocks noGrp="1" noChangeArrowheads="1"/>
          </p:cNvSpPr>
          <p:nvPr>
            <p:ph type="body" idx="1"/>
          </p:nvPr>
        </p:nvSpPr>
        <p:spPr>
          <a:xfrm>
            <a:off x="456481" y="1604329"/>
            <a:ext cx="8228160" cy="5285355"/>
          </a:xfrm>
          <a:ln/>
        </p:spPr>
        <p:txBody>
          <a:bodyPr rIns="82945" bIns="41473">
            <a:normAutofit lnSpcReduction="10000"/>
          </a:bodyPr>
          <a:lstStyle/>
          <a:p>
            <a:pPr>
              <a:lnSpc>
                <a:spcPct val="118000"/>
              </a:lnSpc>
              <a:tabLst>
                <a:tab pos="648010" algn="l"/>
                <a:tab pos="1304659" algn="l"/>
                <a:tab pos="1961309" algn="l"/>
                <a:tab pos="2617959" algn="l"/>
                <a:tab pos="3274608" algn="l"/>
                <a:tab pos="3931258" algn="l"/>
                <a:tab pos="4587908" algn="l"/>
                <a:tab pos="5244557" algn="l"/>
                <a:tab pos="5901207" algn="l"/>
                <a:tab pos="6557857" algn="l"/>
                <a:tab pos="7214506" algn="l"/>
                <a:tab pos="7871156" algn="l"/>
                <a:tab pos="8141880" algn="l"/>
                <a:tab pos="8549407" algn="l"/>
                <a:tab pos="8956932" algn="l"/>
                <a:tab pos="9364459" algn="l"/>
                <a:tab pos="9771984" algn="l"/>
              </a:tabLst>
            </a:pPr>
            <a:r>
              <a:rPr lang="en-GB" sz="1600">
                <a:latin typeface="Arial Black" charset="0"/>
              </a:rPr>
              <a:t>// Access Key – Identified you as the requester. Associated with your // account, this is sent in plaintext in the message</a:t>
            </a:r>
            <a:br>
              <a:rPr lang="en-GB" sz="1600">
                <a:latin typeface="Arial Black" charset="0"/>
              </a:rPr>
            </a:br>
            <a:r>
              <a:rPr lang="en-GB" sz="1600">
                <a:latin typeface="Arial Black" charset="0"/>
              </a:rPr>
              <a:t>//Secret Access Key – Used to generate a signature, not sent as //plaintext</a:t>
            </a:r>
            <a:br>
              <a:rPr lang="en-GB" sz="1600">
                <a:latin typeface="Arial Black" charset="0"/>
              </a:rPr>
            </a:br>
            <a:r>
              <a:rPr lang="en-GB" sz="1600">
                <a:latin typeface="Arial Black" charset="0"/>
              </a:rPr>
              <a:t>AWSAuthConnection conn = </a:t>
            </a:r>
            <a:br>
              <a:rPr lang="en-GB" sz="1600">
                <a:latin typeface="Arial Black" charset="0"/>
              </a:rPr>
            </a:br>
            <a:r>
              <a:rPr lang="en-GB" sz="1600">
                <a:latin typeface="Arial Black" charset="0"/>
              </a:rPr>
              <a:t>	new AWSAuthConnection("[aws-access-key-id]", "[aws-secret-access-key-id]");</a:t>
            </a:r>
            <a:br>
              <a:rPr lang="en-GB" sz="1600">
                <a:latin typeface="Arial Black" charset="0"/>
              </a:rPr>
            </a:br>
            <a:r>
              <a:rPr lang="en-GB" sz="1600">
                <a:latin typeface="Arial Black" charset="0"/>
              </a:rPr>
              <a:t/>
            </a:r>
            <a:br>
              <a:rPr lang="en-GB" sz="1600">
                <a:latin typeface="Arial Black" charset="0"/>
              </a:rPr>
            </a:br>
            <a:r>
              <a:rPr lang="en-GB" sz="1600">
                <a:latin typeface="Arial Black" charset="0"/>
              </a:rPr>
              <a:t>Response response = conn.createBucket("[bucket-name]", null);</a:t>
            </a:r>
            <a:br>
              <a:rPr lang="en-GB" sz="1600">
                <a:latin typeface="Arial Black" charset="0"/>
              </a:rPr>
            </a:br>
            <a:r>
              <a:rPr lang="en-GB" sz="1600">
                <a:latin typeface="Arial Black" charset="0"/>
              </a:rPr>
              <a:t/>
            </a:r>
            <a:br>
              <a:rPr lang="en-GB" sz="1600">
                <a:latin typeface="Arial Black" charset="0"/>
              </a:rPr>
            </a:br>
            <a:r>
              <a:rPr lang="en-GB" sz="1600">
                <a:latin typeface="Arial Black" charset="0"/>
              </a:rPr>
              <a:t>if (response.connection.getResponseCode() == 200) </a:t>
            </a:r>
            <a:br>
              <a:rPr lang="en-GB" sz="1600">
                <a:latin typeface="Arial Black" charset="0"/>
              </a:rPr>
            </a:br>
            <a:r>
              <a:rPr lang="en-GB" sz="1600">
                <a:latin typeface="Arial Black" charset="0"/>
              </a:rPr>
              <a:t>{</a:t>
            </a:r>
            <a:br>
              <a:rPr lang="en-GB" sz="1600">
                <a:latin typeface="Arial Black" charset="0"/>
              </a:rPr>
            </a:br>
            <a:r>
              <a:rPr lang="en-GB" sz="1600">
                <a:latin typeface="Arial Black" charset="0"/>
              </a:rPr>
              <a:t>// bucket was created</a:t>
            </a:r>
            <a:br>
              <a:rPr lang="en-GB" sz="1600">
                <a:latin typeface="Arial Black" charset="0"/>
              </a:rPr>
            </a:br>
            <a:r>
              <a:rPr lang="en-GB" sz="1600">
                <a:latin typeface="Arial Black" charset="0"/>
              </a:rPr>
              <a:t>} </a:t>
            </a:r>
            <a:br>
              <a:rPr lang="en-GB" sz="1600">
                <a:latin typeface="Arial Black" charset="0"/>
              </a:rPr>
            </a:br>
            <a:r>
              <a:rPr lang="en-GB" sz="1600">
                <a:latin typeface="Arial Black" charset="0"/>
              </a:rPr>
              <a:t>else </a:t>
            </a:r>
            <a:br>
              <a:rPr lang="en-GB" sz="1600">
                <a:latin typeface="Arial Black" charset="0"/>
              </a:rPr>
            </a:br>
            <a:r>
              <a:rPr lang="en-GB" sz="1600">
                <a:latin typeface="Arial Black" charset="0"/>
              </a:rPr>
              <a:t>{</a:t>
            </a:r>
            <a:br>
              <a:rPr lang="en-GB" sz="1600">
                <a:latin typeface="Arial Black" charset="0"/>
              </a:rPr>
            </a:br>
            <a:r>
              <a:rPr lang="en-GB" sz="1600">
                <a:latin typeface="Arial Black" charset="0"/>
              </a:rPr>
              <a:t>// something bad happened </a:t>
            </a:r>
            <a:br>
              <a:rPr lang="en-GB" sz="1600">
                <a:latin typeface="Arial Black" charset="0"/>
              </a:rPr>
            </a:br>
            <a:r>
              <a:rPr lang="en-GB" sz="1600">
                <a:latin typeface="Arial Black" charset="0"/>
              </a:rPr>
              <a:t>}</a:t>
            </a:r>
          </a:p>
        </p:txBody>
      </p:sp>
    </p:spTree>
    <p:extLst>
      <p:ext uri="{BB962C8B-B14F-4D97-AF65-F5344CB8AC3E}">
        <p14:creationId xmlns:p14="http://schemas.microsoft.com/office/powerpoint/2010/main" val="454601040"/>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TotalTime>
  <Words>722</Words>
  <Application>Microsoft Office PowerPoint</Application>
  <PresentationFormat>On-screen Show (4:3)</PresentationFormat>
  <Paragraphs>87</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Module</vt:lpstr>
      <vt:lpstr>AWS S3(Simple Storage service) </vt:lpstr>
      <vt:lpstr>What is Amazon S3?</vt:lpstr>
      <vt:lpstr>How it Works</vt:lpstr>
      <vt:lpstr>Advantages to Amazon S3 </vt:lpstr>
      <vt:lpstr>Amazon S3 - Components </vt:lpstr>
      <vt:lpstr>Amazon S3 - Components </vt:lpstr>
      <vt:lpstr>Amazon S3 - Components </vt:lpstr>
      <vt:lpstr>Amazon S3 - Operations</vt:lpstr>
      <vt:lpstr>Amazon S3 – Build your own APP Java Example Operations</vt:lpstr>
      <vt:lpstr>Amazon S3 – Java Example Operations</vt:lpstr>
      <vt:lpstr>Amazon S3 – Other Supported Languages</vt:lpstr>
      <vt:lpstr>Amazon S3 – Other Options</vt:lpstr>
      <vt:lpstr>Cost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S3(Simple Storage service) </dc:title>
  <dc:creator>ADMIN</dc:creator>
  <cp:lastModifiedBy>ADMIN</cp:lastModifiedBy>
  <cp:revision>2</cp:revision>
  <dcterms:created xsi:type="dcterms:W3CDTF">2017-10-29T18:11:31Z</dcterms:created>
  <dcterms:modified xsi:type="dcterms:W3CDTF">2017-10-29T18:25:15Z</dcterms:modified>
</cp:coreProperties>
</file>