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57" r:id="rId3"/>
    <p:sldId id="275" r:id="rId4"/>
    <p:sldId id="295" r:id="rId5"/>
    <p:sldId id="285" r:id="rId6"/>
    <p:sldId id="286" r:id="rId7"/>
    <p:sldId id="288" r:id="rId8"/>
    <p:sldId id="289" r:id="rId9"/>
    <p:sldId id="290" r:id="rId10"/>
    <p:sldId id="291" r:id="rId11"/>
    <p:sldId id="292" r:id="rId12"/>
    <p:sldId id="293" r:id="rId13"/>
    <p:sldId id="294" r:id="rId14"/>
    <p:sldId id="260" r:id="rId15"/>
    <p:sldId id="276" r:id="rId16"/>
    <p:sldId id="277" r:id="rId17"/>
    <p:sldId id="278" r:id="rId18"/>
    <p:sldId id="283" r:id="rId19"/>
    <p:sldId id="287" r:id="rId20"/>
    <p:sldId id="279" r:id="rId21"/>
    <p:sldId id="280" r:id="rId22"/>
    <p:sldId id="281" r:id="rId23"/>
    <p:sldId id="282" r:id="rId24"/>
    <p:sldId id="284" r:id="rId25"/>
    <p:sldId id="258" r:id="rId26"/>
    <p:sldId id="259"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94B6F0-B3A4-4AB8-83D0-A69AC388B75A}" type="doc">
      <dgm:prSet loTypeId="urn:microsoft.com/office/officeart/2005/8/layout/hChevron3" loCatId="process" qsTypeId="urn:microsoft.com/office/officeart/2005/8/quickstyle/simple3" qsCatId="simple" csTypeId="urn:microsoft.com/office/officeart/2005/8/colors/accent1_2" csCatId="accent1" phldr="1"/>
      <dgm:spPr/>
    </dgm:pt>
    <dgm:pt modelId="{0F62CCE9-CC70-4044-917B-121EB0656F3A}">
      <dgm:prSet phldrT="[Text]" custT="1"/>
      <dgm:spPr/>
      <dgm:t>
        <a:bodyPr/>
        <a:lstStyle/>
        <a:p>
          <a:pPr algn="ctr"/>
          <a:r>
            <a:rPr lang="en-US" sz="1400"/>
            <a:t>Amazon Web Services </a:t>
          </a:r>
        </a:p>
      </dgm:t>
    </dgm:pt>
    <dgm:pt modelId="{C779988C-1EAC-4A08-B533-BA9A44F6EABA}" type="parTrans" cxnId="{D5C67138-4E24-4DDB-856D-5CB5AB47AC4A}">
      <dgm:prSet/>
      <dgm:spPr/>
      <dgm:t>
        <a:bodyPr/>
        <a:lstStyle/>
        <a:p>
          <a:pPr algn="ctr"/>
          <a:endParaRPr lang="en-US" sz="1400"/>
        </a:p>
      </dgm:t>
    </dgm:pt>
    <dgm:pt modelId="{C5566C94-5305-4E26-94F0-9343775C77AC}" type="sibTrans" cxnId="{D5C67138-4E24-4DDB-856D-5CB5AB47AC4A}">
      <dgm:prSet/>
      <dgm:spPr/>
      <dgm:t>
        <a:bodyPr/>
        <a:lstStyle/>
        <a:p>
          <a:pPr algn="ctr"/>
          <a:endParaRPr lang="en-US" sz="1400"/>
        </a:p>
      </dgm:t>
    </dgm:pt>
    <dgm:pt modelId="{29D38317-3DCE-43F6-98A5-02DC8D694F68}">
      <dgm:prSet phldrT="[Text]" custT="1"/>
      <dgm:spPr/>
      <dgm:t>
        <a:bodyPr/>
        <a:lstStyle/>
        <a:p>
          <a:pPr algn="ctr"/>
          <a:r>
            <a:rPr lang="en-US" sz="1400"/>
            <a:t>AWS Architecture</a:t>
          </a:r>
        </a:p>
      </dgm:t>
    </dgm:pt>
    <dgm:pt modelId="{138AD16C-7F60-4A6D-9DB2-C35A9E12197C}" type="parTrans" cxnId="{3321392D-F421-4B75-928D-AE5A6469752D}">
      <dgm:prSet/>
      <dgm:spPr/>
      <dgm:t>
        <a:bodyPr/>
        <a:lstStyle/>
        <a:p>
          <a:pPr algn="ctr"/>
          <a:endParaRPr lang="en-US" sz="1400"/>
        </a:p>
      </dgm:t>
    </dgm:pt>
    <dgm:pt modelId="{E0879987-2CCC-4BAE-91FB-87A11588F26A}" type="sibTrans" cxnId="{3321392D-F421-4B75-928D-AE5A6469752D}">
      <dgm:prSet/>
      <dgm:spPr/>
      <dgm:t>
        <a:bodyPr/>
        <a:lstStyle/>
        <a:p>
          <a:pPr algn="ctr"/>
          <a:endParaRPr lang="en-US" sz="1400"/>
        </a:p>
      </dgm:t>
    </dgm:pt>
    <dgm:pt modelId="{1F1F32B6-3C8F-4D3E-A75A-6D670937D15C}">
      <dgm:prSet phldrT="[Text]" custT="1"/>
      <dgm:spPr/>
      <dgm:t>
        <a:bodyPr/>
        <a:lstStyle/>
        <a:p>
          <a:pPr algn="ctr"/>
          <a:r>
            <a:rPr lang="en-US" sz="1400" dirty="0"/>
            <a:t>Add AWS Education Credit </a:t>
          </a:r>
          <a:r>
            <a:rPr lang="en-US" sz="1400" dirty="0" smtClean="0"/>
            <a:t>(free tier)</a:t>
          </a:r>
          <a:endParaRPr lang="en-US" sz="1400" dirty="0"/>
        </a:p>
      </dgm:t>
    </dgm:pt>
    <dgm:pt modelId="{5427E838-8CB7-40F5-A585-05ADDA979ABC}" type="parTrans" cxnId="{BC57D6DC-DDDD-4314-8917-53A6A8B20C1F}">
      <dgm:prSet/>
      <dgm:spPr/>
      <dgm:t>
        <a:bodyPr/>
        <a:lstStyle/>
        <a:p>
          <a:pPr algn="ctr"/>
          <a:endParaRPr lang="en-US" sz="1400"/>
        </a:p>
      </dgm:t>
    </dgm:pt>
    <dgm:pt modelId="{9EA73847-41C3-48F8-BB7E-83F1FCE269B9}" type="sibTrans" cxnId="{BC57D6DC-DDDD-4314-8917-53A6A8B20C1F}">
      <dgm:prSet/>
      <dgm:spPr/>
      <dgm:t>
        <a:bodyPr/>
        <a:lstStyle/>
        <a:p>
          <a:pPr algn="ctr"/>
          <a:endParaRPr lang="en-US" sz="1400"/>
        </a:p>
      </dgm:t>
    </dgm:pt>
    <dgm:pt modelId="{9648EA9E-05E2-44C4-8975-6F1712D0A0EF}">
      <dgm:prSet phldrT="[Text]" custT="1"/>
      <dgm:spPr/>
      <dgm:t>
        <a:bodyPr/>
        <a:lstStyle/>
        <a:p>
          <a:pPr algn="ctr"/>
          <a:r>
            <a:rPr lang="en-US" sz="1400"/>
            <a:t>AWS Account Creation</a:t>
          </a:r>
        </a:p>
      </dgm:t>
    </dgm:pt>
    <dgm:pt modelId="{9F607E9D-744E-48A8-A549-0B73EF0C6D34}" type="parTrans" cxnId="{9F09908C-DF79-4159-B856-96DB7F40D9CD}">
      <dgm:prSet/>
      <dgm:spPr/>
      <dgm:t>
        <a:bodyPr/>
        <a:lstStyle/>
        <a:p>
          <a:pPr algn="ctr"/>
          <a:endParaRPr lang="en-US" sz="1400"/>
        </a:p>
      </dgm:t>
    </dgm:pt>
    <dgm:pt modelId="{B18F6D7F-3C1C-4403-92A7-10C1BC285D8F}" type="sibTrans" cxnId="{9F09908C-DF79-4159-B856-96DB7F40D9CD}">
      <dgm:prSet/>
      <dgm:spPr/>
      <dgm:t>
        <a:bodyPr/>
        <a:lstStyle/>
        <a:p>
          <a:pPr algn="ctr"/>
          <a:endParaRPr lang="en-US" sz="1400"/>
        </a:p>
      </dgm:t>
    </dgm:pt>
    <dgm:pt modelId="{3EBC9D96-4C0D-4CCF-A2A3-B11369C57CF0}">
      <dgm:prSet phldrT="[Text]" custT="1"/>
      <dgm:spPr/>
      <dgm:t>
        <a:bodyPr/>
        <a:lstStyle/>
        <a:p>
          <a:pPr algn="ctr"/>
          <a:r>
            <a:rPr lang="en-US" sz="1400" dirty="0" smtClean="0"/>
            <a:t>SSH to instance</a:t>
          </a:r>
          <a:endParaRPr lang="en-US" sz="1400" dirty="0"/>
        </a:p>
      </dgm:t>
    </dgm:pt>
    <dgm:pt modelId="{07958F18-A93A-4CE6-91C3-D50A0805EF64}" type="parTrans" cxnId="{45A1758B-6A80-44F8-9A86-9D189A55FEBA}">
      <dgm:prSet/>
      <dgm:spPr/>
      <dgm:t>
        <a:bodyPr/>
        <a:lstStyle/>
        <a:p>
          <a:pPr algn="ctr"/>
          <a:endParaRPr lang="en-US" sz="1400"/>
        </a:p>
      </dgm:t>
    </dgm:pt>
    <dgm:pt modelId="{E8D7C1C8-7F6F-4768-8941-370CC21B1BA6}" type="sibTrans" cxnId="{45A1758B-6A80-44F8-9A86-9D189A55FEBA}">
      <dgm:prSet/>
      <dgm:spPr/>
      <dgm:t>
        <a:bodyPr/>
        <a:lstStyle/>
        <a:p>
          <a:pPr algn="ctr"/>
          <a:endParaRPr lang="en-US" sz="1400"/>
        </a:p>
      </dgm:t>
    </dgm:pt>
    <dgm:pt modelId="{D46CEF5C-B7E4-4F36-BC43-E97AFC18C962}">
      <dgm:prSet phldrT="[Text]" custT="1"/>
      <dgm:spPr/>
      <dgm:t>
        <a:bodyPr/>
        <a:lstStyle/>
        <a:p>
          <a:pPr algn="ctr"/>
          <a:r>
            <a:rPr lang="en-US" sz="1400"/>
            <a:t>Launch instance</a:t>
          </a:r>
        </a:p>
      </dgm:t>
    </dgm:pt>
    <dgm:pt modelId="{562A25EC-8D13-4051-847C-F30461B64B5D}" type="parTrans" cxnId="{E5286BF2-576F-4D14-9319-9C9528584AB6}">
      <dgm:prSet/>
      <dgm:spPr/>
      <dgm:t>
        <a:bodyPr/>
        <a:lstStyle/>
        <a:p>
          <a:pPr algn="ctr"/>
          <a:endParaRPr lang="en-US" sz="1400"/>
        </a:p>
      </dgm:t>
    </dgm:pt>
    <dgm:pt modelId="{477584B4-36A7-46C2-ACDA-626C09C0AE8B}" type="sibTrans" cxnId="{E5286BF2-576F-4D14-9319-9C9528584AB6}">
      <dgm:prSet/>
      <dgm:spPr/>
      <dgm:t>
        <a:bodyPr/>
        <a:lstStyle/>
        <a:p>
          <a:pPr algn="ctr"/>
          <a:endParaRPr lang="en-US" sz="1400"/>
        </a:p>
      </dgm:t>
    </dgm:pt>
    <dgm:pt modelId="{E954936B-7953-4FF4-BA5C-968BB55B69B7}" type="pres">
      <dgm:prSet presAssocID="{5894B6F0-B3A4-4AB8-83D0-A69AC388B75A}" presName="Name0" presStyleCnt="0">
        <dgm:presLayoutVars>
          <dgm:dir/>
          <dgm:resizeHandles val="exact"/>
        </dgm:presLayoutVars>
      </dgm:prSet>
      <dgm:spPr/>
    </dgm:pt>
    <dgm:pt modelId="{E4B6CBA7-B3F7-45FD-BA8B-F9CA515154C1}" type="pres">
      <dgm:prSet presAssocID="{0F62CCE9-CC70-4044-917B-121EB0656F3A}" presName="parTxOnly" presStyleLbl="node1" presStyleIdx="0" presStyleCnt="6" custScaleX="155110" custScaleY="175629" custLinFactNeighborX="-109" custLinFactNeighborY="-530">
        <dgm:presLayoutVars>
          <dgm:bulletEnabled val="1"/>
        </dgm:presLayoutVars>
      </dgm:prSet>
      <dgm:spPr/>
      <dgm:t>
        <a:bodyPr/>
        <a:lstStyle/>
        <a:p>
          <a:endParaRPr lang="en-US"/>
        </a:p>
      </dgm:t>
    </dgm:pt>
    <dgm:pt modelId="{D900AACA-2894-4710-A64E-8D37A1B29B80}" type="pres">
      <dgm:prSet presAssocID="{C5566C94-5305-4E26-94F0-9343775C77AC}" presName="parSpace" presStyleCnt="0"/>
      <dgm:spPr/>
    </dgm:pt>
    <dgm:pt modelId="{02ACFB29-FFD8-451D-AE82-43CEED779974}" type="pres">
      <dgm:prSet presAssocID="{29D38317-3DCE-43F6-98A5-02DC8D694F68}" presName="parTxOnly" presStyleLbl="node1" presStyleIdx="1" presStyleCnt="6" custScaleX="204735" custScaleY="175629" custLinFactNeighborX="-49443">
        <dgm:presLayoutVars>
          <dgm:bulletEnabled val="1"/>
        </dgm:presLayoutVars>
      </dgm:prSet>
      <dgm:spPr/>
      <dgm:t>
        <a:bodyPr/>
        <a:lstStyle/>
        <a:p>
          <a:endParaRPr lang="en-US"/>
        </a:p>
      </dgm:t>
    </dgm:pt>
    <dgm:pt modelId="{B017CF00-4D8A-4723-A684-D67A250D344A}" type="pres">
      <dgm:prSet presAssocID="{E0879987-2CCC-4BAE-91FB-87A11588F26A}" presName="parSpace" presStyleCnt="0"/>
      <dgm:spPr/>
    </dgm:pt>
    <dgm:pt modelId="{A8FA14D5-3236-450E-8F3A-1A587BC074DE}" type="pres">
      <dgm:prSet presAssocID="{9648EA9E-05E2-44C4-8975-6F1712D0A0EF}" presName="parTxOnly" presStyleLbl="node1" presStyleIdx="2" presStyleCnt="6" custScaleX="174351" custScaleY="175629" custLinFactX="-69" custLinFactNeighborX="-100000" custLinFactNeighborY="-790">
        <dgm:presLayoutVars>
          <dgm:bulletEnabled val="1"/>
        </dgm:presLayoutVars>
      </dgm:prSet>
      <dgm:spPr/>
      <dgm:t>
        <a:bodyPr/>
        <a:lstStyle/>
        <a:p>
          <a:endParaRPr lang="en-US"/>
        </a:p>
      </dgm:t>
    </dgm:pt>
    <dgm:pt modelId="{2CFCA8AE-4C16-45FA-8632-CA042591B4B1}" type="pres">
      <dgm:prSet presAssocID="{B18F6D7F-3C1C-4403-92A7-10C1BC285D8F}" presName="parSpace" presStyleCnt="0"/>
      <dgm:spPr/>
    </dgm:pt>
    <dgm:pt modelId="{73790DFD-CC0B-406F-9BAE-E523110DBD1E}" type="pres">
      <dgm:prSet presAssocID="{1F1F32B6-3C8F-4D3E-A75A-6D670937D15C}" presName="parTxOnly" presStyleLbl="node1" presStyleIdx="3" presStyleCnt="6" custScaleX="249683" custScaleY="175629" custLinFactX="-8933" custLinFactNeighborX="-100000" custLinFactNeighborY="-1660">
        <dgm:presLayoutVars>
          <dgm:bulletEnabled val="1"/>
        </dgm:presLayoutVars>
      </dgm:prSet>
      <dgm:spPr/>
      <dgm:t>
        <a:bodyPr/>
        <a:lstStyle/>
        <a:p>
          <a:endParaRPr lang="en-US"/>
        </a:p>
      </dgm:t>
    </dgm:pt>
    <dgm:pt modelId="{B7A817D1-1CF2-4B2E-8561-E5EC8F3A198C}" type="pres">
      <dgm:prSet presAssocID="{9EA73847-41C3-48F8-BB7E-83F1FCE269B9}" presName="parSpace" presStyleCnt="0"/>
      <dgm:spPr/>
    </dgm:pt>
    <dgm:pt modelId="{56530D19-60FA-437A-A01B-D61D9EB7B420}" type="pres">
      <dgm:prSet presAssocID="{D46CEF5C-B7E4-4F36-BC43-E97AFC18C962}" presName="parTxOnly" presStyleLbl="node1" presStyleIdx="4" presStyleCnt="6" custScaleX="165791" custScaleY="174143" custLinFactX="-16614" custLinFactNeighborX="-100000" custLinFactNeighborY="-2861">
        <dgm:presLayoutVars>
          <dgm:bulletEnabled val="1"/>
        </dgm:presLayoutVars>
      </dgm:prSet>
      <dgm:spPr/>
      <dgm:t>
        <a:bodyPr/>
        <a:lstStyle/>
        <a:p>
          <a:endParaRPr lang="en-US"/>
        </a:p>
      </dgm:t>
    </dgm:pt>
    <dgm:pt modelId="{4FF5EE92-71F2-4ABF-9CB9-0ED2B01C699C}" type="pres">
      <dgm:prSet presAssocID="{477584B4-36A7-46C2-ACDA-626C09C0AE8B}" presName="parSpace" presStyleCnt="0"/>
      <dgm:spPr/>
    </dgm:pt>
    <dgm:pt modelId="{D01F320E-144B-4515-8C2B-05EA1441030E}" type="pres">
      <dgm:prSet presAssocID="{3EBC9D96-4C0D-4CCF-A2A3-B11369C57CF0}" presName="parTxOnly" presStyleLbl="node1" presStyleIdx="5" presStyleCnt="6" custScaleX="160169" custScaleY="172017" custLinFactX="-25213" custLinFactNeighborX="-100000" custLinFactNeighborY="-3013">
        <dgm:presLayoutVars>
          <dgm:bulletEnabled val="1"/>
        </dgm:presLayoutVars>
      </dgm:prSet>
      <dgm:spPr/>
      <dgm:t>
        <a:bodyPr/>
        <a:lstStyle/>
        <a:p>
          <a:endParaRPr lang="en-US"/>
        </a:p>
      </dgm:t>
    </dgm:pt>
  </dgm:ptLst>
  <dgm:cxnLst>
    <dgm:cxn modelId="{08E4CEFC-AA56-41A0-803B-0982E0D5BD96}" type="presOf" srcId="{3EBC9D96-4C0D-4CCF-A2A3-B11369C57CF0}" destId="{D01F320E-144B-4515-8C2B-05EA1441030E}" srcOrd="0" destOrd="0" presId="urn:microsoft.com/office/officeart/2005/8/layout/hChevron3"/>
    <dgm:cxn modelId="{93C6C5B3-6E06-4DF4-9D50-2833D53F699C}" type="presOf" srcId="{9648EA9E-05E2-44C4-8975-6F1712D0A0EF}" destId="{A8FA14D5-3236-450E-8F3A-1A587BC074DE}" srcOrd="0" destOrd="0" presId="urn:microsoft.com/office/officeart/2005/8/layout/hChevron3"/>
    <dgm:cxn modelId="{BC57D6DC-DDDD-4314-8917-53A6A8B20C1F}" srcId="{5894B6F0-B3A4-4AB8-83D0-A69AC388B75A}" destId="{1F1F32B6-3C8F-4D3E-A75A-6D670937D15C}" srcOrd="3" destOrd="0" parTransId="{5427E838-8CB7-40F5-A585-05ADDA979ABC}" sibTransId="{9EA73847-41C3-48F8-BB7E-83F1FCE269B9}"/>
    <dgm:cxn modelId="{764E8389-D28A-4FC8-B35F-4C59A6114A30}" type="presOf" srcId="{29D38317-3DCE-43F6-98A5-02DC8D694F68}" destId="{02ACFB29-FFD8-451D-AE82-43CEED779974}" srcOrd="0" destOrd="0" presId="urn:microsoft.com/office/officeart/2005/8/layout/hChevron3"/>
    <dgm:cxn modelId="{37FC7AA7-03D3-46DA-9ACE-A5A3383819AB}" type="presOf" srcId="{1F1F32B6-3C8F-4D3E-A75A-6D670937D15C}" destId="{73790DFD-CC0B-406F-9BAE-E523110DBD1E}" srcOrd="0" destOrd="0" presId="urn:microsoft.com/office/officeart/2005/8/layout/hChevron3"/>
    <dgm:cxn modelId="{9E9D329D-B4D8-485B-8642-C69565F889E1}" type="presOf" srcId="{0F62CCE9-CC70-4044-917B-121EB0656F3A}" destId="{E4B6CBA7-B3F7-45FD-BA8B-F9CA515154C1}" srcOrd="0" destOrd="0" presId="urn:microsoft.com/office/officeart/2005/8/layout/hChevron3"/>
    <dgm:cxn modelId="{E5286BF2-576F-4D14-9319-9C9528584AB6}" srcId="{5894B6F0-B3A4-4AB8-83D0-A69AC388B75A}" destId="{D46CEF5C-B7E4-4F36-BC43-E97AFC18C962}" srcOrd="4" destOrd="0" parTransId="{562A25EC-8D13-4051-847C-F30461B64B5D}" sibTransId="{477584B4-36A7-46C2-ACDA-626C09C0AE8B}"/>
    <dgm:cxn modelId="{9F09908C-DF79-4159-B856-96DB7F40D9CD}" srcId="{5894B6F0-B3A4-4AB8-83D0-A69AC388B75A}" destId="{9648EA9E-05E2-44C4-8975-6F1712D0A0EF}" srcOrd="2" destOrd="0" parTransId="{9F607E9D-744E-48A8-A549-0B73EF0C6D34}" sibTransId="{B18F6D7F-3C1C-4403-92A7-10C1BC285D8F}"/>
    <dgm:cxn modelId="{D5C67138-4E24-4DDB-856D-5CB5AB47AC4A}" srcId="{5894B6F0-B3A4-4AB8-83D0-A69AC388B75A}" destId="{0F62CCE9-CC70-4044-917B-121EB0656F3A}" srcOrd="0" destOrd="0" parTransId="{C779988C-1EAC-4A08-B533-BA9A44F6EABA}" sibTransId="{C5566C94-5305-4E26-94F0-9343775C77AC}"/>
    <dgm:cxn modelId="{336292AE-1645-4AB1-84E8-AD4B6C033AB8}" type="presOf" srcId="{5894B6F0-B3A4-4AB8-83D0-A69AC388B75A}" destId="{E954936B-7953-4FF4-BA5C-968BB55B69B7}" srcOrd="0" destOrd="0" presId="urn:microsoft.com/office/officeart/2005/8/layout/hChevron3"/>
    <dgm:cxn modelId="{45A1758B-6A80-44F8-9A86-9D189A55FEBA}" srcId="{5894B6F0-B3A4-4AB8-83D0-A69AC388B75A}" destId="{3EBC9D96-4C0D-4CCF-A2A3-B11369C57CF0}" srcOrd="5" destOrd="0" parTransId="{07958F18-A93A-4CE6-91C3-D50A0805EF64}" sibTransId="{E8D7C1C8-7F6F-4768-8941-370CC21B1BA6}"/>
    <dgm:cxn modelId="{55AEF72E-53AE-4EA7-BA77-41A5E2DD377C}" type="presOf" srcId="{D46CEF5C-B7E4-4F36-BC43-E97AFC18C962}" destId="{56530D19-60FA-437A-A01B-D61D9EB7B420}" srcOrd="0" destOrd="0" presId="urn:microsoft.com/office/officeart/2005/8/layout/hChevron3"/>
    <dgm:cxn modelId="{3321392D-F421-4B75-928D-AE5A6469752D}" srcId="{5894B6F0-B3A4-4AB8-83D0-A69AC388B75A}" destId="{29D38317-3DCE-43F6-98A5-02DC8D694F68}" srcOrd="1" destOrd="0" parTransId="{138AD16C-7F60-4A6D-9DB2-C35A9E12197C}" sibTransId="{E0879987-2CCC-4BAE-91FB-87A11588F26A}"/>
    <dgm:cxn modelId="{A1896E8A-14F7-4015-833C-39FC692A3B13}" type="presParOf" srcId="{E954936B-7953-4FF4-BA5C-968BB55B69B7}" destId="{E4B6CBA7-B3F7-45FD-BA8B-F9CA515154C1}" srcOrd="0" destOrd="0" presId="urn:microsoft.com/office/officeart/2005/8/layout/hChevron3"/>
    <dgm:cxn modelId="{FA13F737-31A6-4D5E-8897-BE732947D39C}" type="presParOf" srcId="{E954936B-7953-4FF4-BA5C-968BB55B69B7}" destId="{D900AACA-2894-4710-A64E-8D37A1B29B80}" srcOrd="1" destOrd="0" presId="urn:microsoft.com/office/officeart/2005/8/layout/hChevron3"/>
    <dgm:cxn modelId="{AEFE3E24-FA61-47B3-B43E-AD9271218957}" type="presParOf" srcId="{E954936B-7953-4FF4-BA5C-968BB55B69B7}" destId="{02ACFB29-FFD8-451D-AE82-43CEED779974}" srcOrd="2" destOrd="0" presId="urn:microsoft.com/office/officeart/2005/8/layout/hChevron3"/>
    <dgm:cxn modelId="{F8E7B9F1-3A9E-46D1-9FA8-48CFBDE4B835}" type="presParOf" srcId="{E954936B-7953-4FF4-BA5C-968BB55B69B7}" destId="{B017CF00-4D8A-4723-A684-D67A250D344A}" srcOrd="3" destOrd="0" presId="urn:microsoft.com/office/officeart/2005/8/layout/hChevron3"/>
    <dgm:cxn modelId="{69FE7A14-998E-47B8-8F57-8F241357D16E}" type="presParOf" srcId="{E954936B-7953-4FF4-BA5C-968BB55B69B7}" destId="{A8FA14D5-3236-450E-8F3A-1A587BC074DE}" srcOrd="4" destOrd="0" presId="urn:microsoft.com/office/officeart/2005/8/layout/hChevron3"/>
    <dgm:cxn modelId="{050FE0F0-E88B-44CF-A8C9-55FE60AF086F}" type="presParOf" srcId="{E954936B-7953-4FF4-BA5C-968BB55B69B7}" destId="{2CFCA8AE-4C16-45FA-8632-CA042591B4B1}" srcOrd="5" destOrd="0" presId="urn:microsoft.com/office/officeart/2005/8/layout/hChevron3"/>
    <dgm:cxn modelId="{630032CD-C973-4884-AAC6-DCB5AF92B179}" type="presParOf" srcId="{E954936B-7953-4FF4-BA5C-968BB55B69B7}" destId="{73790DFD-CC0B-406F-9BAE-E523110DBD1E}" srcOrd="6" destOrd="0" presId="urn:microsoft.com/office/officeart/2005/8/layout/hChevron3"/>
    <dgm:cxn modelId="{F067B7C7-5071-4826-A864-CDBA2EF7B597}" type="presParOf" srcId="{E954936B-7953-4FF4-BA5C-968BB55B69B7}" destId="{B7A817D1-1CF2-4B2E-8561-E5EC8F3A198C}" srcOrd="7" destOrd="0" presId="urn:microsoft.com/office/officeart/2005/8/layout/hChevron3"/>
    <dgm:cxn modelId="{58FFC750-5D72-4BA3-BE33-1B965098663B}" type="presParOf" srcId="{E954936B-7953-4FF4-BA5C-968BB55B69B7}" destId="{56530D19-60FA-437A-A01B-D61D9EB7B420}" srcOrd="8" destOrd="0" presId="urn:microsoft.com/office/officeart/2005/8/layout/hChevron3"/>
    <dgm:cxn modelId="{7479678F-C037-4EA4-9A1E-630A895F2CE3}" type="presParOf" srcId="{E954936B-7953-4FF4-BA5C-968BB55B69B7}" destId="{4FF5EE92-71F2-4ABF-9CB9-0ED2B01C699C}" srcOrd="9" destOrd="0" presId="urn:microsoft.com/office/officeart/2005/8/layout/hChevron3"/>
    <dgm:cxn modelId="{CD229813-4FB5-4ACF-AF92-E044351AD67C}" type="presParOf" srcId="{E954936B-7953-4FF4-BA5C-968BB55B69B7}" destId="{D01F320E-144B-4515-8C2B-05EA1441030E}"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6CBA7-B3F7-45FD-BA8B-F9CA515154C1}">
      <dsp:nvSpPr>
        <dsp:cNvPr id="0" name=""/>
        <dsp:cNvSpPr/>
      </dsp:nvSpPr>
      <dsp:spPr>
        <a:xfrm>
          <a:off x="905" y="393473"/>
          <a:ext cx="1229991" cy="55708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a:t>Amazon Web Services </a:t>
          </a:r>
        </a:p>
      </dsp:txBody>
      <dsp:txXfrm>
        <a:off x="905" y="393473"/>
        <a:ext cx="1090721" cy="557081"/>
      </dsp:txXfrm>
    </dsp:sp>
    <dsp:sp modelId="{02ACFB29-FFD8-451D-AE82-43CEED779974}">
      <dsp:nvSpPr>
        <dsp:cNvPr id="0" name=""/>
        <dsp:cNvSpPr/>
      </dsp:nvSpPr>
      <dsp:spPr>
        <a:xfrm>
          <a:off x="994059" y="395154"/>
          <a:ext cx="1623508" cy="55708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a:t>AWS Architecture</a:t>
          </a:r>
        </a:p>
      </dsp:txBody>
      <dsp:txXfrm>
        <a:off x="1272600" y="395154"/>
        <a:ext cx="1066427" cy="557081"/>
      </dsp:txXfrm>
    </dsp:sp>
    <dsp:sp modelId="{A8FA14D5-3236-450E-8F3A-1A587BC074DE}">
      <dsp:nvSpPr>
        <dsp:cNvPr id="0" name=""/>
        <dsp:cNvSpPr/>
      </dsp:nvSpPr>
      <dsp:spPr>
        <a:xfrm>
          <a:off x="2378242" y="392649"/>
          <a:ext cx="1382569" cy="55708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a:t>AWS Account Creation</a:t>
          </a:r>
        </a:p>
      </dsp:txBody>
      <dsp:txXfrm>
        <a:off x="2656783" y="392649"/>
        <a:ext cx="825488" cy="557081"/>
      </dsp:txXfrm>
    </dsp:sp>
    <dsp:sp modelId="{73790DFD-CC0B-406F-9BAE-E523110DBD1E}">
      <dsp:nvSpPr>
        <dsp:cNvPr id="0" name=""/>
        <dsp:cNvSpPr/>
      </dsp:nvSpPr>
      <dsp:spPr>
        <a:xfrm>
          <a:off x="3531926" y="389889"/>
          <a:ext cx="1979936" cy="55708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a:t>Add AWS Education Credit </a:t>
          </a:r>
          <a:r>
            <a:rPr lang="en-US" sz="1400" kern="1200" dirty="0" smtClean="0"/>
            <a:t>(free tier)</a:t>
          </a:r>
          <a:endParaRPr lang="en-US" sz="1400" kern="1200" dirty="0"/>
        </a:p>
      </dsp:txBody>
      <dsp:txXfrm>
        <a:off x="3810467" y="389889"/>
        <a:ext cx="1422855" cy="557081"/>
      </dsp:txXfrm>
    </dsp:sp>
    <dsp:sp modelId="{56530D19-60FA-437A-A01B-D61D9EB7B420}">
      <dsp:nvSpPr>
        <dsp:cNvPr id="0" name=""/>
        <dsp:cNvSpPr/>
      </dsp:nvSpPr>
      <dsp:spPr>
        <a:xfrm>
          <a:off x="5292358" y="388436"/>
          <a:ext cx="1314689" cy="552367"/>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a:t>Launch instance</a:t>
          </a:r>
        </a:p>
      </dsp:txBody>
      <dsp:txXfrm>
        <a:off x="5568542" y="388436"/>
        <a:ext cx="762322" cy="552367"/>
      </dsp:txXfrm>
    </dsp:sp>
    <dsp:sp modelId="{D01F320E-144B-4515-8C2B-05EA1441030E}">
      <dsp:nvSpPr>
        <dsp:cNvPr id="0" name=""/>
        <dsp:cNvSpPr/>
      </dsp:nvSpPr>
      <dsp:spPr>
        <a:xfrm>
          <a:off x="6380263" y="391326"/>
          <a:ext cx="1270108" cy="54562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SSH to instance</a:t>
          </a:r>
          <a:endParaRPr lang="en-US" sz="1400" kern="1200" dirty="0"/>
        </a:p>
      </dsp:txBody>
      <dsp:txXfrm>
        <a:off x="6653075" y="391326"/>
        <a:ext cx="724484" cy="54562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4587F-1E80-4B76-A764-88C09B487525}" type="datetimeFigureOut">
              <a:rPr lang="en-US" smtClean="0"/>
              <a:t>10/29/2017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6733BB-6F82-45C2-88CF-3441A0AB4EE0}" type="slidenum">
              <a:rPr lang="en-US" smtClean="0"/>
              <a:t>‹#›</a:t>
            </a:fld>
            <a:endParaRPr lang="en-US"/>
          </a:p>
        </p:txBody>
      </p:sp>
    </p:spTree>
    <p:extLst>
      <p:ext uri="{BB962C8B-B14F-4D97-AF65-F5344CB8AC3E}">
        <p14:creationId xmlns:p14="http://schemas.microsoft.com/office/powerpoint/2010/main" val="4175521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Narrow" pitchFamily="1"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 charset="0"/>
              </a:defRPr>
            </a:lvl1pPr>
            <a:lvl2pPr marL="730543" indent="-280978">
              <a:defRPr sz="2400">
                <a:solidFill>
                  <a:schemeClr val="tx1"/>
                </a:solidFill>
                <a:latin typeface="Times New Roman" pitchFamily="1" charset="0"/>
              </a:defRPr>
            </a:lvl2pPr>
            <a:lvl3pPr marL="1123912" indent="-224782">
              <a:defRPr sz="2400">
                <a:solidFill>
                  <a:schemeClr val="tx1"/>
                </a:solidFill>
                <a:latin typeface="Times New Roman" pitchFamily="1" charset="0"/>
              </a:defRPr>
            </a:lvl3pPr>
            <a:lvl4pPr marL="1573477" indent="-224782">
              <a:defRPr sz="2400">
                <a:solidFill>
                  <a:schemeClr val="tx1"/>
                </a:solidFill>
                <a:latin typeface="Times New Roman" pitchFamily="1" charset="0"/>
              </a:defRPr>
            </a:lvl4pPr>
            <a:lvl5pPr marL="2023041" indent="-224782">
              <a:defRPr sz="2400">
                <a:solidFill>
                  <a:schemeClr val="tx1"/>
                </a:solidFill>
                <a:latin typeface="Times New Roman" pitchFamily="1" charset="0"/>
              </a:defRPr>
            </a:lvl5pPr>
            <a:lvl6pPr marL="2472606" indent="-224782" eaLnBrk="0" fontAlgn="base" hangingPunct="0">
              <a:spcBef>
                <a:spcPct val="0"/>
              </a:spcBef>
              <a:spcAft>
                <a:spcPct val="0"/>
              </a:spcAft>
              <a:defRPr sz="2400">
                <a:solidFill>
                  <a:schemeClr val="tx1"/>
                </a:solidFill>
                <a:latin typeface="Times New Roman" pitchFamily="1" charset="0"/>
              </a:defRPr>
            </a:lvl6pPr>
            <a:lvl7pPr marL="2922171" indent="-224782" eaLnBrk="0" fontAlgn="base" hangingPunct="0">
              <a:spcBef>
                <a:spcPct val="0"/>
              </a:spcBef>
              <a:spcAft>
                <a:spcPct val="0"/>
              </a:spcAft>
              <a:defRPr sz="2400">
                <a:solidFill>
                  <a:schemeClr val="tx1"/>
                </a:solidFill>
                <a:latin typeface="Times New Roman" pitchFamily="1" charset="0"/>
              </a:defRPr>
            </a:lvl7pPr>
            <a:lvl8pPr marL="3371736" indent="-224782" eaLnBrk="0" fontAlgn="base" hangingPunct="0">
              <a:spcBef>
                <a:spcPct val="0"/>
              </a:spcBef>
              <a:spcAft>
                <a:spcPct val="0"/>
              </a:spcAft>
              <a:defRPr sz="2400">
                <a:solidFill>
                  <a:schemeClr val="tx1"/>
                </a:solidFill>
                <a:latin typeface="Times New Roman" pitchFamily="1" charset="0"/>
              </a:defRPr>
            </a:lvl8pPr>
            <a:lvl9pPr marL="3821300" indent="-224782" eaLnBrk="0" fontAlgn="base" hangingPunct="0">
              <a:spcBef>
                <a:spcPct val="0"/>
              </a:spcBef>
              <a:spcAft>
                <a:spcPct val="0"/>
              </a:spcAft>
              <a:defRPr sz="2400">
                <a:solidFill>
                  <a:schemeClr val="tx1"/>
                </a:solidFill>
                <a:latin typeface="Times New Roman" pitchFamily="1" charset="0"/>
              </a:defRPr>
            </a:lvl9pPr>
          </a:lstStyle>
          <a:p>
            <a:fld id="{787BC4FF-F916-44CC-A32D-373E90317B68}" type="slidenum">
              <a:rPr lang="en-US" sz="1200"/>
              <a:pPr/>
              <a:t>3</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Narrow" pitchFamily="1"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 charset="0"/>
              </a:defRPr>
            </a:lvl1pPr>
            <a:lvl2pPr marL="730543" indent="-280978">
              <a:defRPr sz="2400">
                <a:solidFill>
                  <a:schemeClr val="tx1"/>
                </a:solidFill>
                <a:latin typeface="Times New Roman" pitchFamily="1" charset="0"/>
              </a:defRPr>
            </a:lvl2pPr>
            <a:lvl3pPr marL="1123912" indent="-224782">
              <a:defRPr sz="2400">
                <a:solidFill>
                  <a:schemeClr val="tx1"/>
                </a:solidFill>
                <a:latin typeface="Times New Roman" pitchFamily="1" charset="0"/>
              </a:defRPr>
            </a:lvl3pPr>
            <a:lvl4pPr marL="1573477" indent="-224782">
              <a:defRPr sz="2400">
                <a:solidFill>
                  <a:schemeClr val="tx1"/>
                </a:solidFill>
                <a:latin typeface="Times New Roman" pitchFamily="1" charset="0"/>
              </a:defRPr>
            </a:lvl4pPr>
            <a:lvl5pPr marL="2023041" indent="-224782">
              <a:defRPr sz="2400">
                <a:solidFill>
                  <a:schemeClr val="tx1"/>
                </a:solidFill>
                <a:latin typeface="Times New Roman" pitchFamily="1" charset="0"/>
              </a:defRPr>
            </a:lvl5pPr>
            <a:lvl6pPr marL="2472606" indent="-224782" eaLnBrk="0" fontAlgn="base" hangingPunct="0">
              <a:spcBef>
                <a:spcPct val="0"/>
              </a:spcBef>
              <a:spcAft>
                <a:spcPct val="0"/>
              </a:spcAft>
              <a:defRPr sz="2400">
                <a:solidFill>
                  <a:schemeClr val="tx1"/>
                </a:solidFill>
                <a:latin typeface="Times New Roman" pitchFamily="1" charset="0"/>
              </a:defRPr>
            </a:lvl6pPr>
            <a:lvl7pPr marL="2922171" indent="-224782" eaLnBrk="0" fontAlgn="base" hangingPunct="0">
              <a:spcBef>
                <a:spcPct val="0"/>
              </a:spcBef>
              <a:spcAft>
                <a:spcPct val="0"/>
              </a:spcAft>
              <a:defRPr sz="2400">
                <a:solidFill>
                  <a:schemeClr val="tx1"/>
                </a:solidFill>
                <a:latin typeface="Times New Roman" pitchFamily="1" charset="0"/>
              </a:defRPr>
            </a:lvl7pPr>
            <a:lvl8pPr marL="3371736" indent="-224782" eaLnBrk="0" fontAlgn="base" hangingPunct="0">
              <a:spcBef>
                <a:spcPct val="0"/>
              </a:spcBef>
              <a:spcAft>
                <a:spcPct val="0"/>
              </a:spcAft>
              <a:defRPr sz="2400">
                <a:solidFill>
                  <a:schemeClr val="tx1"/>
                </a:solidFill>
                <a:latin typeface="Times New Roman" pitchFamily="1" charset="0"/>
              </a:defRPr>
            </a:lvl8pPr>
            <a:lvl9pPr marL="3821300" indent="-224782" eaLnBrk="0" fontAlgn="base" hangingPunct="0">
              <a:spcBef>
                <a:spcPct val="0"/>
              </a:spcBef>
              <a:spcAft>
                <a:spcPct val="0"/>
              </a:spcAft>
              <a:defRPr sz="2400">
                <a:solidFill>
                  <a:schemeClr val="tx1"/>
                </a:solidFill>
                <a:latin typeface="Times New Roman" pitchFamily="1" charset="0"/>
              </a:defRPr>
            </a:lvl9pPr>
          </a:lstStyle>
          <a:p>
            <a:fld id="{3F8D98A1-D9D6-473C-B267-6851266AE3A1}" type="slidenum">
              <a:rPr lang="en-US" sz="1200"/>
              <a:pPr/>
              <a:t>40</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02E4847-B7EA-4859-969B-030A258FC56F}"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96A0-99DC-4B5F-957E-188AC220F919}"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2E4847-B7EA-4859-969B-030A258FC56F}"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96A0-99DC-4B5F-957E-188AC220F91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2E4847-B7EA-4859-969B-030A258FC56F}" type="datetimeFigureOut">
              <a:rPr lang="en-US" smtClean="0"/>
              <a:t>10/29/2017</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C68796A0-99DC-4B5F-957E-188AC220F91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2E4847-B7EA-4859-969B-030A258FC56F}"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96A0-99DC-4B5F-957E-188AC220F91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02E4847-B7EA-4859-969B-030A258FC56F}" type="datetimeFigureOut">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96A0-99DC-4B5F-957E-188AC220F91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2E4847-B7EA-4859-969B-030A258FC56F}"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96A0-99DC-4B5F-957E-188AC220F91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02E4847-B7EA-4859-969B-030A258FC56F}" type="datetimeFigureOut">
              <a:rPr lang="en-US" smtClean="0"/>
              <a:t>10/29/2017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796A0-99DC-4B5F-957E-188AC220F91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2E4847-B7EA-4859-969B-030A258FC56F}" type="datetimeFigureOut">
              <a:rPr lang="en-US" smtClean="0"/>
              <a:t>10/29/2017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796A0-99DC-4B5F-957E-188AC220F91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E4847-B7EA-4859-969B-030A258FC56F}" type="datetimeFigureOut">
              <a:rPr lang="en-US" smtClean="0"/>
              <a:t>10/29/2017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796A0-99DC-4B5F-957E-188AC220F91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2E4847-B7EA-4859-969B-030A258FC56F}" type="datetimeFigureOut">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96A0-99DC-4B5F-957E-188AC220F919}"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02E4847-B7EA-4859-969B-030A258FC56F}" type="datetimeFigureOut">
              <a:rPr lang="en-US" smtClean="0"/>
              <a:t>10/29/2017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C68796A0-99DC-4B5F-957E-188AC220F91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02E4847-B7EA-4859-969B-030A258FC56F}" type="datetimeFigureOut">
              <a:rPr lang="en-US" smtClean="0"/>
              <a:t>10/29/2017</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68796A0-99DC-4B5F-957E-188AC220F91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slideshare.net/AmazonWebServices/03-introduction-to-aws"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emf"/><Relationship Id="rId2" Type="http://schemas.openxmlformats.org/officeDocument/2006/relationships/image" Target="../media/image21.png"/><Relationship Id="rId16"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emf"/><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emf"/><Relationship Id="rId2" Type="http://schemas.openxmlformats.org/officeDocument/2006/relationships/image" Target="../media/image44.png"/><Relationship Id="rId1" Type="http://schemas.openxmlformats.org/officeDocument/2006/relationships/slideLayout" Target="../slideLayouts/slideLayout6.xml"/><Relationship Id="rId6" Type="http://schemas.openxmlformats.org/officeDocument/2006/relationships/image" Target="../media/image48.png"/><Relationship Id="rId11" Type="http://schemas.openxmlformats.org/officeDocument/2006/relationships/image" Target="../media/image53.emf"/><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3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emf"/><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emf"/><Relationship Id="rId2"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76.emf"/><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emf"/></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emf"/><Relationship Id="rId2" Type="http://schemas.openxmlformats.org/officeDocument/2006/relationships/image" Target="../media/image77.png"/><Relationship Id="rId1" Type="http://schemas.openxmlformats.org/officeDocument/2006/relationships/slideLayout" Target="../slideLayouts/slideLayout6.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4.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6.xml"/><Relationship Id="rId6" Type="http://schemas.openxmlformats.org/officeDocument/2006/relationships/image" Target="../media/image87.png"/><Relationship Id="rId11" Type="http://schemas.openxmlformats.org/officeDocument/2006/relationships/image" Target="../media/image92.emf"/><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35.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6.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36.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0.png"/><Relationship Id="rId16" Type="http://schemas.openxmlformats.org/officeDocument/2006/relationships/image" Target="../media/image114.png"/><Relationship Id="rId1" Type="http://schemas.openxmlformats.org/officeDocument/2006/relationships/slideLayout" Target="../slideLayouts/slideLayout6.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5" Type="http://schemas.openxmlformats.org/officeDocument/2006/relationships/image" Target="../media/image11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 Id="rId14" Type="http://schemas.openxmlformats.org/officeDocument/2006/relationships/image" Target="../media/image112.png"/></Relationships>
</file>

<file path=ppt/slides/_rels/slide37.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6.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5.png"/><Relationship Id="rId1" Type="http://schemas.openxmlformats.org/officeDocument/2006/relationships/slideLayout" Target="../slideLayouts/slideLayout6.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 Id="rId14" Type="http://schemas.openxmlformats.org/officeDocument/2006/relationships/image" Target="../media/image127.png"/></Relationships>
</file>

<file path=ppt/slides/_rels/slide3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128.emf"/><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6.xml"/><Relationship Id="rId4" Type="http://schemas.openxmlformats.org/officeDocument/2006/relationships/image" Target="../media/image1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Training	</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descr="C:\Users\ADMIN\Downloads\devops logo\6 - Copy.png"/>
          <p:cNvPicPr/>
          <p:nvPr/>
        </p:nvPicPr>
        <p:blipFill>
          <a:blip r:embed="rId2">
            <a:extLst>
              <a:ext uri="{28A0092B-C50C-407E-A947-70E740481C1C}">
                <a14:useLocalDpi xmlns:a14="http://schemas.microsoft.com/office/drawing/2010/main" val="0"/>
              </a:ext>
            </a:extLst>
          </a:blip>
          <a:srcRect/>
          <a:stretch>
            <a:fillRect/>
          </a:stretch>
        </p:blipFill>
        <p:spPr bwMode="auto">
          <a:xfrm>
            <a:off x="3622530" y="1371600"/>
            <a:ext cx="1857375" cy="1857375"/>
          </a:xfrm>
          <a:prstGeom prst="rect">
            <a:avLst/>
          </a:prstGeom>
          <a:noFill/>
          <a:ln>
            <a:noFill/>
          </a:ln>
        </p:spPr>
      </p:pic>
    </p:spTree>
    <p:extLst>
      <p:ext uri="{BB962C8B-B14F-4D97-AF65-F5344CB8AC3E}">
        <p14:creationId xmlns:p14="http://schemas.microsoft.com/office/powerpoint/2010/main" val="581139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Enticing New Customers</a:t>
            </a:r>
            <a:endParaRPr lang="en-US" dirty="0"/>
          </a:p>
        </p:txBody>
      </p:sp>
      <p:sp>
        <p:nvSpPr>
          <p:cNvPr id="3" name="Content Placeholder 2"/>
          <p:cNvSpPr>
            <a:spLocks noGrp="1"/>
          </p:cNvSpPr>
          <p:nvPr>
            <p:ph idx="1"/>
          </p:nvPr>
        </p:nvSpPr>
        <p:spPr/>
        <p:txBody>
          <a:bodyPr/>
          <a:lstStyle/>
          <a:p>
            <a:pPr>
              <a:defRPr/>
            </a:pPr>
            <a:endParaRPr lang="en-US"/>
          </a:p>
        </p:txBody>
      </p:sp>
      <p:pic>
        <p:nvPicPr>
          <p:cNvPr id="99330" name="Picture 2"/>
          <p:cNvPicPr>
            <a:picLocks noChangeAspect="1" noChangeArrowheads="1"/>
          </p:cNvPicPr>
          <p:nvPr/>
        </p:nvPicPr>
        <p:blipFill>
          <a:blip r:embed="rId2"/>
          <a:srcRect/>
          <a:stretch>
            <a:fillRect/>
          </a:stretch>
        </p:blipFill>
        <p:spPr bwMode="auto">
          <a:xfrm>
            <a:off x="273050" y="1676400"/>
            <a:ext cx="8597900" cy="2870200"/>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0620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endParaRPr lang="en-US"/>
          </a:p>
        </p:txBody>
      </p:sp>
      <p:pic>
        <p:nvPicPr>
          <p:cNvPr id="100354" name="Picture 2"/>
          <p:cNvPicPr>
            <a:picLocks noChangeAspect="1" noChangeArrowheads="1"/>
          </p:cNvPicPr>
          <p:nvPr/>
        </p:nvPicPr>
        <p:blipFill>
          <a:blip r:embed="rId2"/>
          <a:srcRect/>
          <a:stretch>
            <a:fillRect/>
          </a:stretch>
        </p:blipFill>
        <p:spPr bwMode="auto">
          <a:xfrm>
            <a:off x="457200" y="1371600"/>
            <a:ext cx="8229600" cy="5334000"/>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81000" y="200025"/>
            <a:ext cx="8382000" cy="757238"/>
          </a:xfrm>
        </p:spPr>
        <p:txBody>
          <a:bodyPr>
            <a:normAutofit fontScale="90000"/>
          </a:bodyPr>
          <a:lstStyle/>
          <a:p>
            <a:pPr>
              <a:defRPr/>
            </a:pPr>
            <a:r>
              <a:rPr lang="en-US" dirty="0" smtClean="0"/>
              <a:t>Pricing: On-Demand Instance</a:t>
            </a:r>
            <a:endParaRPr lang="en-US" dirty="0"/>
          </a:p>
        </p:txBody>
      </p:sp>
    </p:spTree>
    <p:extLst>
      <p:ext uri="{BB962C8B-B14F-4D97-AF65-F5344CB8AC3E}">
        <p14:creationId xmlns:p14="http://schemas.microsoft.com/office/powerpoint/2010/main" val="635490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endParaRPr lang="en-US" dirty="0"/>
          </a:p>
        </p:txBody>
      </p:sp>
      <p:pic>
        <p:nvPicPr>
          <p:cNvPr id="101378" name="Picture 2"/>
          <p:cNvPicPr>
            <a:picLocks noChangeAspect="1" noChangeArrowheads="1"/>
          </p:cNvPicPr>
          <p:nvPr/>
        </p:nvPicPr>
        <p:blipFill>
          <a:blip r:embed="rId2"/>
          <a:srcRect/>
          <a:stretch>
            <a:fillRect/>
          </a:stretch>
        </p:blipFill>
        <p:spPr bwMode="auto">
          <a:xfrm>
            <a:off x="381000" y="1295400"/>
            <a:ext cx="8381999" cy="5253038"/>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69888" y="200025"/>
            <a:ext cx="8382000" cy="750888"/>
          </a:xfrm>
        </p:spPr>
        <p:txBody>
          <a:bodyPr>
            <a:normAutofit fontScale="90000"/>
          </a:bodyPr>
          <a:lstStyle/>
          <a:p>
            <a:pPr>
              <a:defRPr/>
            </a:pPr>
            <a:r>
              <a:rPr lang="en-US" dirty="0" smtClean="0"/>
              <a:t>Pricing: Reserved Instances</a:t>
            </a:r>
            <a:endParaRPr lang="en-US" dirty="0"/>
          </a:p>
        </p:txBody>
      </p:sp>
    </p:spTree>
    <p:extLst>
      <p:ext uri="{BB962C8B-B14F-4D97-AF65-F5344CB8AC3E}">
        <p14:creationId xmlns:p14="http://schemas.microsoft.com/office/powerpoint/2010/main" val="1879529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Spot Instances: (Lowest)</a:t>
            </a:r>
            <a:endParaRPr lang="en-US" dirty="0"/>
          </a:p>
        </p:txBody>
      </p:sp>
      <p:sp>
        <p:nvSpPr>
          <p:cNvPr id="3" name="Content Placeholder 2"/>
          <p:cNvSpPr>
            <a:spLocks noGrp="1"/>
          </p:cNvSpPr>
          <p:nvPr>
            <p:ph idx="1"/>
          </p:nvPr>
        </p:nvSpPr>
        <p:spPr/>
        <p:txBody>
          <a:bodyPr/>
          <a:lstStyle/>
          <a:p>
            <a:pPr>
              <a:defRPr/>
            </a:pPr>
            <a:endParaRPr lang="en-US"/>
          </a:p>
        </p:txBody>
      </p:sp>
      <p:pic>
        <p:nvPicPr>
          <p:cNvPr id="102402" name="Picture 2"/>
          <p:cNvPicPr>
            <a:picLocks noChangeAspect="1" noChangeArrowheads="1"/>
          </p:cNvPicPr>
          <p:nvPr/>
        </p:nvPicPr>
        <p:blipFill>
          <a:blip r:embed="rId2"/>
          <a:srcRect/>
          <a:stretch>
            <a:fillRect/>
          </a:stretch>
        </p:blipFill>
        <p:spPr bwMode="auto">
          <a:xfrm>
            <a:off x="387350" y="1523999"/>
            <a:ext cx="8443913" cy="4876801"/>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941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Global Infrastructure</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D:\AWSTRAINING\image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366"/>
            <a:ext cx="7533808" cy="4419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081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91"/>
            <a:ext cx="8229600" cy="1143000"/>
          </a:xfrm>
        </p:spPr>
        <p:txBody>
          <a:bodyPr/>
          <a:lstStyle/>
          <a:p>
            <a:r>
              <a:rPr lang="en-US" dirty="0" smtClean="0"/>
              <a:t>AWS Free-Tier  </a:t>
            </a:r>
            <a:endParaRPr lang="en-US" dirty="0"/>
          </a:p>
        </p:txBody>
      </p:sp>
      <p:sp>
        <p:nvSpPr>
          <p:cNvPr id="10" name="Slide Number Placeholder 5"/>
          <p:cNvSpPr>
            <a:spLocks noGrp="1"/>
          </p:cNvSpPr>
          <p:nvPr>
            <p:ph type="sldNum" sz="quarter" idx="4294967295"/>
          </p:nvPr>
        </p:nvSpPr>
        <p:spPr>
          <a:xfrm>
            <a:off x="8467182" y="6583679"/>
            <a:ext cx="620694" cy="137796"/>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2A0DFCB6-F3ED-DC4B-9103-56EDD9D71AD8}" type="slidenum">
              <a:rPr lang="en-US" smtClean="0"/>
              <a:pPr/>
              <a:t>15</a:t>
            </a:fld>
            <a:endParaRPr lang="en-US" dirty="0"/>
          </a:p>
        </p:txBody>
      </p:sp>
      <p:pic>
        <p:nvPicPr>
          <p:cNvPr id="8" name="Picture 7"/>
          <p:cNvPicPr/>
          <p:nvPr/>
        </p:nvPicPr>
        <p:blipFill rotWithShape="1">
          <a:blip r:embed="rId2"/>
          <a:srcRect t="5778" r="22907"/>
          <a:stretch/>
        </p:blipFill>
        <p:spPr>
          <a:xfrm>
            <a:off x="823586" y="1052187"/>
            <a:ext cx="7496827" cy="5358016"/>
          </a:xfrm>
          <a:prstGeom prst="rect">
            <a:avLst/>
          </a:prstGeom>
          <a:noFill/>
          <a:ln>
            <a:solidFill>
              <a:schemeClr val="tx1"/>
            </a:solidFill>
          </a:ln>
        </p:spPr>
      </p:pic>
    </p:spTree>
    <p:extLst>
      <p:ext uri="{BB962C8B-B14F-4D97-AF65-F5344CB8AC3E}">
        <p14:creationId xmlns:p14="http://schemas.microsoft.com/office/powerpoint/2010/main" val="342140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91"/>
            <a:ext cx="8229600" cy="1143000"/>
          </a:xfrm>
        </p:spPr>
        <p:txBody>
          <a:bodyPr/>
          <a:lstStyle/>
          <a:p>
            <a:r>
              <a:rPr lang="en-US" dirty="0" smtClean="0"/>
              <a:t>Free Usage Restrictions </a:t>
            </a:r>
            <a:endParaRPr lang="en-US" dirty="0"/>
          </a:p>
        </p:txBody>
      </p:sp>
      <p:sp>
        <p:nvSpPr>
          <p:cNvPr id="7" name="Slide Number Placeholder 5"/>
          <p:cNvSpPr>
            <a:spLocks noGrp="1"/>
          </p:cNvSpPr>
          <p:nvPr>
            <p:ph type="sldNum" sz="quarter" idx="4294967295"/>
          </p:nvPr>
        </p:nvSpPr>
        <p:spPr>
          <a:xfrm>
            <a:off x="8467182" y="6583679"/>
            <a:ext cx="620694" cy="137796"/>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2A0DFCB6-F3ED-DC4B-9103-56EDD9D71AD8}" type="slidenum">
              <a:rPr lang="en-US" smtClean="0"/>
              <a:pPr/>
              <a:t>16</a:t>
            </a:fld>
            <a:endParaRPr lang="en-US" dirty="0"/>
          </a:p>
        </p:txBody>
      </p:sp>
      <p:pic>
        <p:nvPicPr>
          <p:cNvPr id="9" name="Picture 8"/>
          <p:cNvPicPr/>
          <p:nvPr/>
        </p:nvPicPr>
        <p:blipFill>
          <a:blip r:embed="rId2"/>
          <a:stretch>
            <a:fillRect/>
          </a:stretch>
        </p:blipFill>
        <p:spPr>
          <a:xfrm>
            <a:off x="1891048" y="974369"/>
            <a:ext cx="5136054" cy="5509102"/>
          </a:xfrm>
          <a:prstGeom prst="rect">
            <a:avLst/>
          </a:prstGeom>
          <a:ln>
            <a:solidFill>
              <a:schemeClr val="tx1"/>
            </a:solidFill>
          </a:ln>
        </p:spPr>
      </p:pic>
    </p:spTree>
    <p:extLst>
      <p:ext uri="{BB962C8B-B14F-4D97-AF65-F5344CB8AC3E}">
        <p14:creationId xmlns:p14="http://schemas.microsoft.com/office/powerpoint/2010/main" val="2023839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5858"/>
          </a:xfrm>
        </p:spPr>
        <p:txBody>
          <a:bodyPr>
            <a:normAutofit fontScale="90000"/>
          </a:bodyPr>
          <a:lstStyle/>
          <a:p>
            <a:r>
              <a:rPr lang="en-US" dirty="0" smtClean="0"/>
              <a:t>AWS Regions</a:t>
            </a:r>
            <a:br>
              <a:rPr lang="en-US" dirty="0" smtClean="0"/>
            </a:br>
            <a:r>
              <a:rPr lang="en-US" sz="2200" dirty="0" smtClean="0"/>
              <a:t>11 regions, 28 availability zones (1 to 6 data centers)…</a:t>
            </a:r>
            <a:br>
              <a:rPr lang="en-US" sz="2200" dirty="0" smtClean="0"/>
            </a:br>
            <a:r>
              <a:rPr lang="en-US" sz="2200" dirty="0" smtClean="0"/>
              <a:t>~1.4 million servers worldwide!!</a:t>
            </a:r>
            <a:endParaRPr lang="en-US" sz="2200" dirty="0"/>
          </a:p>
        </p:txBody>
      </p:sp>
      <p:sp>
        <p:nvSpPr>
          <p:cNvPr id="6" name="Slide Number Placeholder 5"/>
          <p:cNvSpPr>
            <a:spLocks noGrp="1"/>
          </p:cNvSpPr>
          <p:nvPr>
            <p:ph type="sldNum" sz="quarter" idx="4294967295"/>
          </p:nvPr>
        </p:nvSpPr>
        <p:spPr>
          <a:xfrm>
            <a:off x="8467182" y="6583679"/>
            <a:ext cx="620694" cy="137796"/>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2A0DFCB6-F3ED-DC4B-9103-56EDD9D71AD8}" type="slidenum">
              <a:rPr lang="en-US" smtClean="0"/>
              <a:pPr/>
              <a:t>17</a:t>
            </a:fld>
            <a:endParaRPr lang="en-US" dirty="0"/>
          </a:p>
        </p:txBody>
      </p:sp>
      <p:sp>
        <p:nvSpPr>
          <p:cNvPr id="9" name="Rectangle 8"/>
          <p:cNvSpPr/>
          <p:nvPr/>
        </p:nvSpPr>
        <p:spPr>
          <a:xfrm>
            <a:off x="608498" y="5383350"/>
            <a:ext cx="7579764" cy="1200329"/>
          </a:xfrm>
          <a:prstGeom prst="rect">
            <a:avLst/>
          </a:prstGeom>
        </p:spPr>
        <p:txBody>
          <a:bodyPr wrap="square">
            <a:spAutoFit/>
          </a:bodyPr>
          <a:lstStyle/>
          <a:p>
            <a:r>
              <a:rPr lang="en-US" dirty="0" smtClean="0"/>
              <a:t>More Introduction Information about AWS at –  (especially see different networking setups allowed by AWS including ‘Direct Connect’)</a:t>
            </a:r>
          </a:p>
          <a:p>
            <a:r>
              <a:rPr lang="en-US" dirty="0" smtClean="0">
                <a:hlinkClick r:id="rId2"/>
              </a:rPr>
              <a:t>http</a:t>
            </a:r>
            <a:r>
              <a:rPr lang="en-US" dirty="0">
                <a:hlinkClick r:id="rId2"/>
              </a:rPr>
              <a:t>://www.slideshare.net/AmazonWebServices/03-introduction-to-</a:t>
            </a:r>
            <a:r>
              <a:rPr lang="en-US" dirty="0" smtClean="0">
                <a:hlinkClick r:id="rId2"/>
              </a:rPr>
              <a:t>aws</a:t>
            </a:r>
            <a:endParaRPr lang="en-US" dirty="0" smtClean="0"/>
          </a:p>
          <a:p>
            <a:endParaRPr lang="en-US" dirty="0" smtClean="0"/>
          </a:p>
        </p:txBody>
      </p:sp>
      <p:pic>
        <p:nvPicPr>
          <p:cNvPr id="3074" name="Picture 2" descr="http://blogs.jpost.com/sites/default/files/AWS%20Data%20Cent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48" y="1366291"/>
            <a:ext cx="7538033" cy="405169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4"/>
          <a:srcRect l="6808" t="6010" r="7101"/>
          <a:stretch/>
        </p:blipFill>
        <p:spPr>
          <a:xfrm>
            <a:off x="5467350" y="3511923"/>
            <a:ext cx="1104900" cy="1733631"/>
          </a:xfrm>
          <a:prstGeom prst="rect">
            <a:avLst/>
          </a:prstGeom>
          <a:ln>
            <a:solidFill>
              <a:schemeClr val="tx1"/>
            </a:solidFill>
          </a:ln>
        </p:spPr>
      </p:pic>
    </p:spTree>
    <p:extLst>
      <p:ext uri="{BB962C8B-B14F-4D97-AF65-F5344CB8AC3E}">
        <p14:creationId xmlns:p14="http://schemas.microsoft.com/office/powerpoint/2010/main" val="123297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Cost Saving Considerations in AWS</a:t>
            </a:r>
            <a:endParaRPr lang="en-US" dirty="0"/>
          </a:p>
        </p:txBody>
      </p:sp>
      <p:sp>
        <p:nvSpPr>
          <p:cNvPr id="3" name="Content Placeholder 2"/>
          <p:cNvSpPr>
            <a:spLocks noGrp="1"/>
          </p:cNvSpPr>
          <p:nvPr>
            <p:ph idx="1"/>
          </p:nvPr>
        </p:nvSpPr>
        <p:spPr/>
        <p:txBody>
          <a:bodyPr>
            <a:normAutofit/>
          </a:bodyPr>
          <a:lstStyle/>
          <a:p>
            <a:r>
              <a:rPr lang="en-US" sz="2400" b="1" dirty="0"/>
              <a:t>On-Demand </a:t>
            </a:r>
            <a:r>
              <a:rPr lang="en-US" sz="2400" b="1" dirty="0" smtClean="0"/>
              <a:t>Instances</a:t>
            </a:r>
          </a:p>
          <a:p>
            <a:pPr lvl="1"/>
            <a:r>
              <a:rPr lang="en-US" sz="2400" dirty="0" smtClean="0"/>
              <a:t>Pay </a:t>
            </a:r>
            <a:r>
              <a:rPr lang="en-US" sz="2400" dirty="0"/>
              <a:t>for compute capacity by the hour with no long-term </a:t>
            </a:r>
            <a:r>
              <a:rPr lang="en-US" sz="2400" dirty="0" smtClean="0"/>
              <a:t>commitments</a:t>
            </a:r>
          </a:p>
          <a:p>
            <a:r>
              <a:rPr lang="en-US" sz="2400" b="1" dirty="0" smtClean="0"/>
              <a:t>Reserved </a:t>
            </a:r>
            <a:r>
              <a:rPr lang="en-US" sz="2400" b="1" dirty="0"/>
              <a:t>Instances</a:t>
            </a:r>
            <a:r>
              <a:rPr lang="en-US" sz="2400" dirty="0"/>
              <a:t> </a:t>
            </a:r>
            <a:endParaRPr lang="en-US" sz="2400" dirty="0" smtClean="0"/>
          </a:p>
          <a:p>
            <a:pPr lvl="1"/>
            <a:r>
              <a:rPr lang="en-US" sz="2400" dirty="0" smtClean="0"/>
              <a:t>Make </a:t>
            </a:r>
            <a:r>
              <a:rPr lang="en-US" sz="2400" dirty="0"/>
              <a:t>a low, one-time payment for each instance you want to reserve and in turn receive a significant discount on the hourly charge for that </a:t>
            </a:r>
            <a:r>
              <a:rPr lang="en-US" sz="2400" dirty="0" smtClean="0"/>
              <a:t>instance </a:t>
            </a:r>
            <a:endParaRPr lang="en-US" sz="2400" dirty="0"/>
          </a:p>
          <a:p>
            <a:r>
              <a:rPr lang="en-US" sz="2400" b="1" dirty="0"/>
              <a:t>Spot </a:t>
            </a:r>
            <a:r>
              <a:rPr lang="en-US" sz="2400" b="1" dirty="0" smtClean="0"/>
              <a:t>Instances</a:t>
            </a:r>
          </a:p>
          <a:p>
            <a:pPr lvl="1"/>
            <a:r>
              <a:rPr lang="en-US" sz="2400" dirty="0" smtClean="0"/>
              <a:t>Bid </a:t>
            </a:r>
            <a:r>
              <a:rPr lang="en-US" sz="2400" dirty="0"/>
              <a:t>on unused </a:t>
            </a:r>
            <a:r>
              <a:rPr lang="en-US" sz="2400" dirty="0" smtClean="0"/>
              <a:t>EC2 </a:t>
            </a:r>
            <a:r>
              <a:rPr lang="en-US" sz="2400" dirty="0"/>
              <a:t>capacity and run those instances for as long as their bid exceeds the current Spot </a:t>
            </a:r>
            <a:r>
              <a:rPr lang="en-US" sz="2400" dirty="0" smtClean="0"/>
              <a:t>Price</a:t>
            </a:r>
            <a:endParaRPr lang="en-US" sz="2400" dirty="0"/>
          </a:p>
        </p:txBody>
      </p:sp>
      <p:sp>
        <p:nvSpPr>
          <p:cNvPr id="6" name="Slide Number Placeholder 5"/>
          <p:cNvSpPr>
            <a:spLocks noGrp="1"/>
          </p:cNvSpPr>
          <p:nvPr>
            <p:ph type="sldNum" sz="quarter" idx="4294967295"/>
          </p:nvPr>
        </p:nvSpPr>
        <p:spPr>
          <a:xfrm>
            <a:off x="8467182" y="6583679"/>
            <a:ext cx="620694" cy="137796"/>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2A0DFCB6-F3ED-DC4B-9103-56EDD9D71AD8}" type="slidenum">
              <a:rPr lang="en-US" smtClean="0"/>
              <a:pPr/>
              <a:t>18</a:t>
            </a:fld>
            <a:endParaRPr lang="en-US" dirty="0"/>
          </a:p>
        </p:txBody>
      </p:sp>
    </p:spTree>
    <p:extLst>
      <p:ext uri="{BB962C8B-B14F-4D97-AF65-F5344CB8AC3E}">
        <p14:creationId xmlns:p14="http://schemas.microsoft.com/office/powerpoint/2010/main" val="2054201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Elastic</a:t>
            </a:r>
            <a:endParaRPr lang="en-US" dirty="0"/>
          </a:p>
        </p:txBody>
      </p:sp>
      <p:sp>
        <p:nvSpPr>
          <p:cNvPr id="3" name="Content Placeholder 2"/>
          <p:cNvSpPr>
            <a:spLocks noGrp="1"/>
          </p:cNvSpPr>
          <p:nvPr>
            <p:ph idx="1"/>
          </p:nvPr>
        </p:nvSpPr>
        <p:spPr>
          <a:xfrm>
            <a:off x="381000" y="1371600"/>
            <a:ext cx="8410575" cy="4921250"/>
          </a:xfrm>
        </p:spPr>
        <p:txBody>
          <a:bodyPr>
            <a:normAutofit fontScale="92500" lnSpcReduction="10000"/>
          </a:bodyPr>
          <a:lstStyle/>
          <a:p>
            <a:pPr>
              <a:defRPr/>
            </a:pPr>
            <a:r>
              <a:rPr lang="en-US" dirty="0">
                <a:solidFill>
                  <a:srgbClr val="FF0000"/>
                </a:solidFill>
                <a:effectLst/>
              </a:rPr>
              <a:t>Elastic</a:t>
            </a:r>
            <a:r>
              <a:rPr lang="en-US" dirty="0">
                <a:effectLst/>
              </a:rPr>
              <a:t> – Amazon EC2 enables you to increase or decrease capacity within minutes, not hours or days. </a:t>
            </a:r>
            <a:endParaRPr lang="en-US" dirty="0" smtClean="0">
              <a:effectLst/>
            </a:endParaRPr>
          </a:p>
          <a:p>
            <a:pPr lvl="1">
              <a:defRPr/>
            </a:pPr>
            <a:r>
              <a:rPr lang="en-US" dirty="0" smtClean="0">
                <a:effectLst/>
              </a:rPr>
              <a:t>You </a:t>
            </a:r>
            <a:r>
              <a:rPr lang="en-US" dirty="0">
                <a:effectLst/>
              </a:rPr>
              <a:t>can commission one, hundreds or even thousands of server instances simultaneously. </a:t>
            </a:r>
            <a:endParaRPr lang="en-US" dirty="0" smtClean="0">
              <a:effectLst/>
            </a:endParaRPr>
          </a:p>
          <a:p>
            <a:pPr lvl="1">
              <a:defRPr/>
            </a:pPr>
            <a:r>
              <a:rPr lang="en-US" dirty="0" smtClean="0">
                <a:effectLst/>
              </a:rPr>
              <a:t>controlled </a:t>
            </a:r>
            <a:r>
              <a:rPr lang="en-US" dirty="0">
                <a:effectLst/>
              </a:rPr>
              <a:t>with web service APIs, </a:t>
            </a:r>
            <a:r>
              <a:rPr lang="en-US" dirty="0" smtClean="0">
                <a:effectLst/>
              </a:rPr>
              <a:t>application </a:t>
            </a:r>
            <a:r>
              <a:rPr lang="en-US" dirty="0">
                <a:effectLst/>
              </a:rPr>
              <a:t>can automatically scale itself up and down depending on its needs</a:t>
            </a:r>
            <a:r>
              <a:rPr lang="en-US" dirty="0" smtClean="0">
                <a:effectLst/>
              </a:rPr>
              <a:t>.</a:t>
            </a:r>
          </a:p>
          <a:p>
            <a:pPr>
              <a:defRPr/>
            </a:pPr>
            <a:r>
              <a:rPr lang="en-US" dirty="0" smtClean="0">
                <a:solidFill>
                  <a:srgbClr val="04E4FC"/>
                </a:solidFill>
                <a:effectLst/>
              </a:rPr>
              <a:t>Elastic </a:t>
            </a:r>
            <a:r>
              <a:rPr lang="en-US" dirty="0" smtClean="0">
                <a:solidFill>
                  <a:srgbClr val="04E4FC"/>
                </a:solidFill>
                <a:effectLst/>
              </a:rPr>
              <a:t>IP Addresses vs. </a:t>
            </a:r>
            <a:r>
              <a:rPr lang="en-US" dirty="0" smtClean="0">
                <a:solidFill>
                  <a:srgbClr val="04E4FC"/>
                </a:solidFill>
                <a:effectLst/>
              </a:rPr>
              <a:t>Static IP Addresses</a:t>
            </a:r>
            <a:endParaRPr lang="en-US" dirty="0">
              <a:effectLst/>
            </a:endParaRPr>
          </a:p>
          <a:p>
            <a:pPr lvl="1">
              <a:defRPr/>
            </a:pPr>
            <a:r>
              <a:rPr lang="en-US" sz="2000" dirty="0" smtClean="0">
                <a:effectLst/>
              </a:rPr>
              <a:t>Interesting charging scheme; you are charged when not using it</a:t>
            </a:r>
          </a:p>
          <a:p>
            <a:pPr lvl="1">
              <a:defRPr/>
            </a:pPr>
            <a:r>
              <a:rPr lang="en-US" sz="2000" dirty="0">
                <a:effectLst/>
              </a:rPr>
              <a:t>programmatically remapping your public IP addresses to any instance in your account</a:t>
            </a:r>
            <a:endParaRPr lang="en-US" sz="2000" dirty="0"/>
          </a:p>
        </p:txBody>
      </p:sp>
      <p:sp>
        <p:nvSpPr>
          <p:cNvPr id="92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Segoe" pitchFamily="34" charset="0"/>
              </a:defRPr>
            </a:lvl1pPr>
            <a:lvl2pPr marL="742950" indent="-285750">
              <a:defRPr sz="2400">
                <a:solidFill>
                  <a:schemeClr val="tx1"/>
                </a:solidFill>
                <a:latin typeface="Segoe" pitchFamily="34" charset="0"/>
              </a:defRPr>
            </a:lvl2pPr>
            <a:lvl3pPr marL="1143000" indent="-228600">
              <a:defRPr sz="2400">
                <a:solidFill>
                  <a:schemeClr val="tx1"/>
                </a:solidFill>
                <a:latin typeface="Segoe" pitchFamily="34" charset="0"/>
              </a:defRPr>
            </a:lvl3pPr>
            <a:lvl4pPr marL="1600200" indent="-228600">
              <a:defRPr sz="2400">
                <a:solidFill>
                  <a:schemeClr val="tx1"/>
                </a:solidFill>
                <a:latin typeface="Segoe" pitchFamily="34" charset="0"/>
              </a:defRPr>
            </a:lvl4pPr>
            <a:lvl5pPr marL="2057400" indent="-228600">
              <a:defRPr sz="2400">
                <a:solidFill>
                  <a:schemeClr val="tx1"/>
                </a:solidFill>
                <a:latin typeface="Segoe" pitchFamily="34" charset="0"/>
              </a:defRPr>
            </a:lvl5pPr>
            <a:lvl6pPr marL="2514600" indent="-228600" algn="ctr" eaLnBrk="0" fontAlgn="base" hangingPunct="0">
              <a:lnSpc>
                <a:spcPct val="85000"/>
              </a:lnSpc>
              <a:spcBef>
                <a:spcPct val="20000"/>
              </a:spcBef>
              <a:spcAft>
                <a:spcPct val="0"/>
              </a:spcAft>
              <a:defRPr sz="2400">
                <a:solidFill>
                  <a:schemeClr val="tx1"/>
                </a:solidFill>
                <a:latin typeface="Segoe" pitchFamily="34" charset="0"/>
              </a:defRPr>
            </a:lvl6pPr>
            <a:lvl7pPr marL="2971800" indent="-228600" algn="ctr" eaLnBrk="0" fontAlgn="base" hangingPunct="0">
              <a:lnSpc>
                <a:spcPct val="85000"/>
              </a:lnSpc>
              <a:spcBef>
                <a:spcPct val="20000"/>
              </a:spcBef>
              <a:spcAft>
                <a:spcPct val="0"/>
              </a:spcAft>
              <a:defRPr sz="2400">
                <a:solidFill>
                  <a:schemeClr val="tx1"/>
                </a:solidFill>
                <a:latin typeface="Segoe" pitchFamily="34" charset="0"/>
              </a:defRPr>
            </a:lvl7pPr>
            <a:lvl8pPr marL="3429000" indent="-228600" algn="ctr" eaLnBrk="0" fontAlgn="base" hangingPunct="0">
              <a:lnSpc>
                <a:spcPct val="85000"/>
              </a:lnSpc>
              <a:spcBef>
                <a:spcPct val="20000"/>
              </a:spcBef>
              <a:spcAft>
                <a:spcPct val="0"/>
              </a:spcAft>
              <a:defRPr sz="2400">
                <a:solidFill>
                  <a:schemeClr val="tx1"/>
                </a:solidFill>
                <a:latin typeface="Segoe" pitchFamily="34" charset="0"/>
              </a:defRPr>
            </a:lvl8pPr>
            <a:lvl9pPr marL="3886200" indent="-228600" algn="ctr" eaLnBrk="0" fontAlgn="base" hangingPunct="0">
              <a:lnSpc>
                <a:spcPct val="85000"/>
              </a:lnSpc>
              <a:spcBef>
                <a:spcPct val="20000"/>
              </a:spcBef>
              <a:spcAft>
                <a:spcPct val="0"/>
              </a:spcAft>
              <a:defRPr sz="2400">
                <a:solidFill>
                  <a:schemeClr val="tx1"/>
                </a:solidFill>
                <a:latin typeface="Segoe" pitchFamily="34" charset="0"/>
              </a:defRPr>
            </a:lvl9pPr>
          </a:lstStyle>
          <a:p>
            <a:endParaRPr lang="en-US" sz="1400" dirty="0" smtClean="0">
              <a:latin typeface="Arial" charset="0"/>
            </a:endParaRPr>
          </a:p>
        </p:txBody>
      </p:sp>
      <p:sp>
        <p:nvSpPr>
          <p:cNvPr id="92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Segoe" pitchFamily="34" charset="0"/>
              </a:defRPr>
            </a:lvl1pPr>
            <a:lvl2pPr marL="742950" indent="-285750">
              <a:defRPr sz="2400">
                <a:solidFill>
                  <a:schemeClr val="tx1"/>
                </a:solidFill>
                <a:latin typeface="Segoe" pitchFamily="34" charset="0"/>
              </a:defRPr>
            </a:lvl2pPr>
            <a:lvl3pPr marL="1143000" indent="-228600">
              <a:defRPr sz="2400">
                <a:solidFill>
                  <a:schemeClr val="tx1"/>
                </a:solidFill>
                <a:latin typeface="Segoe" pitchFamily="34" charset="0"/>
              </a:defRPr>
            </a:lvl3pPr>
            <a:lvl4pPr marL="1600200" indent="-228600">
              <a:defRPr sz="2400">
                <a:solidFill>
                  <a:schemeClr val="tx1"/>
                </a:solidFill>
                <a:latin typeface="Segoe" pitchFamily="34" charset="0"/>
              </a:defRPr>
            </a:lvl4pPr>
            <a:lvl5pPr marL="2057400" indent="-228600">
              <a:defRPr sz="2400">
                <a:solidFill>
                  <a:schemeClr val="tx1"/>
                </a:solidFill>
                <a:latin typeface="Segoe" pitchFamily="34" charset="0"/>
              </a:defRPr>
            </a:lvl5pPr>
            <a:lvl6pPr marL="2514600" indent="-228600" algn="ctr" eaLnBrk="0" fontAlgn="base" hangingPunct="0">
              <a:lnSpc>
                <a:spcPct val="85000"/>
              </a:lnSpc>
              <a:spcBef>
                <a:spcPct val="20000"/>
              </a:spcBef>
              <a:spcAft>
                <a:spcPct val="0"/>
              </a:spcAft>
              <a:defRPr sz="2400">
                <a:solidFill>
                  <a:schemeClr val="tx1"/>
                </a:solidFill>
                <a:latin typeface="Segoe" pitchFamily="34" charset="0"/>
              </a:defRPr>
            </a:lvl6pPr>
            <a:lvl7pPr marL="2971800" indent="-228600" algn="ctr" eaLnBrk="0" fontAlgn="base" hangingPunct="0">
              <a:lnSpc>
                <a:spcPct val="85000"/>
              </a:lnSpc>
              <a:spcBef>
                <a:spcPct val="20000"/>
              </a:spcBef>
              <a:spcAft>
                <a:spcPct val="0"/>
              </a:spcAft>
              <a:defRPr sz="2400">
                <a:solidFill>
                  <a:schemeClr val="tx1"/>
                </a:solidFill>
                <a:latin typeface="Segoe" pitchFamily="34" charset="0"/>
              </a:defRPr>
            </a:lvl7pPr>
            <a:lvl8pPr marL="3429000" indent="-228600" algn="ctr" eaLnBrk="0" fontAlgn="base" hangingPunct="0">
              <a:lnSpc>
                <a:spcPct val="85000"/>
              </a:lnSpc>
              <a:spcBef>
                <a:spcPct val="20000"/>
              </a:spcBef>
              <a:spcAft>
                <a:spcPct val="0"/>
              </a:spcAft>
              <a:defRPr sz="2400">
                <a:solidFill>
                  <a:schemeClr val="tx1"/>
                </a:solidFill>
                <a:latin typeface="Segoe" pitchFamily="34" charset="0"/>
              </a:defRPr>
            </a:lvl8pPr>
            <a:lvl9pPr marL="3886200" indent="-228600" algn="ctr" eaLnBrk="0" fontAlgn="base" hangingPunct="0">
              <a:lnSpc>
                <a:spcPct val="85000"/>
              </a:lnSpc>
              <a:spcBef>
                <a:spcPct val="20000"/>
              </a:spcBef>
              <a:spcAft>
                <a:spcPct val="0"/>
              </a:spcAft>
              <a:defRPr sz="2400">
                <a:solidFill>
                  <a:schemeClr val="tx1"/>
                </a:solidFill>
                <a:latin typeface="Segoe" pitchFamily="34" charset="0"/>
              </a:defRPr>
            </a:lvl9pPr>
          </a:lstStyle>
          <a:p>
            <a:endParaRPr lang="en-US" sz="1400" dirty="0" smtClean="0">
              <a:latin typeface="Arial" charset="0"/>
            </a:endParaRPr>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Segoe" pitchFamily="34" charset="0"/>
              </a:defRPr>
            </a:lvl1pPr>
            <a:lvl2pPr marL="742950" indent="-285750">
              <a:defRPr sz="2400">
                <a:solidFill>
                  <a:schemeClr val="tx1"/>
                </a:solidFill>
                <a:latin typeface="Segoe" pitchFamily="34" charset="0"/>
              </a:defRPr>
            </a:lvl2pPr>
            <a:lvl3pPr marL="1143000" indent="-228600">
              <a:defRPr sz="2400">
                <a:solidFill>
                  <a:schemeClr val="tx1"/>
                </a:solidFill>
                <a:latin typeface="Segoe" pitchFamily="34" charset="0"/>
              </a:defRPr>
            </a:lvl3pPr>
            <a:lvl4pPr marL="1600200" indent="-228600">
              <a:defRPr sz="2400">
                <a:solidFill>
                  <a:schemeClr val="tx1"/>
                </a:solidFill>
                <a:latin typeface="Segoe" pitchFamily="34" charset="0"/>
              </a:defRPr>
            </a:lvl4pPr>
            <a:lvl5pPr marL="2057400" indent="-228600">
              <a:defRPr sz="2400">
                <a:solidFill>
                  <a:schemeClr val="tx1"/>
                </a:solidFill>
                <a:latin typeface="Segoe" pitchFamily="34" charset="0"/>
              </a:defRPr>
            </a:lvl5pPr>
            <a:lvl6pPr marL="2514600" indent="-228600" algn="ctr" eaLnBrk="0" fontAlgn="base" hangingPunct="0">
              <a:lnSpc>
                <a:spcPct val="85000"/>
              </a:lnSpc>
              <a:spcBef>
                <a:spcPct val="20000"/>
              </a:spcBef>
              <a:spcAft>
                <a:spcPct val="0"/>
              </a:spcAft>
              <a:defRPr sz="2400">
                <a:solidFill>
                  <a:schemeClr val="tx1"/>
                </a:solidFill>
                <a:latin typeface="Segoe" pitchFamily="34" charset="0"/>
              </a:defRPr>
            </a:lvl6pPr>
            <a:lvl7pPr marL="2971800" indent="-228600" algn="ctr" eaLnBrk="0" fontAlgn="base" hangingPunct="0">
              <a:lnSpc>
                <a:spcPct val="85000"/>
              </a:lnSpc>
              <a:spcBef>
                <a:spcPct val="20000"/>
              </a:spcBef>
              <a:spcAft>
                <a:spcPct val="0"/>
              </a:spcAft>
              <a:defRPr sz="2400">
                <a:solidFill>
                  <a:schemeClr val="tx1"/>
                </a:solidFill>
                <a:latin typeface="Segoe" pitchFamily="34" charset="0"/>
              </a:defRPr>
            </a:lvl7pPr>
            <a:lvl8pPr marL="3429000" indent="-228600" algn="ctr" eaLnBrk="0" fontAlgn="base" hangingPunct="0">
              <a:lnSpc>
                <a:spcPct val="85000"/>
              </a:lnSpc>
              <a:spcBef>
                <a:spcPct val="20000"/>
              </a:spcBef>
              <a:spcAft>
                <a:spcPct val="0"/>
              </a:spcAft>
              <a:defRPr sz="2400">
                <a:solidFill>
                  <a:schemeClr val="tx1"/>
                </a:solidFill>
                <a:latin typeface="Segoe" pitchFamily="34" charset="0"/>
              </a:defRPr>
            </a:lvl8pPr>
            <a:lvl9pPr marL="3886200" indent="-228600" algn="ctr" eaLnBrk="0" fontAlgn="base" hangingPunct="0">
              <a:lnSpc>
                <a:spcPct val="85000"/>
              </a:lnSpc>
              <a:spcBef>
                <a:spcPct val="20000"/>
              </a:spcBef>
              <a:spcAft>
                <a:spcPct val="0"/>
              </a:spcAft>
              <a:defRPr sz="2400">
                <a:solidFill>
                  <a:schemeClr val="tx1"/>
                </a:solidFill>
                <a:latin typeface="Segoe" pitchFamily="34" charset="0"/>
              </a:defRPr>
            </a:lvl9pPr>
          </a:lstStyle>
          <a:p>
            <a:endParaRPr lang="en-US" sz="1400" dirty="0">
              <a:latin typeface="Arial" charset="0"/>
            </a:endParaRPr>
          </a:p>
        </p:txBody>
      </p:sp>
    </p:spTree>
    <p:extLst>
      <p:ext uri="{BB962C8B-B14F-4D97-AF65-F5344CB8AC3E}">
        <p14:creationId xmlns:p14="http://schemas.microsoft.com/office/powerpoint/2010/main" val="1535883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Startup Lab </a:t>
            </a:r>
            <a:r>
              <a:rPr lang="en-US" dirty="0" smtClean="0"/>
              <a:t>task</a:t>
            </a:r>
            <a:endParaRPr lang="en-US" dirty="0"/>
          </a:p>
        </p:txBody>
      </p:sp>
      <p:sp>
        <p:nvSpPr>
          <p:cNvPr id="3" name="Content Placeholder 2"/>
          <p:cNvSpPr>
            <a:spLocks noGrp="1"/>
          </p:cNvSpPr>
          <p:nvPr>
            <p:ph idx="1"/>
          </p:nvPr>
        </p:nvSpPr>
        <p:spPr/>
        <p:txBody>
          <a:bodyPr/>
          <a:lstStyle/>
          <a:p>
            <a:r>
              <a:rPr lang="en-US" dirty="0" smtClean="0"/>
              <a:t>Create an AWS </a:t>
            </a:r>
            <a:r>
              <a:rPr lang="en-US" dirty="0" smtClean="0"/>
              <a:t>Account</a:t>
            </a:r>
          </a:p>
          <a:p>
            <a:r>
              <a:rPr lang="en-US" dirty="0" smtClean="0"/>
              <a:t>Logging into AWS Console</a:t>
            </a:r>
            <a:endParaRPr lang="en-US" dirty="0" smtClean="0"/>
          </a:p>
          <a:p>
            <a:r>
              <a:rPr lang="en-US" dirty="0" smtClean="0"/>
              <a:t>Create a AWS User using </a:t>
            </a:r>
            <a:r>
              <a:rPr lang="en-US" dirty="0" smtClean="0"/>
              <a:t>IAM</a:t>
            </a:r>
          </a:p>
          <a:p>
            <a:r>
              <a:rPr lang="en-US" dirty="0" smtClean="0"/>
              <a:t>Working with S3 in AWS Console</a:t>
            </a:r>
            <a:endParaRPr lang="en-US" dirty="0" smtClean="0"/>
          </a:p>
          <a:p>
            <a:r>
              <a:rPr lang="en-US" dirty="0" smtClean="0"/>
              <a:t>Configure eclipse with AWS</a:t>
            </a:r>
          </a:p>
          <a:p>
            <a:r>
              <a:rPr lang="en-US" dirty="0" smtClean="0"/>
              <a:t>Working with S3</a:t>
            </a:r>
          </a:p>
          <a:p>
            <a:r>
              <a:rPr lang="en-US" dirty="0" smtClean="0"/>
              <a:t>Import S3 code with eclipse</a:t>
            </a:r>
            <a:endParaRPr lang="en-US" dirty="0"/>
          </a:p>
        </p:txBody>
      </p:sp>
    </p:spTree>
    <p:extLst>
      <p:ext uri="{BB962C8B-B14F-4D97-AF65-F5344CB8AC3E}">
        <p14:creationId xmlns:p14="http://schemas.microsoft.com/office/powerpoint/2010/main" val="3549564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Steps</a:t>
            </a:r>
            <a:endParaRPr lang="en-US" dirty="0"/>
          </a:p>
        </p:txBody>
      </p:sp>
      <p:sp>
        <p:nvSpPr>
          <p:cNvPr id="3" name="Content Placeholder 2"/>
          <p:cNvSpPr>
            <a:spLocks noGrp="1"/>
          </p:cNvSpPr>
          <p:nvPr>
            <p:ph idx="1"/>
          </p:nvPr>
        </p:nvSpPr>
        <p:spPr>
          <a:xfrm>
            <a:off x="351374" y="2765029"/>
            <a:ext cx="8229600" cy="3218082"/>
          </a:xfrm>
        </p:spPr>
        <p:txBody>
          <a:bodyPr>
            <a:normAutofit fontScale="85000" lnSpcReduction="20000"/>
          </a:bodyPr>
          <a:lstStyle/>
          <a:p>
            <a:r>
              <a:rPr lang="en-US" b="1" dirty="0"/>
              <a:t>Lab </a:t>
            </a:r>
            <a:r>
              <a:rPr lang="en-US" b="1" dirty="0" smtClean="0"/>
              <a:t>– </a:t>
            </a:r>
            <a:r>
              <a:rPr lang="en-US" b="1" dirty="0"/>
              <a:t>AWS Account </a:t>
            </a:r>
            <a:r>
              <a:rPr lang="en-US" b="1" dirty="0" smtClean="0"/>
              <a:t>Setup, </a:t>
            </a:r>
            <a:r>
              <a:rPr lang="en-US" b="1" dirty="0"/>
              <a:t>Services Overview, </a:t>
            </a:r>
            <a:r>
              <a:rPr lang="en-US" b="1" dirty="0" smtClean="0"/>
              <a:t>Resource Discovery, </a:t>
            </a:r>
            <a:r>
              <a:rPr lang="en-US" b="1" dirty="0"/>
              <a:t>and Instance Setup</a:t>
            </a:r>
            <a:r>
              <a:rPr lang="en-US" dirty="0"/>
              <a:t> </a:t>
            </a:r>
            <a:r>
              <a:rPr lang="en-US" b="1" dirty="0" smtClean="0"/>
              <a:t> </a:t>
            </a:r>
          </a:p>
          <a:p>
            <a:r>
              <a:rPr lang="en-US" b="1" dirty="0" smtClean="0"/>
              <a:t>Purpose </a:t>
            </a:r>
            <a:r>
              <a:rPr lang="en-US" b="1" dirty="0"/>
              <a:t>of the Lab</a:t>
            </a:r>
            <a:r>
              <a:rPr lang="en-US" dirty="0"/>
              <a:t> </a:t>
            </a:r>
          </a:p>
          <a:p>
            <a:pPr lvl="1"/>
            <a:r>
              <a:rPr lang="en-US" dirty="0"/>
              <a:t>Understand definitions of various Amazon Web Services (AWS) and their use in cloud computing </a:t>
            </a:r>
            <a:r>
              <a:rPr lang="en-US" dirty="0" smtClean="0"/>
              <a:t>based web applications that </a:t>
            </a:r>
            <a:r>
              <a:rPr lang="en-US" dirty="0"/>
              <a:t>are accessible over the Internet through </a:t>
            </a:r>
            <a:r>
              <a:rPr lang="en-US" dirty="0" smtClean="0"/>
              <a:t>an AWS account</a:t>
            </a:r>
          </a:p>
          <a:p>
            <a:pPr lvl="1"/>
            <a:r>
              <a:rPr lang="en-US" dirty="0"/>
              <a:t>Use the AWS account for the discovery, reservation and access of virtual compute/storage infrastructure instances</a:t>
            </a:r>
          </a:p>
        </p:txBody>
      </p:sp>
      <p:sp>
        <p:nvSpPr>
          <p:cNvPr id="7" name="Slide Number Placeholder 5"/>
          <p:cNvSpPr>
            <a:spLocks noGrp="1"/>
          </p:cNvSpPr>
          <p:nvPr>
            <p:ph type="sldNum" sz="quarter" idx="4294967295"/>
          </p:nvPr>
        </p:nvSpPr>
        <p:spPr>
          <a:xfrm>
            <a:off x="8467182" y="6583679"/>
            <a:ext cx="620694" cy="137796"/>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2A0DFCB6-F3ED-DC4B-9103-56EDD9D71AD8}" type="slidenum">
              <a:rPr lang="en-US" smtClean="0"/>
              <a:pPr/>
              <a:t>20</a:t>
            </a:fld>
            <a:endParaRPr lang="en-US" dirty="0"/>
          </a:p>
        </p:txBody>
      </p:sp>
      <p:graphicFrame>
        <p:nvGraphicFramePr>
          <p:cNvPr id="8" name="Diagram 7"/>
          <p:cNvGraphicFramePr/>
          <p:nvPr>
            <p:extLst>
              <p:ext uri="{D42A27DB-BD31-4B8C-83A1-F6EECF244321}">
                <p14:modId xmlns:p14="http://schemas.microsoft.com/office/powerpoint/2010/main" val="1273409660"/>
              </p:ext>
            </p:extLst>
          </p:nvPr>
        </p:nvGraphicFramePr>
        <p:xfrm>
          <a:off x="942975" y="1417638"/>
          <a:ext cx="8009981" cy="1347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9438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Platform Example Deployment</a:t>
            </a:r>
            <a:endParaRPr lang="en-US" dirty="0"/>
          </a:p>
        </p:txBody>
      </p:sp>
      <p:pic>
        <p:nvPicPr>
          <p:cNvPr id="4" name="Picture 2" descr="amaz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47" y="1752600"/>
            <a:ext cx="80279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294967295"/>
          </p:nvPr>
        </p:nvSpPr>
        <p:spPr>
          <a:xfrm>
            <a:off x="8467182" y="6583679"/>
            <a:ext cx="620694" cy="137796"/>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2A0DFCB6-F3ED-DC4B-9103-56EDD9D71AD8}" type="slidenum">
              <a:rPr lang="en-US" smtClean="0"/>
              <a:pPr/>
              <a:t>21</a:t>
            </a:fld>
            <a:endParaRPr lang="en-US" dirty="0"/>
          </a:p>
        </p:txBody>
      </p:sp>
    </p:spTree>
    <p:extLst>
      <p:ext uri="{BB962C8B-B14F-4D97-AF65-F5344CB8AC3E}">
        <p14:creationId xmlns:p14="http://schemas.microsoft.com/office/powerpoint/2010/main" val="2369913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Execution </a:t>
            </a:r>
            <a:r>
              <a:rPr lang="en-US" dirty="0" smtClean="0"/>
              <a:t>Environment(AMI-Amazon Machine Image)</a:t>
            </a:r>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78722314"/>
              </p:ext>
            </p:extLst>
          </p:nvPr>
        </p:nvGraphicFramePr>
        <p:xfrm>
          <a:off x="1295400" y="1676400"/>
          <a:ext cx="6247375" cy="3110433"/>
        </p:xfrm>
        <a:graphic>
          <a:graphicData uri="http://schemas.openxmlformats.org/presentationml/2006/ole">
            <mc:AlternateContent xmlns:mc="http://schemas.openxmlformats.org/markup-compatibility/2006">
              <mc:Choice xmlns:v="urn:schemas-microsoft-com:vml" Requires="v">
                <p:oleObj spid="_x0000_s2064" r:id="rId3" imgW="5958230" imgH="4698187" progId="Visio.Drawing.11">
                  <p:embed/>
                </p:oleObj>
              </mc:Choice>
              <mc:Fallback>
                <p:oleObj r:id="rId3" imgW="5958230" imgH="469818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2136" b="4993"/>
                      <a:stretch>
                        <a:fillRect/>
                      </a:stretch>
                    </p:blipFill>
                    <p:spPr bwMode="auto">
                      <a:xfrm>
                        <a:off x="1295400" y="1676400"/>
                        <a:ext cx="6247375" cy="3110433"/>
                      </a:xfrm>
                      <a:prstGeom prst="rect">
                        <a:avLst/>
                      </a:prstGeom>
                      <a:solidFill>
                        <a:srgbClr val="00FFFF"/>
                      </a:solidFill>
                    </p:spPr>
                  </p:pic>
                </p:oleObj>
              </mc:Fallback>
            </mc:AlternateContent>
          </a:graphicData>
        </a:graphic>
      </p:graphicFrame>
      <p:sp>
        <p:nvSpPr>
          <p:cNvPr id="5" name="Content Placeholder 2"/>
          <p:cNvSpPr>
            <a:spLocks noGrp="1"/>
          </p:cNvSpPr>
          <p:nvPr>
            <p:ph idx="1"/>
          </p:nvPr>
        </p:nvSpPr>
        <p:spPr>
          <a:xfrm>
            <a:off x="277791" y="4808153"/>
            <a:ext cx="8651249" cy="1740600"/>
          </a:xfrm>
        </p:spPr>
        <p:txBody>
          <a:bodyPr>
            <a:normAutofit fontScale="55000" lnSpcReduction="20000"/>
          </a:bodyPr>
          <a:lstStyle/>
          <a:p>
            <a:r>
              <a:rPr lang="en-US" b="1" dirty="0" smtClean="0"/>
              <a:t>Private AMI: </a:t>
            </a:r>
            <a:r>
              <a:rPr lang="en-US" dirty="0" smtClean="0"/>
              <a:t>Images </a:t>
            </a:r>
            <a:r>
              <a:rPr lang="en-US" dirty="0"/>
              <a:t>created by you, which are private by </a:t>
            </a:r>
            <a:r>
              <a:rPr lang="en-US" dirty="0" smtClean="0"/>
              <a:t>default; you </a:t>
            </a:r>
            <a:r>
              <a:rPr lang="en-US" dirty="0"/>
              <a:t>can grant access to other users to launch your private </a:t>
            </a:r>
            <a:r>
              <a:rPr lang="en-US" dirty="0" smtClean="0"/>
              <a:t>images</a:t>
            </a:r>
          </a:p>
          <a:p>
            <a:r>
              <a:rPr lang="en-US" b="1" dirty="0" smtClean="0"/>
              <a:t>Public AMI</a:t>
            </a:r>
            <a:r>
              <a:rPr lang="en-US" b="1" dirty="0" smtClean="0"/>
              <a:t>: </a:t>
            </a:r>
            <a:r>
              <a:rPr lang="en-US" dirty="0"/>
              <a:t>Images created by users and released to the </a:t>
            </a:r>
            <a:r>
              <a:rPr lang="en-US" dirty="0" smtClean="0"/>
              <a:t>community</a:t>
            </a:r>
            <a:r>
              <a:rPr lang="en-US" dirty="0"/>
              <a:t>, so anyone can launch instances based on them and use them any way they </a:t>
            </a:r>
            <a:r>
              <a:rPr lang="en-US" dirty="0" smtClean="0"/>
              <a:t>like</a:t>
            </a:r>
          </a:p>
          <a:p>
            <a:r>
              <a:rPr lang="en-US" b="1" dirty="0" smtClean="0"/>
              <a:t>Paid AMI: </a:t>
            </a:r>
            <a:r>
              <a:rPr lang="en-US" dirty="0" smtClean="0"/>
              <a:t>You </a:t>
            </a:r>
            <a:r>
              <a:rPr lang="en-US" dirty="0"/>
              <a:t>can create images providing specific functions that can be launched by anyone willing to pay you per each hour of usage on top of </a:t>
            </a:r>
            <a:r>
              <a:rPr lang="en-US" dirty="0" smtClean="0"/>
              <a:t>AWS charges</a:t>
            </a:r>
          </a:p>
          <a:p>
            <a:endParaRPr lang="en-US" dirty="0"/>
          </a:p>
        </p:txBody>
      </p:sp>
      <p:sp>
        <p:nvSpPr>
          <p:cNvPr id="8" name="Slide Number Placeholder 5"/>
          <p:cNvSpPr>
            <a:spLocks noGrp="1"/>
          </p:cNvSpPr>
          <p:nvPr>
            <p:ph type="sldNum" sz="quarter" idx="4294967295"/>
          </p:nvPr>
        </p:nvSpPr>
        <p:spPr>
          <a:xfrm>
            <a:off x="8467182" y="6583679"/>
            <a:ext cx="620694" cy="137796"/>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2A0DFCB6-F3ED-DC4B-9103-56EDD9D71AD8}" type="slidenum">
              <a:rPr lang="en-US" smtClean="0"/>
              <a:pPr/>
              <a:t>22</a:t>
            </a:fld>
            <a:endParaRPr lang="en-US" dirty="0"/>
          </a:p>
        </p:txBody>
      </p:sp>
    </p:spTree>
    <p:extLst>
      <p:ext uri="{BB962C8B-B14F-4D97-AF65-F5344CB8AC3E}">
        <p14:creationId xmlns:p14="http://schemas.microsoft.com/office/powerpoint/2010/main" val="238044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Access Credentials</a:t>
            </a:r>
            <a:endParaRPr lang="en-US" dirty="0"/>
          </a:p>
        </p:txBody>
      </p:sp>
      <p:sp>
        <p:nvSpPr>
          <p:cNvPr id="3" name="Content Placeholder 2"/>
          <p:cNvSpPr>
            <a:spLocks noGrp="1"/>
          </p:cNvSpPr>
          <p:nvPr>
            <p:ph idx="1"/>
          </p:nvPr>
        </p:nvSpPr>
        <p:spPr>
          <a:xfrm>
            <a:off x="350010" y="1306874"/>
            <a:ext cx="8336790" cy="4819290"/>
          </a:xfrm>
        </p:spPr>
        <p:txBody>
          <a:bodyPr>
            <a:normAutofit fontScale="77500" lnSpcReduction="20000"/>
          </a:bodyPr>
          <a:lstStyle/>
          <a:p>
            <a:r>
              <a:rPr lang="en-US" dirty="0" smtClean="0"/>
              <a:t>Credential type you use depends on the type of AWS API</a:t>
            </a:r>
          </a:p>
          <a:p>
            <a:pPr lvl="1"/>
            <a:r>
              <a:rPr lang="en-US" b="1" dirty="0" smtClean="0"/>
              <a:t>Access Keys</a:t>
            </a:r>
          </a:p>
          <a:p>
            <a:pPr lvl="2"/>
            <a:r>
              <a:rPr lang="en-US" dirty="0" smtClean="0"/>
              <a:t>To </a:t>
            </a:r>
            <a:r>
              <a:rPr lang="en-US" dirty="0"/>
              <a:t>make secure REST or Query protocol requests to any AWS service </a:t>
            </a:r>
            <a:r>
              <a:rPr lang="en-US" dirty="0" smtClean="0"/>
              <a:t>API</a:t>
            </a:r>
          </a:p>
          <a:p>
            <a:pPr lvl="2"/>
            <a:r>
              <a:rPr lang="en-US" dirty="0" smtClean="0"/>
              <a:t>Parts and Usage</a:t>
            </a:r>
          </a:p>
          <a:p>
            <a:pPr lvl="3"/>
            <a:r>
              <a:rPr lang="en-US" i="1" dirty="0" smtClean="0"/>
              <a:t>Access </a:t>
            </a:r>
            <a:r>
              <a:rPr lang="en-US" i="1" dirty="0"/>
              <a:t>Key ID</a:t>
            </a:r>
            <a:r>
              <a:rPr lang="en-US" dirty="0"/>
              <a:t>—Your Access Key ID identifies you as the party responsible for service </a:t>
            </a:r>
            <a:r>
              <a:rPr lang="en-US" dirty="0" smtClean="0"/>
              <a:t>requests; you </a:t>
            </a:r>
            <a:r>
              <a:rPr lang="en-US" dirty="0"/>
              <a:t>include it in each request, so it's not a </a:t>
            </a:r>
            <a:r>
              <a:rPr lang="en-US" dirty="0" smtClean="0"/>
              <a:t>secret</a:t>
            </a:r>
            <a:endParaRPr lang="en-US" dirty="0"/>
          </a:p>
          <a:p>
            <a:pPr lvl="3"/>
            <a:r>
              <a:rPr lang="en-US" i="1" dirty="0"/>
              <a:t>Secret Access Key</a:t>
            </a:r>
            <a:r>
              <a:rPr lang="en-US" dirty="0"/>
              <a:t>—Each Access Key ID has a Secret Access Key associated with </a:t>
            </a:r>
            <a:r>
              <a:rPr lang="en-US" dirty="0" smtClean="0"/>
              <a:t>it; </a:t>
            </a:r>
            <a:r>
              <a:rPr lang="en-US" dirty="0"/>
              <a:t>This key is </a:t>
            </a:r>
            <a:r>
              <a:rPr lang="en-US" dirty="0" smtClean="0"/>
              <a:t>used </a:t>
            </a:r>
            <a:r>
              <a:rPr lang="en-US" dirty="0"/>
              <a:t>to calculate the digital signature that you include in the </a:t>
            </a:r>
            <a:r>
              <a:rPr lang="en-US" dirty="0" smtClean="0"/>
              <a:t>request; </a:t>
            </a:r>
            <a:r>
              <a:rPr lang="en-US" dirty="0"/>
              <a:t>Your Secret Access Key is a secret, and only you and AWS should have </a:t>
            </a:r>
            <a:r>
              <a:rPr lang="en-US" dirty="0" smtClean="0"/>
              <a:t>it</a:t>
            </a:r>
          </a:p>
          <a:p>
            <a:pPr marL="457200" lvl="1" indent="0">
              <a:buNone/>
            </a:pPr>
            <a:endParaRPr lang="en-US" dirty="0" smtClean="0">
              <a:solidFill>
                <a:srgbClr val="FF0000"/>
              </a:solidFill>
            </a:endParaRPr>
          </a:p>
          <a:p>
            <a:pPr lvl="1"/>
            <a:r>
              <a:rPr lang="en-US" b="1" dirty="0" smtClean="0"/>
              <a:t>Key Pairs</a:t>
            </a:r>
          </a:p>
          <a:p>
            <a:pPr lvl="2"/>
            <a:r>
              <a:rPr lang="en-US" dirty="0" smtClean="0"/>
              <a:t>To </a:t>
            </a:r>
            <a:r>
              <a:rPr lang="en-US" dirty="0"/>
              <a:t>launch and then securely access your Amazon EC2 </a:t>
            </a:r>
            <a:r>
              <a:rPr lang="en-US" dirty="0" smtClean="0"/>
              <a:t>instances</a:t>
            </a:r>
          </a:p>
          <a:p>
            <a:pPr lvl="2"/>
            <a:r>
              <a:rPr lang="en-US" dirty="0" smtClean="0"/>
              <a:t>You can make as many as you like by giving friendly names (can’t replace any particular key pair)</a:t>
            </a:r>
          </a:p>
          <a:p>
            <a:pPr lvl="2"/>
            <a:r>
              <a:rPr lang="en-US" dirty="0" smtClean="0"/>
              <a:t>Private key that you keep with you; Public key that AWS keeps to allow access</a:t>
            </a:r>
          </a:p>
        </p:txBody>
      </p:sp>
      <p:sp>
        <p:nvSpPr>
          <p:cNvPr id="6" name="Slide Number Placeholder 5"/>
          <p:cNvSpPr>
            <a:spLocks noGrp="1"/>
          </p:cNvSpPr>
          <p:nvPr>
            <p:ph type="sldNum" sz="quarter" idx="4294967295"/>
          </p:nvPr>
        </p:nvSpPr>
        <p:spPr>
          <a:xfrm>
            <a:off x="8467182" y="6583679"/>
            <a:ext cx="620694" cy="137796"/>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2A0DFCB6-F3ED-DC4B-9103-56EDD9D71AD8}" type="slidenum">
              <a:rPr lang="en-US" smtClean="0"/>
              <a:pPr/>
              <a:t>23</a:t>
            </a:fld>
            <a:endParaRPr lang="en-US" dirty="0"/>
          </a:p>
        </p:txBody>
      </p:sp>
    </p:spTree>
    <p:extLst>
      <p:ext uri="{BB962C8B-B14F-4D97-AF65-F5344CB8AC3E}">
        <p14:creationId xmlns:p14="http://schemas.microsoft.com/office/powerpoint/2010/main" val="3006307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Startup Lab </a:t>
            </a:r>
            <a:r>
              <a:rPr lang="en-US" dirty="0" smtClean="0"/>
              <a:t>task</a:t>
            </a:r>
            <a:endParaRPr lang="en-US" dirty="0"/>
          </a:p>
        </p:txBody>
      </p:sp>
      <p:sp>
        <p:nvSpPr>
          <p:cNvPr id="3" name="Content Placeholder 2"/>
          <p:cNvSpPr>
            <a:spLocks noGrp="1"/>
          </p:cNvSpPr>
          <p:nvPr>
            <p:ph idx="1"/>
          </p:nvPr>
        </p:nvSpPr>
        <p:spPr/>
        <p:txBody>
          <a:bodyPr/>
          <a:lstStyle/>
          <a:p>
            <a:r>
              <a:rPr lang="en-US" dirty="0" smtClean="0"/>
              <a:t>Create an AWS </a:t>
            </a:r>
            <a:r>
              <a:rPr lang="en-US" dirty="0" smtClean="0"/>
              <a:t>Account</a:t>
            </a:r>
          </a:p>
          <a:p>
            <a:r>
              <a:rPr lang="en-US" dirty="0" smtClean="0"/>
              <a:t>Logging into AWS Console</a:t>
            </a:r>
            <a:endParaRPr lang="en-US" dirty="0" smtClean="0"/>
          </a:p>
          <a:p>
            <a:r>
              <a:rPr lang="en-US" dirty="0" smtClean="0"/>
              <a:t>Create a AWS User using </a:t>
            </a:r>
            <a:r>
              <a:rPr lang="en-US" dirty="0" smtClean="0"/>
              <a:t>IAM</a:t>
            </a:r>
          </a:p>
          <a:p>
            <a:r>
              <a:rPr lang="en-US" dirty="0" smtClean="0"/>
              <a:t>Working with S3 in AWS Console</a:t>
            </a:r>
            <a:endParaRPr lang="en-US" dirty="0" smtClean="0"/>
          </a:p>
          <a:p>
            <a:r>
              <a:rPr lang="en-US" dirty="0" smtClean="0"/>
              <a:t>Configure eclipse with AWS</a:t>
            </a:r>
          </a:p>
          <a:p>
            <a:r>
              <a:rPr lang="en-US" dirty="0" smtClean="0"/>
              <a:t>Working with S3</a:t>
            </a:r>
          </a:p>
          <a:p>
            <a:r>
              <a:rPr lang="en-US" dirty="0" smtClean="0"/>
              <a:t>Import S3 code with eclipse</a:t>
            </a:r>
            <a:endParaRPr lang="en-US" dirty="0"/>
          </a:p>
        </p:txBody>
      </p:sp>
    </p:spTree>
    <p:extLst>
      <p:ext uri="{BB962C8B-B14F-4D97-AF65-F5344CB8AC3E}">
        <p14:creationId xmlns:p14="http://schemas.microsoft.com/office/powerpoint/2010/main" val="2048695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with Eclipse</a:t>
            </a:r>
            <a:endParaRPr lang="en-US" dirty="0"/>
          </a:p>
        </p:txBody>
      </p:sp>
      <p:pic>
        <p:nvPicPr>
          <p:cNvPr id="1026" name="Picture 2" descr="D:\AWSTRAINING\rough images\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9004" y="1774825"/>
            <a:ext cx="6925992" cy="462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753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Aws</a:t>
            </a:r>
            <a:r>
              <a:rPr lang="en-US" dirty="0" smtClean="0"/>
              <a:t> </a:t>
            </a:r>
            <a:r>
              <a:rPr lang="en-US" smtClean="0"/>
              <a:t>with Eclipse</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465" y="1774825"/>
            <a:ext cx="6913070" cy="462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312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707" y="153249"/>
            <a:ext cx="8205304" cy="731655"/>
          </a:xfrm>
        </p:spPr>
        <p:txBody>
          <a:bodyPr>
            <a:normAutofit fontScale="90000"/>
          </a:bodyPr>
          <a:lstStyle/>
          <a:p>
            <a:r>
              <a:rPr lang="en-US" b="0" dirty="0" smtClean="0">
                <a:latin typeface="Helvetica Neue"/>
                <a:cs typeface="Helvetica Neue"/>
              </a:rPr>
              <a:t>Compute &amp; Networking</a:t>
            </a:r>
            <a:endParaRPr lang="en-US" b="0" dirty="0">
              <a:latin typeface="Helvetica Neue"/>
              <a:cs typeface="Helvetica Neue"/>
            </a:endParaRPr>
          </a:p>
        </p:txBody>
      </p:sp>
      <p:sp>
        <p:nvSpPr>
          <p:cNvPr id="3" name="TextBox 2"/>
          <p:cNvSpPr txBox="1"/>
          <p:nvPr/>
        </p:nvSpPr>
        <p:spPr>
          <a:xfrm>
            <a:off x="257708" y="1208240"/>
            <a:ext cx="4969381" cy="584775"/>
          </a:xfrm>
          <a:prstGeom prst="rect">
            <a:avLst/>
          </a:prstGeom>
          <a:noFill/>
        </p:spPr>
        <p:txBody>
          <a:bodyPr wrap="square" rtlCol="0">
            <a:spAutoFit/>
          </a:bodyPr>
          <a:lstStyle/>
          <a:p>
            <a:endParaRPr lang="en-US" sz="1600" dirty="0" smtClean="0">
              <a:solidFill>
                <a:srgbClr val="7F7F7F"/>
              </a:solidFill>
              <a:latin typeface="Helvetica Neue"/>
              <a:cs typeface="Helvetica Neue"/>
            </a:endParaRPr>
          </a:p>
          <a:p>
            <a:r>
              <a:rPr lang="en-US" sz="1600" dirty="0" smtClean="0">
                <a:solidFill>
                  <a:srgbClr val="7F7F7F"/>
                </a:solidFill>
                <a:latin typeface="Helvetica Neue"/>
                <a:cs typeface="Helvetica Neue"/>
              </a:rPr>
              <a:t>Amazon </a:t>
            </a:r>
            <a:r>
              <a:rPr lang="en-US" sz="1600" dirty="0" smtClean="0">
                <a:solidFill>
                  <a:srgbClr val="7F7F7F"/>
                </a:solidFill>
                <a:latin typeface="Helvetica Neue"/>
                <a:cs typeface="Helvetica Neue"/>
              </a:rPr>
              <a:t>Elastic Compute Cloud</a:t>
            </a:r>
            <a:endParaRPr lang="en-US" sz="1600" dirty="0">
              <a:solidFill>
                <a:srgbClr val="7F7F7F"/>
              </a:solidFill>
              <a:latin typeface="Helvetica Neue"/>
              <a:cs typeface="Helvetica Neue"/>
            </a:endParaRPr>
          </a:p>
        </p:txBody>
      </p:sp>
      <p:pic>
        <p:nvPicPr>
          <p:cNvPr id="20" name="Picture 19" descr="EC2-AM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299" y="1739900"/>
            <a:ext cx="731520" cy="975360"/>
          </a:xfrm>
          <a:prstGeom prst="rect">
            <a:avLst/>
          </a:prstGeom>
        </p:spPr>
      </p:pic>
      <p:pic>
        <p:nvPicPr>
          <p:cNvPr id="21" name="Picture 20" descr="EC2-DB-on-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923" y="1739900"/>
            <a:ext cx="731520" cy="975360"/>
          </a:xfrm>
          <a:prstGeom prst="rect">
            <a:avLst/>
          </a:prstGeom>
        </p:spPr>
      </p:pic>
      <p:pic>
        <p:nvPicPr>
          <p:cNvPr id="22" name="Picture 21" descr="EC2-Elastic-IP-.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1148" y="1739900"/>
            <a:ext cx="731520" cy="975360"/>
          </a:xfrm>
          <a:prstGeom prst="rect">
            <a:avLst/>
          </a:prstGeom>
        </p:spPr>
      </p:pic>
      <p:pic>
        <p:nvPicPr>
          <p:cNvPr id="23" name="Picture 22" descr="EC2-Instance-with-CloudWat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5135" y="1739900"/>
            <a:ext cx="731520" cy="975360"/>
          </a:xfrm>
          <a:prstGeom prst="rect">
            <a:avLst/>
          </a:prstGeom>
        </p:spPr>
      </p:pic>
      <p:pic>
        <p:nvPicPr>
          <p:cNvPr id="24" name="Picture 23"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4672" y="1739900"/>
            <a:ext cx="731520" cy="975360"/>
          </a:xfrm>
          <a:prstGeom prst="rect">
            <a:avLst/>
          </a:prstGeom>
        </p:spPr>
      </p:pic>
      <p:pic>
        <p:nvPicPr>
          <p:cNvPr id="25" name="Picture 24" descr="EC2-Instance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5906" y="1739900"/>
            <a:ext cx="731520" cy="975360"/>
          </a:xfrm>
          <a:prstGeom prst="rect">
            <a:avLst/>
          </a:prstGeom>
        </p:spPr>
      </p:pic>
      <p:pic>
        <p:nvPicPr>
          <p:cNvPr id="26" name="Picture 25" descr="EC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1417" y="1739900"/>
            <a:ext cx="731520" cy="975360"/>
          </a:xfrm>
          <a:prstGeom prst="rect">
            <a:avLst/>
          </a:prstGeom>
        </p:spPr>
      </p:pic>
      <p:sp>
        <p:nvSpPr>
          <p:cNvPr id="28" name="TextBox 27"/>
          <p:cNvSpPr txBox="1"/>
          <p:nvPr/>
        </p:nvSpPr>
        <p:spPr>
          <a:xfrm>
            <a:off x="298824" y="2804500"/>
            <a:ext cx="836706" cy="153888"/>
          </a:xfrm>
          <a:prstGeom prst="rect">
            <a:avLst/>
          </a:prstGeom>
          <a:noFill/>
        </p:spPr>
        <p:txBody>
          <a:bodyPr wrap="square" lIns="0" tIns="0" rIns="0" bIns="0" rtlCol="0">
            <a:spAutoFit/>
          </a:bodyPr>
          <a:lstStyle/>
          <a:p>
            <a:pPr algn="ctr"/>
            <a:r>
              <a:rPr lang="en-US" sz="1000" dirty="0" smtClean="0">
                <a:latin typeface="Helvetica Neue"/>
                <a:cs typeface="Helvetica Neue"/>
              </a:rPr>
              <a:t>Amazon EC2</a:t>
            </a:r>
            <a:endParaRPr lang="en-US" sz="1000" dirty="0">
              <a:latin typeface="Helvetica Neue"/>
              <a:cs typeface="Helvetica Neue"/>
            </a:endParaRPr>
          </a:p>
        </p:txBody>
      </p:sp>
      <p:sp>
        <p:nvSpPr>
          <p:cNvPr id="31" name="TextBox 30"/>
          <p:cNvSpPr txBox="1"/>
          <p:nvPr/>
        </p:nvSpPr>
        <p:spPr>
          <a:xfrm>
            <a:off x="1417086" y="2804500"/>
            <a:ext cx="526692" cy="153888"/>
          </a:xfrm>
          <a:prstGeom prst="rect">
            <a:avLst/>
          </a:prstGeom>
          <a:noFill/>
        </p:spPr>
        <p:txBody>
          <a:bodyPr wrap="square" lIns="0" tIns="0" rIns="0" bIns="0" rtlCol="0">
            <a:spAutoFit/>
          </a:bodyPr>
          <a:lstStyle/>
          <a:p>
            <a:pPr algn="ctr"/>
            <a:r>
              <a:rPr lang="en-US" sz="1000" dirty="0" smtClean="0">
                <a:latin typeface="Helvetica Neue"/>
                <a:cs typeface="Helvetica Neue"/>
              </a:rPr>
              <a:t>instance</a:t>
            </a:r>
            <a:endParaRPr lang="en-US" sz="1000" dirty="0">
              <a:latin typeface="Helvetica Neue"/>
              <a:cs typeface="Helvetica Neue"/>
            </a:endParaRPr>
          </a:p>
        </p:txBody>
      </p:sp>
      <p:sp>
        <p:nvSpPr>
          <p:cNvPr id="32" name="TextBox 31"/>
          <p:cNvSpPr txBox="1"/>
          <p:nvPr/>
        </p:nvSpPr>
        <p:spPr>
          <a:xfrm>
            <a:off x="2437541" y="2804500"/>
            <a:ext cx="628250" cy="153888"/>
          </a:xfrm>
          <a:prstGeom prst="rect">
            <a:avLst/>
          </a:prstGeom>
          <a:noFill/>
        </p:spPr>
        <p:txBody>
          <a:bodyPr wrap="square" lIns="0" tIns="0" rIns="0" bIns="0" rtlCol="0">
            <a:spAutoFit/>
          </a:bodyPr>
          <a:lstStyle/>
          <a:p>
            <a:pPr algn="ctr"/>
            <a:r>
              <a:rPr lang="en-US" sz="1000" dirty="0" smtClean="0">
                <a:latin typeface="Helvetica Neue"/>
                <a:cs typeface="Helvetica Neue"/>
              </a:rPr>
              <a:t>instances</a:t>
            </a:r>
            <a:endParaRPr lang="en-US" sz="1000" dirty="0">
              <a:latin typeface="Helvetica Neue"/>
              <a:cs typeface="Helvetica Neue"/>
            </a:endParaRPr>
          </a:p>
        </p:txBody>
      </p:sp>
      <p:sp>
        <p:nvSpPr>
          <p:cNvPr id="33" name="TextBox 32"/>
          <p:cNvSpPr txBox="1"/>
          <p:nvPr/>
        </p:nvSpPr>
        <p:spPr>
          <a:xfrm>
            <a:off x="3472609" y="2804500"/>
            <a:ext cx="408900" cy="153888"/>
          </a:xfrm>
          <a:prstGeom prst="rect">
            <a:avLst/>
          </a:prstGeom>
          <a:noFill/>
        </p:spPr>
        <p:txBody>
          <a:bodyPr wrap="square" lIns="0" tIns="0" rIns="0" bIns="0" rtlCol="0">
            <a:spAutoFit/>
          </a:bodyPr>
          <a:lstStyle/>
          <a:p>
            <a:pPr algn="ctr"/>
            <a:r>
              <a:rPr lang="en-US" sz="1000" dirty="0" smtClean="0">
                <a:latin typeface="Helvetica Neue"/>
                <a:cs typeface="Helvetica Neue"/>
              </a:rPr>
              <a:t>AMI</a:t>
            </a:r>
            <a:endParaRPr lang="en-US" sz="1000" dirty="0">
              <a:latin typeface="Helvetica Neue"/>
              <a:cs typeface="Helvetica Neue"/>
            </a:endParaRPr>
          </a:p>
        </p:txBody>
      </p:sp>
      <p:sp>
        <p:nvSpPr>
          <p:cNvPr id="34" name="TextBox 33"/>
          <p:cNvSpPr txBox="1"/>
          <p:nvPr/>
        </p:nvSpPr>
        <p:spPr>
          <a:xfrm>
            <a:off x="4353491" y="2804501"/>
            <a:ext cx="560384" cy="307777"/>
          </a:xfrm>
          <a:prstGeom prst="rect">
            <a:avLst/>
          </a:prstGeom>
          <a:noFill/>
        </p:spPr>
        <p:txBody>
          <a:bodyPr wrap="square" lIns="0" tIns="0" rIns="0" bIns="0" rtlCol="0">
            <a:spAutoFit/>
          </a:bodyPr>
          <a:lstStyle/>
          <a:p>
            <a:pPr algn="ctr"/>
            <a:r>
              <a:rPr lang="en-US" sz="1000" dirty="0" smtClean="0">
                <a:latin typeface="Helvetica Neue"/>
                <a:cs typeface="Helvetica Neue"/>
              </a:rPr>
              <a:t>DB on instance</a:t>
            </a:r>
            <a:endParaRPr lang="en-US" sz="1000" dirty="0">
              <a:latin typeface="Helvetica Neue"/>
              <a:cs typeface="Helvetica Neue"/>
            </a:endParaRPr>
          </a:p>
        </p:txBody>
      </p:sp>
      <p:sp>
        <p:nvSpPr>
          <p:cNvPr id="35" name="TextBox 34"/>
          <p:cNvSpPr txBox="1"/>
          <p:nvPr/>
        </p:nvSpPr>
        <p:spPr>
          <a:xfrm>
            <a:off x="5193200" y="2804501"/>
            <a:ext cx="815392" cy="307777"/>
          </a:xfrm>
          <a:prstGeom prst="rect">
            <a:avLst/>
          </a:prstGeom>
          <a:noFill/>
        </p:spPr>
        <p:txBody>
          <a:bodyPr wrap="square" lIns="0" tIns="0" rIns="0" bIns="0" rtlCol="0">
            <a:spAutoFit/>
          </a:bodyPr>
          <a:lstStyle/>
          <a:p>
            <a:pPr algn="ctr"/>
            <a:r>
              <a:rPr lang="en-US" sz="1000" dirty="0" smtClean="0">
                <a:latin typeface="Helvetica Neue"/>
                <a:cs typeface="Helvetica Neue"/>
              </a:rPr>
              <a:t>instance with CloudWatch</a:t>
            </a:r>
            <a:endParaRPr lang="en-US" sz="1000" dirty="0">
              <a:latin typeface="Helvetica Neue"/>
              <a:cs typeface="Helvetica Neue"/>
            </a:endParaRPr>
          </a:p>
        </p:txBody>
      </p:sp>
      <p:sp>
        <p:nvSpPr>
          <p:cNvPr id="36" name="TextBox 35"/>
          <p:cNvSpPr txBox="1"/>
          <p:nvPr/>
        </p:nvSpPr>
        <p:spPr>
          <a:xfrm>
            <a:off x="6283625" y="2804500"/>
            <a:ext cx="646566" cy="153888"/>
          </a:xfrm>
          <a:prstGeom prst="rect">
            <a:avLst/>
          </a:prstGeom>
          <a:noFill/>
        </p:spPr>
        <p:txBody>
          <a:bodyPr wrap="square" lIns="0" tIns="0" rIns="0" bIns="0" rtlCol="0">
            <a:spAutoFit/>
          </a:bodyPr>
          <a:lstStyle/>
          <a:p>
            <a:pPr algn="ctr"/>
            <a:r>
              <a:rPr lang="en-US" sz="1000" dirty="0" smtClean="0">
                <a:latin typeface="Helvetica Neue"/>
                <a:cs typeface="Helvetica Neue"/>
              </a:rPr>
              <a:t>Elastic IP</a:t>
            </a:r>
            <a:endParaRPr lang="en-US" sz="1000" dirty="0">
              <a:latin typeface="Helvetica Neue"/>
              <a:cs typeface="Helvetica Neue"/>
            </a:endParaRPr>
          </a:p>
        </p:txBody>
      </p:sp>
      <p:sp>
        <p:nvSpPr>
          <p:cNvPr id="4" name="Rectangle 3"/>
          <p:cNvSpPr/>
          <p:nvPr/>
        </p:nvSpPr>
        <p:spPr>
          <a:xfrm>
            <a:off x="212378" y="6298358"/>
            <a:ext cx="360521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Compute &amp; Networking</a:t>
            </a:r>
            <a:endParaRPr lang="en-US" sz="1400" dirty="0">
              <a:solidFill>
                <a:schemeClr val="bg1">
                  <a:lumMod val="65000"/>
                </a:schemeClr>
              </a:solidFill>
              <a:latin typeface="Helvetica Neue"/>
              <a:cs typeface="Helvetica Neue"/>
            </a:endParaRPr>
          </a:p>
        </p:txBody>
      </p:sp>
      <p:pic>
        <p:nvPicPr>
          <p:cNvPr id="8" name="Picture 7" descr="Optimized-Instanc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46706" y="1567042"/>
            <a:ext cx="966721" cy="1288961"/>
          </a:xfrm>
          <a:prstGeom prst="rect">
            <a:avLst/>
          </a:prstGeom>
        </p:spPr>
      </p:pic>
      <p:sp>
        <p:nvSpPr>
          <p:cNvPr id="46" name="TextBox 45"/>
          <p:cNvSpPr txBox="1"/>
          <p:nvPr/>
        </p:nvSpPr>
        <p:spPr>
          <a:xfrm>
            <a:off x="6965246" y="2804501"/>
            <a:ext cx="1095570" cy="307777"/>
          </a:xfrm>
          <a:prstGeom prst="rect">
            <a:avLst/>
          </a:prstGeom>
          <a:noFill/>
        </p:spPr>
        <p:txBody>
          <a:bodyPr wrap="square" lIns="0" tIns="0" rIns="0" bIns="0" rtlCol="0">
            <a:spAutoFit/>
          </a:bodyPr>
          <a:lstStyle/>
          <a:p>
            <a:pPr algn="ctr"/>
            <a:r>
              <a:rPr lang="en-US" sz="1000" dirty="0" smtClean="0">
                <a:latin typeface="Helvetica Neue"/>
                <a:cs typeface="Helvetica Neue"/>
              </a:rPr>
              <a:t>optimized </a:t>
            </a:r>
          </a:p>
          <a:p>
            <a:pPr algn="ctr"/>
            <a:r>
              <a:rPr lang="en-US" sz="1000" dirty="0" smtClean="0">
                <a:latin typeface="Helvetica Neue"/>
                <a:cs typeface="Helvetica Neue"/>
              </a:rPr>
              <a:t>instance</a:t>
            </a:r>
            <a:endParaRPr lang="en-US" sz="1000" dirty="0">
              <a:latin typeface="Helvetica Neue"/>
              <a:cs typeface="Helvetica Neue"/>
            </a:endParaRPr>
          </a:p>
        </p:txBody>
      </p:sp>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79767" y="1691540"/>
            <a:ext cx="818264" cy="1091019"/>
          </a:xfrm>
          <a:prstGeom prst="rect">
            <a:avLst/>
          </a:prstGeom>
        </p:spPr>
      </p:pic>
      <p:sp>
        <p:nvSpPr>
          <p:cNvPr id="52" name="TextBox 51"/>
          <p:cNvSpPr txBox="1"/>
          <p:nvPr/>
        </p:nvSpPr>
        <p:spPr>
          <a:xfrm>
            <a:off x="7965239" y="2807374"/>
            <a:ext cx="836706" cy="307777"/>
          </a:xfrm>
          <a:prstGeom prst="rect">
            <a:avLst/>
          </a:prstGeom>
          <a:noFill/>
        </p:spPr>
        <p:txBody>
          <a:bodyPr wrap="square" lIns="0" tIns="0" rIns="0" bIns="0" rtlCol="0">
            <a:spAutoFit/>
          </a:bodyPr>
          <a:lstStyle/>
          <a:p>
            <a:pPr algn="ctr"/>
            <a:r>
              <a:rPr lang="en-US" sz="1000" dirty="0" smtClean="0">
                <a:latin typeface="Helvetica Neue"/>
                <a:cs typeface="Helvetica Neue"/>
              </a:rPr>
              <a:t>Amazon Lambda</a:t>
            </a:r>
            <a:endParaRPr lang="en-US" sz="1000" dirty="0">
              <a:latin typeface="Helvetica Neue"/>
              <a:cs typeface="Helvetica Neue"/>
            </a:endParaRPr>
          </a:p>
        </p:txBody>
      </p:sp>
      <p:sp>
        <p:nvSpPr>
          <p:cNvPr id="53" name="TextBox 52"/>
          <p:cNvSpPr txBox="1"/>
          <p:nvPr/>
        </p:nvSpPr>
        <p:spPr>
          <a:xfrm>
            <a:off x="257708" y="3807507"/>
            <a:ext cx="3723743" cy="338554"/>
          </a:xfrm>
          <a:prstGeom prst="rect">
            <a:avLst/>
          </a:prstGeom>
          <a:noFill/>
        </p:spPr>
        <p:txBody>
          <a:bodyPr wrap="square" rtlCol="0">
            <a:spAutoFit/>
          </a:bodyPr>
          <a:lstStyle/>
          <a:p>
            <a:r>
              <a:rPr lang="en-US" sz="1600" dirty="0" smtClean="0">
                <a:solidFill>
                  <a:srgbClr val="7F7F7F"/>
                </a:solidFill>
                <a:latin typeface="Helvetica Neue"/>
                <a:cs typeface="Helvetica Neue"/>
              </a:rPr>
              <a:t>Amazon Virtual Private Cloud</a:t>
            </a:r>
            <a:endParaRPr lang="en-US" sz="1600" dirty="0">
              <a:solidFill>
                <a:srgbClr val="7F7F7F"/>
              </a:solidFill>
              <a:latin typeface="Helvetica Neue"/>
              <a:cs typeface="Helvetica Neue"/>
            </a:endParaRPr>
          </a:p>
        </p:txBody>
      </p:sp>
      <p:pic>
        <p:nvPicPr>
          <p:cNvPr id="54" name="Picture 53" descr="VPC.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7368" y="4438529"/>
            <a:ext cx="731520" cy="975360"/>
          </a:xfrm>
          <a:prstGeom prst="rect">
            <a:avLst/>
          </a:prstGeom>
        </p:spPr>
      </p:pic>
      <p:sp>
        <p:nvSpPr>
          <p:cNvPr id="55" name="TextBox 54"/>
          <p:cNvSpPr txBox="1"/>
          <p:nvPr/>
        </p:nvSpPr>
        <p:spPr>
          <a:xfrm>
            <a:off x="291354" y="5651947"/>
            <a:ext cx="823550" cy="153888"/>
          </a:xfrm>
          <a:prstGeom prst="rect">
            <a:avLst/>
          </a:prstGeom>
          <a:noFill/>
        </p:spPr>
        <p:txBody>
          <a:bodyPr wrap="square" lIns="0" tIns="0" rIns="0" bIns="0" rtlCol="0">
            <a:spAutoFit/>
          </a:bodyPr>
          <a:lstStyle/>
          <a:p>
            <a:pPr algn="ctr"/>
            <a:r>
              <a:rPr lang="en-US" sz="1000" dirty="0" smtClean="0">
                <a:latin typeface="Helvetica Neue"/>
                <a:cs typeface="Helvetica Neue"/>
              </a:rPr>
              <a:t>Amazon VPC</a:t>
            </a:r>
            <a:endParaRPr lang="en-US" sz="1000" dirty="0">
              <a:latin typeface="Helvetica Neue"/>
              <a:cs typeface="Helvetica Neue"/>
            </a:endParaRPr>
          </a:p>
        </p:txBody>
      </p:sp>
      <p:pic>
        <p:nvPicPr>
          <p:cNvPr id="56" name="Picture 55" descr="VPC-Router.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02307" y="4438529"/>
            <a:ext cx="731520" cy="975360"/>
          </a:xfrm>
          <a:prstGeom prst="rect">
            <a:avLst/>
          </a:prstGeom>
        </p:spPr>
      </p:pic>
      <p:sp>
        <p:nvSpPr>
          <p:cNvPr id="57" name="TextBox 56"/>
          <p:cNvSpPr txBox="1"/>
          <p:nvPr/>
        </p:nvSpPr>
        <p:spPr>
          <a:xfrm>
            <a:off x="1431127" y="5651947"/>
            <a:ext cx="473880" cy="153888"/>
          </a:xfrm>
          <a:prstGeom prst="rect">
            <a:avLst/>
          </a:prstGeom>
          <a:noFill/>
        </p:spPr>
        <p:txBody>
          <a:bodyPr wrap="square" lIns="0" tIns="0" rIns="0" bIns="0" rtlCol="0">
            <a:spAutoFit/>
          </a:bodyPr>
          <a:lstStyle/>
          <a:p>
            <a:pPr algn="ctr"/>
            <a:r>
              <a:rPr lang="en-US" sz="1000" dirty="0" smtClean="0">
                <a:latin typeface="Helvetica Neue"/>
                <a:cs typeface="Helvetica Neue"/>
              </a:rPr>
              <a:t>router</a:t>
            </a:r>
            <a:endParaRPr lang="en-US" sz="1000" dirty="0">
              <a:latin typeface="Helvetica Neue"/>
              <a:cs typeface="Helvetica Neue"/>
            </a:endParaRPr>
          </a:p>
        </p:txBody>
      </p:sp>
      <p:pic>
        <p:nvPicPr>
          <p:cNvPr id="58" name="Picture 57" descr="VPC-Internet-Gatewa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75685" y="4438529"/>
            <a:ext cx="731520" cy="975360"/>
          </a:xfrm>
          <a:prstGeom prst="rect">
            <a:avLst/>
          </a:prstGeom>
        </p:spPr>
      </p:pic>
      <p:sp>
        <p:nvSpPr>
          <p:cNvPr id="59" name="TextBox 58"/>
          <p:cNvSpPr txBox="1"/>
          <p:nvPr/>
        </p:nvSpPr>
        <p:spPr>
          <a:xfrm>
            <a:off x="2446985" y="5651948"/>
            <a:ext cx="588920" cy="307777"/>
          </a:xfrm>
          <a:prstGeom prst="rect">
            <a:avLst/>
          </a:prstGeom>
          <a:noFill/>
        </p:spPr>
        <p:txBody>
          <a:bodyPr wrap="square" lIns="0" tIns="0" rIns="0" bIns="0" rtlCol="0">
            <a:spAutoFit/>
          </a:bodyPr>
          <a:lstStyle/>
          <a:p>
            <a:pPr algn="ctr"/>
            <a:r>
              <a:rPr lang="en-US" sz="1000" dirty="0" smtClean="0">
                <a:latin typeface="Helvetica Neue"/>
                <a:cs typeface="Helvetica Neue"/>
              </a:rPr>
              <a:t>Internet gateway</a:t>
            </a:r>
            <a:endParaRPr lang="en-US" sz="1000" dirty="0">
              <a:latin typeface="Helvetica Neue"/>
              <a:cs typeface="Helvetica Neue"/>
            </a:endParaRPr>
          </a:p>
        </p:txBody>
      </p:sp>
      <p:pic>
        <p:nvPicPr>
          <p:cNvPr id="60" name="Picture 59" descr="VPC-Customer-Gateway-.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06961" y="4438529"/>
            <a:ext cx="731520" cy="975360"/>
          </a:xfrm>
          <a:prstGeom prst="rect">
            <a:avLst/>
          </a:prstGeom>
        </p:spPr>
      </p:pic>
      <p:sp>
        <p:nvSpPr>
          <p:cNvPr id="61" name="TextBox 60"/>
          <p:cNvSpPr txBox="1"/>
          <p:nvPr/>
        </p:nvSpPr>
        <p:spPr>
          <a:xfrm>
            <a:off x="3370950" y="5651948"/>
            <a:ext cx="603542" cy="307777"/>
          </a:xfrm>
          <a:prstGeom prst="rect">
            <a:avLst/>
          </a:prstGeom>
          <a:noFill/>
        </p:spPr>
        <p:txBody>
          <a:bodyPr wrap="square" lIns="0" tIns="0" rIns="0" bIns="0" rtlCol="0">
            <a:spAutoFit/>
          </a:bodyPr>
          <a:lstStyle/>
          <a:p>
            <a:pPr algn="ctr"/>
            <a:r>
              <a:rPr lang="en-US" sz="1000" dirty="0" smtClean="0">
                <a:latin typeface="Helvetica Neue"/>
                <a:cs typeface="Helvetica Neue"/>
              </a:rPr>
              <a:t>customer gateway</a:t>
            </a:r>
            <a:endParaRPr lang="en-US" sz="1000" dirty="0">
              <a:latin typeface="Helvetica Neue"/>
              <a:cs typeface="Helvetica Neue"/>
            </a:endParaRPr>
          </a:p>
        </p:txBody>
      </p:sp>
      <p:pic>
        <p:nvPicPr>
          <p:cNvPr id="62" name="Picture 61" descr="VPN-Gateway-.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329055" y="4438529"/>
            <a:ext cx="731520" cy="975360"/>
          </a:xfrm>
          <a:prstGeom prst="rect">
            <a:avLst/>
          </a:prstGeom>
        </p:spPr>
      </p:pic>
      <p:sp>
        <p:nvSpPr>
          <p:cNvPr id="63" name="TextBox 62"/>
          <p:cNvSpPr txBox="1"/>
          <p:nvPr/>
        </p:nvSpPr>
        <p:spPr>
          <a:xfrm>
            <a:off x="4285781" y="5651948"/>
            <a:ext cx="845556" cy="307777"/>
          </a:xfrm>
          <a:prstGeom prst="rect">
            <a:avLst/>
          </a:prstGeom>
          <a:noFill/>
        </p:spPr>
        <p:txBody>
          <a:bodyPr wrap="square" lIns="0" tIns="0" rIns="0" bIns="0" rtlCol="0">
            <a:spAutoFit/>
          </a:bodyPr>
          <a:lstStyle/>
          <a:p>
            <a:pPr algn="ctr"/>
            <a:r>
              <a:rPr lang="en-US" sz="1000" dirty="0" smtClean="0">
                <a:latin typeface="Helvetica Neue"/>
                <a:cs typeface="Helvetica Neue"/>
              </a:rPr>
              <a:t>virtual private gateway</a:t>
            </a:r>
            <a:endParaRPr lang="en-US" sz="1000" dirty="0">
              <a:latin typeface="Helvetica Neue"/>
              <a:cs typeface="Helvetica Neue"/>
            </a:endParaRPr>
          </a:p>
        </p:txBody>
      </p:sp>
      <p:pic>
        <p:nvPicPr>
          <p:cNvPr id="64" name="Picture 63" descr="VPN-Connection.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95971" y="4444848"/>
            <a:ext cx="731520" cy="975360"/>
          </a:xfrm>
          <a:prstGeom prst="rect">
            <a:avLst/>
          </a:prstGeom>
        </p:spPr>
      </p:pic>
      <p:sp>
        <p:nvSpPr>
          <p:cNvPr id="65" name="TextBox 64"/>
          <p:cNvSpPr txBox="1"/>
          <p:nvPr/>
        </p:nvSpPr>
        <p:spPr>
          <a:xfrm>
            <a:off x="5295546" y="5651948"/>
            <a:ext cx="732373" cy="307777"/>
          </a:xfrm>
          <a:prstGeom prst="rect">
            <a:avLst/>
          </a:prstGeom>
          <a:noFill/>
        </p:spPr>
        <p:txBody>
          <a:bodyPr wrap="square" lIns="0" tIns="0" rIns="0" bIns="0" rtlCol="0">
            <a:spAutoFit/>
          </a:bodyPr>
          <a:lstStyle/>
          <a:p>
            <a:pPr algn="ctr"/>
            <a:r>
              <a:rPr lang="en-US" sz="1000" dirty="0" smtClean="0">
                <a:latin typeface="Helvetica Neue"/>
                <a:cs typeface="Helvetica Neue"/>
              </a:rPr>
              <a:t>VPN connection</a:t>
            </a:r>
            <a:endParaRPr lang="en-US" sz="1000" dirty="0">
              <a:latin typeface="Helvetica Neue"/>
              <a:cs typeface="Helvetica Neue"/>
            </a:endParaRPr>
          </a:p>
        </p:txBody>
      </p:sp>
      <p:sp>
        <p:nvSpPr>
          <p:cNvPr id="66" name="TextBox 65"/>
          <p:cNvSpPr txBox="1"/>
          <p:nvPr/>
        </p:nvSpPr>
        <p:spPr>
          <a:xfrm>
            <a:off x="6245953" y="5647577"/>
            <a:ext cx="732373" cy="153888"/>
          </a:xfrm>
          <a:prstGeom prst="rect">
            <a:avLst/>
          </a:prstGeom>
          <a:noFill/>
        </p:spPr>
        <p:txBody>
          <a:bodyPr wrap="square" lIns="0" tIns="0" rIns="0" bIns="0" rtlCol="0">
            <a:spAutoFit/>
          </a:bodyPr>
          <a:lstStyle/>
          <a:p>
            <a:pPr algn="ctr"/>
            <a:r>
              <a:rPr lang="en-US" sz="1000" dirty="0" smtClean="0">
                <a:latin typeface="Helvetica Neue"/>
                <a:cs typeface="Helvetica Neue"/>
              </a:rPr>
              <a:t>VPC peering</a:t>
            </a:r>
            <a:endParaRPr lang="en-US" sz="1000" dirty="0">
              <a:latin typeface="Helvetica Neue"/>
              <a:cs typeface="Helvetica Neue"/>
            </a:endParaRPr>
          </a:p>
        </p:txBody>
      </p:sp>
      <p:pic>
        <p:nvPicPr>
          <p:cNvPr id="67" name="Picture 66" descr="Compute &amp; Networking_VPC Peering.eps"/>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121846" y="4330095"/>
            <a:ext cx="988785" cy="1318380"/>
          </a:xfrm>
          <a:prstGeom prst="rect">
            <a:avLst/>
          </a:prstGeom>
        </p:spPr>
      </p:pic>
    </p:spTree>
    <p:extLst>
      <p:ext uri="{BB962C8B-B14F-4D97-AF65-F5344CB8AC3E}">
        <p14:creationId xmlns:p14="http://schemas.microsoft.com/office/powerpoint/2010/main" val="918299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707" y="153248"/>
            <a:ext cx="8205304" cy="795019"/>
          </a:xfrm>
        </p:spPr>
        <p:txBody>
          <a:bodyPr/>
          <a:lstStyle/>
          <a:p>
            <a:r>
              <a:rPr lang="en-US" b="0" dirty="0">
                <a:latin typeface="Helvetica Neue"/>
                <a:cs typeface="Helvetica Neue"/>
              </a:rPr>
              <a:t>Compute </a:t>
            </a:r>
            <a:r>
              <a:rPr lang="en-US" b="0" dirty="0" smtClean="0">
                <a:latin typeface="Helvetica Neue"/>
                <a:cs typeface="Helvetica Neue"/>
              </a:rPr>
              <a:t>&amp; Networking</a:t>
            </a:r>
            <a:endParaRPr lang="en-US" b="0" dirty="0">
              <a:latin typeface="Helvetica Neue"/>
              <a:cs typeface="Helvetica Neue"/>
            </a:endParaRPr>
          </a:p>
        </p:txBody>
      </p:sp>
      <p:pic>
        <p:nvPicPr>
          <p:cNvPr id="5" name="Picture 4" descr="Direct-Conne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464" y="4389287"/>
            <a:ext cx="731520" cy="975360"/>
          </a:xfrm>
          <a:prstGeom prst="rect">
            <a:avLst/>
          </a:prstGeom>
        </p:spPr>
      </p:pic>
      <p:pic>
        <p:nvPicPr>
          <p:cNvPr id="8" name="Picture 7" descr="Route-53-Hosted-Zo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621" y="1741636"/>
            <a:ext cx="731520" cy="975360"/>
          </a:xfrm>
          <a:prstGeom prst="rect">
            <a:avLst/>
          </a:prstGeom>
        </p:spPr>
      </p:pic>
      <p:pic>
        <p:nvPicPr>
          <p:cNvPr id="9" name="Picture 8" descr="Route-5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368" y="1741636"/>
            <a:ext cx="731520" cy="975360"/>
          </a:xfrm>
          <a:prstGeom prst="rect">
            <a:avLst/>
          </a:prstGeom>
        </p:spPr>
      </p:pic>
      <p:pic>
        <p:nvPicPr>
          <p:cNvPr id="10" name="Picture 9" descr="Route-Tabl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6328" y="1741636"/>
            <a:ext cx="731520" cy="975360"/>
          </a:xfrm>
          <a:prstGeom prst="rect">
            <a:avLst/>
          </a:prstGeom>
        </p:spPr>
      </p:pic>
      <p:pic>
        <p:nvPicPr>
          <p:cNvPr id="15" name="Picture 14" descr="Amazon-Elastic-Load-Balacin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2116" y="1741636"/>
            <a:ext cx="731520" cy="975360"/>
          </a:xfrm>
          <a:prstGeom prst="rect">
            <a:avLst/>
          </a:prstGeom>
        </p:spPr>
      </p:pic>
      <p:sp>
        <p:nvSpPr>
          <p:cNvPr id="18" name="TextBox 17"/>
          <p:cNvSpPr txBox="1"/>
          <p:nvPr/>
        </p:nvSpPr>
        <p:spPr>
          <a:xfrm>
            <a:off x="337368" y="1208241"/>
            <a:ext cx="2177232" cy="830997"/>
          </a:xfrm>
          <a:prstGeom prst="rect">
            <a:avLst/>
          </a:prstGeom>
          <a:noFill/>
        </p:spPr>
        <p:txBody>
          <a:bodyPr wrap="square" rtlCol="0">
            <a:spAutoFit/>
          </a:bodyPr>
          <a:lstStyle/>
          <a:p>
            <a:endParaRPr lang="en-US" sz="1600" dirty="0" smtClean="0">
              <a:solidFill>
                <a:srgbClr val="7F7F7F"/>
              </a:solidFill>
              <a:latin typeface="Helvetica Neue"/>
              <a:cs typeface="Helvetica Neue"/>
            </a:endParaRPr>
          </a:p>
          <a:p>
            <a:endParaRPr lang="en-US" sz="1600" dirty="0">
              <a:solidFill>
                <a:srgbClr val="7F7F7F"/>
              </a:solidFill>
              <a:latin typeface="Helvetica Neue"/>
              <a:cs typeface="Helvetica Neue"/>
            </a:endParaRPr>
          </a:p>
          <a:p>
            <a:r>
              <a:rPr lang="en-US" sz="1600" dirty="0" smtClean="0">
                <a:solidFill>
                  <a:srgbClr val="7F7F7F"/>
                </a:solidFill>
                <a:latin typeface="Helvetica Neue"/>
                <a:cs typeface="Helvetica Neue"/>
              </a:rPr>
              <a:t>Amazon </a:t>
            </a:r>
            <a:r>
              <a:rPr lang="en-US" sz="1600" dirty="0" smtClean="0">
                <a:solidFill>
                  <a:srgbClr val="7F7F7F"/>
                </a:solidFill>
                <a:latin typeface="Helvetica Neue"/>
                <a:cs typeface="Helvetica Neue"/>
              </a:rPr>
              <a:t>Route 53</a:t>
            </a:r>
            <a:endParaRPr lang="en-US" sz="1600" dirty="0">
              <a:solidFill>
                <a:srgbClr val="7F7F7F"/>
              </a:solidFill>
              <a:latin typeface="Helvetica Neue"/>
              <a:cs typeface="Helvetica Neue"/>
            </a:endParaRPr>
          </a:p>
        </p:txBody>
      </p:sp>
      <p:sp>
        <p:nvSpPr>
          <p:cNvPr id="19" name="TextBox 18"/>
          <p:cNvSpPr txBox="1"/>
          <p:nvPr/>
        </p:nvSpPr>
        <p:spPr>
          <a:xfrm>
            <a:off x="4642812" y="1208239"/>
            <a:ext cx="2312549" cy="338554"/>
          </a:xfrm>
          <a:prstGeom prst="rect">
            <a:avLst/>
          </a:prstGeom>
          <a:noFill/>
        </p:spPr>
        <p:txBody>
          <a:bodyPr wrap="square" rtlCol="0">
            <a:spAutoFit/>
          </a:bodyPr>
          <a:lstStyle/>
          <a:p>
            <a:pPr algn="ctr"/>
            <a:r>
              <a:rPr lang="en-US" sz="1600" dirty="0" smtClean="0">
                <a:solidFill>
                  <a:srgbClr val="7F7F7F"/>
                </a:solidFill>
                <a:latin typeface="Helvetica Neue"/>
                <a:cs typeface="Helvetica Neue"/>
              </a:rPr>
              <a:t>Elastic Load Balancing</a:t>
            </a:r>
            <a:endParaRPr lang="en-US" sz="1600" dirty="0">
              <a:solidFill>
                <a:srgbClr val="7F7F7F"/>
              </a:solidFill>
              <a:latin typeface="Helvetica Neue"/>
              <a:cs typeface="Helvetica Neue"/>
            </a:endParaRPr>
          </a:p>
        </p:txBody>
      </p:sp>
      <p:sp>
        <p:nvSpPr>
          <p:cNvPr id="20" name="TextBox 19"/>
          <p:cNvSpPr txBox="1"/>
          <p:nvPr/>
        </p:nvSpPr>
        <p:spPr>
          <a:xfrm>
            <a:off x="140958" y="3855891"/>
            <a:ext cx="2086535" cy="338554"/>
          </a:xfrm>
          <a:prstGeom prst="rect">
            <a:avLst/>
          </a:prstGeom>
          <a:noFill/>
        </p:spPr>
        <p:txBody>
          <a:bodyPr wrap="square" rtlCol="0">
            <a:spAutoFit/>
          </a:bodyPr>
          <a:lstStyle/>
          <a:p>
            <a:pPr algn="ctr"/>
            <a:r>
              <a:rPr lang="en-US" sz="1600" dirty="0" smtClean="0">
                <a:solidFill>
                  <a:srgbClr val="7F7F7F"/>
                </a:solidFill>
                <a:latin typeface="Helvetica Neue"/>
                <a:cs typeface="Helvetica Neue"/>
              </a:rPr>
              <a:t>AWS Direct Connect</a:t>
            </a:r>
            <a:endParaRPr lang="en-US" sz="1600" dirty="0">
              <a:solidFill>
                <a:srgbClr val="7F7F7F"/>
              </a:solidFill>
              <a:latin typeface="Helvetica Neue"/>
              <a:cs typeface="Helvetica Neue"/>
            </a:endParaRPr>
          </a:p>
        </p:txBody>
      </p:sp>
      <p:sp>
        <p:nvSpPr>
          <p:cNvPr id="24" name="TextBox 23"/>
          <p:cNvSpPr txBox="1"/>
          <p:nvPr/>
        </p:nvSpPr>
        <p:spPr>
          <a:xfrm>
            <a:off x="381001" y="2931790"/>
            <a:ext cx="644256" cy="307777"/>
          </a:xfrm>
          <a:prstGeom prst="rect">
            <a:avLst/>
          </a:prstGeom>
          <a:noFill/>
        </p:spPr>
        <p:txBody>
          <a:bodyPr wrap="square" lIns="0" tIns="0" rIns="0" bIns="0" rtlCol="0">
            <a:spAutoFit/>
          </a:bodyPr>
          <a:lstStyle/>
          <a:p>
            <a:pPr algn="ctr"/>
            <a:r>
              <a:rPr lang="en-US" sz="1000" dirty="0" smtClean="0">
                <a:latin typeface="Helvetica Neue"/>
                <a:cs typeface="Helvetica Neue"/>
              </a:rPr>
              <a:t>Amazon Route 53</a:t>
            </a:r>
            <a:endParaRPr lang="en-US" sz="1000" dirty="0">
              <a:latin typeface="Helvetica Neue"/>
              <a:cs typeface="Helvetica Neue"/>
            </a:endParaRPr>
          </a:p>
        </p:txBody>
      </p:sp>
      <p:sp>
        <p:nvSpPr>
          <p:cNvPr id="25" name="TextBox 24"/>
          <p:cNvSpPr txBox="1"/>
          <p:nvPr/>
        </p:nvSpPr>
        <p:spPr>
          <a:xfrm>
            <a:off x="1459270" y="2931789"/>
            <a:ext cx="768222" cy="153888"/>
          </a:xfrm>
          <a:prstGeom prst="rect">
            <a:avLst/>
          </a:prstGeom>
          <a:noFill/>
        </p:spPr>
        <p:txBody>
          <a:bodyPr wrap="square" lIns="0" tIns="0" rIns="0" bIns="0" rtlCol="0">
            <a:spAutoFit/>
          </a:bodyPr>
          <a:lstStyle/>
          <a:p>
            <a:pPr algn="ctr"/>
            <a:r>
              <a:rPr lang="en-US" sz="1000" dirty="0" smtClean="0">
                <a:latin typeface="Helvetica Neue"/>
                <a:cs typeface="Helvetica Neue"/>
              </a:rPr>
              <a:t>hosted zone</a:t>
            </a:r>
            <a:endParaRPr lang="en-US" sz="1000" dirty="0">
              <a:latin typeface="Helvetica Neue"/>
              <a:cs typeface="Helvetica Neue"/>
            </a:endParaRPr>
          </a:p>
        </p:txBody>
      </p:sp>
      <p:sp>
        <p:nvSpPr>
          <p:cNvPr id="26" name="TextBox 25"/>
          <p:cNvSpPr txBox="1"/>
          <p:nvPr/>
        </p:nvSpPr>
        <p:spPr>
          <a:xfrm>
            <a:off x="2617587" y="2931789"/>
            <a:ext cx="789002" cy="153888"/>
          </a:xfrm>
          <a:prstGeom prst="rect">
            <a:avLst/>
          </a:prstGeom>
          <a:noFill/>
        </p:spPr>
        <p:txBody>
          <a:bodyPr wrap="square" lIns="0" tIns="0" rIns="0" bIns="0" rtlCol="0">
            <a:spAutoFit/>
          </a:bodyPr>
          <a:lstStyle/>
          <a:p>
            <a:pPr algn="ctr"/>
            <a:r>
              <a:rPr lang="en-US" sz="1000" dirty="0" smtClean="0">
                <a:latin typeface="Helvetica Neue"/>
                <a:cs typeface="Helvetica Neue"/>
              </a:rPr>
              <a:t>route table</a:t>
            </a:r>
            <a:endParaRPr lang="en-US" sz="1000" dirty="0">
              <a:latin typeface="Helvetica Neue"/>
              <a:cs typeface="Helvetica Neue"/>
            </a:endParaRPr>
          </a:p>
        </p:txBody>
      </p:sp>
      <p:sp>
        <p:nvSpPr>
          <p:cNvPr id="27" name="TextBox 39"/>
          <p:cNvSpPr txBox="1">
            <a:spLocks noChangeArrowheads="1"/>
          </p:cNvSpPr>
          <p:nvPr/>
        </p:nvSpPr>
        <p:spPr bwMode="auto">
          <a:xfrm>
            <a:off x="5214007" y="2931790"/>
            <a:ext cx="947738" cy="307777"/>
          </a:xfrm>
          <a:prstGeom prst="rect">
            <a:avLst/>
          </a:prstGeom>
          <a:noFill/>
          <a:ln w="9525">
            <a:noFill/>
            <a:miter lim="800000"/>
            <a:headEnd/>
            <a:tailEnd/>
          </a:ln>
        </p:spPr>
        <p:txBody>
          <a:bodyPr lIns="0" tIns="0" rIns="0" bIns="0">
            <a:spAutoFit/>
          </a:bodyPr>
          <a:lstStyle/>
          <a:p>
            <a:pPr algn="ctr"/>
            <a:r>
              <a:rPr lang="en-US" sz="1000" dirty="0">
                <a:latin typeface="Helvetica Neue"/>
                <a:ea typeface="Verdana" pitchFamily="34" charset="0"/>
                <a:cs typeface="Helvetica Neue"/>
              </a:rPr>
              <a:t>Elastic Load</a:t>
            </a:r>
          </a:p>
          <a:p>
            <a:pPr algn="ctr"/>
            <a:r>
              <a:rPr lang="en-US" sz="1000" dirty="0" smtClean="0">
                <a:latin typeface="Helvetica Neue"/>
                <a:ea typeface="Verdana" pitchFamily="34" charset="0"/>
                <a:cs typeface="Helvetica Neue"/>
              </a:rPr>
              <a:t>Balancing</a:t>
            </a:r>
          </a:p>
        </p:txBody>
      </p:sp>
      <p:sp>
        <p:nvSpPr>
          <p:cNvPr id="28" name="TextBox 39"/>
          <p:cNvSpPr txBox="1">
            <a:spLocks noChangeArrowheads="1"/>
          </p:cNvSpPr>
          <p:nvPr/>
        </p:nvSpPr>
        <p:spPr bwMode="auto">
          <a:xfrm>
            <a:off x="462592" y="5579440"/>
            <a:ext cx="1443264" cy="153888"/>
          </a:xfrm>
          <a:prstGeom prst="rect">
            <a:avLst/>
          </a:prstGeom>
          <a:noFill/>
          <a:ln w="9525">
            <a:noFill/>
            <a:miter lim="800000"/>
            <a:headEnd/>
            <a:tailEnd/>
          </a:ln>
        </p:spPr>
        <p:txBody>
          <a:bodyPr wrap="square" lIns="0" tIns="0" rIns="0" bIns="0">
            <a:spAutoFit/>
          </a:bodyPr>
          <a:lstStyle/>
          <a:p>
            <a:pPr algn="ctr"/>
            <a:r>
              <a:rPr lang="en-US" sz="1000" dirty="0" smtClean="0">
                <a:latin typeface="Helvetica Neue"/>
                <a:ea typeface="Verdana" pitchFamily="34" charset="0"/>
                <a:cs typeface="Helvetica Neue"/>
              </a:rPr>
              <a:t>AWS Direct Connect</a:t>
            </a:r>
            <a:endParaRPr lang="en-US" sz="1000" dirty="0">
              <a:latin typeface="Helvetica Neue"/>
              <a:ea typeface="Verdana" pitchFamily="34" charset="0"/>
              <a:cs typeface="Helvetica Neue"/>
            </a:endParaRPr>
          </a:p>
        </p:txBody>
      </p:sp>
      <p:sp>
        <p:nvSpPr>
          <p:cNvPr id="35" name="Rectangle 34"/>
          <p:cNvSpPr/>
          <p:nvPr/>
        </p:nvSpPr>
        <p:spPr>
          <a:xfrm>
            <a:off x="212378" y="6298358"/>
            <a:ext cx="3654911"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Compute &amp; Networking </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1518128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707" y="153248"/>
            <a:ext cx="8205304" cy="795019"/>
          </a:xfrm>
        </p:spPr>
        <p:txBody>
          <a:bodyPr/>
          <a:lstStyle/>
          <a:p>
            <a:r>
              <a:rPr lang="en-US" b="0" dirty="0">
                <a:latin typeface="Helvetica Neue"/>
                <a:cs typeface="Helvetica Neue"/>
              </a:rPr>
              <a:t>Compute </a:t>
            </a:r>
            <a:r>
              <a:rPr lang="en-US" b="0" dirty="0" smtClean="0">
                <a:latin typeface="Helvetica Neue"/>
                <a:cs typeface="Helvetica Neue"/>
              </a:rPr>
              <a:t>&amp; Networking</a:t>
            </a:r>
            <a:endParaRPr lang="en-US" b="0" dirty="0">
              <a:latin typeface="Helvetica Neue"/>
              <a:cs typeface="Helvetica Neue"/>
            </a:endParaRPr>
          </a:p>
        </p:txBody>
      </p:sp>
      <p:sp>
        <p:nvSpPr>
          <p:cNvPr id="35" name="Rectangle 34"/>
          <p:cNvSpPr/>
          <p:nvPr/>
        </p:nvSpPr>
        <p:spPr>
          <a:xfrm>
            <a:off x="212378" y="6298358"/>
            <a:ext cx="3654911"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Compute &amp; Networking </a:t>
            </a:r>
            <a:endParaRPr lang="en-US" sz="1400" dirty="0">
              <a:solidFill>
                <a:schemeClr val="bg1">
                  <a:lumMod val="65000"/>
                </a:schemeClr>
              </a:solidFill>
              <a:latin typeface="Helvetica Neue"/>
              <a:cs typeface="Helvetica Neue"/>
            </a:endParaRPr>
          </a:p>
        </p:txBody>
      </p:sp>
      <p:pic>
        <p:nvPicPr>
          <p:cNvPr id="36" name="Picture 35" descr="Auto-Scal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12" y="1774273"/>
            <a:ext cx="731520" cy="975360"/>
          </a:xfrm>
          <a:prstGeom prst="rect">
            <a:avLst/>
          </a:prstGeom>
        </p:spPr>
      </p:pic>
      <p:sp>
        <p:nvSpPr>
          <p:cNvPr id="37" name="TextBox 36"/>
          <p:cNvSpPr txBox="1"/>
          <p:nvPr/>
        </p:nvSpPr>
        <p:spPr>
          <a:xfrm>
            <a:off x="334052" y="1153714"/>
            <a:ext cx="1348843" cy="830997"/>
          </a:xfrm>
          <a:prstGeom prst="rect">
            <a:avLst/>
          </a:prstGeom>
          <a:noFill/>
        </p:spPr>
        <p:txBody>
          <a:bodyPr wrap="square" rtlCol="0">
            <a:spAutoFit/>
          </a:bodyPr>
          <a:lstStyle/>
          <a:p>
            <a:pPr algn="ctr"/>
            <a:endParaRPr lang="en-US" sz="1600" dirty="0" smtClean="0">
              <a:solidFill>
                <a:srgbClr val="7F7F7F"/>
              </a:solidFill>
              <a:latin typeface="Helvetica Neue"/>
              <a:cs typeface="Helvetica Neue"/>
            </a:endParaRPr>
          </a:p>
          <a:p>
            <a:pPr algn="ctr"/>
            <a:endParaRPr lang="en-US" sz="1600" dirty="0">
              <a:solidFill>
                <a:srgbClr val="7F7F7F"/>
              </a:solidFill>
              <a:latin typeface="Helvetica Neue"/>
              <a:cs typeface="Helvetica Neue"/>
            </a:endParaRPr>
          </a:p>
          <a:p>
            <a:pPr algn="ctr"/>
            <a:r>
              <a:rPr lang="en-US" sz="1600" dirty="0" smtClean="0">
                <a:solidFill>
                  <a:srgbClr val="7F7F7F"/>
                </a:solidFill>
                <a:latin typeface="Helvetica Neue"/>
                <a:cs typeface="Helvetica Neue"/>
              </a:rPr>
              <a:t>Auto </a:t>
            </a:r>
            <a:r>
              <a:rPr lang="en-US" sz="1600" dirty="0" smtClean="0">
                <a:solidFill>
                  <a:srgbClr val="7F7F7F"/>
                </a:solidFill>
                <a:latin typeface="Helvetica Neue"/>
                <a:cs typeface="Helvetica Neue"/>
              </a:rPr>
              <a:t>Scaling</a:t>
            </a:r>
            <a:endParaRPr lang="en-US" sz="1600" dirty="0">
              <a:solidFill>
                <a:srgbClr val="7F7F7F"/>
              </a:solidFill>
              <a:latin typeface="Helvetica Neue"/>
              <a:cs typeface="Helvetica Neue"/>
            </a:endParaRPr>
          </a:p>
        </p:txBody>
      </p:sp>
      <p:pic>
        <p:nvPicPr>
          <p:cNvPr id="38" name="Picture 37" descr="Elastic-Network-Inst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0536" y="1774273"/>
            <a:ext cx="731520" cy="975360"/>
          </a:xfrm>
          <a:prstGeom prst="rect">
            <a:avLst/>
          </a:prstGeom>
        </p:spPr>
      </p:pic>
      <p:sp>
        <p:nvSpPr>
          <p:cNvPr id="39" name="TextBox 38"/>
          <p:cNvSpPr txBox="1"/>
          <p:nvPr/>
        </p:nvSpPr>
        <p:spPr>
          <a:xfrm>
            <a:off x="2169202" y="1153714"/>
            <a:ext cx="2891893" cy="830997"/>
          </a:xfrm>
          <a:prstGeom prst="rect">
            <a:avLst/>
          </a:prstGeom>
          <a:noFill/>
        </p:spPr>
        <p:txBody>
          <a:bodyPr wrap="square" rtlCol="0">
            <a:spAutoFit/>
          </a:bodyPr>
          <a:lstStyle/>
          <a:p>
            <a:pPr algn="ctr"/>
            <a:endParaRPr lang="en-US" sz="1600" dirty="0" smtClean="0">
              <a:solidFill>
                <a:srgbClr val="7F7F7F"/>
              </a:solidFill>
              <a:latin typeface="Helvetica Neue"/>
              <a:cs typeface="Helvetica Neue"/>
            </a:endParaRPr>
          </a:p>
          <a:p>
            <a:pPr algn="ctr"/>
            <a:endParaRPr lang="en-US" sz="1600" dirty="0">
              <a:solidFill>
                <a:srgbClr val="7F7F7F"/>
              </a:solidFill>
              <a:latin typeface="Helvetica Neue"/>
              <a:cs typeface="Helvetica Neue"/>
            </a:endParaRPr>
          </a:p>
          <a:p>
            <a:pPr algn="ctr"/>
            <a:r>
              <a:rPr lang="en-US" sz="1600" dirty="0" smtClean="0">
                <a:solidFill>
                  <a:srgbClr val="7F7F7F"/>
                </a:solidFill>
                <a:latin typeface="Helvetica Neue"/>
                <a:cs typeface="Helvetica Neue"/>
              </a:rPr>
              <a:t>Elastic </a:t>
            </a:r>
            <a:r>
              <a:rPr lang="en-US" sz="1600" dirty="0">
                <a:solidFill>
                  <a:srgbClr val="7F7F7F"/>
                </a:solidFill>
                <a:latin typeface="Helvetica Neue"/>
                <a:cs typeface="Helvetica Neue"/>
              </a:rPr>
              <a:t>Network Instance</a:t>
            </a:r>
          </a:p>
        </p:txBody>
      </p:sp>
      <p:sp>
        <p:nvSpPr>
          <p:cNvPr id="40" name="TextBox 39"/>
          <p:cNvSpPr txBox="1"/>
          <p:nvPr/>
        </p:nvSpPr>
        <p:spPr>
          <a:xfrm>
            <a:off x="620984" y="2906907"/>
            <a:ext cx="774976" cy="153888"/>
          </a:xfrm>
          <a:prstGeom prst="rect">
            <a:avLst/>
          </a:prstGeom>
          <a:noFill/>
        </p:spPr>
        <p:txBody>
          <a:bodyPr wrap="square" lIns="0" tIns="0" rIns="0" bIns="0" rtlCol="0">
            <a:spAutoFit/>
          </a:bodyPr>
          <a:lstStyle/>
          <a:p>
            <a:pPr algn="ctr"/>
            <a:r>
              <a:rPr lang="en-US" sz="1000" dirty="0" smtClean="0">
                <a:latin typeface="Helvetica Neue"/>
                <a:cs typeface="Helvetica Neue"/>
              </a:rPr>
              <a:t>Auto Scaling</a:t>
            </a:r>
            <a:endParaRPr lang="en-US" sz="1000" dirty="0">
              <a:latin typeface="Helvetica Neue"/>
              <a:cs typeface="Helvetica Neue"/>
            </a:endParaRPr>
          </a:p>
        </p:txBody>
      </p:sp>
      <p:sp>
        <p:nvSpPr>
          <p:cNvPr id="41" name="TextBox 40"/>
          <p:cNvSpPr txBox="1"/>
          <p:nvPr/>
        </p:nvSpPr>
        <p:spPr>
          <a:xfrm>
            <a:off x="3033000" y="2906908"/>
            <a:ext cx="966592" cy="307777"/>
          </a:xfrm>
          <a:prstGeom prst="rect">
            <a:avLst/>
          </a:prstGeom>
          <a:noFill/>
        </p:spPr>
        <p:txBody>
          <a:bodyPr wrap="square" lIns="0" tIns="0" rIns="0" bIns="0" rtlCol="0">
            <a:spAutoFit/>
          </a:bodyPr>
          <a:lstStyle/>
          <a:p>
            <a:pPr algn="ctr"/>
            <a:r>
              <a:rPr lang="en-US" sz="1000" dirty="0">
                <a:latin typeface="Helvetica Neue"/>
                <a:cs typeface="Helvetica Neue"/>
              </a:rPr>
              <a:t>e</a:t>
            </a:r>
            <a:r>
              <a:rPr lang="en-US" sz="1000" dirty="0" smtClean="0">
                <a:latin typeface="Helvetica Neue"/>
                <a:cs typeface="Helvetica Neue"/>
              </a:rPr>
              <a:t>lastic network instance</a:t>
            </a:r>
            <a:endParaRPr lang="en-US" sz="1000" dirty="0">
              <a:latin typeface="Helvetica Neue"/>
              <a:cs typeface="Helvetica Neue"/>
            </a:endParaRPr>
          </a:p>
        </p:txBody>
      </p:sp>
    </p:spTree>
    <p:extLst>
      <p:ext uri="{BB962C8B-B14F-4D97-AF65-F5344CB8AC3E}">
        <p14:creationId xmlns:p14="http://schemas.microsoft.com/office/powerpoint/2010/main" val="187510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9B77EB2-0E58-4DB2-98B8-CCDF15770D9A}" type="slidenum">
              <a:rPr lang="en-US"/>
              <a:pPr>
                <a:defRPr/>
              </a:pPr>
              <a:t>3</a:t>
            </a:fld>
            <a:endParaRPr lang="en-US" dirty="0"/>
          </a:p>
        </p:txBody>
      </p:sp>
      <p:sp>
        <p:nvSpPr>
          <p:cNvPr id="16388" name="Rectangle 2"/>
          <p:cNvSpPr>
            <a:spLocks noGrp="1" noChangeArrowheads="1"/>
          </p:cNvSpPr>
          <p:nvPr>
            <p:ph type="title"/>
          </p:nvPr>
        </p:nvSpPr>
        <p:spPr>
          <a:xfrm>
            <a:off x="317500" y="722313"/>
            <a:ext cx="7302500" cy="769937"/>
          </a:xfrm>
        </p:spPr>
        <p:txBody>
          <a:bodyPr>
            <a:normAutofit fontScale="90000"/>
          </a:bodyPr>
          <a:lstStyle/>
          <a:p>
            <a:pPr eaLnBrk="1" hangingPunct="1"/>
            <a:r>
              <a:rPr lang="en-US" smtClean="0"/>
              <a:t>Amazon Elastic Cloud (EC2)</a:t>
            </a:r>
          </a:p>
        </p:txBody>
      </p:sp>
      <p:sp>
        <p:nvSpPr>
          <p:cNvPr id="16389" name="Rectangle 3"/>
          <p:cNvSpPr>
            <a:spLocks noGrp="1" noChangeArrowheads="1"/>
          </p:cNvSpPr>
          <p:nvPr>
            <p:ph type="body" idx="1"/>
          </p:nvPr>
        </p:nvSpPr>
        <p:spPr/>
        <p:txBody>
          <a:bodyPr/>
          <a:lstStyle/>
          <a:p>
            <a:pPr eaLnBrk="1" hangingPunct="1"/>
            <a:r>
              <a:rPr lang="en-US" dirty="0" smtClean="0"/>
              <a:t>Amazon Web Service that allows users to rent computers and install their own applications on them</a:t>
            </a:r>
          </a:p>
          <a:p>
            <a:pPr eaLnBrk="1" hangingPunct="1"/>
            <a:r>
              <a:rPr lang="en-US" dirty="0" smtClean="0"/>
              <a:t>For our </a:t>
            </a:r>
            <a:r>
              <a:rPr lang="en-US" dirty="0" smtClean="0"/>
              <a:t>Training of project AWS, </a:t>
            </a:r>
            <a:r>
              <a:rPr lang="en-US" dirty="0" smtClean="0"/>
              <a:t>so we as students can gain experience in cloud </a:t>
            </a:r>
            <a:r>
              <a:rPr lang="en-US" dirty="0" smtClean="0"/>
              <a:t>computing</a:t>
            </a:r>
            <a:endParaRPr lang="en-US" dirty="0" smtClean="0"/>
          </a:p>
        </p:txBody>
      </p:sp>
    </p:spTree>
    <p:extLst>
      <p:ext uri="{BB962C8B-B14F-4D97-AF65-F5344CB8AC3E}">
        <p14:creationId xmlns:p14="http://schemas.microsoft.com/office/powerpoint/2010/main" val="3645815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53248"/>
            <a:ext cx="8205304" cy="828885"/>
          </a:xfrm>
        </p:spPr>
        <p:txBody>
          <a:bodyPr/>
          <a:lstStyle/>
          <a:p>
            <a:r>
              <a:rPr lang="en-US" b="0" dirty="0" smtClean="0">
                <a:latin typeface="Helvetica Neue"/>
                <a:cs typeface="Helvetica Neue"/>
              </a:rPr>
              <a:t>Storage &amp; Content Delivery</a:t>
            </a:r>
            <a:endParaRPr lang="en-US" b="0" dirty="0">
              <a:latin typeface="Helvetica Neue"/>
              <a:cs typeface="Helvetica Neue"/>
            </a:endParaRPr>
          </a:p>
        </p:txBody>
      </p:sp>
      <p:sp>
        <p:nvSpPr>
          <p:cNvPr id="3" name="TextBox 2"/>
          <p:cNvSpPr txBox="1"/>
          <p:nvPr/>
        </p:nvSpPr>
        <p:spPr>
          <a:xfrm>
            <a:off x="257708" y="1208240"/>
            <a:ext cx="4250793" cy="584775"/>
          </a:xfrm>
          <a:prstGeom prst="rect">
            <a:avLst/>
          </a:prstGeom>
          <a:noFill/>
        </p:spPr>
        <p:txBody>
          <a:bodyPr wrap="square" rtlCol="0">
            <a:spAutoFit/>
          </a:bodyPr>
          <a:lstStyle/>
          <a:p>
            <a:endParaRPr lang="en-US" sz="1600" dirty="0" smtClean="0">
              <a:solidFill>
                <a:srgbClr val="7F7F7F"/>
              </a:solidFill>
              <a:latin typeface="Helvetica Neue"/>
              <a:cs typeface="Helvetica Neue"/>
            </a:endParaRPr>
          </a:p>
          <a:p>
            <a:r>
              <a:rPr lang="en-US" sz="1600" dirty="0" smtClean="0">
                <a:solidFill>
                  <a:srgbClr val="7F7F7F"/>
                </a:solidFill>
                <a:latin typeface="Helvetica Neue"/>
                <a:cs typeface="Helvetica Neue"/>
              </a:rPr>
              <a:t>Amazon </a:t>
            </a:r>
            <a:r>
              <a:rPr lang="en-US" sz="1600" dirty="0" smtClean="0">
                <a:solidFill>
                  <a:srgbClr val="7F7F7F"/>
                </a:solidFill>
                <a:latin typeface="Helvetica Neue"/>
                <a:cs typeface="Helvetica Neue"/>
              </a:rPr>
              <a:t>Simple Storage Service</a:t>
            </a:r>
            <a:endParaRPr lang="en-US" sz="1600" dirty="0">
              <a:solidFill>
                <a:srgbClr val="7F7F7F"/>
              </a:solidFill>
              <a:latin typeface="Helvetica Neue"/>
              <a:cs typeface="Helvetica Neue"/>
            </a:endParaRPr>
          </a:p>
        </p:txBody>
      </p:sp>
      <p:sp>
        <p:nvSpPr>
          <p:cNvPr id="10" name="TextBox 9"/>
          <p:cNvSpPr txBox="1"/>
          <p:nvPr/>
        </p:nvSpPr>
        <p:spPr>
          <a:xfrm>
            <a:off x="257708" y="3807006"/>
            <a:ext cx="4701643" cy="338554"/>
          </a:xfrm>
          <a:prstGeom prst="rect">
            <a:avLst/>
          </a:prstGeom>
          <a:noFill/>
        </p:spPr>
        <p:txBody>
          <a:bodyPr wrap="square" rtlCol="0">
            <a:spAutoFit/>
          </a:bodyPr>
          <a:lstStyle/>
          <a:p>
            <a:r>
              <a:rPr lang="en-US" sz="1600" dirty="0" smtClean="0">
                <a:solidFill>
                  <a:srgbClr val="7F7F7F"/>
                </a:solidFill>
                <a:latin typeface="Helvetica Neue"/>
                <a:cs typeface="Helvetica Neue"/>
              </a:rPr>
              <a:t>Amazon Elastic Block Store</a:t>
            </a:r>
            <a:endParaRPr lang="en-US" sz="1600" dirty="0">
              <a:solidFill>
                <a:srgbClr val="7F7F7F"/>
              </a:solidFill>
              <a:latin typeface="Helvetica Neue"/>
              <a:cs typeface="Helvetica Neue"/>
            </a:endParaRPr>
          </a:p>
        </p:txBody>
      </p:sp>
      <p:sp>
        <p:nvSpPr>
          <p:cNvPr id="18" name="TextBox 17"/>
          <p:cNvSpPr txBox="1"/>
          <p:nvPr/>
        </p:nvSpPr>
        <p:spPr>
          <a:xfrm>
            <a:off x="5230109" y="1208240"/>
            <a:ext cx="2040994" cy="584775"/>
          </a:xfrm>
          <a:prstGeom prst="rect">
            <a:avLst/>
          </a:prstGeom>
          <a:noFill/>
        </p:spPr>
        <p:txBody>
          <a:bodyPr wrap="square" rtlCol="0">
            <a:spAutoFit/>
          </a:bodyPr>
          <a:lstStyle/>
          <a:p>
            <a:endParaRPr lang="en-US" sz="1600" dirty="0" smtClean="0">
              <a:solidFill>
                <a:srgbClr val="7F7F7F"/>
              </a:solidFill>
              <a:latin typeface="Helvetica Neue"/>
              <a:cs typeface="Helvetica Neue"/>
            </a:endParaRPr>
          </a:p>
          <a:p>
            <a:r>
              <a:rPr lang="en-US" sz="1600" dirty="0" smtClean="0">
                <a:latin typeface="Helvetica Neue"/>
                <a:cs typeface="Helvetica Neue"/>
              </a:rPr>
              <a:t>AWS </a:t>
            </a:r>
            <a:r>
              <a:rPr lang="en-US" sz="1600" dirty="0" smtClean="0">
                <a:latin typeface="Helvetica Neue"/>
                <a:cs typeface="Helvetica Neue"/>
              </a:rPr>
              <a:t>Import/Export</a:t>
            </a:r>
            <a:endParaRPr lang="en-US" sz="1600" dirty="0">
              <a:latin typeface="Helvetica Neue"/>
              <a:cs typeface="Helvetica Neue"/>
            </a:endParaRPr>
          </a:p>
        </p:txBody>
      </p:sp>
      <p:sp>
        <p:nvSpPr>
          <p:cNvPr id="19" name="TextBox 18"/>
          <p:cNvSpPr txBox="1"/>
          <p:nvPr/>
        </p:nvSpPr>
        <p:spPr>
          <a:xfrm>
            <a:off x="5273461" y="3823939"/>
            <a:ext cx="2309187" cy="338554"/>
          </a:xfrm>
          <a:prstGeom prst="rect">
            <a:avLst/>
          </a:prstGeom>
          <a:noFill/>
        </p:spPr>
        <p:txBody>
          <a:bodyPr wrap="square" rtlCol="0">
            <a:spAutoFit/>
          </a:bodyPr>
          <a:lstStyle/>
          <a:p>
            <a:pPr algn="ctr"/>
            <a:r>
              <a:rPr lang="en-US" sz="1600" dirty="0" smtClean="0">
                <a:solidFill>
                  <a:srgbClr val="7F7F7F"/>
                </a:solidFill>
                <a:latin typeface="Helvetica Neue"/>
                <a:cs typeface="Helvetica Neue"/>
              </a:rPr>
              <a:t>AWS Storage Gateway</a:t>
            </a:r>
            <a:endParaRPr lang="en-US" sz="1600" dirty="0">
              <a:solidFill>
                <a:srgbClr val="7F7F7F"/>
              </a:solidFill>
              <a:latin typeface="Helvetica Neue"/>
              <a:cs typeface="Helvetica Neue"/>
            </a:endParaRPr>
          </a:p>
        </p:txBody>
      </p:sp>
      <p:pic>
        <p:nvPicPr>
          <p:cNvPr id="20" name="Picture 19" descr="AWS-Import-Exp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1515" y="1702933"/>
            <a:ext cx="731520" cy="975360"/>
          </a:xfrm>
          <a:prstGeom prst="rect">
            <a:avLst/>
          </a:prstGeom>
        </p:spPr>
      </p:pic>
      <p:pic>
        <p:nvPicPr>
          <p:cNvPr id="21" name="Picture 20" descr="Storage-Gatewa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1515" y="4427073"/>
            <a:ext cx="731520" cy="975360"/>
          </a:xfrm>
          <a:prstGeom prst="rect">
            <a:avLst/>
          </a:prstGeom>
        </p:spPr>
      </p:pic>
      <p:pic>
        <p:nvPicPr>
          <p:cNvPr id="7" name="Picture 6" descr="S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47" y="1743641"/>
            <a:ext cx="731520" cy="975360"/>
          </a:xfrm>
          <a:prstGeom prst="rect">
            <a:avLst/>
          </a:prstGeom>
        </p:spPr>
      </p:pic>
      <p:sp>
        <p:nvSpPr>
          <p:cNvPr id="22" name="TextBox 21"/>
          <p:cNvSpPr txBox="1"/>
          <p:nvPr/>
        </p:nvSpPr>
        <p:spPr>
          <a:xfrm>
            <a:off x="362639" y="2898980"/>
            <a:ext cx="720596" cy="153888"/>
          </a:xfrm>
          <a:prstGeom prst="rect">
            <a:avLst/>
          </a:prstGeom>
          <a:noFill/>
        </p:spPr>
        <p:txBody>
          <a:bodyPr wrap="square" lIns="0" tIns="0" rIns="0" bIns="0" rtlCol="0">
            <a:spAutoFit/>
          </a:bodyPr>
          <a:lstStyle/>
          <a:p>
            <a:pPr algn="ctr"/>
            <a:r>
              <a:rPr lang="en-US" sz="1000" dirty="0" smtClean="0">
                <a:latin typeface="Helvetica Neue"/>
                <a:cs typeface="Helvetica Neue"/>
              </a:rPr>
              <a:t>Amazon S3</a:t>
            </a:r>
            <a:endParaRPr lang="en-US" sz="1000" dirty="0">
              <a:latin typeface="Helvetica Neue"/>
              <a:cs typeface="Helvetica Neue"/>
            </a:endParaRPr>
          </a:p>
        </p:txBody>
      </p:sp>
      <p:pic>
        <p:nvPicPr>
          <p:cNvPr id="5" name="Picture 4" descr="S3-Bucke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1188" y="1743641"/>
            <a:ext cx="731520" cy="975360"/>
          </a:xfrm>
          <a:prstGeom prst="rect">
            <a:avLst/>
          </a:prstGeom>
        </p:spPr>
      </p:pic>
      <p:sp>
        <p:nvSpPr>
          <p:cNvPr id="23" name="TextBox 22"/>
          <p:cNvSpPr txBox="1"/>
          <p:nvPr/>
        </p:nvSpPr>
        <p:spPr>
          <a:xfrm>
            <a:off x="1418810" y="2898980"/>
            <a:ext cx="516276" cy="153888"/>
          </a:xfrm>
          <a:prstGeom prst="rect">
            <a:avLst/>
          </a:prstGeom>
          <a:noFill/>
        </p:spPr>
        <p:txBody>
          <a:bodyPr wrap="square" lIns="0" tIns="0" rIns="0" bIns="0" rtlCol="0">
            <a:spAutoFit/>
          </a:bodyPr>
          <a:lstStyle/>
          <a:p>
            <a:pPr algn="ctr"/>
            <a:r>
              <a:rPr lang="en-US" sz="1000" dirty="0" smtClean="0">
                <a:latin typeface="Helvetica Neue"/>
                <a:cs typeface="Helvetica Neue"/>
              </a:rPr>
              <a:t>bucket</a:t>
            </a:r>
            <a:endParaRPr lang="en-US" sz="1000" dirty="0">
              <a:latin typeface="Helvetica Neue"/>
              <a:cs typeface="Helvetica Neue"/>
            </a:endParaRPr>
          </a:p>
        </p:txBody>
      </p:sp>
      <p:pic>
        <p:nvPicPr>
          <p:cNvPr id="4" name="Picture 3" descr="S3-Bucket-with-object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7242" y="1743641"/>
            <a:ext cx="731520" cy="975360"/>
          </a:xfrm>
          <a:prstGeom prst="rect">
            <a:avLst/>
          </a:prstGeom>
        </p:spPr>
      </p:pic>
      <p:sp>
        <p:nvSpPr>
          <p:cNvPr id="24" name="TextBox 23"/>
          <p:cNvSpPr txBox="1"/>
          <p:nvPr/>
        </p:nvSpPr>
        <p:spPr>
          <a:xfrm>
            <a:off x="2285603" y="2898981"/>
            <a:ext cx="794798" cy="307777"/>
          </a:xfrm>
          <a:prstGeom prst="rect">
            <a:avLst/>
          </a:prstGeom>
          <a:noFill/>
        </p:spPr>
        <p:txBody>
          <a:bodyPr wrap="square" lIns="0" tIns="0" rIns="0" bIns="0" rtlCol="0">
            <a:spAutoFit/>
          </a:bodyPr>
          <a:lstStyle/>
          <a:p>
            <a:pPr algn="ctr"/>
            <a:r>
              <a:rPr lang="en-US" sz="1000" dirty="0" smtClean="0">
                <a:latin typeface="Helvetica Neue"/>
                <a:cs typeface="Helvetica Neue"/>
              </a:rPr>
              <a:t>bucket with objects</a:t>
            </a:r>
            <a:endParaRPr lang="en-US" sz="1000" dirty="0">
              <a:latin typeface="Helvetica Neue"/>
              <a:cs typeface="Helvetica Neue"/>
            </a:endParaRPr>
          </a:p>
        </p:txBody>
      </p:sp>
      <p:pic>
        <p:nvPicPr>
          <p:cNvPr id="6" name="Picture 5" descr="S3-Objec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5824" y="1743641"/>
            <a:ext cx="731520" cy="975360"/>
          </a:xfrm>
          <a:prstGeom prst="rect">
            <a:avLst/>
          </a:prstGeom>
        </p:spPr>
      </p:pic>
      <p:sp>
        <p:nvSpPr>
          <p:cNvPr id="25" name="TextBox 24"/>
          <p:cNvSpPr txBox="1"/>
          <p:nvPr/>
        </p:nvSpPr>
        <p:spPr>
          <a:xfrm>
            <a:off x="3427366" y="2898980"/>
            <a:ext cx="508436" cy="153888"/>
          </a:xfrm>
          <a:prstGeom prst="rect">
            <a:avLst/>
          </a:prstGeom>
          <a:noFill/>
        </p:spPr>
        <p:txBody>
          <a:bodyPr wrap="square" lIns="0" tIns="0" rIns="0" bIns="0" rtlCol="0">
            <a:spAutoFit/>
          </a:bodyPr>
          <a:lstStyle/>
          <a:p>
            <a:pPr algn="ctr"/>
            <a:r>
              <a:rPr lang="en-US" sz="1000" dirty="0" smtClean="0">
                <a:latin typeface="Helvetica Neue"/>
                <a:cs typeface="Helvetica Neue"/>
              </a:rPr>
              <a:t>object</a:t>
            </a:r>
            <a:endParaRPr lang="en-US" sz="1000" dirty="0">
              <a:latin typeface="Helvetica Neue"/>
              <a:cs typeface="Helvetica Neue"/>
            </a:endParaRPr>
          </a:p>
        </p:txBody>
      </p:sp>
      <p:sp>
        <p:nvSpPr>
          <p:cNvPr id="26" name="TextBox 25"/>
          <p:cNvSpPr txBox="1"/>
          <p:nvPr/>
        </p:nvSpPr>
        <p:spPr>
          <a:xfrm>
            <a:off x="5194629" y="2908244"/>
            <a:ext cx="1233424" cy="153888"/>
          </a:xfrm>
          <a:prstGeom prst="rect">
            <a:avLst/>
          </a:prstGeom>
          <a:noFill/>
        </p:spPr>
        <p:txBody>
          <a:bodyPr wrap="square" lIns="0" tIns="0" rIns="0" bIns="0" rtlCol="0">
            <a:spAutoFit/>
          </a:bodyPr>
          <a:lstStyle/>
          <a:p>
            <a:pPr algn="ctr"/>
            <a:r>
              <a:rPr lang="en-US" sz="1000" dirty="0" smtClean="0">
                <a:latin typeface="Helvetica Neue"/>
                <a:cs typeface="Helvetica Neue"/>
              </a:rPr>
              <a:t>AWS Import/Export</a:t>
            </a:r>
            <a:endParaRPr lang="en-US" sz="1000" dirty="0">
              <a:latin typeface="Helvetica Neue"/>
              <a:cs typeface="Helvetica Neue"/>
            </a:endParaRPr>
          </a:p>
        </p:txBody>
      </p:sp>
      <p:sp>
        <p:nvSpPr>
          <p:cNvPr id="27" name="TextBox 26"/>
          <p:cNvSpPr txBox="1"/>
          <p:nvPr/>
        </p:nvSpPr>
        <p:spPr>
          <a:xfrm>
            <a:off x="5031889" y="5608892"/>
            <a:ext cx="1218717" cy="307777"/>
          </a:xfrm>
          <a:prstGeom prst="rect">
            <a:avLst/>
          </a:prstGeom>
          <a:noFill/>
        </p:spPr>
        <p:txBody>
          <a:bodyPr wrap="square" lIns="0" tIns="0" rIns="0" bIns="0" rtlCol="0">
            <a:spAutoFit/>
          </a:bodyPr>
          <a:lstStyle/>
          <a:p>
            <a:pPr algn="ctr"/>
            <a:r>
              <a:rPr lang="en-US" sz="1000" dirty="0" smtClean="0">
                <a:latin typeface="Helvetica Neue"/>
                <a:cs typeface="Helvetica Neue"/>
              </a:rPr>
              <a:t>AWS Storage Gateway</a:t>
            </a:r>
            <a:endParaRPr lang="en-US" sz="1000" dirty="0">
              <a:latin typeface="Helvetica Neue"/>
              <a:cs typeface="Helvetica Neue"/>
            </a:endParaRPr>
          </a:p>
        </p:txBody>
      </p:sp>
      <p:pic>
        <p:nvPicPr>
          <p:cNvPr id="16" name="Picture 15" descr="EBS-Volum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0355" y="4432551"/>
            <a:ext cx="731520" cy="975360"/>
          </a:xfrm>
          <a:prstGeom prst="rect">
            <a:avLst/>
          </a:prstGeom>
        </p:spPr>
      </p:pic>
      <p:sp>
        <p:nvSpPr>
          <p:cNvPr id="28" name="TextBox 103"/>
          <p:cNvSpPr txBox="1">
            <a:spLocks noChangeArrowheads="1"/>
          </p:cNvSpPr>
          <p:nvPr/>
        </p:nvSpPr>
        <p:spPr bwMode="auto">
          <a:xfrm>
            <a:off x="1431200" y="5608891"/>
            <a:ext cx="489833" cy="153888"/>
          </a:xfrm>
          <a:prstGeom prst="rect">
            <a:avLst/>
          </a:prstGeom>
          <a:noFill/>
          <a:ln w="9525">
            <a:noFill/>
            <a:miter lim="800000"/>
            <a:headEnd/>
            <a:tailEnd/>
          </a:ln>
        </p:spPr>
        <p:txBody>
          <a:bodyPr wrap="square" lIns="0" tIns="0" rIns="0" bIns="0">
            <a:spAutoFit/>
          </a:bodyPr>
          <a:lstStyle/>
          <a:p>
            <a:pPr algn="ctr"/>
            <a:r>
              <a:rPr lang="en-US" sz="1000" dirty="0" smtClean="0">
                <a:latin typeface="Helvetica Neue"/>
                <a:ea typeface="Verdana" pitchFamily="34" charset="0"/>
                <a:cs typeface="Helvetica Neue"/>
              </a:rPr>
              <a:t>volume</a:t>
            </a:r>
            <a:endParaRPr lang="en-US" sz="1000" dirty="0">
              <a:latin typeface="Helvetica Neue"/>
              <a:ea typeface="Verdana" pitchFamily="34" charset="0"/>
              <a:cs typeface="Helvetica Neue"/>
            </a:endParaRPr>
          </a:p>
        </p:txBody>
      </p:sp>
      <p:pic>
        <p:nvPicPr>
          <p:cNvPr id="17" name="Picture 16" descr="EBS-Snapsho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0265" y="4432049"/>
            <a:ext cx="731520" cy="975360"/>
          </a:xfrm>
          <a:prstGeom prst="rect">
            <a:avLst/>
          </a:prstGeom>
        </p:spPr>
      </p:pic>
      <p:sp>
        <p:nvSpPr>
          <p:cNvPr id="29" name="TextBox 104"/>
          <p:cNvSpPr txBox="1">
            <a:spLocks noChangeArrowheads="1"/>
          </p:cNvSpPr>
          <p:nvPr/>
        </p:nvSpPr>
        <p:spPr bwMode="auto">
          <a:xfrm>
            <a:off x="2385990" y="5608891"/>
            <a:ext cx="580070" cy="153888"/>
          </a:xfrm>
          <a:prstGeom prst="rect">
            <a:avLst/>
          </a:prstGeom>
          <a:noFill/>
          <a:ln w="9525">
            <a:noFill/>
            <a:miter lim="800000"/>
            <a:headEnd/>
            <a:tailEnd/>
          </a:ln>
        </p:spPr>
        <p:txBody>
          <a:bodyPr wrap="square" lIns="0" tIns="0" rIns="0" bIns="0">
            <a:spAutoFit/>
          </a:bodyPr>
          <a:lstStyle/>
          <a:p>
            <a:pPr algn="ctr"/>
            <a:r>
              <a:rPr lang="en-US" sz="1000" dirty="0" smtClean="0">
                <a:latin typeface="Helvetica Neue"/>
                <a:ea typeface="Verdana" pitchFamily="34" charset="0"/>
                <a:cs typeface="Helvetica Neue"/>
              </a:rPr>
              <a:t>snapshot</a:t>
            </a:r>
            <a:endParaRPr lang="en-US" sz="1000" dirty="0">
              <a:latin typeface="Helvetica Neue"/>
              <a:ea typeface="Verdana" pitchFamily="34" charset="0"/>
              <a:cs typeface="Helvetica Neue"/>
            </a:endParaRPr>
          </a:p>
        </p:txBody>
      </p:sp>
      <p:pic>
        <p:nvPicPr>
          <p:cNvPr id="15" name="Picture 14" descr="Amazon-Elastic-Block-Storag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1099" y="4429561"/>
            <a:ext cx="731520" cy="975360"/>
          </a:xfrm>
          <a:prstGeom prst="rect">
            <a:avLst/>
          </a:prstGeom>
        </p:spPr>
      </p:pic>
      <p:sp>
        <p:nvSpPr>
          <p:cNvPr id="30" name="TextBox 103"/>
          <p:cNvSpPr txBox="1">
            <a:spLocks noChangeArrowheads="1"/>
          </p:cNvSpPr>
          <p:nvPr/>
        </p:nvSpPr>
        <p:spPr bwMode="auto">
          <a:xfrm>
            <a:off x="372227" y="5608891"/>
            <a:ext cx="789264" cy="153888"/>
          </a:xfrm>
          <a:prstGeom prst="rect">
            <a:avLst/>
          </a:prstGeom>
          <a:noFill/>
          <a:ln w="9525">
            <a:noFill/>
            <a:miter lim="800000"/>
            <a:headEnd/>
            <a:tailEnd/>
          </a:ln>
        </p:spPr>
        <p:txBody>
          <a:bodyPr wrap="square" lIns="0" tIns="0" rIns="0" bIns="0">
            <a:spAutoFit/>
          </a:bodyPr>
          <a:lstStyle/>
          <a:p>
            <a:pPr algn="ctr"/>
            <a:r>
              <a:rPr lang="en-US" sz="1000" dirty="0" smtClean="0">
                <a:latin typeface="Helvetica Neue"/>
                <a:ea typeface="Verdana" pitchFamily="34" charset="0"/>
                <a:cs typeface="Helvetica Neue"/>
              </a:rPr>
              <a:t>Amazon EBS</a:t>
            </a:r>
            <a:endParaRPr lang="en-US" sz="1000" dirty="0">
              <a:latin typeface="Helvetica Neue"/>
              <a:ea typeface="Verdana" pitchFamily="34" charset="0"/>
              <a:cs typeface="Helvetica Neue"/>
            </a:endParaRPr>
          </a:p>
        </p:txBody>
      </p:sp>
      <p:sp>
        <p:nvSpPr>
          <p:cNvPr id="31" name="Rectangle 30"/>
          <p:cNvSpPr/>
          <p:nvPr/>
        </p:nvSpPr>
        <p:spPr>
          <a:xfrm>
            <a:off x="212379" y="6298358"/>
            <a:ext cx="3933834"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Storage &amp; Content Delivery</a:t>
            </a:r>
            <a:endParaRPr lang="en-US" sz="1400" dirty="0">
              <a:solidFill>
                <a:schemeClr val="bg1">
                  <a:lumMod val="65000"/>
                </a:schemeClr>
              </a:solidFill>
              <a:latin typeface="Helvetica Neue"/>
              <a:cs typeface="Helvetica Neue"/>
            </a:endParaRPr>
          </a:p>
        </p:txBody>
      </p:sp>
      <p:sp>
        <p:nvSpPr>
          <p:cNvPr id="32" name="TextBox 103"/>
          <p:cNvSpPr txBox="1">
            <a:spLocks noChangeArrowheads="1"/>
          </p:cNvSpPr>
          <p:nvPr/>
        </p:nvSpPr>
        <p:spPr bwMode="auto">
          <a:xfrm>
            <a:off x="7186873" y="5608892"/>
            <a:ext cx="489833" cy="307777"/>
          </a:xfrm>
          <a:prstGeom prst="rect">
            <a:avLst/>
          </a:prstGeom>
          <a:noFill/>
          <a:ln w="9525">
            <a:noFill/>
            <a:miter lim="800000"/>
            <a:headEnd/>
            <a:tailEnd/>
          </a:ln>
        </p:spPr>
        <p:txBody>
          <a:bodyPr wrap="square" lIns="0" tIns="0" rIns="0" bIns="0">
            <a:spAutoFit/>
          </a:bodyPr>
          <a:lstStyle/>
          <a:p>
            <a:pPr algn="ctr"/>
            <a:r>
              <a:rPr lang="en-US" sz="1000" dirty="0" smtClean="0">
                <a:latin typeface="Helvetica Neue"/>
                <a:ea typeface="Verdana" pitchFamily="34" charset="0"/>
                <a:cs typeface="Helvetica Neue"/>
              </a:rPr>
              <a:t>cached volume</a:t>
            </a:r>
            <a:endParaRPr lang="en-US" sz="1000" dirty="0">
              <a:latin typeface="Helvetica Neue"/>
              <a:ea typeface="Verdana" pitchFamily="34" charset="0"/>
              <a:cs typeface="Helvetica Neue"/>
            </a:endParaRPr>
          </a:p>
        </p:txBody>
      </p:sp>
      <p:sp>
        <p:nvSpPr>
          <p:cNvPr id="33" name="TextBox 104"/>
          <p:cNvSpPr txBox="1">
            <a:spLocks noChangeArrowheads="1"/>
          </p:cNvSpPr>
          <p:nvPr/>
        </p:nvSpPr>
        <p:spPr bwMode="auto">
          <a:xfrm>
            <a:off x="7857212" y="5608892"/>
            <a:ext cx="960455" cy="307777"/>
          </a:xfrm>
          <a:prstGeom prst="rect">
            <a:avLst/>
          </a:prstGeom>
          <a:noFill/>
          <a:ln w="9525">
            <a:noFill/>
            <a:miter lim="800000"/>
            <a:headEnd/>
            <a:tailEnd/>
          </a:ln>
        </p:spPr>
        <p:txBody>
          <a:bodyPr wrap="square" lIns="0" tIns="0" rIns="0" bIns="0">
            <a:spAutoFit/>
          </a:bodyPr>
          <a:lstStyle/>
          <a:p>
            <a:pPr algn="ctr"/>
            <a:r>
              <a:rPr lang="en-US" sz="1000" dirty="0" smtClean="0">
                <a:latin typeface="Helvetica Neue"/>
                <a:ea typeface="Verdana" pitchFamily="34" charset="0"/>
                <a:cs typeface="Helvetica Neue"/>
              </a:rPr>
              <a:t>virtual tape library</a:t>
            </a:r>
            <a:endParaRPr lang="en-US" sz="1000" dirty="0">
              <a:latin typeface="Helvetica Neue"/>
              <a:ea typeface="Verdana" pitchFamily="34" charset="0"/>
              <a:cs typeface="Helvetica Neue"/>
            </a:endParaRPr>
          </a:p>
        </p:txBody>
      </p:sp>
      <p:sp>
        <p:nvSpPr>
          <p:cNvPr id="34" name="TextBox 103"/>
          <p:cNvSpPr txBox="1">
            <a:spLocks noChangeArrowheads="1"/>
          </p:cNvSpPr>
          <p:nvPr/>
        </p:nvSpPr>
        <p:spPr bwMode="auto">
          <a:xfrm>
            <a:off x="6194324" y="5608892"/>
            <a:ext cx="753806" cy="307777"/>
          </a:xfrm>
          <a:prstGeom prst="rect">
            <a:avLst/>
          </a:prstGeom>
          <a:noFill/>
          <a:ln w="9525">
            <a:noFill/>
            <a:miter lim="800000"/>
            <a:headEnd/>
            <a:tailEnd/>
          </a:ln>
        </p:spPr>
        <p:txBody>
          <a:bodyPr wrap="square" lIns="0" tIns="0" rIns="0" bIns="0">
            <a:spAutoFit/>
          </a:bodyPr>
          <a:lstStyle/>
          <a:p>
            <a:pPr algn="ctr"/>
            <a:r>
              <a:rPr lang="en-US" sz="1000" dirty="0" smtClean="0">
                <a:latin typeface="Helvetica Neue"/>
                <a:ea typeface="Verdana" pitchFamily="34" charset="0"/>
                <a:cs typeface="Helvetica Neue"/>
              </a:rPr>
              <a:t>non-cached volume</a:t>
            </a:r>
            <a:endParaRPr lang="en-US" sz="1000" dirty="0">
              <a:latin typeface="Helvetica Neue"/>
              <a:ea typeface="Verdana" pitchFamily="34" charset="0"/>
              <a:cs typeface="Helvetica Neue"/>
            </a:endParaRPr>
          </a:p>
        </p:txBody>
      </p:sp>
      <p:pic>
        <p:nvPicPr>
          <p:cNvPr id="11" name="Picture 10" descr="Storage &amp; Content Delivery_Non-Cached Volumn.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63762" y="4408127"/>
            <a:ext cx="847664" cy="1141635"/>
          </a:xfrm>
          <a:prstGeom prst="rect">
            <a:avLst/>
          </a:prstGeom>
        </p:spPr>
      </p:pic>
      <p:pic>
        <p:nvPicPr>
          <p:cNvPr id="12" name="Picture 11" descr="Storage &amp; Content Delivery-17.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40471" y="4413835"/>
            <a:ext cx="847664" cy="1130219"/>
          </a:xfrm>
          <a:prstGeom prst="rect">
            <a:avLst/>
          </a:prstGeom>
        </p:spPr>
      </p:pic>
      <p:pic>
        <p:nvPicPr>
          <p:cNvPr id="13" name="Picture 12" descr="Storage &amp; Content Delivery-18.eps"/>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17180" y="4408127"/>
            <a:ext cx="847664" cy="1141635"/>
          </a:xfrm>
          <a:prstGeom prst="rect">
            <a:avLst/>
          </a:prstGeom>
        </p:spPr>
      </p:pic>
    </p:spTree>
    <p:extLst>
      <p:ext uri="{BB962C8B-B14F-4D97-AF65-F5344CB8AC3E}">
        <p14:creationId xmlns:p14="http://schemas.microsoft.com/office/powerpoint/2010/main" val="2730419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53248"/>
            <a:ext cx="8205304" cy="828885"/>
          </a:xfrm>
        </p:spPr>
        <p:txBody>
          <a:bodyPr/>
          <a:lstStyle/>
          <a:p>
            <a:r>
              <a:rPr lang="en-US" b="0" dirty="0" smtClean="0">
                <a:latin typeface="Helvetica Neue"/>
                <a:cs typeface="Helvetica Neue"/>
              </a:rPr>
              <a:t>Storage &amp; Content Delivery</a:t>
            </a:r>
            <a:endParaRPr lang="en-US" b="0" dirty="0">
              <a:latin typeface="Helvetica Neue"/>
              <a:cs typeface="Helvetica Neue"/>
            </a:endParaRPr>
          </a:p>
        </p:txBody>
      </p:sp>
      <p:sp>
        <p:nvSpPr>
          <p:cNvPr id="3" name="TextBox 2"/>
          <p:cNvSpPr txBox="1"/>
          <p:nvPr/>
        </p:nvSpPr>
        <p:spPr>
          <a:xfrm>
            <a:off x="257708" y="1208240"/>
            <a:ext cx="4250793" cy="584775"/>
          </a:xfrm>
          <a:prstGeom prst="rect">
            <a:avLst/>
          </a:prstGeom>
          <a:noFill/>
        </p:spPr>
        <p:txBody>
          <a:bodyPr wrap="square" rtlCol="0">
            <a:spAutoFit/>
          </a:bodyPr>
          <a:lstStyle/>
          <a:p>
            <a:endParaRPr lang="en-US" sz="1600" dirty="0" smtClean="0">
              <a:solidFill>
                <a:srgbClr val="7F7F7F"/>
              </a:solidFill>
              <a:latin typeface="Helvetica Neue"/>
              <a:cs typeface="Helvetica Neue"/>
            </a:endParaRPr>
          </a:p>
          <a:p>
            <a:r>
              <a:rPr lang="en-US" sz="1600" dirty="0" smtClean="0">
                <a:solidFill>
                  <a:srgbClr val="7F7F7F"/>
                </a:solidFill>
                <a:latin typeface="Helvetica Neue"/>
                <a:cs typeface="Helvetica Neue"/>
              </a:rPr>
              <a:t>Amazon </a:t>
            </a:r>
            <a:r>
              <a:rPr lang="en-US" sz="1600" dirty="0" smtClean="0">
                <a:solidFill>
                  <a:srgbClr val="7F7F7F"/>
                </a:solidFill>
                <a:latin typeface="Helvetica Neue"/>
                <a:cs typeface="Helvetica Neue"/>
              </a:rPr>
              <a:t>Glacier</a:t>
            </a:r>
            <a:endParaRPr lang="en-US" sz="1600" dirty="0">
              <a:solidFill>
                <a:srgbClr val="7F7F7F"/>
              </a:solidFill>
              <a:latin typeface="Helvetica Neue"/>
              <a:cs typeface="Helvetica Neue"/>
            </a:endParaRPr>
          </a:p>
        </p:txBody>
      </p:sp>
      <p:sp>
        <p:nvSpPr>
          <p:cNvPr id="10" name="TextBox 9"/>
          <p:cNvSpPr txBox="1"/>
          <p:nvPr/>
        </p:nvSpPr>
        <p:spPr>
          <a:xfrm>
            <a:off x="257708" y="3806998"/>
            <a:ext cx="4701643" cy="338554"/>
          </a:xfrm>
          <a:prstGeom prst="rect">
            <a:avLst/>
          </a:prstGeom>
          <a:noFill/>
        </p:spPr>
        <p:txBody>
          <a:bodyPr wrap="square" rtlCol="0">
            <a:spAutoFit/>
          </a:bodyPr>
          <a:lstStyle/>
          <a:p>
            <a:r>
              <a:rPr lang="en-US" sz="1600" dirty="0" smtClean="0">
                <a:solidFill>
                  <a:srgbClr val="7F7F7F"/>
                </a:solidFill>
                <a:latin typeface="Helvetica Neue"/>
                <a:cs typeface="Helvetica Neue"/>
              </a:rPr>
              <a:t>Amazon CloudFront</a:t>
            </a:r>
            <a:endParaRPr lang="en-US" sz="1600" dirty="0">
              <a:solidFill>
                <a:srgbClr val="7F7F7F"/>
              </a:solidFill>
              <a:latin typeface="Helvetica Neue"/>
              <a:cs typeface="Helvetica Neue"/>
            </a:endParaRPr>
          </a:p>
        </p:txBody>
      </p:sp>
      <p:pic>
        <p:nvPicPr>
          <p:cNvPr id="22" name="Picture 21" descr="Glaci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413" y="1736660"/>
            <a:ext cx="731520" cy="975360"/>
          </a:xfrm>
          <a:prstGeom prst="rect">
            <a:avLst/>
          </a:prstGeom>
        </p:spPr>
      </p:pic>
      <p:sp>
        <p:nvSpPr>
          <p:cNvPr id="15" name="TextBox 14"/>
          <p:cNvSpPr txBox="1"/>
          <p:nvPr/>
        </p:nvSpPr>
        <p:spPr>
          <a:xfrm>
            <a:off x="253996" y="2971584"/>
            <a:ext cx="926354" cy="153888"/>
          </a:xfrm>
          <a:prstGeom prst="rect">
            <a:avLst/>
          </a:prstGeom>
          <a:noFill/>
        </p:spPr>
        <p:txBody>
          <a:bodyPr wrap="square" lIns="0" tIns="0" rIns="0" bIns="0" rtlCol="0">
            <a:spAutoFit/>
          </a:bodyPr>
          <a:lstStyle/>
          <a:p>
            <a:pPr algn="ctr"/>
            <a:r>
              <a:rPr lang="en-US" sz="1000" dirty="0" smtClean="0">
                <a:latin typeface="Helvetica Neue"/>
                <a:cs typeface="Helvetica Neue"/>
              </a:rPr>
              <a:t>Amazon Glacier</a:t>
            </a:r>
            <a:endParaRPr lang="en-US" sz="1000" dirty="0">
              <a:latin typeface="Helvetica Neue"/>
              <a:cs typeface="Helvetica Neue"/>
            </a:endParaRPr>
          </a:p>
        </p:txBody>
      </p:sp>
      <p:sp>
        <p:nvSpPr>
          <p:cNvPr id="16" name="TextBox 15"/>
          <p:cNvSpPr txBox="1"/>
          <p:nvPr/>
        </p:nvSpPr>
        <p:spPr>
          <a:xfrm>
            <a:off x="1600671" y="2971584"/>
            <a:ext cx="866587" cy="153888"/>
          </a:xfrm>
          <a:prstGeom prst="rect">
            <a:avLst/>
          </a:prstGeom>
          <a:noFill/>
        </p:spPr>
        <p:txBody>
          <a:bodyPr wrap="square" lIns="0" tIns="0" rIns="0" bIns="0" rtlCol="0">
            <a:spAutoFit/>
          </a:bodyPr>
          <a:lstStyle/>
          <a:p>
            <a:pPr algn="ctr"/>
            <a:r>
              <a:rPr lang="en-US" sz="1000" dirty="0" smtClean="0">
                <a:latin typeface="Helvetica Neue"/>
                <a:cs typeface="Helvetica Neue"/>
              </a:rPr>
              <a:t>archive</a:t>
            </a:r>
            <a:endParaRPr lang="en-US" sz="1000" dirty="0">
              <a:latin typeface="Helvetica Neue"/>
              <a:cs typeface="Helvetica Neue"/>
            </a:endParaRPr>
          </a:p>
        </p:txBody>
      </p:sp>
      <p:sp>
        <p:nvSpPr>
          <p:cNvPr id="17" name="TextBox 16"/>
          <p:cNvSpPr txBox="1"/>
          <p:nvPr/>
        </p:nvSpPr>
        <p:spPr>
          <a:xfrm>
            <a:off x="2887578" y="2971584"/>
            <a:ext cx="773646" cy="153888"/>
          </a:xfrm>
          <a:prstGeom prst="rect">
            <a:avLst/>
          </a:prstGeom>
          <a:noFill/>
        </p:spPr>
        <p:txBody>
          <a:bodyPr wrap="square" lIns="0" tIns="0" rIns="0" bIns="0" rtlCol="0">
            <a:spAutoFit/>
          </a:bodyPr>
          <a:lstStyle/>
          <a:p>
            <a:pPr algn="ctr"/>
            <a:r>
              <a:rPr lang="en-US" sz="1000" dirty="0" smtClean="0">
                <a:latin typeface="Helvetica Neue"/>
                <a:cs typeface="Helvetica Neue"/>
              </a:rPr>
              <a:t>vault</a:t>
            </a:r>
            <a:endParaRPr lang="en-US" sz="1000" dirty="0">
              <a:latin typeface="Helvetica Neue"/>
              <a:cs typeface="Helvetica Neue"/>
            </a:endParaRPr>
          </a:p>
        </p:txBody>
      </p:sp>
      <p:pic>
        <p:nvPicPr>
          <p:cNvPr id="8" name="Picture 7" descr="CloudFro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589" y="4427073"/>
            <a:ext cx="731520" cy="975360"/>
          </a:xfrm>
          <a:prstGeom prst="rect">
            <a:avLst/>
          </a:prstGeom>
        </p:spPr>
      </p:pic>
      <p:sp>
        <p:nvSpPr>
          <p:cNvPr id="18" name="TextBox 17"/>
          <p:cNvSpPr txBox="1"/>
          <p:nvPr/>
        </p:nvSpPr>
        <p:spPr>
          <a:xfrm>
            <a:off x="387383" y="5586111"/>
            <a:ext cx="647932" cy="153888"/>
          </a:xfrm>
          <a:prstGeom prst="rect">
            <a:avLst/>
          </a:prstGeom>
          <a:noFill/>
        </p:spPr>
        <p:txBody>
          <a:bodyPr wrap="square" lIns="0" tIns="0" rIns="0" bIns="0" rtlCol="0">
            <a:spAutoFit/>
          </a:bodyPr>
          <a:lstStyle/>
          <a:p>
            <a:pPr algn="ctr"/>
            <a:r>
              <a:rPr lang="en-US" sz="1000" dirty="0" smtClean="0">
                <a:latin typeface="Helvetica Neue"/>
                <a:cs typeface="Helvetica Neue"/>
              </a:rPr>
              <a:t>CloudFront</a:t>
            </a:r>
            <a:endParaRPr lang="en-US" sz="1000" dirty="0">
              <a:latin typeface="Helvetica Neue"/>
              <a:cs typeface="Helvetica Neue"/>
            </a:endParaRPr>
          </a:p>
        </p:txBody>
      </p:sp>
      <p:pic>
        <p:nvPicPr>
          <p:cNvPr id="11" name="Picture 10" descr="CloudFront-Download-Distribu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1732" y="4427073"/>
            <a:ext cx="731520" cy="975360"/>
          </a:xfrm>
          <a:prstGeom prst="rect">
            <a:avLst/>
          </a:prstGeom>
        </p:spPr>
      </p:pic>
      <p:sp>
        <p:nvSpPr>
          <p:cNvPr id="19" name="TextBox 18"/>
          <p:cNvSpPr txBox="1"/>
          <p:nvPr/>
        </p:nvSpPr>
        <p:spPr>
          <a:xfrm>
            <a:off x="1630297" y="5586111"/>
            <a:ext cx="674390" cy="307777"/>
          </a:xfrm>
          <a:prstGeom prst="rect">
            <a:avLst/>
          </a:prstGeom>
          <a:noFill/>
        </p:spPr>
        <p:txBody>
          <a:bodyPr wrap="square" lIns="0" tIns="0" rIns="0" bIns="0" rtlCol="0">
            <a:spAutoFit/>
          </a:bodyPr>
          <a:lstStyle/>
          <a:p>
            <a:pPr algn="ctr"/>
            <a:r>
              <a:rPr lang="en-US" sz="1000" dirty="0" smtClean="0">
                <a:latin typeface="Helvetica Neue"/>
                <a:cs typeface="Helvetica Neue"/>
              </a:rPr>
              <a:t>download distribution</a:t>
            </a:r>
            <a:endParaRPr lang="en-US" sz="1000" dirty="0">
              <a:latin typeface="Helvetica Neue"/>
              <a:cs typeface="Helvetica Neue"/>
            </a:endParaRPr>
          </a:p>
        </p:txBody>
      </p:sp>
      <p:pic>
        <p:nvPicPr>
          <p:cNvPr id="9" name="Picture 8" descr="CloudFront-Edge-Locati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1484" y="4427073"/>
            <a:ext cx="731520" cy="975360"/>
          </a:xfrm>
          <a:prstGeom prst="rect">
            <a:avLst/>
          </a:prstGeom>
        </p:spPr>
      </p:pic>
      <p:sp>
        <p:nvSpPr>
          <p:cNvPr id="20" name="TextBox 19"/>
          <p:cNvSpPr txBox="1"/>
          <p:nvPr/>
        </p:nvSpPr>
        <p:spPr>
          <a:xfrm>
            <a:off x="4114017" y="5586111"/>
            <a:ext cx="846454" cy="153888"/>
          </a:xfrm>
          <a:prstGeom prst="rect">
            <a:avLst/>
          </a:prstGeom>
          <a:noFill/>
        </p:spPr>
        <p:txBody>
          <a:bodyPr wrap="square" lIns="0" tIns="0" rIns="0" bIns="0" rtlCol="0">
            <a:spAutoFit/>
          </a:bodyPr>
          <a:lstStyle/>
          <a:p>
            <a:pPr algn="ctr"/>
            <a:r>
              <a:rPr lang="en-US" sz="1000" dirty="0" smtClean="0">
                <a:latin typeface="Helvetica Neue"/>
                <a:cs typeface="Helvetica Neue"/>
              </a:rPr>
              <a:t>edge location</a:t>
            </a:r>
            <a:endParaRPr lang="en-US" sz="1000" dirty="0">
              <a:latin typeface="Helvetica Neue"/>
              <a:cs typeface="Helvetica Neue"/>
            </a:endParaRPr>
          </a:p>
        </p:txBody>
      </p:sp>
      <p:pic>
        <p:nvPicPr>
          <p:cNvPr id="12" name="Picture 11" descr="CloudFront-Streaming-Distributi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7875" y="4427073"/>
            <a:ext cx="731520" cy="975360"/>
          </a:xfrm>
          <a:prstGeom prst="rect">
            <a:avLst/>
          </a:prstGeom>
        </p:spPr>
      </p:pic>
      <p:sp>
        <p:nvSpPr>
          <p:cNvPr id="21" name="TextBox 20"/>
          <p:cNvSpPr txBox="1"/>
          <p:nvPr/>
        </p:nvSpPr>
        <p:spPr>
          <a:xfrm>
            <a:off x="2876497" y="5586111"/>
            <a:ext cx="694276" cy="307777"/>
          </a:xfrm>
          <a:prstGeom prst="rect">
            <a:avLst/>
          </a:prstGeom>
          <a:noFill/>
        </p:spPr>
        <p:txBody>
          <a:bodyPr wrap="square" lIns="0" tIns="0" rIns="0" bIns="0" rtlCol="0">
            <a:spAutoFit/>
          </a:bodyPr>
          <a:lstStyle/>
          <a:p>
            <a:pPr algn="ctr"/>
            <a:r>
              <a:rPr lang="en-US" sz="1000" dirty="0" smtClean="0">
                <a:latin typeface="Helvetica Neue"/>
                <a:cs typeface="Helvetica Neue"/>
              </a:rPr>
              <a:t>streaming distribution</a:t>
            </a:r>
            <a:endParaRPr lang="en-US" sz="1000" dirty="0">
              <a:latin typeface="Helvetica Neue"/>
              <a:cs typeface="Helvetica Neue"/>
            </a:endParaRPr>
          </a:p>
        </p:txBody>
      </p:sp>
      <p:pic>
        <p:nvPicPr>
          <p:cNvPr id="5" name="Picture 4" descr="Amazon-Glacier-Archiv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7558" y="1606200"/>
            <a:ext cx="992480" cy="1323307"/>
          </a:xfrm>
          <a:prstGeom prst="rect">
            <a:avLst/>
          </a:prstGeom>
        </p:spPr>
      </p:pic>
      <p:pic>
        <p:nvPicPr>
          <p:cNvPr id="6" name="Picture 5" descr="Amazon-Glacier-Vault.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0969" y="1606200"/>
            <a:ext cx="990984" cy="1321312"/>
          </a:xfrm>
          <a:prstGeom prst="rect">
            <a:avLst/>
          </a:prstGeom>
        </p:spPr>
      </p:pic>
      <p:sp>
        <p:nvSpPr>
          <p:cNvPr id="23" name="Rectangle 22"/>
          <p:cNvSpPr/>
          <p:nvPr/>
        </p:nvSpPr>
        <p:spPr>
          <a:xfrm>
            <a:off x="212379" y="6298358"/>
            <a:ext cx="3933834"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Storage &amp; Content Delivery</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3454050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53248"/>
            <a:ext cx="8205304" cy="845819"/>
          </a:xfrm>
        </p:spPr>
        <p:txBody>
          <a:bodyPr/>
          <a:lstStyle/>
          <a:p>
            <a:r>
              <a:rPr lang="en-US" b="0" dirty="0" smtClean="0">
                <a:latin typeface="Helvetica Neue"/>
                <a:cs typeface="Helvetica Neue"/>
              </a:rPr>
              <a:t>Database</a:t>
            </a:r>
            <a:endParaRPr lang="en-US" b="0" dirty="0">
              <a:latin typeface="Helvetica Neue"/>
              <a:cs typeface="Helvetica Neue"/>
            </a:endParaRPr>
          </a:p>
        </p:txBody>
      </p:sp>
      <p:sp>
        <p:nvSpPr>
          <p:cNvPr id="3" name="TextBox 2"/>
          <p:cNvSpPr txBox="1"/>
          <p:nvPr/>
        </p:nvSpPr>
        <p:spPr>
          <a:xfrm>
            <a:off x="257708" y="1208240"/>
            <a:ext cx="4250793" cy="584775"/>
          </a:xfrm>
          <a:prstGeom prst="rect">
            <a:avLst/>
          </a:prstGeom>
          <a:noFill/>
        </p:spPr>
        <p:txBody>
          <a:bodyPr wrap="square" rtlCol="0">
            <a:spAutoFit/>
          </a:bodyPr>
          <a:lstStyle/>
          <a:p>
            <a:endParaRPr lang="en-US" sz="1600" dirty="0" smtClean="0">
              <a:solidFill>
                <a:srgbClr val="7F7F7F"/>
              </a:solidFill>
              <a:latin typeface="Helvetica Neue"/>
              <a:cs typeface="Helvetica Neue"/>
            </a:endParaRPr>
          </a:p>
          <a:p>
            <a:r>
              <a:rPr lang="en-US" sz="1600" dirty="0" smtClean="0">
                <a:solidFill>
                  <a:srgbClr val="7F7F7F"/>
                </a:solidFill>
                <a:latin typeface="Helvetica Neue"/>
                <a:cs typeface="Helvetica Neue"/>
              </a:rPr>
              <a:t>Amazon </a:t>
            </a:r>
            <a:r>
              <a:rPr lang="en-US" sz="1600" dirty="0" err="1" smtClean="0">
                <a:solidFill>
                  <a:srgbClr val="7F7F7F"/>
                </a:solidFill>
                <a:latin typeface="Helvetica Neue"/>
                <a:cs typeface="Helvetica Neue"/>
              </a:rPr>
              <a:t>DynamoDB</a:t>
            </a:r>
            <a:endParaRPr lang="en-US" sz="1600" dirty="0">
              <a:solidFill>
                <a:srgbClr val="7F7F7F"/>
              </a:solidFill>
              <a:latin typeface="Helvetica Neue"/>
              <a:cs typeface="Helvetica Neue"/>
            </a:endParaRPr>
          </a:p>
        </p:txBody>
      </p:sp>
      <p:sp>
        <p:nvSpPr>
          <p:cNvPr id="4" name="TextBox 3"/>
          <p:cNvSpPr txBox="1"/>
          <p:nvPr/>
        </p:nvSpPr>
        <p:spPr>
          <a:xfrm>
            <a:off x="250237" y="3807024"/>
            <a:ext cx="4701643" cy="338554"/>
          </a:xfrm>
          <a:prstGeom prst="rect">
            <a:avLst/>
          </a:prstGeom>
          <a:noFill/>
        </p:spPr>
        <p:txBody>
          <a:bodyPr wrap="square" rtlCol="0">
            <a:spAutoFit/>
          </a:bodyPr>
          <a:lstStyle/>
          <a:p>
            <a:r>
              <a:rPr lang="en-US" sz="1600" dirty="0" smtClean="0">
                <a:solidFill>
                  <a:srgbClr val="7F7F7F"/>
                </a:solidFill>
                <a:latin typeface="Helvetica Neue"/>
                <a:cs typeface="Helvetica Neue"/>
              </a:rPr>
              <a:t>Amazon Relational Database Service</a:t>
            </a:r>
            <a:endParaRPr lang="en-US" sz="1600" dirty="0">
              <a:solidFill>
                <a:srgbClr val="7F7F7F"/>
              </a:solidFill>
              <a:latin typeface="Helvetica Neue"/>
              <a:cs typeface="Helvetica Neue"/>
            </a:endParaRPr>
          </a:p>
        </p:txBody>
      </p:sp>
      <p:pic>
        <p:nvPicPr>
          <p:cNvPr id="5" name="Picture 4" descr="DynamoD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 y="1752600"/>
            <a:ext cx="731520" cy="975360"/>
          </a:xfrm>
          <a:prstGeom prst="rect">
            <a:avLst/>
          </a:prstGeom>
        </p:spPr>
      </p:pic>
      <p:pic>
        <p:nvPicPr>
          <p:cNvPr id="6" name="Picture 5" descr="Attribu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600" y="1798592"/>
            <a:ext cx="731520" cy="975360"/>
          </a:xfrm>
          <a:prstGeom prst="rect">
            <a:avLst/>
          </a:prstGeom>
        </p:spPr>
      </p:pic>
      <p:pic>
        <p:nvPicPr>
          <p:cNvPr id="7" name="Picture 6" descr="Attribut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5900" y="1798592"/>
            <a:ext cx="731520" cy="975360"/>
          </a:xfrm>
          <a:prstGeom prst="rect">
            <a:avLst/>
          </a:prstGeom>
        </p:spPr>
      </p:pic>
      <p:pic>
        <p:nvPicPr>
          <p:cNvPr id="8" name="Picture 7" descr="Ite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1798592"/>
            <a:ext cx="731520" cy="975360"/>
          </a:xfrm>
          <a:prstGeom prst="rect">
            <a:avLst/>
          </a:prstGeom>
        </p:spPr>
      </p:pic>
      <p:pic>
        <p:nvPicPr>
          <p:cNvPr id="9" name="Picture 8" descr="Item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9300" y="1798592"/>
            <a:ext cx="731520" cy="975360"/>
          </a:xfrm>
          <a:prstGeom prst="rect">
            <a:avLst/>
          </a:prstGeom>
        </p:spPr>
      </p:pic>
      <p:pic>
        <p:nvPicPr>
          <p:cNvPr id="10" name="Picture 9" descr="Tabl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2700" y="1798592"/>
            <a:ext cx="731520" cy="975360"/>
          </a:xfrm>
          <a:prstGeom prst="rect">
            <a:avLst/>
          </a:prstGeom>
        </p:spPr>
      </p:pic>
      <p:pic>
        <p:nvPicPr>
          <p:cNvPr id="11" name="Picture 10" descr="RDS-DB-Instace-Read-Replica.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7801" y="4436639"/>
            <a:ext cx="731520" cy="975360"/>
          </a:xfrm>
          <a:prstGeom prst="rect">
            <a:avLst/>
          </a:prstGeom>
        </p:spPr>
      </p:pic>
      <p:pic>
        <p:nvPicPr>
          <p:cNvPr id="12" name="Picture 11" descr="RDS-DB-Instace-tandby-Multi-AZ-.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91884" y="4436639"/>
            <a:ext cx="731520" cy="975360"/>
          </a:xfrm>
          <a:prstGeom prst="rect">
            <a:avLst/>
          </a:prstGeom>
        </p:spPr>
      </p:pic>
      <p:pic>
        <p:nvPicPr>
          <p:cNvPr id="13" name="Picture 12" descr="RDS-DB-Instac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15967" y="4436639"/>
            <a:ext cx="731520" cy="975360"/>
          </a:xfrm>
          <a:prstGeom prst="rect">
            <a:avLst/>
          </a:prstGeom>
        </p:spPr>
      </p:pic>
      <p:pic>
        <p:nvPicPr>
          <p:cNvPr id="15" name="Picture 14" descr="RDS.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9250" y="4422973"/>
            <a:ext cx="731520" cy="975360"/>
          </a:xfrm>
          <a:prstGeom prst="rect">
            <a:avLst/>
          </a:prstGeom>
        </p:spPr>
      </p:pic>
      <p:sp>
        <p:nvSpPr>
          <p:cNvPr id="19" name="TextBox 18"/>
          <p:cNvSpPr txBox="1"/>
          <p:nvPr/>
        </p:nvSpPr>
        <p:spPr>
          <a:xfrm>
            <a:off x="1190432" y="2890687"/>
            <a:ext cx="847076" cy="153888"/>
          </a:xfrm>
          <a:prstGeom prst="rect">
            <a:avLst/>
          </a:prstGeom>
          <a:noFill/>
        </p:spPr>
        <p:txBody>
          <a:bodyPr wrap="square" lIns="0" tIns="0" rIns="0" bIns="0" rtlCol="0">
            <a:spAutoFit/>
          </a:bodyPr>
          <a:lstStyle/>
          <a:p>
            <a:pPr algn="ctr"/>
            <a:r>
              <a:rPr lang="en-US" sz="1000" dirty="0" smtClean="0">
                <a:latin typeface="Helvetica Neue"/>
                <a:cs typeface="Helvetica Neue"/>
              </a:rPr>
              <a:t>table</a:t>
            </a:r>
            <a:endParaRPr lang="en-US" sz="1000" dirty="0">
              <a:latin typeface="Helvetica Neue"/>
              <a:cs typeface="Helvetica Neue"/>
            </a:endParaRPr>
          </a:p>
        </p:txBody>
      </p:sp>
      <p:sp>
        <p:nvSpPr>
          <p:cNvPr id="20" name="TextBox 19"/>
          <p:cNvSpPr txBox="1"/>
          <p:nvPr/>
        </p:nvSpPr>
        <p:spPr>
          <a:xfrm>
            <a:off x="229401" y="2890687"/>
            <a:ext cx="847076" cy="153888"/>
          </a:xfrm>
          <a:prstGeom prst="rect">
            <a:avLst/>
          </a:prstGeom>
          <a:noFill/>
        </p:spPr>
        <p:txBody>
          <a:bodyPr wrap="square" lIns="0" tIns="0" rIns="0" bIns="0" rtlCol="0">
            <a:spAutoFit/>
          </a:bodyPr>
          <a:lstStyle/>
          <a:p>
            <a:pPr algn="ctr"/>
            <a:r>
              <a:rPr lang="en-US" sz="1000" dirty="0" err="1" smtClean="0">
                <a:latin typeface="Helvetica Neue"/>
                <a:cs typeface="Helvetica Neue"/>
              </a:rPr>
              <a:t>DynamoDB</a:t>
            </a:r>
            <a:endParaRPr lang="en-US" sz="1000" dirty="0">
              <a:latin typeface="Helvetica Neue"/>
              <a:cs typeface="Helvetica Neue"/>
            </a:endParaRPr>
          </a:p>
        </p:txBody>
      </p:sp>
      <p:sp>
        <p:nvSpPr>
          <p:cNvPr id="21" name="TextBox 20"/>
          <p:cNvSpPr txBox="1"/>
          <p:nvPr/>
        </p:nvSpPr>
        <p:spPr>
          <a:xfrm>
            <a:off x="2222726" y="2890687"/>
            <a:ext cx="847076" cy="153888"/>
          </a:xfrm>
          <a:prstGeom prst="rect">
            <a:avLst/>
          </a:prstGeom>
          <a:noFill/>
        </p:spPr>
        <p:txBody>
          <a:bodyPr wrap="square" lIns="0" tIns="0" rIns="0" bIns="0" rtlCol="0">
            <a:spAutoFit/>
          </a:bodyPr>
          <a:lstStyle/>
          <a:p>
            <a:pPr algn="ctr"/>
            <a:r>
              <a:rPr lang="en-US" sz="1000" dirty="0" smtClean="0">
                <a:latin typeface="Helvetica Neue"/>
                <a:cs typeface="Helvetica Neue"/>
              </a:rPr>
              <a:t>item</a:t>
            </a:r>
            <a:endParaRPr lang="en-US" sz="1000" dirty="0">
              <a:latin typeface="Helvetica Neue"/>
              <a:cs typeface="Helvetica Neue"/>
            </a:endParaRPr>
          </a:p>
        </p:txBody>
      </p:sp>
      <p:sp>
        <p:nvSpPr>
          <p:cNvPr id="22" name="TextBox 21"/>
          <p:cNvSpPr txBox="1"/>
          <p:nvPr/>
        </p:nvSpPr>
        <p:spPr>
          <a:xfrm>
            <a:off x="3219159" y="2890687"/>
            <a:ext cx="847076" cy="153888"/>
          </a:xfrm>
          <a:prstGeom prst="rect">
            <a:avLst/>
          </a:prstGeom>
          <a:noFill/>
        </p:spPr>
        <p:txBody>
          <a:bodyPr wrap="square" lIns="0" tIns="0" rIns="0" bIns="0" rtlCol="0">
            <a:spAutoFit/>
          </a:bodyPr>
          <a:lstStyle/>
          <a:p>
            <a:pPr algn="ctr"/>
            <a:r>
              <a:rPr lang="en-US" sz="1000" dirty="0" smtClean="0">
                <a:latin typeface="Helvetica Neue"/>
                <a:cs typeface="Helvetica Neue"/>
              </a:rPr>
              <a:t>items</a:t>
            </a:r>
            <a:endParaRPr lang="en-US" sz="1000" dirty="0">
              <a:latin typeface="Helvetica Neue"/>
              <a:cs typeface="Helvetica Neue"/>
            </a:endParaRPr>
          </a:p>
        </p:txBody>
      </p:sp>
      <p:sp>
        <p:nvSpPr>
          <p:cNvPr id="23" name="TextBox 22"/>
          <p:cNvSpPr txBox="1"/>
          <p:nvPr/>
        </p:nvSpPr>
        <p:spPr>
          <a:xfrm>
            <a:off x="4231379" y="2890687"/>
            <a:ext cx="847076" cy="153888"/>
          </a:xfrm>
          <a:prstGeom prst="rect">
            <a:avLst/>
          </a:prstGeom>
          <a:noFill/>
        </p:spPr>
        <p:txBody>
          <a:bodyPr wrap="square" lIns="0" tIns="0" rIns="0" bIns="0" rtlCol="0">
            <a:spAutoFit/>
          </a:bodyPr>
          <a:lstStyle/>
          <a:p>
            <a:pPr algn="ctr"/>
            <a:r>
              <a:rPr lang="en-US" sz="1000" dirty="0" smtClean="0">
                <a:latin typeface="Helvetica Neue"/>
                <a:cs typeface="Helvetica Neue"/>
              </a:rPr>
              <a:t>attribute</a:t>
            </a:r>
            <a:endParaRPr lang="en-US" sz="1000" dirty="0">
              <a:latin typeface="Helvetica Neue"/>
              <a:cs typeface="Helvetica Neue"/>
            </a:endParaRPr>
          </a:p>
        </p:txBody>
      </p:sp>
      <p:sp>
        <p:nvSpPr>
          <p:cNvPr id="24" name="TextBox 23"/>
          <p:cNvSpPr txBox="1"/>
          <p:nvPr/>
        </p:nvSpPr>
        <p:spPr>
          <a:xfrm>
            <a:off x="5237833" y="2890687"/>
            <a:ext cx="847076" cy="153888"/>
          </a:xfrm>
          <a:prstGeom prst="rect">
            <a:avLst/>
          </a:prstGeom>
          <a:noFill/>
        </p:spPr>
        <p:txBody>
          <a:bodyPr wrap="square" lIns="0" tIns="0" rIns="0" bIns="0" rtlCol="0">
            <a:spAutoFit/>
          </a:bodyPr>
          <a:lstStyle/>
          <a:p>
            <a:pPr algn="ctr"/>
            <a:r>
              <a:rPr lang="en-US" sz="1000" dirty="0" smtClean="0">
                <a:latin typeface="Helvetica Neue"/>
                <a:cs typeface="Helvetica Neue"/>
              </a:rPr>
              <a:t>attributes</a:t>
            </a:r>
            <a:endParaRPr lang="en-US" sz="1000" dirty="0">
              <a:latin typeface="Helvetica Neue"/>
              <a:cs typeface="Helvetica Neue"/>
            </a:endParaRPr>
          </a:p>
        </p:txBody>
      </p:sp>
      <p:sp>
        <p:nvSpPr>
          <p:cNvPr id="25" name="TextBox 24"/>
          <p:cNvSpPr txBox="1"/>
          <p:nvPr/>
        </p:nvSpPr>
        <p:spPr>
          <a:xfrm>
            <a:off x="290899" y="5533001"/>
            <a:ext cx="852102" cy="153888"/>
          </a:xfrm>
          <a:prstGeom prst="rect">
            <a:avLst/>
          </a:prstGeom>
          <a:noFill/>
        </p:spPr>
        <p:txBody>
          <a:bodyPr wrap="square" lIns="0" tIns="0" rIns="0" bIns="0" rtlCol="0">
            <a:spAutoFit/>
          </a:bodyPr>
          <a:lstStyle/>
          <a:p>
            <a:pPr algn="ctr"/>
            <a:r>
              <a:rPr lang="en-US" sz="1000" dirty="0" smtClean="0">
                <a:latin typeface="Helvetica Neue"/>
                <a:cs typeface="Helvetica Neue"/>
              </a:rPr>
              <a:t>Amazon RDS</a:t>
            </a:r>
            <a:endParaRPr lang="en-US" sz="1000" dirty="0">
              <a:latin typeface="Helvetica Neue"/>
              <a:cs typeface="Helvetica Neue"/>
            </a:endParaRPr>
          </a:p>
        </p:txBody>
      </p:sp>
      <p:sp>
        <p:nvSpPr>
          <p:cNvPr id="26" name="TextBox 25"/>
          <p:cNvSpPr txBox="1"/>
          <p:nvPr/>
        </p:nvSpPr>
        <p:spPr>
          <a:xfrm>
            <a:off x="1458145" y="5533002"/>
            <a:ext cx="847076" cy="307777"/>
          </a:xfrm>
          <a:prstGeom prst="rect">
            <a:avLst/>
          </a:prstGeom>
          <a:noFill/>
        </p:spPr>
        <p:txBody>
          <a:bodyPr wrap="square" lIns="0" tIns="0" rIns="0" bIns="0" rtlCol="0">
            <a:spAutoFit/>
          </a:bodyPr>
          <a:lstStyle/>
          <a:p>
            <a:pPr algn="ctr"/>
            <a:r>
              <a:rPr lang="en-US" sz="1000" dirty="0" smtClean="0">
                <a:latin typeface="Helvetica Neue"/>
                <a:cs typeface="Helvetica Neue"/>
              </a:rPr>
              <a:t>RDS DB instance</a:t>
            </a:r>
            <a:endParaRPr lang="en-US" sz="1000" dirty="0">
              <a:latin typeface="Helvetica Neue"/>
              <a:cs typeface="Helvetica Neue"/>
            </a:endParaRPr>
          </a:p>
        </p:txBody>
      </p:sp>
      <p:sp>
        <p:nvSpPr>
          <p:cNvPr id="27" name="TextBox 26"/>
          <p:cNvSpPr txBox="1"/>
          <p:nvPr/>
        </p:nvSpPr>
        <p:spPr>
          <a:xfrm>
            <a:off x="2380255" y="5533002"/>
            <a:ext cx="996924" cy="461665"/>
          </a:xfrm>
          <a:prstGeom prst="rect">
            <a:avLst/>
          </a:prstGeom>
          <a:noFill/>
        </p:spPr>
        <p:txBody>
          <a:bodyPr wrap="square" lIns="0" tIns="0" rIns="0" bIns="0" rtlCol="0">
            <a:spAutoFit/>
          </a:bodyPr>
          <a:lstStyle/>
          <a:p>
            <a:pPr algn="ctr"/>
            <a:r>
              <a:rPr lang="en-US" sz="1000" dirty="0" smtClean="0">
                <a:latin typeface="Helvetica Neue"/>
                <a:cs typeface="Helvetica Neue"/>
              </a:rPr>
              <a:t>RDS DB </a:t>
            </a:r>
            <a:br>
              <a:rPr lang="en-US" sz="1000" dirty="0" smtClean="0">
                <a:latin typeface="Helvetica Neue"/>
                <a:cs typeface="Helvetica Neue"/>
              </a:rPr>
            </a:br>
            <a:r>
              <a:rPr lang="en-US" sz="1000" dirty="0" smtClean="0">
                <a:latin typeface="Helvetica Neue"/>
                <a:cs typeface="Helvetica Neue"/>
              </a:rPr>
              <a:t>instance standby </a:t>
            </a:r>
            <a:br>
              <a:rPr lang="en-US" sz="1000" dirty="0" smtClean="0">
                <a:latin typeface="Helvetica Neue"/>
                <a:cs typeface="Helvetica Neue"/>
              </a:rPr>
            </a:br>
            <a:r>
              <a:rPr lang="en-US" sz="1000" dirty="0" smtClean="0">
                <a:latin typeface="Helvetica Neue"/>
                <a:cs typeface="Helvetica Neue"/>
              </a:rPr>
              <a:t>(Multi-AZ)</a:t>
            </a:r>
            <a:endParaRPr lang="en-US" sz="1000" dirty="0">
              <a:latin typeface="Helvetica Neue"/>
              <a:cs typeface="Helvetica Neue"/>
            </a:endParaRPr>
          </a:p>
        </p:txBody>
      </p:sp>
      <p:sp>
        <p:nvSpPr>
          <p:cNvPr id="28" name="TextBox 27"/>
          <p:cNvSpPr txBox="1"/>
          <p:nvPr/>
        </p:nvSpPr>
        <p:spPr>
          <a:xfrm>
            <a:off x="3412626" y="5533002"/>
            <a:ext cx="848962" cy="461665"/>
          </a:xfrm>
          <a:prstGeom prst="rect">
            <a:avLst/>
          </a:prstGeom>
          <a:noFill/>
        </p:spPr>
        <p:txBody>
          <a:bodyPr wrap="square" lIns="0" tIns="0" rIns="0" bIns="0" rtlCol="0">
            <a:spAutoFit/>
          </a:bodyPr>
          <a:lstStyle/>
          <a:p>
            <a:pPr algn="ctr"/>
            <a:r>
              <a:rPr lang="en-US" sz="1000" dirty="0" smtClean="0">
                <a:latin typeface="Helvetica Neue"/>
                <a:cs typeface="Helvetica Neue"/>
              </a:rPr>
              <a:t>RDS DB instance read replica</a:t>
            </a:r>
            <a:endParaRPr lang="en-US" sz="1000" dirty="0">
              <a:latin typeface="Helvetica Neue"/>
              <a:cs typeface="Helvetica Neue"/>
            </a:endParaRPr>
          </a:p>
        </p:txBody>
      </p:sp>
      <p:sp>
        <p:nvSpPr>
          <p:cNvPr id="29" name="TextBox 28"/>
          <p:cNvSpPr txBox="1"/>
          <p:nvPr/>
        </p:nvSpPr>
        <p:spPr>
          <a:xfrm>
            <a:off x="4720392" y="5533002"/>
            <a:ext cx="671006" cy="307777"/>
          </a:xfrm>
          <a:prstGeom prst="rect">
            <a:avLst/>
          </a:prstGeom>
          <a:noFill/>
        </p:spPr>
        <p:txBody>
          <a:bodyPr wrap="square" lIns="0" tIns="0" rIns="0" bIns="0" rtlCol="0">
            <a:spAutoFit/>
          </a:bodyPr>
          <a:lstStyle/>
          <a:p>
            <a:pPr algn="ctr"/>
            <a:r>
              <a:rPr lang="en-US" sz="1000" dirty="0" smtClean="0">
                <a:latin typeface="Helvetica Neue"/>
                <a:cs typeface="Helvetica Neue"/>
              </a:rPr>
              <a:t>MySQL DB instance</a:t>
            </a:r>
            <a:endParaRPr lang="en-US" sz="1000" dirty="0">
              <a:latin typeface="Helvetica Neue"/>
              <a:cs typeface="Helvetica Neue"/>
            </a:endParaRPr>
          </a:p>
        </p:txBody>
      </p:sp>
      <p:sp>
        <p:nvSpPr>
          <p:cNvPr id="30" name="TextBox 29"/>
          <p:cNvSpPr txBox="1"/>
          <p:nvPr/>
        </p:nvSpPr>
        <p:spPr>
          <a:xfrm>
            <a:off x="6048358" y="5533002"/>
            <a:ext cx="651480" cy="307777"/>
          </a:xfrm>
          <a:prstGeom prst="rect">
            <a:avLst/>
          </a:prstGeom>
          <a:noFill/>
        </p:spPr>
        <p:txBody>
          <a:bodyPr wrap="square" lIns="0" tIns="0" rIns="0" bIns="0" rtlCol="0">
            <a:spAutoFit/>
          </a:bodyPr>
          <a:lstStyle/>
          <a:p>
            <a:pPr algn="ctr"/>
            <a:r>
              <a:rPr lang="en-US" sz="1000" dirty="0" smtClean="0">
                <a:latin typeface="Helvetica Neue"/>
                <a:cs typeface="Helvetica Neue"/>
              </a:rPr>
              <a:t>Oracle DB instance</a:t>
            </a:r>
            <a:endParaRPr lang="en-US" sz="1000" dirty="0">
              <a:latin typeface="Helvetica Neue"/>
              <a:cs typeface="Helvetica Neue"/>
            </a:endParaRPr>
          </a:p>
        </p:txBody>
      </p:sp>
      <p:sp>
        <p:nvSpPr>
          <p:cNvPr id="31" name="TextBox 30"/>
          <p:cNvSpPr txBox="1"/>
          <p:nvPr/>
        </p:nvSpPr>
        <p:spPr>
          <a:xfrm>
            <a:off x="7497637" y="5533002"/>
            <a:ext cx="566418" cy="307777"/>
          </a:xfrm>
          <a:prstGeom prst="rect">
            <a:avLst/>
          </a:prstGeom>
          <a:noFill/>
        </p:spPr>
        <p:txBody>
          <a:bodyPr wrap="square" lIns="0" tIns="0" rIns="0" bIns="0" rtlCol="0">
            <a:spAutoFit/>
          </a:bodyPr>
          <a:lstStyle/>
          <a:p>
            <a:pPr algn="ctr"/>
            <a:r>
              <a:rPr lang="en-US" sz="1000" dirty="0" smtClean="0">
                <a:latin typeface="Helvetica Neue"/>
                <a:cs typeface="Helvetica Neue"/>
              </a:rPr>
              <a:t> MS SQL instance</a:t>
            </a:r>
            <a:endParaRPr lang="en-US" sz="1000" dirty="0">
              <a:latin typeface="Helvetica Neue"/>
              <a:cs typeface="Helvetica Neue"/>
            </a:endParaRPr>
          </a:p>
        </p:txBody>
      </p:sp>
      <p:sp>
        <p:nvSpPr>
          <p:cNvPr id="32" name="Rectangle 31"/>
          <p:cNvSpPr/>
          <p:nvPr/>
        </p:nvSpPr>
        <p:spPr>
          <a:xfrm>
            <a:off x="212379" y="6298358"/>
            <a:ext cx="2529603"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Database</a:t>
            </a:r>
            <a:endParaRPr lang="en-US" sz="1400" dirty="0">
              <a:solidFill>
                <a:schemeClr val="bg1">
                  <a:lumMod val="65000"/>
                </a:schemeClr>
              </a:solidFill>
              <a:latin typeface="Helvetica Neue"/>
              <a:cs typeface="Helvetica Neue"/>
            </a:endParaRPr>
          </a:p>
        </p:txBody>
      </p:sp>
      <p:sp>
        <p:nvSpPr>
          <p:cNvPr id="33" name="TextBox 32"/>
          <p:cNvSpPr txBox="1"/>
          <p:nvPr/>
        </p:nvSpPr>
        <p:spPr>
          <a:xfrm>
            <a:off x="6357506" y="2890688"/>
            <a:ext cx="847076" cy="461665"/>
          </a:xfrm>
          <a:prstGeom prst="rect">
            <a:avLst/>
          </a:prstGeom>
          <a:noFill/>
        </p:spPr>
        <p:txBody>
          <a:bodyPr wrap="square" lIns="0" tIns="0" rIns="0" bIns="0" rtlCol="0">
            <a:spAutoFit/>
          </a:bodyPr>
          <a:lstStyle/>
          <a:p>
            <a:pPr algn="ctr"/>
            <a:r>
              <a:rPr lang="en-US" sz="1000" dirty="0" smtClean="0">
                <a:latin typeface="Helvetica Neue"/>
                <a:cs typeface="Helvetica Neue"/>
              </a:rPr>
              <a:t>global secondary index</a:t>
            </a:r>
            <a:endParaRPr lang="en-US" sz="1000" dirty="0">
              <a:latin typeface="Helvetica Neue"/>
              <a:cs typeface="Helvetica Neue"/>
            </a:endParaRPr>
          </a:p>
        </p:txBody>
      </p:sp>
      <p:pic>
        <p:nvPicPr>
          <p:cNvPr id="38" name="Picture 37" descr="Database_Amazon RDS MySQL DB Instance.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60106" y="4178705"/>
            <a:ext cx="1118420" cy="1491227"/>
          </a:xfrm>
          <a:prstGeom prst="rect">
            <a:avLst/>
          </a:prstGeom>
        </p:spPr>
      </p:pic>
      <p:pic>
        <p:nvPicPr>
          <p:cNvPr id="39" name="Picture 38" descr="Database_Amazon RDS Oracle DB Instance.eps"/>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06535" y="4178705"/>
            <a:ext cx="1118420" cy="1491227"/>
          </a:xfrm>
          <a:prstGeom prst="rect">
            <a:avLst/>
          </a:prstGeom>
        </p:spPr>
      </p:pic>
      <p:pic>
        <p:nvPicPr>
          <p:cNvPr id="40" name="Picture 39" descr="Database_Amazon RDS MS SQL Instance.eps"/>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169354" y="4178705"/>
            <a:ext cx="1118420" cy="1491227"/>
          </a:xfrm>
          <a:prstGeom prst="rect">
            <a:avLst/>
          </a:prstGeom>
        </p:spPr>
      </p:pic>
      <p:pic>
        <p:nvPicPr>
          <p:cNvPr id="41" name="Picture 40" descr="Database_Dynamo DB Global Secondary Indexes.eps"/>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14973" y="1693334"/>
            <a:ext cx="969091" cy="1292121"/>
          </a:xfrm>
          <a:prstGeom prst="rect">
            <a:avLst/>
          </a:prstGeom>
        </p:spPr>
      </p:pic>
    </p:spTree>
    <p:extLst>
      <p:ext uri="{BB962C8B-B14F-4D97-AF65-F5344CB8AC3E}">
        <p14:creationId xmlns:p14="http://schemas.microsoft.com/office/powerpoint/2010/main" val="1437777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36789" y="153248"/>
            <a:ext cx="8205304" cy="1143000"/>
          </a:xfrm>
        </p:spPr>
        <p:txBody>
          <a:bodyPr/>
          <a:lstStyle/>
          <a:p>
            <a:r>
              <a:rPr lang="en-US" dirty="0" smtClean="0"/>
              <a:t>Administration &amp; Security</a:t>
            </a:r>
            <a:endParaRPr lang="en-US" dirty="0"/>
          </a:p>
        </p:txBody>
      </p:sp>
      <p:sp>
        <p:nvSpPr>
          <p:cNvPr id="4" name="TextBox 3"/>
          <p:cNvSpPr txBox="1"/>
          <p:nvPr/>
        </p:nvSpPr>
        <p:spPr>
          <a:xfrm>
            <a:off x="376886" y="1208240"/>
            <a:ext cx="4057478" cy="584775"/>
          </a:xfrm>
          <a:prstGeom prst="rect">
            <a:avLst/>
          </a:prstGeom>
          <a:noFill/>
        </p:spPr>
        <p:txBody>
          <a:bodyPr wrap="square" rtlCol="0">
            <a:spAutoFit/>
          </a:bodyPr>
          <a:lstStyle/>
          <a:p>
            <a:endParaRPr lang="en-US" sz="1600" dirty="0" smtClean="0">
              <a:solidFill>
                <a:srgbClr val="7F7F7F"/>
              </a:solidFill>
              <a:latin typeface="Helvetica Neue"/>
              <a:cs typeface="Helvetica Neue"/>
            </a:endParaRPr>
          </a:p>
          <a:p>
            <a:r>
              <a:rPr lang="en-US" sz="1600" dirty="0" smtClean="0">
                <a:solidFill>
                  <a:srgbClr val="7F7F7F"/>
                </a:solidFill>
                <a:latin typeface="Helvetica Neue"/>
                <a:cs typeface="Helvetica Neue"/>
              </a:rPr>
              <a:t>AWS </a:t>
            </a:r>
            <a:r>
              <a:rPr lang="en-US" sz="1600" dirty="0" smtClean="0">
                <a:solidFill>
                  <a:srgbClr val="7F7F7F"/>
                </a:solidFill>
                <a:latin typeface="Helvetica Neue"/>
                <a:cs typeface="Helvetica Neue"/>
              </a:rPr>
              <a:t>Directory Service</a:t>
            </a:r>
            <a:endParaRPr lang="en-US" sz="1600" dirty="0">
              <a:solidFill>
                <a:srgbClr val="7F7F7F"/>
              </a:solidFill>
              <a:latin typeface="Helvetica Neue"/>
              <a:cs typeface="Helvetica Neue"/>
            </a:endParaRPr>
          </a:p>
        </p:txBody>
      </p:sp>
      <p:sp>
        <p:nvSpPr>
          <p:cNvPr id="5" name="TextBox 4"/>
          <p:cNvSpPr txBox="1"/>
          <p:nvPr/>
        </p:nvSpPr>
        <p:spPr>
          <a:xfrm>
            <a:off x="690580" y="2638685"/>
            <a:ext cx="847076" cy="307777"/>
          </a:xfrm>
          <a:prstGeom prst="rect">
            <a:avLst/>
          </a:prstGeom>
          <a:noFill/>
        </p:spPr>
        <p:txBody>
          <a:bodyPr wrap="square" lIns="0" tIns="0" rIns="0" bIns="0" rtlCol="0">
            <a:spAutoFit/>
          </a:bodyPr>
          <a:lstStyle>
            <a:defPPr>
              <a:defRPr lang="en-US"/>
            </a:defPPr>
            <a:lvl1pPr algn="ctr">
              <a:defRPr sz="1000">
                <a:latin typeface="Helvetica Neue"/>
                <a:cs typeface="Helvetica Neue"/>
              </a:defRPr>
            </a:lvl1pPr>
          </a:lstStyle>
          <a:p>
            <a:r>
              <a:rPr lang="en-US" dirty="0"/>
              <a:t>AWS Directory Service</a:t>
            </a:r>
          </a:p>
        </p:txBody>
      </p:sp>
      <p:sp>
        <p:nvSpPr>
          <p:cNvPr id="8" name="TextBox 7"/>
          <p:cNvSpPr txBox="1"/>
          <p:nvPr/>
        </p:nvSpPr>
        <p:spPr>
          <a:xfrm>
            <a:off x="376886" y="3619180"/>
            <a:ext cx="4057478" cy="338554"/>
          </a:xfrm>
          <a:prstGeom prst="rect">
            <a:avLst/>
          </a:prstGeom>
          <a:noFill/>
        </p:spPr>
        <p:txBody>
          <a:bodyPr wrap="square" rtlCol="0">
            <a:spAutoFit/>
          </a:bodyPr>
          <a:lstStyle/>
          <a:p>
            <a:r>
              <a:rPr lang="en-US" sz="1600" dirty="0" smtClean="0">
                <a:solidFill>
                  <a:srgbClr val="7F7F7F"/>
                </a:solidFill>
                <a:latin typeface="Helvetica Neue"/>
                <a:cs typeface="Helvetica Neue"/>
              </a:rPr>
              <a:t>AWS Trusted Advisor</a:t>
            </a:r>
            <a:endParaRPr lang="en-US" sz="1600" dirty="0">
              <a:solidFill>
                <a:srgbClr val="7F7F7F"/>
              </a:solidFill>
              <a:latin typeface="Helvetica Neue"/>
              <a:cs typeface="Helvetica Neue"/>
            </a:endParaRPr>
          </a:p>
        </p:txBody>
      </p:sp>
      <p:sp>
        <p:nvSpPr>
          <p:cNvPr id="9" name="TextBox 8"/>
          <p:cNvSpPr txBox="1"/>
          <p:nvPr/>
        </p:nvSpPr>
        <p:spPr>
          <a:xfrm>
            <a:off x="690580" y="4975488"/>
            <a:ext cx="934334" cy="307777"/>
          </a:xfrm>
          <a:prstGeom prst="rect">
            <a:avLst/>
          </a:prstGeom>
          <a:noFill/>
        </p:spPr>
        <p:txBody>
          <a:bodyPr wrap="square" lIns="0" tIns="0" rIns="0" bIns="0" rtlCol="0">
            <a:spAutoFit/>
          </a:bodyPr>
          <a:lstStyle>
            <a:defPPr>
              <a:defRPr lang="en-US"/>
            </a:defPPr>
            <a:lvl1pPr algn="ctr">
              <a:defRPr sz="1000">
                <a:latin typeface="Helvetica Neue"/>
                <a:cs typeface="Helvetica Neue"/>
              </a:defRPr>
            </a:lvl1pPr>
          </a:lstStyle>
          <a:p>
            <a:r>
              <a:rPr lang="en-US" dirty="0"/>
              <a:t>AWS Trusted Advisor</a:t>
            </a:r>
          </a:p>
        </p:txBody>
      </p:sp>
      <p:sp>
        <p:nvSpPr>
          <p:cNvPr id="12" name="TextBox 11"/>
          <p:cNvSpPr txBox="1"/>
          <p:nvPr/>
        </p:nvSpPr>
        <p:spPr>
          <a:xfrm>
            <a:off x="3482891" y="1208240"/>
            <a:ext cx="4057478" cy="584775"/>
          </a:xfrm>
          <a:prstGeom prst="rect">
            <a:avLst/>
          </a:prstGeom>
          <a:noFill/>
        </p:spPr>
        <p:txBody>
          <a:bodyPr wrap="square" rtlCol="0">
            <a:spAutoFit/>
          </a:bodyPr>
          <a:lstStyle/>
          <a:p>
            <a:endParaRPr lang="en-US" sz="1600" dirty="0" smtClean="0">
              <a:solidFill>
                <a:srgbClr val="7F7F7F"/>
              </a:solidFill>
              <a:latin typeface="Helvetica Neue"/>
              <a:cs typeface="Helvetica Neue"/>
            </a:endParaRPr>
          </a:p>
          <a:p>
            <a:r>
              <a:rPr lang="en-US" sz="1600" dirty="0" smtClean="0">
                <a:solidFill>
                  <a:srgbClr val="7F7F7F"/>
                </a:solidFill>
                <a:latin typeface="Helvetica Neue"/>
                <a:cs typeface="Helvetica Neue"/>
              </a:rPr>
              <a:t>AWS </a:t>
            </a:r>
            <a:r>
              <a:rPr lang="en-US" sz="1600" dirty="0" err="1" smtClean="0">
                <a:solidFill>
                  <a:srgbClr val="7F7F7F"/>
                </a:solidFill>
                <a:latin typeface="Helvetica Neue"/>
                <a:cs typeface="Helvetica Neue"/>
              </a:rPr>
              <a:t>Config</a:t>
            </a:r>
            <a:endParaRPr lang="en-US" sz="1600" dirty="0">
              <a:solidFill>
                <a:srgbClr val="7F7F7F"/>
              </a:solidFill>
              <a:latin typeface="Helvetica Neue"/>
              <a:cs typeface="Helvetica Neue"/>
            </a:endParaRPr>
          </a:p>
        </p:txBody>
      </p:sp>
      <p:sp>
        <p:nvSpPr>
          <p:cNvPr id="13" name="TextBox 12"/>
          <p:cNvSpPr txBox="1"/>
          <p:nvPr/>
        </p:nvSpPr>
        <p:spPr>
          <a:xfrm>
            <a:off x="3474157" y="2628956"/>
            <a:ext cx="847076" cy="307777"/>
          </a:xfrm>
          <a:prstGeom prst="rect">
            <a:avLst/>
          </a:prstGeom>
          <a:noFill/>
        </p:spPr>
        <p:txBody>
          <a:bodyPr wrap="square" lIns="0" tIns="0" rIns="0" bIns="0" rtlCol="0">
            <a:spAutoFit/>
          </a:bodyPr>
          <a:lstStyle>
            <a:defPPr>
              <a:defRPr lang="en-US"/>
            </a:defPPr>
            <a:lvl1pPr algn="ctr">
              <a:defRPr sz="1000">
                <a:latin typeface="Helvetica Neue"/>
                <a:cs typeface="Helvetica Neue"/>
              </a:defRPr>
            </a:lvl1pPr>
          </a:lstStyle>
          <a:p>
            <a:r>
              <a:rPr lang="en-US" dirty="0"/>
              <a:t>AWS </a:t>
            </a:r>
            <a:br>
              <a:rPr lang="en-US" dirty="0"/>
            </a:br>
            <a:r>
              <a:rPr lang="en-US" dirty="0" err="1"/>
              <a:t>Config</a:t>
            </a:r>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03" y="1592115"/>
            <a:ext cx="768242" cy="1024323"/>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56" y="3893554"/>
            <a:ext cx="921093" cy="1228124"/>
          </a:xfrm>
          <a:prstGeom prst="rect">
            <a:avLst/>
          </a:prstGeom>
          <a:noFill/>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03" y="1596944"/>
            <a:ext cx="780187" cy="1040249"/>
          </a:xfrm>
          <a:prstGeom prst="rect">
            <a:avLst/>
          </a:prstGeom>
        </p:spPr>
      </p:pic>
      <p:sp>
        <p:nvSpPr>
          <p:cNvPr id="19" name="TextBox 18"/>
          <p:cNvSpPr txBox="1"/>
          <p:nvPr/>
        </p:nvSpPr>
        <p:spPr>
          <a:xfrm>
            <a:off x="3420795" y="3514836"/>
            <a:ext cx="2208334" cy="338554"/>
          </a:xfrm>
          <a:prstGeom prst="rect">
            <a:avLst/>
          </a:prstGeom>
          <a:noFill/>
        </p:spPr>
        <p:txBody>
          <a:bodyPr wrap="square" rtlCol="0">
            <a:spAutoFit/>
          </a:bodyPr>
          <a:lstStyle/>
          <a:p>
            <a:pPr algn="ctr"/>
            <a:r>
              <a:rPr lang="en-US" sz="1600" dirty="0" smtClean="0">
                <a:solidFill>
                  <a:srgbClr val="7F7F7F"/>
                </a:solidFill>
                <a:latin typeface="Helvetica Neue"/>
                <a:cs typeface="Helvetica Neue"/>
              </a:rPr>
              <a:t>Amazon </a:t>
            </a:r>
            <a:r>
              <a:rPr lang="en-US" sz="1600" dirty="0" err="1" smtClean="0">
                <a:solidFill>
                  <a:srgbClr val="7F7F7F"/>
                </a:solidFill>
                <a:latin typeface="Helvetica Neue"/>
                <a:cs typeface="Helvetica Neue"/>
              </a:rPr>
              <a:t>CloudWatch</a:t>
            </a:r>
            <a:endParaRPr lang="en-US" sz="1600" dirty="0">
              <a:solidFill>
                <a:srgbClr val="7F7F7F"/>
              </a:solidFill>
              <a:latin typeface="Helvetica Neue"/>
              <a:cs typeface="Helvetica Neue"/>
            </a:endParaRPr>
          </a:p>
        </p:txBody>
      </p:sp>
      <p:pic>
        <p:nvPicPr>
          <p:cNvPr id="20" name="Picture 19" descr="CloudWatch.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1075" y="4044500"/>
            <a:ext cx="731520" cy="975360"/>
          </a:xfrm>
          <a:prstGeom prst="rect">
            <a:avLst/>
          </a:prstGeom>
        </p:spPr>
      </p:pic>
      <p:pic>
        <p:nvPicPr>
          <p:cNvPr id="21" name="Picture 20" descr="CloudWatch-Alar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5650" y="4044500"/>
            <a:ext cx="731520" cy="975360"/>
          </a:xfrm>
          <a:prstGeom prst="rect">
            <a:avLst/>
          </a:prstGeom>
        </p:spPr>
      </p:pic>
      <p:sp>
        <p:nvSpPr>
          <p:cNvPr id="22" name="TextBox 21"/>
          <p:cNvSpPr txBox="1"/>
          <p:nvPr/>
        </p:nvSpPr>
        <p:spPr>
          <a:xfrm>
            <a:off x="3622755" y="5224324"/>
            <a:ext cx="788160" cy="153888"/>
          </a:xfrm>
          <a:prstGeom prst="rect">
            <a:avLst/>
          </a:prstGeom>
          <a:noFill/>
        </p:spPr>
        <p:txBody>
          <a:bodyPr wrap="square" lIns="0" tIns="0" rIns="0" bIns="0" rtlCol="0">
            <a:spAutoFit/>
          </a:bodyPr>
          <a:lstStyle/>
          <a:p>
            <a:pPr algn="ctr"/>
            <a:r>
              <a:rPr lang="en-US" sz="1000" dirty="0" err="1" smtClean="0">
                <a:latin typeface="Helvetica Neue"/>
                <a:cs typeface="Helvetica Neue"/>
              </a:rPr>
              <a:t>CloudWatch</a:t>
            </a:r>
            <a:endParaRPr lang="en-US" sz="1000" dirty="0">
              <a:latin typeface="Helvetica Neue"/>
              <a:cs typeface="Helvetica Neue"/>
            </a:endParaRPr>
          </a:p>
        </p:txBody>
      </p:sp>
      <p:sp>
        <p:nvSpPr>
          <p:cNvPr id="23" name="TextBox 22"/>
          <p:cNvSpPr txBox="1"/>
          <p:nvPr/>
        </p:nvSpPr>
        <p:spPr>
          <a:xfrm>
            <a:off x="4845317" y="5224324"/>
            <a:ext cx="432186" cy="153888"/>
          </a:xfrm>
          <a:prstGeom prst="rect">
            <a:avLst/>
          </a:prstGeom>
          <a:noFill/>
        </p:spPr>
        <p:txBody>
          <a:bodyPr wrap="square" lIns="0" tIns="0" rIns="0" bIns="0" rtlCol="0">
            <a:spAutoFit/>
          </a:bodyPr>
          <a:lstStyle/>
          <a:p>
            <a:pPr algn="ctr"/>
            <a:r>
              <a:rPr lang="en-US" sz="1000" dirty="0" smtClean="0">
                <a:latin typeface="Helvetica Neue"/>
                <a:cs typeface="Helvetica Neue"/>
              </a:rPr>
              <a:t>alarm</a:t>
            </a:r>
            <a:endParaRPr lang="en-US" sz="1000" dirty="0">
              <a:latin typeface="Helvetica Neue"/>
              <a:cs typeface="Helvetica Neue"/>
            </a:endParaRPr>
          </a:p>
        </p:txBody>
      </p:sp>
      <p:sp>
        <p:nvSpPr>
          <p:cNvPr id="24" name="TextBox 23"/>
          <p:cNvSpPr txBox="1"/>
          <p:nvPr/>
        </p:nvSpPr>
        <p:spPr>
          <a:xfrm>
            <a:off x="6313554" y="1243175"/>
            <a:ext cx="1659304" cy="584775"/>
          </a:xfrm>
          <a:prstGeom prst="rect">
            <a:avLst/>
          </a:prstGeom>
          <a:noFill/>
        </p:spPr>
        <p:txBody>
          <a:bodyPr wrap="square" rtlCol="0">
            <a:spAutoFit/>
          </a:bodyPr>
          <a:lstStyle/>
          <a:p>
            <a:endParaRPr lang="en-US" sz="1600" dirty="0" smtClean="0">
              <a:solidFill>
                <a:schemeClr val="bg1">
                  <a:lumMod val="50000"/>
                </a:schemeClr>
              </a:solidFill>
              <a:latin typeface="Helvetica Neue"/>
              <a:cs typeface="Helvetica Neue"/>
            </a:endParaRPr>
          </a:p>
          <a:p>
            <a:r>
              <a:rPr lang="en-US" sz="1600" dirty="0" smtClean="0">
                <a:solidFill>
                  <a:schemeClr val="bg1">
                    <a:lumMod val="50000"/>
                  </a:schemeClr>
                </a:solidFill>
                <a:latin typeface="Helvetica Neue"/>
                <a:cs typeface="Helvetica Neue"/>
              </a:rPr>
              <a:t>AWS </a:t>
            </a:r>
            <a:r>
              <a:rPr lang="en-US" sz="1600" dirty="0" err="1" smtClean="0">
                <a:solidFill>
                  <a:schemeClr val="bg1">
                    <a:lumMod val="50000"/>
                  </a:schemeClr>
                </a:solidFill>
                <a:latin typeface="Helvetica Neue"/>
                <a:cs typeface="Helvetica Neue"/>
              </a:rPr>
              <a:t>CloudTrail</a:t>
            </a:r>
            <a:endParaRPr lang="en-US" sz="1600" dirty="0">
              <a:solidFill>
                <a:schemeClr val="bg1">
                  <a:lumMod val="50000"/>
                </a:schemeClr>
              </a:solidFill>
              <a:latin typeface="Helvetica Neue"/>
              <a:cs typeface="Helvetica Neue"/>
            </a:endParaRPr>
          </a:p>
        </p:txBody>
      </p:sp>
      <p:sp>
        <p:nvSpPr>
          <p:cNvPr id="25" name="TextBox 24"/>
          <p:cNvSpPr txBox="1"/>
          <p:nvPr/>
        </p:nvSpPr>
        <p:spPr>
          <a:xfrm>
            <a:off x="6578853" y="2714637"/>
            <a:ext cx="967454" cy="153888"/>
          </a:xfrm>
          <a:prstGeom prst="rect">
            <a:avLst/>
          </a:prstGeom>
          <a:noFill/>
        </p:spPr>
        <p:txBody>
          <a:bodyPr wrap="square" lIns="0" tIns="0" rIns="0" bIns="0" rtlCol="0">
            <a:spAutoFit/>
          </a:bodyPr>
          <a:lstStyle>
            <a:defPPr>
              <a:defRPr lang="en-US"/>
            </a:defPPr>
            <a:lvl1pPr algn="ctr">
              <a:defRPr sz="1000">
                <a:latin typeface="Helvetica Neue"/>
                <a:cs typeface="Helvetica Neue"/>
              </a:defRPr>
            </a:lvl1pPr>
          </a:lstStyle>
          <a:p>
            <a:r>
              <a:rPr lang="en-US" dirty="0"/>
              <a:t>AWS </a:t>
            </a:r>
            <a:r>
              <a:rPr lang="en-US" dirty="0" err="1"/>
              <a:t>CloudTrail</a:t>
            </a:r>
            <a:endParaRPr lang="en-US" dirty="0"/>
          </a:p>
        </p:txBody>
      </p:sp>
      <p:pic>
        <p:nvPicPr>
          <p:cNvPr id="26" name="Picture 25" descr="CloudTrail.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83316" y="1732409"/>
            <a:ext cx="558528" cy="893644"/>
          </a:xfrm>
          <a:prstGeom prst="rect">
            <a:avLst/>
          </a:prstGeom>
        </p:spPr>
      </p:pic>
    </p:spTree>
    <p:extLst>
      <p:ext uri="{BB962C8B-B14F-4D97-AF65-F5344CB8AC3E}">
        <p14:creationId xmlns:p14="http://schemas.microsoft.com/office/powerpoint/2010/main" val="3204782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Administration &amp; Security</a:t>
            </a:r>
            <a:endParaRPr lang="en-US" dirty="0"/>
          </a:p>
        </p:txBody>
      </p:sp>
      <p:sp>
        <p:nvSpPr>
          <p:cNvPr id="3" name="TextBox 2"/>
          <p:cNvSpPr txBox="1"/>
          <p:nvPr/>
        </p:nvSpPr>
        <p:spPr>
          <a:xfrm>
            <a:off x="268190" y="982767"/>
            <a:ext cx="3984258" cy="830997"/>
          </a:xfrm>
          <a:prstGeom prst="rect">
            <a:avLst/>
          </a:prstGeom>
          <a:noFill/>
        </p:spPr>
        <p:txBody>
          <a:bodyPr wrap="square" rtlCol="0">
            <a:spAutoFit/>
          </a:bodyPr>
          <a:lstStyle/>
          <a:p>
            <a:endParaRPr lang="en-US" sz="1600" dirty="0" smtClean="0">
              <a:solidFill>
                <a:srgbClr val="7F7F7F"/>
              </a:solidFill>
              <a:latin typeface="Helvetica Neue"/>
              <a:cs typeface="Helvetica Neue"/>
            </a:endParaRPr>
          </a:p>
          <a:p>
            <a:endParaRPr lang="en-US" sz="1600" dirty="0">
              <a:solidFill>
                <a:srgbClr val="7F7F7F"/>
              </a:solidFill>
              <a:latin typeface="Helvetica Neue"/>
              <a:cs typeface="Helvetica Neue"/>
            </a:endParaRPr>
          </a:p>
          <a:p>
            <a:r>
              <a:rPr lang="en-US" sz="1600" dirty="0" smtClean="0">
                <a:solidFill>
                  <a:srgbClr val="7F7F7F"/>
                </a:solidFill>
                <a:latin typeface="Helvetica Neue"/>
                <a:cs typeface="Helvetica Neue"/>
              </a:rPr>
              <a:t>AWS </a:t>
            </a:r>
            <a:r>
              <a:rPr lang="en-US" sz="1600" dirty="0">
                <a:solidFill>
                  <a:srgbClr val="7F7F7F"/>
                </a:solidFill>
                <a:latin typeface="Helvetica Neue"/>
                <a:cs typeface="Helvetica Neue"/>
              </a:rPr>
              <a:t>Identity and </a:t>
            </a:r>
            <a:r>
              <a:rPr lang="en-US" sz="1600" dirty="0" smtClean="0">
                <a:solidFill>
                  <a:srgbClr val="7F7F7F"/>
                </a:solidFill>
                <a:latin typeface="Helvetica Neue"/>
                <a:cs typeface="Helvetica Neue"/>
              </a:rPr>
              <a:t>Access Management</a:t>
            </a:r>
            <a:endParaRPr lang="en-US" sz="1600" dirty="0">
              <a:solidFill>
                <a:srgbClr val="7F7F7F"/>
              </a:solidFill>
              <a:latin typeface="Helvetica Neue"/>
              <a:cs typeface="Helvetica Neue"/>
            </a:endParaRPr>
          </a:p>
        </p:txBody>
      </p:sp>
      <p:pic>
        <p:nvPicPr>
          <p:cNvPr id="4" name="Picture 3" descr="I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71" y="1733379"/>
            <a:ext cx="731520" cy="975360"/>
          </a:xfrm>
          <a:prstGeom prst="rect">
            <a:avLst/>
          </a:prstGeom>
        </p:spPr>
      </p:pic>
      <p:sp>
        <p:nvSpPr>
          <p:cNvPr id="5" name="TextBox 4"/>
          <p:cNvSpPr txBox="1"/>
          <p:nvPr/>
        </p:nvSpPr>
        <p:spPr>
          <a:xfrm>
            <a:off x="494807" y="2892184"/>
            <a:ext cx="415448" cy="153888"/>
          </a:xfrm>
          <a:prstGeom prst="rect">
            <a:avLst/>
          </a:prstGeom>
          <a:noFill/>
        </p:spPr>
        <p:txBody>
          <a:bodyPr wrap="square" lIns="0" tIns="0" rIns="0" bIns="0" rtlCol="0">
            <a:spAutoFit/>
          </a:bodyPr>
          <a:lstStyle/>
          <a:p>
            <a:pPr algn="ctr"/>
            <a:r>
              <a:rPr lang="en-US" sz="1000" dirty="0" smtClean="0">
                <a:latin typeface="Helvetica Neue"/>
                <a:cs typeface="Helvetica Neue"/>
              </a:rPr>
              <a:t>IAM</a:t>
            </a:r>
            <a:endParaRPr lang="en-US" sz="1000" dirty="0">
              <a:latin typeface="Helvetica Neue"/>
              <a:cs typeface="Helvetica Neue"/>
            </a:endParaRPr>
          </a:p>
        </p:txBody>
      </p:sp>
      <p:pic>
        <p:nvPicPr>
          <p:cNvPr id="6" name="Picture 5" descr="IAM-Add-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525" y="1689668"/>
            <a:ext cx="731520" cy="975360"/>
          </a:xfrm>
          <a:prstGeom prst="rect">
            <a:avLst/>
          </a:prstGeom>
        </p:spPr>
      </p:pic>
      <p:sp>
        <p:nvSpPr>
          <p:cNvPr id="7" name="TextBox 6"/>
          <p:cNvSpPr txBox="1"/>
          <p:nvPr/>
        </p:nvSpPr>
        <p:spPr>
          <a:xfrm>
            <a:off x="1349649" y="2892184"/>
            <a:ext cx="759272" cy="153888"/>
          </a:xfrm>
          <a:prstGeom prst="rect">
            <a:avLst/>
          </a:prstGeom>
          <a:noFill/>
        </p:spPr>
        <p:txBody>
          <a:bodyPr wrap="square" lIns="0" tIns="0" rIns="0" bIns="0" rtlCol="0">
            <a:spAutoFit/>
          </a:bodyPr>
          <a:lstStyle/>
          <a:p>
            <a:pPr algn="ctr"/>
            <a:r>
              <a:rPr lang="en-US" sz="1000" dirty="0" smtClean="0">
                <a:latin typeface="Helvetica Neue"/>
                <a:cs typeface="Helvetica Neue"/>
              </a:rPr>
              <a:t>IAM add-on</a:t>
            </a:r>
            <a:endParaRPr lang="en-US" sz="1000" dirty="0">
              <a:latin typeface="Helvetica Neue"/>
              <a:cs typeface="Helvetica Neue"/>
            </a:endParaRPr>
          </a:p>
        </p:txBody>
      </p:sp>
      <p:pic>
        <p:nvPicPr>
          <p:cNvPr id="8" name="Picture 7" descr="IAM-Security-Token-Servi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6287" y="1689668"/>
            <a:ext cx="731520" cy="975360"/>
          </a:xfrm>
          <a:prstGeom prst="rect">
            <a:avLst/>
          </a:prstGeom>
        </p:spPr>
      </p:pic>
      <p:sp>
        <p:nvSpPr>
          <p:cNvPr id="9" name="TextBox 8"/>
          <p:cNvSpPr txBox="1"/>
          <p:nvPr/>
        </p:nvSpPr>
        <p:spPr>
          <a:xfrm>
            <a:off x="2458357" y="2874254"/>
            <a:ext cx="1043214" cy="307777"/>
          </a:xfrm>
          <a:prstGeom prst="rect">
            <a:avLst/>
          </a:prstGeom>
          <a:noFill/>
        </p:spPr>
        <p:txBody>
          <a:bodyPr wrap="square" lIns="0" tIns="0" rIns="0" bIns="0" rtlCol="0">
            <a:spAutoFit/>
          </a:bodyPr>
          <a:lstStyle/>
          <a:p>
            <a:pPr algn="ctr"/>
            <a:r>
              <a:rPr lang="en-US" sz="1000" dirty="0" smtClean="0">
                <a:latin typeface="Helvetica Neue"/>
                <a:cs typeface="Helvetica Neue"/>
              </a:rPr>
              <a:t>AWS Security Token Service</a:t>
            </a:r>
            <a:endParaRPr lang="en-US" sz="1000" dirty="0">
              <a:latin typeface="Helvetica Neue"/>
              <a:cs typeface="Helvetica Neue"/>
            </a:endParaRPr>
          </a:p>
        </p:txBody>
      </p:sp>
      <p:pic>
        <p:nvPicPr>
          <p:cNvPr id="10" name="Picture 9" descr="data-enc-key.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9049" y="1706222"/>
            <a:ext cx="540772" cy="942255"/>
          </a:xfrm>
          <a:prstGeom prst="rect">
            <a:avLst/>
          </a:prstGeom>
        </p:spPr>
      </p:pic>
      <p:pic>
        <p:nvPicPr>
          <p:cNvPr id="11" name="Picture 10" descr="encrypted dat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61063" y="1729840"/>
            <a:ext cx="537646" cy="895016"/>
          </a:xfrm>
          <a:prstGeom prst="rect">
            <a:avLst/>
          </a:prstGeom>
        </p:spPr>
      </p:pic>
      <p:pic>
        <p:nvPicPr>
          <p:cNvPr id="12" name="Picture 11" descr="permissio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29951" y="1774614"/>
            <a:ext cx="525392" cy="871021"/>
          </a:xfrm>
          <a:prstGeom prst="rect">
            <a:avLst/>
          </a:prstGeom>
        </p:spPr>
      </p:pic>
      <p:pic>
        <p:nvPicPr>
          <p:cNvPr id="13" name="Picture 12" descr="short-term-credential.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09249" y="4176457"/>
            <a:ext cx="763817" cy="830521"/>
          </a:xfrm>
          <a:prstGeom prst="rect">
            <a:avLst/>
          </a:prstGeom>
        </p:spPr>
      </p:pic>
      <p:pic>
        <p:nvPicPr>
          <p:cNvPr id="14" name="Picture 13" descr="token.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99160" y="4088361"/>
            <a:ext cx="656713" cy="875617"/>
          </a:xfrm>
          <a:prstGeom prst="rect">
            <a:avLst/>
          </a:prstGeom>
        </p:spPr>
      </p:pic>
      <p:sp>
        <p:nvSpPr>
          <p:cNvPr id="15" name="TextBox 14"/>
          <p:cNvSpPr txBox="1"/>
          <p:nvPr/>
        </p:nvSpPr>
        <p:spPr>
          <a:xfrm>
            <a:off x="3711674" y="2892185"/>
            <a:ext cx="958645" cy="307777"/>
          </a:xfrm>
          <a:prstGeom prst="rect">
            <a:avLst/>
          </a:prstGeom>
          <a:noFill/>
        </p:spPr>
        <p:txBody>
          <a:bodyPr wrap="square" lIns="0" tIns="0" rIns="0" bIns="0" rtlCol="0">
            <a:spAutoFit/>
          </a:bodyPr>
          <a:lstStyle/>
          <a:p>
            <a:pPr algn="ctr"/>
            <a:r>
              <a:rPr lang="en-US" sz="1000" dirty="0" smtClean="0">
                <a:latin typeface="Helvetica Neue"/>
                <a:cs typeface="Helvetica Neue"/>
              </a:rPr>
              <a:t>data encryption key</a:t>
            </a:r>
            <a:endParaRPr lang="en-US" sz="1000" dirty="0">
              <a:latin typeface="Helvetica Neue"/>
              <a:cs typeface="Helvetica Neue"/>
            </a:endParaRPr>
          </a:p>
        </p:txBody>
      </p:sp>
      <p:sp>
        <p:nvSpPr>
          <p:cNvPr id="16" name="TextBox 15"/>
          <p:cNvSpPr txBox="1"/>
          <p:nvPr/>
        </p:nvSpPr>
        <p:spPr>
          <a:xfrm>
            <a:off x="4869599" y="2892185"/>
            <a:ext cx="759272" cy="307777"/>
          </a:xfrm>
          <a:prstGeom prst="rect">
            <a:avLst/>
          </a:prstGeom>
          <a:noFill/>
        </p:spPr>
        <p:txBody>
          <a:bodyPr wrap="square" lIns="0" tIns="0" rIns="0" bIns="0" rtlCol="0">
            <a:spAutoFit/>
          </a:bodyPr>
          <a:lstStyle/>
          <a:p>
            <a:pPr algn="ctr"/>
            <a:r>
              <a:rPr lang="en-US" sz="1000" dirty="0" smtClean="0">
                <a:latin typeface="Helvetica Neue"/>
                <a:cs typeface="Helvetica Neue"/>
              </a:rPr>
              <a:t>encrypted data </a:t>
            </a:r>
            <a:endParaRPr lang="en-US" sz="1000" dirty="0">
              <a:latin typeface="Helvetica Neue"/>
              <a:cs typeface="Helvetica Neue"/>
            </a:endParaRPr>
          </a:p>
        </p:txBody>
      </p:sp>
      <p:sp>
        <p:nvSpPr>
          <p:cNvPr id="17" name="TextBox 16"/>
          <p:cNvSpPr txBox="1"/>
          <p:nvPr/>
        </p:nvSpPr>
        <p:spPr>
          <a:xfrm>
            <a:off x="5915742" y="2892184"/>
            <a:ext cx="753806" cy="153888"/>
          </a:xfrm>
          <a:prstGeom prst="rect">
            <a:avLst/>
          </a:prstGeom>
          <a:noFill/>
        </p:spPr>
        <p:txBody>
          <a:bodyPr wrap="square" lIns="0" tIns="0" rIns="0" bIns="0" rtlCol="0">
            <a:spAutoFit/>
          </a:bodyPr>
          <a:lstStyle/>
          <a:p>
            <a:pPr algn="ctr"/>
            <a:r>
              <a:rPr lang="en-US" sz="1000" dirty="0" smtClean="0">
                <a:latin typeface="Helvetica Neue"/>
                <a:cs typeface="Helvetica Neue"/>
              </a:rPr>
              <a:t>permissions</a:t>
            </a:r>
            <a:endParaRPr lang="en-US" sz="1000" dirty="0">
              <a:latin typeface="Helvetica Neue"/>
              <a:cs typeface="Helvetica Neue"/>
            </a:endParaRPr>
          </a:p>
        </p:txBody>
      </p:sp>
      <p:pic>
        <p:nvPicPr>
          <p:cNvPr id="18" name="Picture 17" descr="password.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1196" y="4206022"/>
            <a:ext cx="677661" cy="659852"/>
          </a:xfrm>
          <a:prstGeom prst="rect">
            <a:avLst/>
          </a:prstGeom>
        </p:spPr>
      </p:pic>
      <p:sp>
        <p:nvSpPr>
          <p:cNvPr id="19" name="TextBox 18"/>
          <p:cNvSpPr txBox="1"/>
          <p:nvPr/>
        </p:nvSpPr>
        <p:spPr>
          <a:xfrm>
            <a:off x="6961238" y="2892184"/>
            <a:ext cx="753806" cy="153888"/>
          </a:xfrm>
          <a:prstGeom prst="rect">
            <a:avLst/>
          </a:prstGeom>
          <a:noFill/>
        </p:spPr>
        <p:txBody>
          <a:bodyPr wrap="square" lIns="0" tIns="0" rIns="0" bIns="0" rtlCol="0">
            <a:spAutoFit/>
          </a:bodyPr>
          <a:lstStyle/>
          <a:p>
            <a:pPr algn="ctr"/>
            <a:r>
              <a:rPr lang="en-US" sz="1000" dirty="0" smtClean="0">
                <a:latin typeface="Helvetica Neue"/>
                <a:cs typeface="Helvetica Neue"/>
              </a:rPr>
              <a:t>role</a:t>
            </a:r>
            <a:endParaRPr lang="en-US" sz="1000" dirty="0">
              <a:latin typeface="Helvetica Neue"/>
              <a:cs typeface="Helvetica Neue"/>
            </a:endParaRPr>
          </a:p>
        </p:txBody>
      </p:sp>
      <p:sp>
        <p:nvSpPr>
          <p:cNvPr id="20" name="TextBox 19"/>
          <p:cNvSpPr txBox="1"/>
          <p:nvPr/>
        </p:nvSpPr>
        <p:spPr>
          <a:xfrm>
            <a:off x="373626" y="5232257"/>
            <a:ext cx="753806" cy="461665"/>
          </a:xfrm>
          <a:prstGeom prst="rect">
            <a:avLst/>
          </a:prstGeom>
          <a:noFill/>
        </p:spPr>
        <p:txBody>
          <a:bodyPr wrap="square" lIns="0" tIns="0" rIns="0" bIns="0" rtlCol="0">
            <a:spAutoFit/>
          </a:bodyPr>
          <a:lstStyle/>
          <a:p>
            <a:pPr algn="ctr"/>
            <a:r>
              <a:rPr lang="en-US" sz="1000" dirty="0" smtClean="0">
                <a:latin typeface="Helvetica Neue"/>
                <a:cs typeface="Helvetica Neue"/>
              </a:rPr>
              <a:t>long-term security credential</a:t>
            </a:r>
            <a:endParaRPr lang="en-US" sz="1000" dirty="0">
              <a:latin typeface="Helvetica Neue"/>
              <a:cs typeface="Helvetica Neue"/>
            </a:endParaRPr>
          </a:p>
        </p:txBody>
      </p:sp>
      <p:sp>
        <p:nvSpPr>
          <p:cNvPr id="21" name="TextBox 20"/>
          <p:cNvSpPr txBox="1"/>
          <p:nvPr/>
        </p:nvSpPr>
        <p:spPr>
          <a:xfrm>
            <a:off x="1442884" y="5227888"/>
            <a:ext cx="753806" cy="461665"/>
          </a:xfrm>
          <a:prstGeom prst="rect">
            <a:avLst/>
          </a:prstGeom>
          <a:noFill/>
        </p:spPr>
        <p:txBody>
          <a:bodyPr wrap="square" lIns="0" tIns="0" rIns="0" bIns="0" rtlCol="0">
            <a:spAutoFit/>
          </a:bodyPr>
          <a:lstStyle/>
          <a:p>
            <a:pPr algn="ctr"/>
            <a:r>
              <a:rPr lang="en-US" sz="1000" dirty="0" smtClean="0">
                <a:latin typeface="Helvetica Neue"/>
                <a:cs typeface="Helvetica Neue"/>
              </a:rPr>
              <a:t>temporary security credential</a:t>
            </a:r>
            <a:endParaRPr lang="en-US" sz="1000" dirty="0">
              <a:latin typeface="Helvetica Neue"/>
              <a:cs typeface="Helvetica Neue"/>
            </a:endParaRPr>
          </a:p>
        </p:txBody>
      </p:sp>
      <p:sp>
        <p:nvSpPr>
          <p:cNvPr id="22" name="TextBox 21"/>
          <p:cNvSpPr txBox="1"/>
          <p:nvPr/>
        </p:nvSpPr>
        <p:spPr>
          <a:xfrm>
            <a:off x="2512143" y="5227887"/>
            <a:ext cx="1024193" cy="153888"/>
          </a:xfrm>
          <a:prstGeom prst="rect">
            <a:avLst/>
          </a:prstGeom>
          <a:noFill/>
        </p:spPr>
        <p:txBody>
          <a:bodyPr wrap="square" lIns="0" tIns="0" rIns="0" bIns="0" rtlCol="0">
            <a:spAutoFit/>
          </a:bodyPr>
          <a:lstStyle/>
          <a:p>
            <a:pPr algn="ctr"/>
            <a:r>
              <a:rPr lang="en-US" sz="1000" dirty="0" smtClean="0">
                <a:latin typeface="Helvetica Neue"/>
                <a:cs typeface="Helvetica Neue"/>
              </a:rPr>
              <a:t>MFA token</a:t>
            </a:r>
            <a:endParaRPr lang="en-US" sz="1000" dirty="0">
              <a:latin typeface="Helvetica Neue"/>
              <a:cs typeface="Helvetica Neue"/>
            </a:endParaRPr>
          </a:p>
        </p:txBody>
      </p:sp>
      <p:pic>
        <p:nvPicPr>
          <p:cNvPr id="23" name="Picture 22" descr="Deployment &amp; Management_IAM Roles.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78650" y="1671482"/>
            <a:ext cx="788835" cy="1051780"/>
          </a:xfrm>
          <a:prstGeom prst="rect">
            <a:avLst/>
          </a:prstGeom>
        </p:spPr>
      </p:pic>
    </p:spTree>
    <p:extLst>
      <p:ext uri="{BB962C8B-B14F-4D97-AF65-F5344CB8AC3E}">
        <p14:creationId xmlns:p14="http://schemas.microsoft.com/office/powerpoint/2010/main" val="1512292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53248"/>
            <a:ext cx="8205304" cy="896619"/>
          </a:xfrm>
        </p:spPr>
        <p:txBody>
          <a:bodyPr/>
          <a:lstStyle/>
          <a:p>
            <a:r>
              <a:rPr lang="en-US" b="0" dirty="0">
                <a:latin typeface="Helvetica Neue"/>
                <a:cs typeface="Helvetica Neue"/>
              </a:rPr>
              <a:t>Deployment &amp; </a:t>
            </a:r>
            <a:r>
              <a:rPr lang="en-US" b="0" dirty="0" smtClean="0">
                <a:latin typeface="Helvetica Neue"/>
                <a:cs typeface="Helvetica Neue"/>
              </a:rPr>
              <a:t>Management </a:t>
            </a:r>
            <a:endParaRPr lang="en-US" b="0" dirty="0">
              <a:latin typeface="Helvetica Neue"/>
              <a:cs typeface="Helvetica Neue"/>
            </a:endParaRPr>
          </a:p>
        </p:txBody>
      </p:sp>
      <p:sp>
        <p:nvSpPr>
          <p:cNvPr id="3" name="TextBox 2"/>
          <p:cNvSpPr txBox="1"/>
          <p:nvPr/>
        </p:nvSpPr>
        <p:spPr>
          <a:xfrm>
            <a:off x="257708" y="1208240"/>
            <a:ext cx="3285593" cy="584775"/>
          </a:xfrm>
          <a:prstGeom prst="rect">
            <a:avLst/>
          </a:prstGeom>
          <a:noFill/>
        </p:spPr>
        <p:txBody>
          <a:bodyPr wrap="square" rtlCol="0">
            <a:spAutoFit/>
          </a:bodyPr>
          <a:lstStyle/>
          <a:p>
            <a:endParaRPr lang="en-US" sz="1600" b="1" dirty="0" smtClean="0">
              <a:latin typeface="Helvetica Neue"/>
              <a:cs typeface="Helvetica Neue"/>
            </a:endParaRPr>
          </a:p>
          <a:p>
            <a:r>
              <a:rPr lang="en-US" sz="1600" b="1" dirty="0" smtClean="0">
                <a:latin typeface="Helvetica Neue"/>
                <a:cs typeface="Helvetica Neue"/>
              </a:rPr>
              <a:t>AWS </a:t>
            </a:r>
            <a:r>
              <a:rPr lang="en-US" sz="1600" b="1" dirty="0" smtClean="0">
                <a:latin typeface="Helvetica Neue"/>
                <a:cs typeface="Helvetica Neue"/>
              </a:rPr>
              <a:t>Elastic </a:t>
            </a:r>
            <a:r>
              <a:rPr lang="en-US" sz="1600" b="1" dirty="0">
                <a:latin typeface="Helvetica Neue"/>
                <a:cs typeface="Helvetica Neue"/>
              </a:rPr>
              <a:t>Beanstalk</a:t>
            </a:r>
          </a:p>
        </p:txBody>
      </p:sp>
      <p:sp>
        <p:nvSpPr>
          <p:cNvPr id="4" name="TextBox 3"/>
          <p:cNvSpPr txBox="1"/>
          <p:nvPr/>
        </p:nvSpPr>
        <p:spPr>
          <a:xfrm>
            <a:off x="257707" y="3807024"/>
            <a:ext cx="2752940" cy="338554"/>
          </a:xfrm>
          <a:prstGeom prst="rect">
            <a:avLst/>
          </a:prstGeom>
          <a:noFill/>
        </p:spPr>
        <p:txBody>
          <a:bodyPr wrap="square" rtlCol="0">
            <a:spAutoFit/>
          </a:bodyPr>
          <a:lstStyle/>
          <a:p>
            <a:r>
              <a:rPr lang="en-US" sz="1600" dirty="0" smtClean="0">
                <a:solidFill>
                  <a:srgbClr val="7F7F7F"/>
                </a:solidFill>
                <a:latin typeface="Helvetica Neue"/>
                <a:cs typeface="Helvetica Neue"/>
              </a:rPr>
              <a:t>AWS CloudFormation</a:t>
            </a:r>
            <a:endParaRPr lang="en-US" sz="1600" dirty="0">
              <a:solidFill>
                <a:srgbClr val="7F7F7F"/>
              </a:solidFill>
              <a:latin typeface="Helvetica Neue"/>
              <a:cs typeface="Helvetica Neue"/>
            </a:endParaRPr>
          </a:p>
        </p:txBody>
      </p:sp>
      <p:pic>
        <p:nvPicPr>
          <p:cNvPr id="5" name="Picture 4" descr="Elastic-Beanstal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11" y="1737904"/>
            <a:ext cx="731520" cy="975360"/>
          </a:xfrm>
          <a:prstGeom prst="rect">
            <a:avLst/>
          </a:prstGeom>
        </p:spPr>
      </p:pic>
      <p:sp>
        <p:nvSpPr>
          <p:cNvPr id="18" name="TextBox 17"/>
          <p:cNvSpPr txBox="1"/>
          <p:nvPr/>
        </p:nvSpPr>
        <p:spPr>
          <a:xfrm>
            <a:off x="227844" y="2917728"/>
            <a:ext cx="967454" cy="153888"/>
          </a:xfrm>
          <a:prstGeom prst="rect">
            <a:avLst/>
          </a:prstGeom>
          <a:noFill/>
        </p:spPr>
        <p:txBody>
          <a:bodyPr wrap="square" lIns="0" tIns="0" rIns="0" bIns="0" rtlCol="0">
            <a:spAutoFit/>
          </a:bodyPr>
          <a:lstStyle/>
          <a:p>
            <a:pPr algn="ctr"/>
            <a:r>
              <a:rPr lang="en-US" sz="1000" dirty="0" smtClean="0">
                <a:latin typeface="Helvetica Neue"/>
                <a:cs typeface="Helvetica Neue"/>
              </a:rPr>
              <a:t>Elastic Beanstalk</a:t>
            </a:r>
            <a:endParaRPr lang="en-US" sz="1000" dirty="0">
              <a:latin typeface="Helvetica Neue"/>
              <a:cs typeface="Helvetica Neue"/>
            </a:endParaRPr>
          </a:p>
        </p:txBody>
      </p:sp>
      <p:pic>
        <p:nvPicPr>
          <p:cNvPr id="7" name="Picture 6" descr="Applic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455" y="1737904"/>
            <a:ext cx="731520" cy="975360"/>
          </a:xfrm>
          <a:prstGeom prst="rect">
            <a:avLst/>
          </a:prstGeom>
        </p:spPr>
      </p:pic>
      <p:sp>
        <p:nvSpPr>
          <p:cNvPr id="19" name="TextBox 18"/>
          <p:cNvSpPr txBox="1"/>
          <p:nvPr/>
        </p:nvSpPr>
        <p:spPr>
          <a:xfrm>
            <a:off x="1395507" y="2917728"/>
            <a:ext cx="753416" cy="153888"/>
          </a:xfrm>
          <a:prstGeom prst="rect">
            <a:avLst/>
          </a:prstGeom>
          <a:noFill/>
        </p:spPr>
        <p:txBody>
          <a:bodyPr wrap="square" lIns="0" tIns="0" rIns="0" bIns="0" rtlCol="0">
            <a:spAutoFit/>
          </a:bodyPr>
          <a:lstStyle/>
          <a:p>
            <a:pPr algn="ctr"/>
            <a:r>
              <a:rPr lang="en-US" sz="1000" dirty="0" smtClean="0">
                <a:latin typeface="Helvetica Neue"/>
                <a:cs typeface="Helvetica Neue"/>
              </a:rPr>
              <a:t>application</a:t>
            </a:r>
            <a:endParaRPr lang="en-US" sz="1000" dirty="0">
              <a:latin typeface="Helvetica Neue"/>
              <a:cs typeface="Helvetica Neue"/>
            </a:endParaRPr>
          </a:p>
        </p:txBody>
      </p:sp>
      <p:sp>
        <p:nvSpPr>
          <p:cNvPr id="20" name="TextBox 19"/>
          <p:cNvSpPr txBox="1"/>
          <p:nvPr/>
        </p:nvSpPr>
        <p:spPr>
          <a:xfrm>
            <a:off x="2349132" y="2917728"/>
            <a:ext cx="736222" cy="153888"/>
          </a:xfrm>
          <a:prstGeom prst="rect">
            <a:avLst/>
          </a:prstGeom>
          <a:noFill/>
        </p:spPr>
        <p:txBody>
          <a:bodyPr wrap="square" lIns="0" tIns="0" rIns="0" bIns="0" rtlCol="0">
            <a:spAutoFit/>
          </a:bodyPr>
          <a:lstStyle/>
          <a:p>
            <a:pPr algn="ctr"/>
            <a:r>
              <a:rPr lang="en-US" sz="1000" dirty="0" smtClean="0">
                <a:latin typeface="Helvetica Neue"/>
                <a:cs typeface="Helvetica Neue"/>
              </a:rPr>
              <a:t>deployment</a:t>
            </a:r>
            <a:endParaRPr lang="en-US" sz="1000" dirty="0">
              <a:latin typeface="Helvetica Neue"/>
              <a:cs typeface="Helvetica Neue"/>
            </a:endParaRPr>
          </a:p>
        </p:txBody>
      </p:sp>
      <p:pic>
        <p:nvPicPr>
          <p:cNvPr id="8" name="Picture 7" descr="CloudForma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340" y="4420853"/>
            <a:ext cx="731520" cy="975360"/>
          </a:xfrm>
          <a:prstGeom prst="rect">
            <a:avLst/>
          </a:prstGeom>
        </p:spPr>
      </p:pic>
      <p:sp>
        <p:nvSpPr>
          <p:cNvPr id="29" name="TextBox 28"/>
          <p:cNvSpPr txBox="1"/>
          <p:nvPr/>
        </p:nvSpPr>
        <p:spPr>
          <a:xfrm>
            <a:off x="205432" y="5575405"/>
            <a:ext cx="997336" cy="307777"/>
          </a:xfrm>
          <a:prstGeom prst="rect">
            <a:avLst/>
          </a:prstGeom>
          <a:noFill/>
        </p:spPr>
        <p:txBody>
          <a:bodyPr wrap="square" lIns="0" tIns="0" rIns="0" bIns="0" rtlCol="0">
            <a:spAutoFit/>
          </a:bodyPr>
          <a:lstStyle/>
          <a:p>
            <a:pPr algn="ctr"/>
            <a:r>
              <a:rPr lang="en-US" sz="1000" dirty="0" smtClean="0">
                <a:latin typeface="Helvetica Neue"/>
                <a:cs typeface="Helvetica Neue"/>
              </a:rPr>
              <a:t>AWS CloudFormation</a:t>
            </a:r>
            <a:endParaRPr lang="en-US" sz="1000" dirty="0">
              <a:latin typeface="Helvetica Neue"/>
              <a:cs typeface="Helvetica Neue"/>
            </a:endParaRPr>
          </a:p>
        </p:txBody>
      </p:sp>
      <p:pic>
        <p:nvPicPr>
          <p:cNvPr id="9" name="Picture 8" descr="CloudFormation-Tempa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3778" y="4420853"/>
            <a:ext cx="731520" cy="975360"/>
          </a:xfrm>
          <a:prstGeom prst="rect">
            <a:avLst/>
          </a:prstGeom>
        </p:spPr>
      </p:pic>
      <p:sp>
        <p:nvSpPr>
          <p:cNvPr id="30" name="TextBox 29"/>
          <p:cNvSpPr txBox="1"/>
          <p:nvPr/>
        </p:nvSpPr>
        <p:spPr>
          <a:xfrm>
            <a:off x="1512476" y="5575404"/>
            <a:ext cx="574124" cy="153888"/>
          </a:xfrm>
          <a:prstGeom prst="rect">
            <a:avLst/>
          </a:prstGeom>
          <a:noFill/>
        </p:spPr>
        <p:txBody>
          <a:bodyPr wrap="square" lIns="0" tIns="0" rIns="0" bIns="0" rtlCol="0">
            <a:spAutoFit/>
          </a:bodyPr>
          <a:lstStyle/>
          <a:p>
            <a:pPr algn="ctr"/>
            <a:r>
              <a:rPr lang="en-US" sz="1000" dirty="0" smtClean="0">
                <a:latin typeface="Helvetica Neue"/>
                <a:cs typeface="Helvetica Neue"/>
              </a:rPr>
              <a:t>template</a:t>
            </a:r>
            <a:endParaRPr lang="en-US" sz="1000" dirty="0">
              <a:latin typeface="Helvetica Neue"/>
              <a:cs typeface="Helvetica Neue"/>
            </a:endParaRPr>
          </a:p>
        </p:txBody>
      </p:sp>
      <p:pic>
        <p:nvPicPr>
          <p:cNvPr id="10" name="Picture 9" descr="CloudFormation-Stack.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6308" y="4420853"/>
            <a:ext cx="731520" cy="975360"/>
          </a:xfrm>
          <a:prstGeom prst="rect">
            <a:avLst/>
          </a:prstGeom>
        </p:spPr>
      </p:pic>
      <p:sp>
        <p:nvSpPr>
          <p:cNvPr id="31" name="TextBox 30"/>
          <p:cNvSpPr txBox="1"/>
          <p:nvPr/>
        </p:nvSpPr>
        <p:spPr>
          <a:xfrm>
            <a:off x="2528428" y="5575404"/>
            <a:ext cx="467280" cy="153888"/>
          </a:xfrm>
          <a:prstGeom prst="rect">
            <a:avLst/>
          </a:prstGeom>
          <a:noFill/>
        </p:spPr>
        <p:txBody>
          <a:bodyPr wrap="square" lIns="0" tIns="0" rIns="0" bIns="0" rtlCol="0">
            <a:spAutoFit/>
          </a:bodyPr>
          <a:lstStyle/>
          <a:p>
            <a:pPr algn="ctr"/>
            <a:r>
              <a:rPr lang="en-US" sz="1000" dirty="0" smtClean="0">
                <a:latin typeface="Helvetica Neue"/>
                <a:cs typeface="Helvetica Neue"/>
              </a:rPr>
              <a:t>stack</a:t>
            </a:r>
            <a:endParaRPr lang="en-US" sz="1000" dirty="0">
              <a:latin typeface="Helvetica Neue"/>
              <a:cs typeface="Helvetica Neue"/>
            </a:endParaRPr>
          </a:p>
        </p:txBody>
      </p:sp>
      <p:pic>
        <p:nvPicPr>
          <p:cNvPr id="24" name="Picture 23" descr="Elastic-Beanstalk-Deploymen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19604" y="1550753"/>
            <a:ext cx="1008912" cy="1345216"/>
          </a:xfrm>
          <a:prstGeom prst="rect">
            <a:avLst/>
          </a:prstGeom>
        </p:spPr>
      </p:pic>
      <p:sp>
        <p:nvSpPr>
          <p:cNvPr id="36" name="Rectangle 35"/>
          <p:cNvSpPr/>
          <p:nvPr/>
        </p:nvSpPr>
        <p:spPr>
          <a:xfrm>
            <a:off x="212379" y="6298358"/>
            <a:ext cx="3981924"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Deployment &amp; Management</a:t>
            </a:r>
            <a:endParaRPr lang="en-US" sz="1400" dirty="0">
              <a:solidFill>
                <a:schemeClr val="bg1">
                  <a:lumMod val="65000"/>
                </a:schemeClr>
              </a:solidFill>
              <a:latin typeface="Helvetica Neue"/>
              <a:cs typeface="Helvetica Neue"/>
            </a:endParaRP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0764" y="4420853"/>
            <a:ext cx="952500" cy="1270000"/>
          </a:xfrm>
          <a:prstGeom prst="rect">
            <a:avLst/>
          </a:prstGeom>
        </p:spPr>
      </p:pic>
      <p:sp>
        <p:nvSpPr>
          <p:cNvPr id="34" name="TextBox 33"/>
          <p:cNvSpPr txBox="1"/>
          <p:nvPr/>
        </p:nvSpPr>
        <p:spPr>
          <a:xfrm>
            <a:off x="4813457" y="5575404"/>
            <a:ext cx="1212168" cy="153888"/>
          </a:xfrm>
          <a:prstGeom prst="rect">
            <a:avLst/>
          </a:prstGeom>
          <a:noFill/>
        </p:spPr>
        <p:txBody>
          <a:bodyPr wrap="square" lIns="0" tIns="0" rIns="0" bIns="0" rtlCol="0">
            <a:spAutoFit/>
          </a:bodyPr>
          <a:lstStyle/>
          <a:p>
            <a:pPr algn="ctr"/>
            <a:r>
              <a:rPr lang="en-US" sz="1000" dirty="0" smtClean="0">
                <a:latin typeface="Helvetica Neue"/>
                <a:cs typeface="Helvetica Neue"/>
              </a:rPr>
              <a:t>AWS </a:t>
            </a:r>
            <a:r>
              <a:rPr lang="en-US" sz="1000" dirty="0" err="1" smtClean="0">
                <a:latin typeface="Helvetica Neue"/>
                <a:cs typeface="Helvetica Neue"/>
              </a:rPr>
              <a:t>CodeDeploy</a:t>
            </a:r>
            <a:endParaRPr lang="en-US" sz="1000" dirty="0">
              <a:latin typeface="Helvetica Neue"/>
              <a:cs typeface="Helvetica Neue"/>
            </a:endParaRPr>
          </a:p>
        </p:txBody>
      </p:sp>
      <p:sp>
        <p:nvSpPr>
          <p:cNvPr id="37" name="TextBox 36"/>
          <p:cNvSpPr txBox="1"/>
          <p:nvPr/>
        </p:nvSpPr>
        <p:spPr>
          <a:xfrm>
            <a:off x="4589889" y="3819251"/>
            <a:ext cx="1854174" cy="338554"/>
          </a:xfrm>
          <a:prstGeom prst="rect">
            <a:avLst/>
          </a:prstGeom>
          <a:noFill/>
        </p:spPr>
        <p:txBody>
          <a:bodyPr wrap="square" rtlCol="0">
            <a:spAutoFit/>
          </a:bodyPr>
          <a:lstStyle/>
          <a:p>
            <a:r>
              <a:rPr lang="en-US" sz="1600" dirty="0" smtClean="0">
                <a:solidFill>
                  <a:schemeClr val="bg1">
                    <a:lumMod val="50000"/>
                  </a:schemeClr>
                </a:solidFill>
                <a:latin typeface="Helvetica Neue"/>
                <a:cs typeface="Helvetica Neue"/>
              </a:rPr>
              <a:t>AWS </a:t>
            </a:r>
            <a:r>
              <a:rPr lang="en-US" sz="1600" dirty="0" err="1" smtClean="0">
                <a:solidFill>
                  <a:schemeClr val="bg1">
                    <a:lumMod val="50000"/>
                  </a:schemeClr>
                </a:solidFill>
                <a:latin typeface="Helvetica Neue"/>
                <a:cs typeface="Helvetica Neue"/>
              </a:rPr>
              <a:t>CodeDeploy</a:t>
            </a:r>
            <a:endParaRPr lang="en-US" sz="1600" dirty="0">
              <a:solidFill>
                <a:schemeClr val="bg1">
                  <a:lumMod val="50000"/>
                </a:schemeClr>
              </a:solidFill>
              <a:latin typeface="Helvetica Neue"/>
              <a:cs typeface="Helvetica Neue"/>
            </a:endParaRPr>
          </a:p>
        </p:txBody>
      </p:sp>
    </p:spTree>
    <p:extLst>
      <p:ext uri="{BB962C8B-B14F-4D97-AF65-F5344CB8AC3E}">
        <p14:creationId xmlns:p14="http://schemas.microsoft.com/office/powerpoint/2010/main" val="2447182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53248"/>
            <a:ext cx="8205304" cy="871219"/>
          </a:xfrm>
        </p:spPr>
        <p:txBody>
          <a:bodyPr/>
          <a:lstStyle/>
          <a:p>
            <a:r>
              <a:rPr lang="en-US" b="0" dirty="0">
                <a:latin typeface="Helvetica Neue"/>
                <a:cs typeface="Helvetica Neue"/>
              </a:rPr>
              <a:t>Non-Service Specific</a:t>
            </a:r>
          </a:p>
        </p:txBody>
      </p:sp>
      <p:pic>
        <p:nvPicPr>
          <p:cNvPr id="5" name="Picture 4" descr="Cl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77" y="2811809"/>
            <a:ext cx="731520" cy="975360"/>
          </a:xfrm>
          <a:prstGeom prst="rect">
            <a:avLst/>
          </a:prstGeom>
        </p:spPr>
      </p:pic>
      <p:pic>
        <p:nvPicPr>
          <p:cNvPr id="10" name="Picture 9" descr="Intern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212" y="2811809"/>
            <a:ext cx="731520" cy="975360"/>
          </a:xfrm>
          <a:prstGeom prst="rect">
            <a:avLst/>
          </a:prstGeom>
        </p:spPr>
      </p:pic>
      <p:pic>
        <p:nvPicPr>
          <p:cNvPr id="11" name="Picture 10" descr="Mobile-Clie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3322" y="2811809"/>
            <a:ext cx="731520" cy="975360"/>
          </a:xfrm>
          <a:prstGeom prst="rect">
            <a:avLst/>
          </a:prstGeom>
        </p:spPr>
      </p:pic>
      <p:pic>
        <p:nvPicPr>
          <p:cNvPr id="12" name="Picture 11" descr="Multimedi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9267" y="2811809"/>
            <a:ext cx="731520" cy="975360"/>
          </a:xfrm>
          <a:prstGeom prst="rect">
            <a:avLst/>
          </a:prstGeom>
        </p:spPr>
      </p:pic>
      <p:pic>
        <p:nvPicPr>
          <p:cNvPr id="15" name="Picture 14" descr="Us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1157" y="2811809"/>
            <a:ext cx="731520" cy="975360"/>
          </a:xfrm>
          <a:prstGeom prst="rect">
            <a:avLst/>
          </a:prstGeom>
        </p:spPr>
      </p:pic>
      <p:pic>
        <p:nvPicPr>
          <p:cNvPr id="16" name="Picture 15" descr="User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77100" y="2811809"/>
            <a:ext cx="731520" cy="975360"/>
          </a:xfrm>
          <a:prstGeom prst="rect">
            <a:avLst/>
          </a:prstGeom>
        </p:spPr>
      </p:pic>
      <p:sp>
        <p:nvSpPr>
          <p:cNvPr id="20" name="TextBox 19"/>
          <p:cNvSpPr txBox="1"/>
          <p:nvPr/>
        </p:nvSpPr>
        <p:spPr>
          <a:xfrm>
            <a:off x="6015954" y="3822461"/>
            <a:ext cx="483456" cy="153888"/>
          </a:xfrm>
          <a:prstGeom prst="rect">
            <a:avLst/>
          </a:prstGeom>
          <a:noFill/>
        </p:spPr>
        <p:txBody>
          <a:bodyPr wrap="square" lIns="0" tIns="0" rIns="0" bIns="0" rtlCol="0">
            <a:spAutoFit/>
          </a:bodyPr>
          <a:lstStyle/>
          <a:p>
            <a:pPr algn="ctr"/>
            <a:r>
              <a:rPr lang="en-US" sz="1000" dirty="0" smtClean="0">
                <a:latin typeface="Helvetica Neue"/>
                <a:cs typeface="Helvetica Neue"/>
              </a:rPr>
              <a:t>user</a:t>
            </a:r>
            <a:endParaRPr lang="en-US" sz="1000" dirty="0">
              <a:latin typeface="Helvetica Neue"/>
              <a:cs typeface="Helvetica Neue"/>
            </a:endParaRPr>
          </a:p>
        </p:txBody>
      </p:sp>
      <p:sp>
        <p:nvSpPr>
          <p:cNvPr id="21" name="TextBox 20"/>
          <p:cNvSpPr txBox="1"/>
          <p:nvPr/>
        </p:nvSpPr>
        <p:spPr>
          <a:xfrm>
            <a:off x="7409731" y="3822461"/>
            <a:ext cx="471738" cy="153888"/>
          </a:xfrm>
          <a:prstGeom prst="rect">
            <a:avLst/>
          </a:prstGeom>
          <a:noFill/>
        </p:spPr>
        <p:txBody>
          <a:bodyPr wrap="square" lIns="0" tIns="0" rIns="0" bIns="0" rtlCol="0">
            <a:spAutoFit/>
          </a:bodyPr>
          <a:lstStyle/>
          <a:p>
            <a:pPr algn="ctr"/>
            <a:r>
              <a:rPr lang="en-US" sz="1000" dirty="0" smtClean="0">
                <a:latin typeface="Helvetica Neue"/>
                <a:cs typeface="Helvetica Neue"/>
              </a:rPr>
              <a:t>users</a:t>
            </a:r>
            <a:endParaRPr lang="en-US" sz="1000" dirty="0">
              <a:latin typeface="Helvetica Neue"/>
              <a:cs typeface="Helvetica Neue"/>
            </a:endParaRPr>
          </a:p>
        </p:txBody>
      </p:sp>
      <p:sp>
        <p:nvSpPr>
          <p:cNvPr id="22" name="TextBox 21"/>
          <p:cNvSpPr txBox="1"/>
          <p:nvPr/>
        </p:nvSpPr>
        <p:spPr>
          <a:xfrm>
            <a:off x="4552336" y="3822461"/>
            <a:ext cx="647186" cy="153888"/>
          </a:xfrm>
          <a:prstGeom prst="rect">
            <a:avLst/>
          </a:prstGeom>
          <a:noFill/>
        </p:spPr>
        <p:txBody>
          <a:bodyPr wrap="square" lIns="0" tIns="0" rIns="0" bIns="0" rtlCol="0">
            <a:spAutoFit/>
          </a:bodyPr>
          <a:lstStyle/>
          <a:p>
            <a:pPr algn="ctr"/>
            <a:r>
              <a:rPr lang="en-US" sz="1000" dirty="0" smtClean="0">
                <a:latin typeface="Helvetica Neue"/>
                <a:cs typeface="Helvetica Neue"/>
              </a:rPr>
              <a:t>Internet</a:t>
            </a:r>
            <a:endParaRPr lang="en-US" sz="1000" dirty="0">
              <a:latin typeface="Helvetica Neue"/>
              <a:cs typeface="Helvetica Neue"/>
            </a:endParaRPr>
          </a:p>
        </p:txBody>
      </p:sp>
      <p:sp>
        <p:nvSpPr>
          <p:cNvPr id="23" name="TextBox 22"/>
          <p:cNvSpPr txBox="1"/>
          <p:nvPr/>
        </p:nvSpPr>
        <p:spPr>
          <a:xfrm>
            <a:off x="475054" y="3822461"/>
            <a:ext cx="473708" cy="153888"/>
          </a:xfrm>
          <a:prstGeom prst="rect">
            <a:avLst/>
          </a:prstGeom>
          <a:noFill/>
        </p:spPr>
        <p:txBody>
          <a:bodyPr wrap="square" lIns="0" tIns="0" rIns="0" bIns="0" rtlCol="0">
            <a:spAutoFit/>
          </a:bodyPr>
          <a:lstStyle/>
          <a:p>
            <a:pPr algn="ctr"/>
            <a:r>
              <a:rPr lang="en-US" sz="1000" dirty="0" smtClean="0">
                <a:latin typeface="Helvetica Neue"/>
                <a:cs typeface="Helvetica Neue"/>
              </a:rPr>
              <a:t>client</a:t>
            </a:r>
            <a:endParaRPr lang="en-US" sz="1000" dirty="0">
              <a:latin typeface="Helvetica Neue"/>
              <a:cs typeface="Helvetica Neue"/>
            </a:endParaRPr>
          </a:p>
        </p:txBody>
      </p:sp>
      <p:sp>
        <p:nvSpPr>
          <p:cNvPr id="24" name="TextBox 23"/>
          <p:cNvSpPr txBox="1"/>
          <p:nvPr/>
        </p:nvSpPr>
        <p:spPr>
          <a:xfrm>
            <a:off x="1676804" y="3822461"/>
            <a:ext cx="840776" cy="153888"/>
          </a:xfrm>
          <a:prstGeom prst="rect">
            <a:avLst/>
          </a:prstGeom>
          <a:noFill/>
        </p:spPr>
        <p:txBody>
          <a:bodyPr wrap="square" lIns="0" tIns="0" rIns="0" bIns="0" rtlCol="0">
            <a:spAutoFit/>
          </a:bodyPr>
          <a:lstStyle/>
          <a:p>
            <a:pPr algn="ctr"/>
            <a:r>
              <a:rPr lang="en-US" sz="1000" dirty="0" smtClean="0">
                <a:latin typeface="Helvetica Neue"/>
                <a:cs typeface="Helvetica Neue"/>
              </a:rPr>
              <a:t>mobile client</a:t>
            </a:r>
            <a:endParaRPr lang="en-US" sz="1000" dirty="0">
              <a:latin typeface="Helvetica Neue"/>
              <a:cs typeface="Helvetica Neue"/>
            </a:endParaRPr>
          </a:p>
        </p:txBody>
      </p:sp>
      <p:sp>
        <p:nvSpPr>
          <p:cNvPr id="25" name="TextBox 24"/>
          <p:cNvSpPr txBox="1"/>
          <p:nvPr/>
        </p:nvSpPr>
        <p:spPr>
          <a:xfrm>
            <a:off x="3078988" y="3822461"/>
            <a:ext cx="820664" cy="153888"/>
          </a:xfrm>
          <a:prstGeom prst="rect">
            <a:avLst/>
          </a:prstGeom>
          <a:noFill/>
        </p:spPr>
        <p:txBody>
          <a:bodyPr wrap="square" lIns="0" tIns="0" rIns="0" bIns="0" rtlCol="0">
            <a:spAutoFit/>
          </a:bodyPr>
          <a:lstStyle/>
          <a:p>
            <a:pPr algn="ctr"/>
            <a:r>
              <a:rPr lang="en-US" sz="1000" dirty="0" smtClean="0">
                <a:latin typeface="Helvetica Neue"/>
                <a:cs typeface="Helvetica Neue"/>
              </a:rPr>
              <a:t>multimedia</a:t>
            </a:r>
            <a:endParaRPr lang="en-US" sz="1000" dirty="0">
              <a:latin typeface="Helvetica Neue"/>
              <a:cs typeface="Helvetica Neue"/>
            </a:endParaRPr>
          </a:p>
        </p:txBody>
      </p:sp>
      <p:sp>
        <p:nvSpPr>
          <p:cNvPr id="27" name="TextBox 26"/>
          <p:cNvSpPr txBox="1"/>
          <p:nvPr/>
        </p:nvSpPr>
        <p:spPr>
          <a:xfrm>
            <a:off x="1712546" y="5408676"/>
            <a:ext cx="760218" cy="307777"/>
          </a:xfrm>
          <a:prstGeom prst="rect">
            <a:avLst/>
          </a:prstGeom>
          <a:noFill/>
        </p:spPr>
        <p:txBody>
          <a:bodyPr wrap="square" lIns="0" tIns="0" rIns="0" bIns="0" rtlCol="0">
            <a:spAutoFit/>
          </a:bodyPr>
          <a:lstStyle/>
          <a:p>
            <a:pPr algn="ctr"/>
            <a:r>
              <a:rPr lang="en-US" sz="1000" dirty="0" smtClean="0">
                <a:latin typeface="Helvetica Neue"/>
                <a:cs typeface="Helvetica Neue"/>
              </a:rPr>
              <a:t>corporate data center</a:t>
            </a:r>
            <a:endParaRPr lang="en-US" sz="1000" dirty="0">
              <a:latin typeface="Helvetica Neue"/>
              <a:cs typeface="Helvetica Neue"/>
            </a:endParaRPr>
          </a:p>
        </p:txBody>
      </p:sp>
      <p:pic>
        <p:nvPicPr>
          <p:cNvPr id="6" name="Picture 5" descr="Corporate-Data-Cen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33733" y="4480983"/>
            <a:ext cx="731520" cy="975360"/>
          </a:xfrm>
          <a:prstGeom prst="rect">
            <a:avLst/>
          </a:prstGeom>
        </p:spPr>
      </p:pic>
      <p:pic>
        <p:nvPicPr>
          <p:cNvPr id="7" name="Picture 6" descr="Disk.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20089" y="4480983"/>
            <a:ext cx="731520" cy="975360"/>
          </a:xfrm>
          <a:prstGeom prst="rect">
            <a:avLst/>
          </a:prstGeom>
        </p:spPr>
      </p:pic>
      <p:pic>
        <p:nvPicPr>
          <p:cNvPr id="9" name="Picture 8" descr="Generic-Databas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06445" y="4480983"/>
            <a:ext cx="731520" cy="975360"/>
          </a:xfrm>
          <a:prstGeom prst="rect">
            <a:avLst/>
          </a:prstGeom>
        </p:spPr>
      </p:pic>
      <p:pic>
        <p:nvPicPr>
          <p:cNvPr id="13" name="Picture 12" descr="Tape.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92800" y="4480983"/>
            <a:ext cx="731520" cy="975360"/>
          </a:xfrm>
          <a:prstGeom prst="rect">
            <a:avLst/>
          </a:prstGeom>
        </p:spPr>
      </p:pic>
      <p:pic>
        <p:nvPicPr>
          <p:cNvPr id="14" name="Picture 13" descr="Traditional-Servers.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7377" y="4480983"/>
            <a:ext cx="731520" cy="975360"/>
          </a:xfrm>
          <a:prstGeom prst="rect">
            <a:avLst/>
          </a:prstGeom>
        </p:spPr>
      </p:pic>
      <p:sp>
        <p:nvSpPr>
          <p:cNvPr id="26" name="TextBox 25"/>
          <p:cNvSpPr txBox="1"/>
          <p:nvPr/>
        </p:nvSpPr>
        <p:spPr>
          <a:xfrm>
            <a:off x="164760" y="5511267"/>
            <a:ext cx="1105244" cy="153888"/>
          </a:xfrm>
          <a:prstGeom prst="rect">
            <a:avLst/>
          </a:prstGeom>
          <a:noFill/>
        </p:spPr>
        <p:txBody>
          <a:bodyPr wrap="square" lIns="0" tIns="0" rIns="0" bIns="0" rtlCol="0">
            <a:spAutoFit/>
          </a:bodyPr>
          <a:lstStyle/>
          <a:p>
            <a:pPr algn="ctr"/>
            <a:r>
              <a:rPr lang="en-US" sz="1000" dirty="0" smtClean="0">
                <a:latin typeface="Helvetica Neue"/>
                <a:cs typeface="Helvetica Neue"/>
              </a:rPr>
              <a:t>traditional server</a:t>
            </a:r>
            <a:endParaRPr lang="en-US" sz="1000" dirty="0">
              <a:latin typeface="Helvetica Neue"/>
              <a:cs typeface="Helvetica Neue"/>
            </a:endParaRPr>
          </a:p>
        </p:txBody>
      </p:sp>
      <p:sp>
        <p:nvSpPr>
          <p:cNvPr id="28" name="TextBox 27"/>
          <p:cNvSpPr txBox="1"/>
          <p:nvPr/>
        </p:nvSpPr>
        <p:spPr>
          <a:xfrm>
            <a:off x="3296310" y="5511267"/>
            <a:ext cx="371750" cy="153888"/>
          </a:xfrm>
          <a:prstGeom prst="rect">
            <a:avLst/>
          </a:prstGeom>
          <a:noFill/>
        </p:spPr>
        <p:txBody>
          <a:bodyPr wrap="square" lIns="0" tIns="0" rIns="0" bIns="0" rtlCol="0">
            <a:spAutoFit/>
          </a:bodyPr>
          <a:lstStyle/>
          <a:p>
            <a:pPr algn="ctr"/>
            <a:r>
              <a:rPr lang="en-US" sz="1000" dirty="0" smtClean="0">
                <a:latin typeface="Helvetica Neue"/>
                <a:cs typeface="Helvetica Neue"/>
              </a:rPr>
              <a:t>disk</a:t>
            </a:r>
            <a:endParaRPr lang="en-US" sz="1000" dirty="0">
              <a:latin typeface="Helvetica Neue"/>
              <a:cs typeface="Helvetica Neue"/>
            </a:endParaRPr>
          </a:p>
        </p:txBody>
      </p:sp>
      <p:sp>
        <p:nvSpPr>
          <p:cNvPr id="29" name="TextBox 28"/>
          <p:cNvSpPr txBox="1"/>
          <p:nvPr/>
        </p:nvSpPr>
        <p:spPr>
          <a:xfrm>
            <a:off x="4298343" y="5511267"/>
            <a:ext cx="1155186" cy="153888"/>
          </a:xfrm>
          <a:prstGeom prst="rect">
            <a:avLst/>
          </a:prstGeom>
          <a:noFill/>
        </p:spPr>
        <p:txBody>
          <a:bodyPr wrap="square" lIns="0" tIns="0" rIns="0" bIns="0" rtlCol="0">
            <a:spAutoFit/>
          </a:bodyPr>
          <a:lstStyle/>
          <a:p>
            <a:pPr algn="ctr"/>
            <a:r>
              <a:rPr lang="en-US" sz="1000" dirty="0" smtClean="0">
                <a:latin typeface="Helvetica Neue"/>
                <a:cs typeface="Helvetica Neue"/>
              </a:rPr>
              <a:t>generic database</a:t>
            </a:r>
            <a:endParaRPr lang="en-US" sz="1000" dirty="0">
              <a:latin typeface="Helvetica Neue"/>
              <a:cs typeface="Helvetica Neue"/>
            </a:endParaRPr>
          </a:p>
        </p:txBody>
      </p:sp>
      <p:sp>
        <p:nvSpPr>
          <p:cNvPr id="30" name="TextBox 29"/>
          <p:cNvSpPr txBox="1"/>
          <p:nvPr/>
        </p:nvSpPr>
        <p:spPr>
          <a:xfrm>
            <a:off x="5828841" y="5511267"/>
            <a:ext cx="864806" cy="153888"/>
          </a:xfrm>
          <a:prstGeom prst="rect">
            <a:avLst/>
          </a:prstGeom>
          <a:noFill/>
        </p:spPr>
        <p:txBody>
          <a:bodyPr wrap="square" lIns="0" tIns="0" rIns="0" bIns="0" rtlCol="0">
            <a:spAutoFit/>
          </a:bodyPr>
          <a:lstStyle/>
          <a:p>
            <a:pPr algn="ctr"/>
            <a:r>
              <a:rPr lang="en-US" sz="1000" dirty="0" smtClean="0">
                <a:latin typeface="Helvetica Neue"/>
                <a:cs typeface="Helvetica Neue"/>
              </a:rPr>
              <a:t>tape storage</a:t>
            </a:r>
            <a:endParaRPr lang="en-US" sz="1000" dirty="0">
              <a:latin typeface="Helvetica Neue"/>
              <a:cs typeface="Helvetica Neue"/>
            </a:endParaRPr>
          </a:p>
        </p:txBody>
      </p:sp>
      <p:pic>
        <p:nvPicPr>
          <p:cNvPr id="3" name="Picture 2" descr="AWS-Cloud.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7377" y="988483"/>
            <a:ext cx="731520" cy="975360"/>
          </a:xfrm>
          <a:prstGeom prst="rect">
            <a:avLst/>
          </a:prstGeom>
        </p:spPr>
      </p:pic>
      <p:pic>
        <p:nvPicPr>
          <p:cNvPr id="4" name="Picture 3" descr="AWS-Management-Console.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34279" y="988483"/>
            <a:ext cx="731520" cy="975360"/>
          </a:xfrm>
          <a:prstGeom prst="rect">
            <a:avLst/>
          </a:prstGeom>
        </p:spPr>
      </p:pic>
      <p:pic>
        <p:nvPicPr>
          <p:cNvPr id="17" name="Picture 16" descr="VPC-Cloud.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21181" y="988483"/>
            <a:ext cx="731520" cy="975360"/>
          </a:xfrm>
          <a:prstGeom prst="rect">
            <a:avLst/>
          </a:prstGeom>
        </p:spPr>
      </p:pic>
      <p:sp>
        <p:nvSpPr>
          <p:cNvPr id="18" name="TextBox 17"/>
          <p:cNvSpPr txBox="1"/>
          <p:nvPr/>
        </p:nvSpPr>
        <p:spPr>
          <a:xfrm>
            <a:off x="318968" y="2050693"/>
            <a:ext cx="794144" cy="153888"/>
          </a:xfrm>
          <a:prstGeom prst="rect">
            <a:avLst/>
          </a:prstGeom>
          <a:noFill/>
        </p:spPr>
        <p:txBody>
          <a:bodyPr wrap="square" lIns="0" tIns="0" rIns="0" bIns="0" rtlCol="0">
            <a:spAutoFit/>
          </a:bodyPr>
          <a:lstStyle/>
          <a:p>
            <a:pPr algn="ctr"/>
            <a:r>
              <a:rPr lang="en-US" sz="1000" dirty="0" smtClean="0">
                <a:latin typeface="Helvetica Neue"/>
                <a:cs typeface="Helvetica Neue"/>
              </a:rPr>
              <a:t>AWS cloud</a:t>
            </a:r>
            <a:endParaRPr lang="en-US" sz="1000" dirty="0">
              <a:latin typeface="Helvetica Neue"/>
              <a:cs typeface="Helvetica Neue"/>
            </a:endParaRPr>
          </a:p>
        </p:txBody>
      </p:sp>
      <p:sp>
        <p:nvSpPr>
          <p:cNvPr id="19" name="TextBox 18"/>
          <p:cNvSpPr txBox="1"/>
          <p:nvPr/>
        </p:nvSpPr>
        <p:spPr>
          <a:xfrm>
            <a:off x="1481648" y="1948102"/>
            <a:ext cx="1230172" cy="307777"/>
          </a:xfrm>
          <a:prstGeom prst="rect">
            <a:avLst/>
          </a:prstGeom>
          <a:noFill/>
        </p:spPr>
        <p:txBody>
          <a:bodyPr wrap="square" lIns="0" tIns="0" rIns="0" bIns="0" rtlCol="0">
            <a:spAutoFit/>
          </a:bodyPr>
          <a:lstStyle/>
          <a:p>
            <a:pPr algn="ctr"/>
            <a:r>
              <a:rPr lang="en-US" sz="1000" dirty="0" smtClean="0">
                <a:latin typeface="Helvetica Neue"/>
                <a:cs typeface="Helvetica Neue"/>
              </a:rPr>
              <a:t>AWS Management Console</a:t>
            </a:r>
            <a:endParaRPr lang="en-US" sz="1000" dirty="0">
              <a:latin typeface="Helvetica Neue"/>
              <a:cs typeface="Helvetica Neue"/>
            </a:endParaRPr>
          </a:p>
        </p:txBody>
      </p:sp>
      <p:sp>
        <p:nvSpPr>
          <p:cNvPr id="31" name="TextBox 30"/>
          <p:cNvSpPr txBox="1"/>
          <p:nvPr/>
        </p:nvSpPr>
        <p:spPr>
          <a:xfrm>
            <a:off x="2768306" y="2050693"/>
            <a:ext cx="1435902" cy="153888"/>
          </a:xfrm>
          <a:prstGeom prst="rect">
            <a:avLst/>
          </a:prstGeom>
          <a:noFill/>
        </p:spPr>
        <p:txBody>
          <a:bodyPr wrap="square" lIns="0" tIns="0" rIns="0" bIns="0" rtlCol="0">
            <a:spAutoFit/>
          </a:bodyPr>
          <a:lstStyle/>
          <a:p>
            <a:pPr algn="ctr"/>
            <a:r>
              <a:rPr lang="en-US" sz="1000" dirty="0" smtClean="0">
                <a:latin typeface="Helvetica Neue"/>
                <a:cs typeface="Helvetica Neue"/>
              </a:rPr>
              <a:t>virtual private cloud</a:t>
            </a:r>
            <a:endParaRPr lang="en-US" sz="1000" dirty="0">
              <a:latin typeface="Helvetica Neue"/>
              <a:cs typeface="Helvetica Neue"/>
            </a:endParaRPr>
          </a:p>
        </p:txBody>
      </p:sp>
      <p:sp>
        <p:nvSpPr>
          <p:cNvPr id="32" name="TextBox 31"/>
          <p:cNvSpPr txBox="1"/>
          <p:nvPr/>
        </p:nvSpPr>
        <p:spPr>
          <a:xfrm>
            <a:off x="4579463" y="2050693"/>
            <a:ext cx="592932" cy="153888"/>
          </a:xfrm>
          <a:prstGeom prst="rect">
            <a:avLst/>
          </a:prstGeom>
          <a:noFill/>
        </p:spPr>
        <p:txBody>
          <a:bodyPr wrap="square" lIns="0" tIns="0" rIns="0" bIns="0" rtlCol="0">
            <a:spAutoFit/>
          </a:bodyPr>
          <a:lstStyle/>
          <a:p>
            <a:pPr algn="ctr"/>
            <a:r>
              <a:rPr lang="en-US" sz="1000" dirty="0" smtClean="0">
                <a:latin typeface="Helvetica Neue"/>
                <a:cs typeface="Helvetica Neue"/>
              </a:rPr>
              <a:t>forums</a:t>
            </a:r>
            <a:endParaRPr lang="en-US" sz="1000" dirty="0">
              <a:latin typeface="Helvetica Neue"/>
              <a:cs typeface="Helvetica Neue"/>
            </a:endParaRPr>
          </a:p>
        </p:txBody>
      </p:sp>
      <p:pic>
        <p:nvPicPr>
          <p:cNvPr id="33" name="Picture 32" descr="Forums.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98599" y="1060251"/>
            <a:ext cx="731520" cy="975360"/>
          </a:xfrm>
          <a:prstGeom prst="rect">
            <a:avLst/>
          </a:prstGeom>
        </p:spPr>
      </p:pic>
      <p:sp>
        <p:nvSpPr>
          <p:cNvPr id="34" name="Rectangle 33"/>
          <p:cNvSpPr/>
          <p:nvPr/>
        </p:nvSpPr>
        <p:spPr>
          <a:xfrm>
            <a:off x="212379" y="6298358"/>
            <a:ext cx="3427285"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Non-Service Specific</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3204172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53248"/>
            <a:ext cx="8205304" cy="693419"/>
          </a:xfrm>
        </p:spPr>
        <p:txBody>
          <a:bodyPr>
            <a:normAutofit fontScale="90000"/>
          </a:bodyPr>
          <a:lstStyle/>
          <a:p>
            <a:r>
              <a:rPr lang="en-US" b="0" dirty="0" smtClean="0">
                <a:latin typeface="Helvetica Neue"/>
                <a:cs typeface="Helvetica Neue"/>
              </a:rPr>
              <a:t>SDKs</a:t>
            </a:r>
            <a:endParaRPr lang="en-US" b="0" dirty="0">
              <a:latin typeface="Helvetica Neue"/>
              <a:cs typeface="Helvetica Neue"/>
            </a:endParaRPr>
          </a:p>
        </p:txBody>
      </p:sp>
      <p:pic>
        <p:nvPicPr>
          <p:cNvPr id="3" name="Picture 2" descr="Androi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298" y="3623733"/>
            <a:ext cx="731520" cy="975360"/>
          </a:xfrm>
          <a:prstGeom prst="rect">
            <a:avLst/>
          </a:prstGeom>
        </p:spPr>
      </p:pic>
      <p:pic>
        <p:nvPicPr>
          <p:cNvPr id="4" name="Picture 3" descr="CL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2839" y="3623733"/>
            <a:ext cx="731520" cy="975360"/>
          </a:xfrm>
          <a:prstGeom prst="rect">
            <a:avLst/>
          </a:prstGeom>
        </p:spPr>
      </p:pic>
      <p:pic>
        <p:nvPicPr>
          <p:cNvPr id="5" name="Picture 4" descr="iO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163" y="3623733"/>
            <a:ext cx="731520" cy="975360"/>
          </a:xfrm>
          <a:prstGeom prst="rect">
            <a:avLst/>
          </a:prstGeom>
        </p:spPr>
      </p:pic>
      <p:pic>
        <p:nvPicPr>
          <p:cNvPr id="6" name="Picture 5" descr="Jav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814" y="1176867"/>
            <a:ext cx="731520" cy="975360"/>
          </a:xfrm>
          <a:prstGeom prst="rect">
            <a:avLst/>
          </a:prstGeom>
        </p:spPr>
      </p:pic>
      <p:pic>
        <p:nvPicPr>
          <p:cNvPr id="7" name="Picture 6" descr="NE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3270" y="1176867"/>
            <a:ext cx="731520" cy="975360"/>
          </a:xfrm>
          <a:prstGeom prst="rect">
            <a:avLst/>
          </a:prstGeom>
        </p:spPr>
      </p:pic>
      <p:pic>
        <p:nvPicPr>
          <p:cNvPr id="8" name="Picture 7" descr="nodeJ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5918" y="1176867"/>
            <a:ext cx="731520" cy="975360"/>
          </a:xfrm>
          <a:prstGeom prst="rect">
            <a:avLst/>
          </a:prstGeom>
        </p:spPr>
      </p:pic>
      <p:pic>
        <p:nvPicPr>
          <p:cNvPr id="9" name="Picture 8" descr="PHP.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06945" y="1176867"/>
            <a:ext cx="731520" cy="975360"/>
          </a:xfrm>
          <a:prstGeom prst="rect">
            <a:avLst/>
          </a:prstGeom>
        </p:spPr>
      </p:pic>
      <p:pic>
        <p:nvPicPr>
          <p:cNvPr id="10" name="Picture 9" descr="Python.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40620" y="1176867"/>
            <a:ext cx="731520" cy="975360"/>
          </a:xfrm>
          <a:prstGeom prst="rect">
            <a:avLst/>
          </a:prstGeom>
        </p:spPr>
      </p:pic>
      <p:pic>
        <p:nvPicPr>
          <p:cNvPr id="11" name="Picture 10" descr="Ruby.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39595" y="1176867"/>
            <a:ext cx="731520" cy="975360"/>
          </a:xfrm>
          <a:prstGeom prst="rect">
            <a:avLst/>
          </a:prstGeom>
        </p:spPr>
      </p:pic>
      <p:pic>
        <p:nvPicPr>
          <p:cNvPr id="12" name="Picture 11" descr="Toolkit-For-Eclipse.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56991" y="3623733"/>
            <a:ext cx="731520" cy="975360"/>
          </a:xfrm>
          <a:prstGeom prst="rect">
            <a:avLst/>
          </a:prstGeom>
        </p:spPr>
      </p:pic>
      <p:pic>
        <p:nvPicPr>
          <p:cNvPr id="13" name="Picture 12" descr="Toolkit-for-Visual-Studio.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32493" y="3623733"/>
            <a:ext cx="731520" cy="975360"/>
          </a:xfrm>
          <a:prstGeom prst="rect">
            <a:avLst/>
          </a:prstGeom>
        </p:spPr>
      </p:pic>
      <p:pic>
        <p:nvPicPr>
          <p:cNvPr id="14" name="Picture 13" descr="Tools-For-Windows-PowerShell.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24145" y="3623733"/>
            <a:ext cx="731520" cy="975360"/>
          </a:xfrm>
          <a:prstGeom prst="rect">
            <a:avLst/>
          </a:prstGeom>
        </p:spPr>
      </p:pic>
      <p:sp>
        <p:nvSpPr>
          <p:cNvPr id="15" name="TextBox 14"/>
          <p:cNvSpPr txBox="1"/>
          <p:nvPr/>
        </p:nvSpPr>
        <p:spPr>
          <a:xfrm>
            <a:off x="596496" y="2540001"/>
            <a:ext cx="298159" cy="169277"/>
          </a:xfrm>
          <a:prstGeom prst="rect">
            <a:avLst/>
          </a:prstGeom>
          <a:noFill/>
        </p:spPr>
        <p:txBody>
          <a:bodyPr wrap="none" lIns="0" tIns="0" rIns="0" bIns="0" rtlCol="0">
            <a:spAutoFit/>
          </a:bodyPr>
          <a:lstStyle/>
          <a:p>
            <a:pPr algn="ctr"/>
            <a:r>
              <a:rPr lang="en-US" sz="1100" dirty="0">
                <a:latin typeface="Helvetica Neue"/>
                <a:cs typeface="Helvetica Neue"/>
              </a:rPr>
              <a:t>Java</a:t>
            </a:r>
          </a:p>
        </p:txBody>
      </p:sp>
      <p:sp>
        <p:nvSpPr>
          <p:cNvPr id="16" name="TextBox 15"/>
          <p:cNvSpPr txBox="1"/>
          <p:nvPr/>
        </p:nvSpPr>
        <p:spPr>
          <a:xfrm>
            <a:off x="2901247" y="2540001"/>
            <a:ext cx="844783" cy="169277"/>
          </a:xfrm>
          <a:prstGeom prst="rect">
            <a:avLst/>
          </a:prstGeom>
          <a:noFill/>
        </p:spPr>
        <p:txBody>
          <a:bodyPr wrap="none" lIns="0" tIns="0" rIns="0" bIns="0" rtlCol="0">
            <a:spAutoFit/>
          </a:bodyPr>
          <a:lstStyle/>
          <a:p>
            <a:pPr algn="ctr"/>
            <a:r>
              <a:rPr lang="en-US" sz="1100" dirty="0" smtClean="0">
                <a:latin typeface="Helvetica Neue"/>
                <a:cs typeface="Helvetica Neue"/>
              </a:rPr>
              <a:t>Python (</a:t>
            </a:r>
            <a:r>
              <a:rPr lang="en-US" sz="1100" dirty="0" err="1" smtClean="0">
                <a:latin typeface="Helvetica Neue"/>
                <a:cs typeface="Helvetica Neue"/>
              </a:rPr>
              <a:t>boto</a:t>
            </a:r>
            <a:r>
              <a:rPr lang="en-US" sz="1100" dirty="0" smtClean="0">
                <a:latin typeface="Helvetica Neue"/>
                <a:cs typeface="Helvetica Neue"/>
              </a:rPr>
              <a:t>)</a:t>
            </a:r>
            <a:endParaRPr lang="en-US" sz="1100" dirty="0">
              <a:latin typeface="Helvetica Neue"/>
              <a:cs typeface="Helvetica Neue"/>
            </a:endParaRPr>
          </a:p>
        </p:txBody>
      </p:sp>
      <p:sp>
        <p:nvSpPr>
          <p:cNvPr id="17" name="TextBox 16"/>
          <p:cNvSpPr txBox="1"/>
          <p:nvPr/>
        </p:nvSpPr>
        <p:spPr>
          <a:xfrm>
            <a:off x="4435234" y="2540001"/>
            <a:ext cx="291747" cy="169277"/>
          </a:xfrm>
          <a:prstGeom prst="rect">
            <a:avLst/>
          </a:prstGeom>
          <a:noFill/>
        </p:spPr>
        <p:txBody>
          <a:bodyPr wrap="none" lIns="0" tIns="0" rIns="0" bIns="0" rtlCol="0">
            <a:spAutoFit/>
          </a:bodyPr>
          <a:lstStyle/>
          <a:p>
            <a:pPr algn="ctr"/>
            <a:r>
              <a:rPr lang="en-US" sz="1100" dirty="0">
                <a:latin typeface="Helvetica Neue"/>
                <a:cs typeface="Helvetica Neue"/>
              </a:rPr>
              <a:t>PHP</a:t>
            </a:r>
          </a:p>
        </p:txBody>
      </p:sp>
      <p:sp>
        <p:nvSpPr>
          <p:cNvPr id="18" name="TextBox 17"/>
          <p:cNvSpPr txBox="1"/>
          <p:nvPr/>
        </p:nvSpPr>
        <p:spPr>
          <a:xfrm>
            <a:off x="5705472" y="2540001"/>
            <a:ext cx="322204" cy="169277"/>
          </a:xfrm>
          <a:prstGeom prst="rect">
            <a:avLst/>
          </a:prstGeom>
          <a:noFill/>
        </p:spPr>
        <p:txBody>
          <a:bodyPr wrap="none" lIns="0" tIns="0" rIns="0" bIns="0" rtlCol="0">
            <a:spAutoFit/>
          </a:bodyPr>
          <a:lstStyle/>
          <a:p>
            <a:pPr algn="ctr"/>
            <a:r>
              <a:rPr lang="en-US" sz="1100" dirty="0">
                <a:latin typeface="Helvetica Neue"/>
                <a:cs typeface="Helvetica Neue"/>
              </a:rPr>
              <a:t>.NET</a:t>
            </a:r>
          </a:p>
        </p:txBody>
      </p:sp>
      <p:sp>
        <p:nvSpPr>
          <p:cNvPr id="19" name="TextBox 18"/>
          <p:cNvSpPr txBox="1"/>
          <p:nvPr/>
        </p:nvSpPr>
        <p:spPr>
          <a:xfrm>
            <a:off x="6955462" y="2540001"/>
            <a:ext cx="330219" cy="169277"/>
          </a:xfrm>
          <a:prstGeom prst="rect">
            <a:avLst/>
          </a:prstGeom>
          <a:noFill/>
        </p:spPr>
        <p:txBody>
          <a:bodyPr wrap="none" lIns="0" tIns="0" rIns="0" bIns="0" rtlCol="0">
            <a:spAutoFit/>
          </a:bodyPr>
          <a:lstStyle/>
          <a:p>
            <a:pPr algn="ctr"/>
            <a:r>
              <a:rPr lang="en-US" sz="1100" dirty="0">
                <a:latin typeface="Helvetica Neue"/>
                <a:cs typeface="Helvetica Neue"/>
              </a:rPr>
              <a:t>Ruby</a:t>
            </a:r>
          </a:p>
        </p:txBody>
      </p:sp>
      <p:sp>
        <p:nvSpPr>
          <p:cNvPr id="20" name="TextBox 19"/>
          <p:cNvSpPr txBox="1"/>
          <p:nvPr/>
        </p:nvSpPr>
        <p:spPr>
          <a:xfrm>
            <a:off x="8156401" y="2540001"/>
            <a:ext cx="479297" cy="169277"/>
          </a:xfrm>
          <a:prstGeom prst="rect">
            <a:avLst/>
          </a:prstGeom>
          <a:noFill/>
        </p:spPr>
        <p:txBody>
          <a:bodyPr wrap="none" lIns="0" tIns="0" rIns="0" bIns="0" rtlCol="0">
            <a:spAutoFit/>
          </a:bodyPr>
          <a:lstStyle/>
          <a:p>
            <a:pPr algn="ctr"/>
            <a:r>
              <a:rPr lang="en-US" sz="1100" dirty="0" smtClean="0">
                <a:latin typeface="Helvetica Neue"/>
                <a:cs typeface="Helvetica Neue"/>
              </a:rPr>
              <a:t>Node.js</a:t>
            </a:r>
            <a:endParaRPr lang="en-US" sz="1100" dirty="0">
              <a:latin typeface="Helvetica Neue"/>
              <a:cs typeface="Helvetica Neue"/>
            </a:endParaRPr>
          </a:p>
        </p:txBody>
      </p:sp>
      <p:sp>
        <p:nvSpPr>
          <p:cNvPr id="21" name="TextBox 20"/>
          <p:cNvSpPr txBox="1"/>
          <p:nvPr/>
        </p:nvSpPr>
        <p:spPr>
          <a:xfrm>
            <a:off x="800104" y="5003801"/>
            <a:ext cx="235642" cy="169277"/>
          </a:xfrm>
          <a:prstGeom prst="rect">
            <a:avLst/>
          </a:prstGeom>
          <a:noFill/>
        </p:spPr>
        <p:txBody>
          <a:bodyPr wrap="none" lIns="0" tIns="0" rIns="0" bIns="0" rtlCol="0">
            <a:spAutoFit/>
          </a:bodyPr>
          <a:lstStyle/>
          <a:p>
            <a:pPr algn="ctr"/>
            <a:r>
              <a:rPr lang="en-US" sz="1100" dirty="0" err="1">
                <a:latin typeface="Helvetica Neue"/>
                <a:cs typeface="Helvetica Neue"/>
              </a:rPr>
              <a:t>iOS</a:t>
            </a:r>
            <a:endParaRPr lang="en-US" sz="1100" dirty="0">
              <a:latin typeface="Helvetica Neue"/>
              <a:cs typeface="Helvetica Neue"/>
            </a:endParaRPr>
          </a:p>
        </p:txBody>
      </p:sp>
      <p:sp>
        <p:nvSpPr>
          <p:cNvPr id="22" name="TextBox 21"/>
          <p:cNvSpPr txBox="1"/>
          <p:nvPr/>
        </p:nvSpPr>
        <p:spPr>
          <a:xfrm>
            <a:off x="2104403" y="5003801"/>
            <a:ext cx="487313" cy="169277"/>
          </a:xfrm>
          <a:prstGeom prst="rect">
            <a:avLst/>
          </a:prstGeom>
          <a:noFill/>
        </p:spPr>
        <p:txBody>
          <a:bodyPr wrap="none" lIns="0" tIns="0" rIns="0" bIns="0" rtlCol="0">
            <a:spAutoFit/>
          </a:bodyPr>
          <a:lstStyle/>
          <a:p>
            <a:pPr algn="ctr"/>
            <a:r>
              <a:rPr lang="en-US" sz="1100" dirty="0">
                <a:latin typeface="Helvetica Neue"/>
                <a:cs typeface="Helvetica Neue"/>
              </a:rPr>
              <a:t>Android</a:t>
            </a:r>
          </a:p>
        </p:txBody>
      </p:sp>
      <p:sp>
        <p:nvSpPr>
          <p:cNvPr id="23" name="TextBox 22"/>
          <p:cNvSpPr txBox="1"/>
          <p:nvPr/>
        </p:nvSpPr>
        <p:spPr>
          <a:xfrm>
            <a:off x="3308388" y="5003800"/>
            <a:ext cx="979730" cy="338554"/>
          </a:xfrm>
          <a:prstGeom prst="rect">
            <a:avLst/>
          </a:prstGeom>
          <a:noFill/>
        </p:spPr>
        <p:txBody>
          <a:bodyPr wrap="square" lIns="0" tIns="0" rIns="0" bIns="0" rtlCol="0">
            <a:spAutoFit/>
          </a:bodyPr>
          <a:lstStyle/>
          <a:p>
            <a:pPr algn="ctr"/>
            <a:r>
              <a:rPr lang="en-US" sz="1100" dirty="0" smtClean="0">
                <a:latin typeface="Helvetica Neue"/>
                <a:cs typeface="Helvetica Neue"/>
              </a:rPr>
              <a:t>AWS Toolkit </a:t>
            </a:r>
            <a:r>
              <a:rPr lang="en-US" sz="1100" dirty="0">
                <a:latin typeface="Helvetica Neue"/>
                <a:cs typeface="Helvetica Neue"/>
              </a:rPr>
              <a:t>for Visual Studio</a:t>
            </a:r>
          </a:p>
        </p:txBody>
      </p:sp>
      <p:sp>
        <p:nvSpPr>
          <p:cNvPr id="24" name="TextBox 23"/>
          <p:cNvSpPr txBox="1"/>
          <p:nvPr/>
        </p:nvSpPr>
        <p:spPr>
          <a:xfrm>
            <a:off x="4811778" y="5003800"/>
            <a:ext cx="821946" cy="338554"/>
          </a:xfrm>
          <a:prstGeom prst="rect">
            <a:avLst/>
          </a:prstGeom>
          <a:noFill/>
        </p:spPr>
        <p:txBody>
          <a:bodyPr wrap="square" lIns="0" tIns="0" rIns="0" bIns="0" rtlCol="0">
            <a:spAutoFit/>
          </a:bodyPr>
          <a:lstStyle/>
          <a:p>
            <a:pPr algn="ctr"/>
            <a:r>
              <a:rPr lang="en-US" sz="1100" dirty="0" smtClean="0">
                <a:latin typeface="Helvetica Neue"/>
                <a:cs typeface="Helvetica Neue"/>
              </a:rPr>
              <a:t>AWS Toolkit </a:t>
            </a:r>
            <a:r>
              <a:rPr lang="en-US" sz="1100" dirty="0">
                <a:latin typeface="Helvetica Neue"/>
                <a:cs typeface="Helvetica Neue"/>
              </a:rPr>
              <a:t>for Eclipse</a:t>
            </a:r>
          </a:p>
        </p:txBody>
      </p:sp>
      <p:sp>
        <p:nvSpPr>
          <p:cNvPr id="25" name="TextBox 24"/>
          <p:cNvSpPr txBox="1"/>
          <p:nvPr/>
        </p:nvSpPr>
        <p:spPr>
          <a:xfrm>
            <a:off x="6103466" y="5003801"/>
            <a:ext cx="1172881" cy="507831"/>
          </a:xfrm>
          <a:prstGeom prst="rect">
            <a:avLst/>
          </a:prstGeom>
          <a:noFill/>
        </p:spPr>
        <p:txBody>
          <a:bodyPr wrap="square" lIns="0" tIns="0" rIns="0" bIns="0" rtlCol="0">
            <a:spAutoFit/>
          </a:bodyPr>
          <a:lstStyle/>
          <a:p>
            <a:pPr algn="ctr"/>
            <a:r>
              <a:rPr lang="en-US" sz="1100" dirty="0" smtClean="0">
                <a:latin typeface="Helvetica Neue"/>
                <a:cs typeface="Helvetica Neue"/>
              </a:rPr>
              <a:t>AWS Tools </a:t>
            </a:r>
            <a:r>
              <a:rPr lang="en-US" sz="1100" dirty="0">
                <a:latin typeface="Helvetica Neue"/>
                <a:cs typeface="Helvetica Neue"/>
              </a:rPr>
              <a:t>for Windows PowerShell</a:t>
            </a:r>
          </a:p>
        </p:txBody>
      </p:sp>
      <p:sp>
        <p:nvSpPr>
          <p:cNvPr id="26" name="TextBox 25"/>
          <p:cNvSpPr txBox="1"/>
          <p:nvPr/>
        </p:nvSpPr>
        <p:spPr>
          <a:xfrm>
            <a:off x="7778458" y="5003801"/>
            <a:ext cx="580287" cy="169277"/>
          </a:xfrm>
          <a:prstGeom prst="rect">
            <a:avLst/>
          </a:prstGeom>
          <a:noFill/>
        </p:spPr>
        <p:txBody>
          <a:bodyPr wrap="none" lIns="0" tIns="0" rIns="0" bIns="0" rtlCol="0">
            <a:spAutoFit/>
          </a:bodyPr>
          <a:lstStyle/>
          <a:p>
            <a:pPr algn="ctr"/>
            <a:r>
              <a:rPr lang="en-US" sz="1100" dirty="0" smtClean="0">
                <a:latin typeface="Helvetica Neue"/>
                <a:cs typeface="Helvetica Neue"/>
              </a:rPr>
              <a:t>AWS CLI</a:t>
            </a:r>
            <a:endParaRPr lang="en-US" sz="1100" dirty="0">
              <a:latin typeface="Helvetica Neue"/>
              <a:cs typeface="Helvetica Neue"/>
            </a:endParaRPr>
          </a:p>
        </p:txBody>
      </p:sp>
      <p:sp>
        <p:nvSpPr>
          <p:cNvPr id="27" name="Rectangle 26"/>
          <p:cNvSpPr/>
          <p:nvPr/>
        </p:nvSpPr>
        <p:spPr>
          <a:xfrm>
            <a:off x="212379" y="6298358"/>
            <a:ext cx="2223429"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SDKs</a:t>
            </a:r>
            <a:endParaRPr lang="en-US" sz="1400" dirty="0">
              <a:solidFill>
                <a:schemeClr val="bg1">
                  <a:lumMod val="65000"/>
                </a:schemeClr>
              </a:solidFill>
              <a:latin typeface="Helvetica Neue"/>
              <a:cs typeface="Helvetica Neue"/>
            </a:endParaRPr>
          </a:p>
        </p:txBody>
      </p:sp>
      <p:sp>
        <p:nvSpPr>
          <p:cNvPr id="29" name="TextBox 28"/>
          <p:cNvSpPr txBox="1"/>
          <p:nvPr/>
        </p:nvSpPr>
        <p:spPr>
          <a:xfrm>
            <a:off x="1705244" y="2552299"/>
            <a:ext cx="658835" cy="169277"/>
          </a:xfrm>
          <a:prstGeom prst="rect">
            <a:avLst/>
          </a:prstGeom>
          <a:noFill/>
        </p:spPr>
        <p:txBody>
          <a:bodyPr wrap="none" lIns="0" tIns="0" rIns="0" bIns="0" rtlCol="0">
            <a:spAutoFit/>
          </a:bodyPr>
          <a:lstStyle/>
          <a:p>
            <a:pPr algn="ctr"/>
            <a:r>
              <a:rPr lang="en-US" sz="1100" dirty="0" smtClean="0">
                <a:latin typeface="Helvetica Neue"/>
                <a:cs typeface="Helvetica Neue"/>
              </a:rPr>
              <a:t>JavaScript</a:t>
            </a:r>
            <a:endParaRPr lang="en-US" sz="1100" dirty="0">
              <a:latin typeface="Helvetica Neue"/>
              <a:cs typeface="Helvetica Neue"/>
            </a:endParaRPr>
          </a:p>
        </p:txBody>
      </p:sp>
      <p:pic>
        <p:nvPicPr>
          <p:cNvPr id="30" name="Picture 29" descr="Javascript.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46139" y="1178622"/>
            <a:ext cx="759676" cy="1012901"/>
          </a:xfrm>
          <a:prstGeom prst="rect">
            <a:avLst/>
          </a:prstGeom>
        </p:spPr>
      </p:pic>
    </p:spTree>
    <p:extLst>
      <p:ext uri="{BB962C8B-B14F-4D97-AF65-F5344CB8AC3E}">
        <p14:creationId xmlns:p14="http://schemas.microsoft.com/office/powerpoint/2010/main" val="3779076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53248"/>
            <a:ext cx="8205304" cy="763144"/>
          </a:xfrm>
        </p:spPr>
        <p:txBody>
          <a:bodyPr>
            <a:normAutofit fontScale="90000"/>
          </a:bodyPr>
          <a:lstStyle/>
          <a:p>
            <a:r>
              <a:rPr lang="en-US" b="0" dirty="0" smtClean="0">
                <a:latin typeface="Helvetica Neue"/>
                <a:cs typeface="Helvetica Neue"/>
              </a:rPr>
              <a:t>Groups</a:t>
            </a:r>
            <a:endParaRPr lang="en-US" b="0" dirty="0">
              <a:latin typeface="Helvetica Neue"/>
              <a:cs typeface="Helvetica Neue"/>
            </a:endParaRPr>
          </a:p>
        </p:txBody>
      </p:sp>
      <p:grpSp>
        <p:nvGrpSpPr>
          <p:cNvPr id="3" name="Group 2"/>
          <p:cNvGrpSpPr/>
          <p:nvPr/>
        </p:nvGrpSpPr>
        <p:grpSpPr>
          <a:xfrm>
            <a:off x="463550" y="984000"/>
            <a:ext cx="1709738" cy="2311400"/>
            <a:chOff x="463550" y="760413"/>
            <a:chExt cx="1709738" cy="1733550"/>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173124"/>
            </a:xfrm>
            <a:prstGeom prst="rect">
              <a:avLst/>
            </a:prstGeom>
            <a:noFill/>
            <a:ln w="9525">
              <a:noFill/>
              <a:miter lim="800000"/>
              <a:headEnd/>
              <a:tailEnd/>
            </a:ln>
          </p:spPr>
          <p:txBody>
            <a:bodyPr>
              <a:spAutoFit/>
            </a:bodyPr>
            <a:lstStyle/>
            <a:p>
              <a:pPr algn="ctr"/>
              <a:r>
                <a:rPr lang="en-US" sz="900" b="1" dirty="0" smtClean="0">
                  <a:latin typeface="Helvetica Neue"/>
                  <a:ea typeface="Verdana" pitchFamily="34" charset="0"/>
                  <a:cs typeface="Helvetica Neue"/>
                </a:rPr>
                <a:t>Auto Scaling group</a:t>
              </a:r>
              <a:endParaRPr lang="en-US" sz="900" b="1" dirty="0">
                <a:latin typeface="Helvetica Neue"/>
                <a:ea typeface="Verdana" pitchFamily="34" charset="0"/>
                <a:cs typeface="Helvetica Neue"/>
              </a:endParaRPr>
            </a:p>
          </p:txBody>
        </p:sp>
      </p:grpSp>
      <p:grpSp>
        <p:nvGrpSpPr>
          <p:cNvPr id="6" name="Group 5"/>
          <p:cNvGrpSpPr/>
          <p:nvPr/>
        </p:nvGrpSpPr>
        <p:grpSpPr>
          <a:xfrm>
            <a:off x="2549525" y="984000"/>
            <a:ext cx="1689100" cy="2311400"/>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51075"/>
              <a:ext cx="1557338" cy="173124"/>
            </a:xfrm>
            <a:prstGeom prst="rect">
              <a:avLst/>
            </a:prstGeom>
            <a:noFill/>
            <a:ln w="9525">
              <a:noFill/>
              <a:miter lim="800000"/>
              <a:headEnd/>
              <a:tailEnd/>
            </a:ln>
          </p:spPr>
          <p:txBody>
            <a:bodyPr>
              <a:spAutoFit/>
            </a:bodyPr>
            <a:lstStyle/>
            <a:p>
              <a:pPr algn="ctr"/>
              <a:r>
                <a:rPr lang="en-US" sz="900" b="1" dirty="0">
                  <a:solidFill>
                    <a:srgbClr val="F7981F"/>
                  </a:solidFill>
                  <a:latin typeface="Helvetica Neue"/>
                  <a:ea typeface="Verdana" pitchFamily="34" charset="0"/>
                  <a:cs typeface="Helvetica Neue"/>
                </a:rPr>
                <a:t>Availability Zone</a:t>
              </a:r>
            </a:p>
          </p:txBody>
        </p:sp>
      </p:grpSp>
      <p:grpSp>
        <p:nvGrpSpPr>
          <p:cNvPr id="9" name="Group 8"/>
          <p:cNvGrpSpPr/>
          <p:nvPr/>
        </p:nvGrpSpPr>
        <p:grpSpPr>
          <a:xfrm>
            <a:off x="4614863" y="984000"/>
            <a:ext cx="1752600" cy="2311400"/>
            <a:chOff x="4614863" y="760413"/>
            <a:chExt cx="1752600" cy="1733550"/>
          </a:xfrm>
        </p:grpSpPr>
        <p:sp>
          <p:nvSpPr>
            <p:cNvPr id="10" name="Rounded Rectangle 9"/>
            <p:cNvSpPr/>
            <p:nvPr/>
          </p:nvSpPr>
          <p:spPr>
            <a:xfrm>
              <a:off x="4614863" y="760413"/>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43138"/>
              <a:ext cx="1555750" cy="173124"/>
            </a:xfrm>
            <a:prstGeom prst="rect">
              <a:avLst/>
            </a:prstGeom>
            <a:noFill/>
            <a:ln w="9525">
              <a:noFill/>
              <a:miter lim="800000"/>
              <a:headEnd/>
              <a:tailEnd/>
            </a:ln>
          </p:spPr>
          <p:txBody>
            <a:bodyPr>
              <a:spAutoFit/>
            </a:bodyPr>
            <a:lstStyle/>
            <a:p>
              <a:pPr algn="ctr"/>
              <a:r>
                <a:rPr lang="en-US" sz="900" b="1" dirty="0" smtClean="0">
                  <a:latin typeface="Helvetica Neue"/>
                  <a:ea typeface="Verdana" pitchFamily="34" charset="0"/>
                  <a:cs typeface="Helvetica Neue"/>
                </a:rPr>
                <a:t>region</a:t>
              </a:r>
              <a:endParaRPr lang="en-US" sz="900" b="1" dirty="0">
                <a:latin typeface="Helvetica Neue"/>
                <a:ea typeface="Verdana" pitchFamily="34" charset="0"/>
                <a:cs typeface="Helvetica Neue"/>
              </a:endParaRPr>
            </a:p>
          </p:txBody>
        </p:sp>
      </p:grpSp>
      <p:grpSp>
        <p:nvGrpSpPr>
          <p:cNvPr id="12" name="Group 11"/>
          <p:cNvGrpSpPr/>
          <p:nvPr/>
        </p:nvGrpSpPr>
        <p:grpSpPr>
          <a:xfrm>
            <a:off x="6743700" y="984000"/>
            <a:ext cx="1752600" cy="2311400"/>
            <a:chOff x="6743700" y="760413"/>
            <a:chExt cx="1752600" cy="1733550"/>
          </a:xfrm>
        </p:grpSpPr>
        <p:grpSp>
          <p:nvGrpSpPr>
            <p:cNvPr id="13" name="Group 21"/>
            <p:cNvGrpSpPr>
              <a:grpSpLocks/>
            </p:cNvGrpSpPr>
            <p:nvPr/>
          </p:nvGrpSpPr>
          <p:grpSpPr bwMode="auto">
            <a:xfrm>
              <a:off x="6743700" y="760413"/>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51075"/>
              <a:ext cx="1555750" cy="173124"/>
            </a:xfrm>
            <a:prstGeom prst="rect">
              <a:avLst/>
            </a:prstGeom>
            <a:noFill/>
            <a:ln w="9525">
              <a:noFill/>
              <a:miter lim="800000"/>
              <a:headEnd/>
              <a:tailEnd/>
            </a:ln>
          </p:spPr>
          <p:txBody>
            <a:bodyPr>
              <a:spAutoFit/>
            </a:bodyPr>
            <a:lstStyle/>
            <a:p>
              <a:pPr algn="ctr"/>
              <a:r>
                <a:rPr lang="en-US" sz="900" b="1" dirty="0" smtClean="0">
                  <a:solidFill>
                    <a:srgbClr val="6F2927"/>
                  </a:solidFill>
                  <a:latin typeface="Helvetica Neue"/>
                  <a:ea typeface="Verdana" pitchFamily="34" charset="0"/>
                  <a:cs typeface="Helvetica Neue"/>
                </a:rPr>
                <a:t>security group</a:t>
              </a:r>
              <a:endParaRPr lang="en-US" sz="900" b="1" dirty="0">
                <a:solidFill>
                  <a:srgbClr val="6F2927"/>
                </a:solidFill>
                <a:latin typeface="Helvetica Neue"/>
                <a:ea typeface="Verdana" pitchFamily="34" charset="0"/>
                <a:cs typeface="Helvetica Neue"/>
              </a:endParaRPr>
            </a:p>
          </p:txBody>
        </p:sp>
      </p:grpSp>
      <p:sp>
        <p:nvSpPr>
          <p:cNvPr id="18" name="TextBox 35"/>
          <p:cNvSpPr txBox="1">
            <a:spLocks noChangeArrowheads="1"/>
          </p:cNvSpPr>
          <p:nvPr/>
        </p:nvSpPr>
        <p:spPr bwMode="auto">
          <a:xfrm>
            <a:off x="557214" y="5692508"/>
            <a:ext cx="1557337" cy="230832"/>
          </a:xfrm>
          <a:prstGeom prst="rect">
            <a:avLst/>
          </a:prstGeom>
          <a:noFill/>
          <a:ln w="9525">
            <a:noFill/>
            <a:miter lim="800000"/>
            <a:headEnd/>
            <a:tailEnd/>
          </a:ln>
        </p:spPr>
        <p:txBody>
          <a:bodyPr>
            <a:spAutoFit/>
          </a:bodyPr>
          <a:lstStyle/>
          <a:p>
            <a:pPr algn="ctr"/>
            <a:r>
              <a:rPr lang="en-US" sz="900" dirty="0">
                <a:latin typeface="Helvetica Neue"/>
                <a:ea typeface="Verdana" pitchFamily="34" charset="0"/>
                <a:cs typeface="Helvetica Neue"/>
              </a:rPr>
              <a:t>Elastic Beanstalk </a:t>
            </a:r>
            <a:r>
              <a:rPr lang="en-US" sz="900" dirty="0" smtClean="0">
                <a:latin typeface="Helvetica Neue"/>
                <a:ea typeface="Verdana" pitchFamily="34" charset="0"/>
                <a:cs typeface="Helvetica Neue"/>
              </a:rPr>
              <a:t>container</a:t>
            </a:r>
            <a:endParaRPr lang="en-US" sz="900" dirty="0">
              <a:latin typeface="Helvetica Neue"/>
              <a:ea typeface="Verdana" pitchFamily="34" charset="0"/>
              <a:cs typeface="Helvetica Neue"/>
            </a:endParaRPr>
          </a:p>
        </p:txBody>
      </p:sp>
      <p:sp>
        <p:nvSpPr>
          <p:cNvPr id="20" name="TextBox 36"/>
          <p:cNvSpPr txBox="1">
            <a:spLocks noChangeArrowheads="1"/>
          </p:cNvSpPr>
          <p:nvPr/>
        </p:nvSpPr>
        <p:spPr bwMode="auto">
          <a:xfrm>
            <a:off x="2655888" y="5713256"/>
            <a:ext cx="1555750" cy="230832"/>
          </a:xfrm>
          <a:prstGeom prst="rect">
            <a:avLst/>
          </a:prstGeom>
          <a:noFill/>
          <a:ln w="9525">
            <a:noFill/>
            <a:miter lim="800000"/>
            <a:headEnd/>
            <a:tailEnd/>
          </a:ln>
        </p:spPr>
        <p:txBody>
          <a:bodyPr>
            <a:spAutoFit/>
          </a:bodyPr>
          <a:lstStyle/>
          <a:p>
            <a:pPr algn="ctr"/>
            <a:r>
              <a:rPr lang="en-US" sz="900" dirty="0">
                <a:latin typeface="Helvetica Neue"/>
                <a:ea typeface="Verdana" pitchFamily="34" charset="0"/>
                <a:cs typeface="Helvetica Neue"/>
              </a:rPr>
              <a:t>EC2 </a:t>
            </a:r>
            <a:r>
              <a:rPr lang="en-US" sz="900" dirty="0" smtClean="0">
                <a:latin typeface="Helvetica Neue"/>
                <a:ea typeface="Verdana" pitchFamily="34" charset="0"/>
                <a:cs typeface="Helvetica Neue"/>
              </a:rPr>
              <a:t>instance contents</a:t>
            </a:r>
            <a:endParaRPr lang="en-US" sz="900" dirty="0">
              <a:latin typeface="Helvetica Neue"/>
              <a:ea typeface="Verdana" pitchFamily="34" charset="0"/>
              <a:cs typeface="Helvetica Neue"/>
            </a:endParaRPr>
          </a:p>
        </p:txBody>
      </p:sp>
      <p:grpSp>
        <p:nvGrpSpPr>
          <p:cNvPr id="24" name="Group 23"/>
          <p:cNvGrpSpPr/>
          <p:nvPr/>
        </p:nvGrpSpPr>
        <p:grpSpPr>
          <a:xfrm>
            <a:off x="6750050" y="3751106"/>
            <a:ext cx="1752600" cy="2313516"/>
            <a:chOff x="6750050" y="2843213"/>
            <a:chExt cx="1752600" cy="1735137"/>
          </a:xfrm>
        </p:grpSpPr>
        <p:sp>
          <p:nvSpPr>
            <p:cNvPr id="25" name="Rounded Rectangle 24"/>
            <p:cNvSpPr/>
            <p:nvPr/>
          </p:nvSpPr>
          <p:spPr>
            <a:xfrm>
              <a:off x="6750050" y="2843213"/>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306888"/>
              <a:ext cx="1555750" cy="173124"/>
            </a:xfrm>
            <a:prstGeom prst="rect">
              <a:avLst/>
            </a:prstGeom>
            <a:noFill/>
          </p:spPr>
          <p:txBody>
            <a:bodyPr>
              <a:spAutoFit/>
            </a:bodyPr>
            <a:lstStyle/>
            <a:p>
              <a:pPr algn="ctr" fontAlgn="auto">
                <a:spcBef>
                  <a:spcPts val="0"/>
                </a:spcBef>
                <a:spcAft>
                  <a:spcPts val="0"/>
                </a:spcAft>
                <a:defRPr/>
              </a:pPr>
              <a:r>
                <a:rPr lang="en-US" sz="900" b="1" dirty="0" smtClean="0">
                  <a:solidFill>
                    <a:schemeClr val="bg1">
                      <a:lumMod val="50000"/>
                    </a:schemeClr>
                  </a:solidFill>
                  <a:latin typeface="Helvetica Neue"/>
                  <a:cs typeface="Helvetica Neue"/>
                </a:rPr>
                <a:t>server contents</a:t>
              </a:r>
              <a:endParaRPr lang="en-US" sz="900" b="1" dirty="0">
                <a:solidFill>
                  <a:schemeClr val="bg1">
                    <a:lumMod val="50000"/>
                  </a:schemeClr>
                </a:solidFill>
                <a:latin typeface="Helvetica Neue"/>
                <a:cs typeface="Helvetica Neue"/>
              </a:endParaRPr>
            </a:p>
          </p:txBody>
        </p:sp>
      </p:grpSp>
      <p:grpSp>
        <p:nvGrpSpPr>
          <p:cNvPr id="21" name="Group 20"/>
          <p:cNvGrpSpPr/>
          <p:nvPr/>
        </p:nvGrpSpPr>
        <p:grpSpPr>
          <a:xfrm>
            <a:off x="4629150" y="3725705"/>
            <a:ext cx="1752600" cy="2311400"/>
            <a:chOff x="4629150" y="2824163"/>
            <a:chExt cx="1752600" cy="1733550"/>
          </a:xfrm>
        </p:grpSpPr>
        <p:sp>
          <p:nvSpPr>
            <p:cNvPr id="22" name="Rounded Rectangle 21"/>
            <p:cNvSpPr/>
            <p:nvPr/>
          </p:nvSpPr>
          <p:spPr>
            <a:xfrm>
              <a:off x="4629150" y="2824163"/>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314825"/>
              <a:ext cx="1555750" cy="173124"/>
            </a:xfrm>
            <a:prstGeom prst="rect">
              <a:avLst/>
            </a:prstGeom>
            <a:noFill/>
            <a:ln w="9525">
              <a:noFill/>
              <a:miter lim="800000"/>
              <a:headEnd/>
              <a:tailEnd/>
            </a:ln>
          </p:spPr>
          <p:txBody>
            <a:bodyPr>
              <a:spAutoFit/>
            </a:bodyPr>
            <a:lstStyle/>
            <a:p>
              <a:pPr algn="ctr"/>
              <a:r>
                <a:rPr lang="en-US" sz="900" dirty="0">
                  <a:latin typeface="Helvetica Neue"/>
                  <a:ea typeface="Verdana" pitchFamily="34" charset="0"/>
                  <a:cs typeface="Helvetica Neue"/>
                </a:rPr>
                <a:t>VPC </a:t>
              </a:r>
              <a:r>
                <a:rPr lang="en-US" sz="900" dirty="0" smtClean="0">
                  <a:latin typeface="Helvetica Neue"/>
                  <a:ea typeface="Verdana" pitchFamily="34" charset="0"/>
                  <a:cs typeface="Helvetica Neue"/>
                </a:rPr>
                <a:t>subnet</a:t>
              </a:r>
              <a:endParaRPr lang="en-US" sz="900" dirty="0">
                <a:latin typeface="Helvetica Neue"/>
                <a:ea typeface="Verdana" pitchFamily="34" charset="0"/>
                <a:cs typeface="Helvetica Neue"/>
              </a:endParaRPr>
            </a:p>
          </p:txBody>
        </p:sp>
      </p:grpSp>
      <p:pic>
        <p:nvPicPr>
          <p:cNvPr id="36" name="Picture 35"/>
          <p:cNvPicPr>
            <a:picLocks noChangeAspect="1"/>
          </p:cNvPicPr>
          <p:nvPr/>
        </p:nvPicPr>
        <p:blipFill>
          <a:blip r:embed="rId2"/>
          <a:stretch>
            <a:fillRect/>
          </a:stretch>
        </p:blipFill>
        <p:spPr>
          <a:xfrm>
            <a:off x="4808538" y="3509183"/>
            <a:ext cx="215900" cy="321733"/>
          </a:xfrm>
          <a:prstGeom prst="rect">
            <a:avLst/>
          </a:prstGeom>
        </p:spPr>
      </p:pic>
      <p:sp>
        <p:nvSpPr>
          <p:cNvPr id="17" name="Rounded Rectangle 16"/>
          <p:cNvSpPr/>
          <p:nvPr/>
        </p:nvSpPr>
        <p:spPr>
          <a:xfrm>
            <a:off x="442913" y="3725705"/>
            <a:ext cx="1752600" cy="2311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descr="Elastic-Beanstal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965" y="3443287"/>
            <a:ext cx="504270" cy="672360"/>
          </a:xfrm>
          <a:prstGeom prst="rect">
            <a:avLst/>
          </a:prstGeom>
        </p:spPr>
      </p:pic>
      <p:sp>
        <p:nvSpPr>
          <p:cNvPr id="19" name="Rounded Rectangle 18"/>
          <p:cNvSpPr/>
          <p:nvPr/>
        </p:nvSpPr>
        <p:spPr>
          <a:xfrm>
            <a:off x="2536826" y="3725705"/>
            <a:ext cx="1751013" cy="2311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descr="EC2-Instanc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0483" y="3403352"/>
            <a:ext cx="512064" cy="682752"/>
          </a:xfrm>
          <a:prstGeom prst="rect">
            <a:avLst/>
          </a:prstGeom>
        </p:spPr>
      </p:pic>
      <p:sp>
        <p:nvSpPr>
          <p:cNvPr id="33" name="Rectangle 32"/>
          <p:cNvSpPr/>
          <p:nvPr/>
        </p:nvSpPr>
        <p:spPr>
          <a:xfrm>
            <a:off x="212378" y="6298358"/>
            <a:ext cx="235006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89361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53249"/>
            <a:ext cx="8205304" cy="783065"/>
          </a:xfrm>
        </p:spPr>
        <p:txBody>
          <a:bodyPr>
            <a:normAutofit/>
          </a:bodyPr>
          <a:lstStyle/>
          <a:p>
            <a:r>
              <a:rPr lang="en-US" b="0" dirty="0" smtClean="0">
                <a:latin typeface="Helvetica Neue"/>
                <a:cs typeface="Helvetica Neue"/>
              </a:rPr>
              <a:t>Groups</a:t>
            </a:r>
            <a:endParaRPr lang="en-US" b="0" dirty="0">
              <a:latin typeface="Helvetica Neue"/>
              <a:cs typeface="Helvetica Neue"/>
            </a:endParaRPr>
          </a:p>
        </p:txBody>
      </p:sp>
      <p:sp>
        <p:nvSpPr>
          <p:cNvPr id="3" name="Rounded Rectangle 2"/>
          <p:cNvSpPr/>
          <p:nvPr/>
        </p:nvSpPr>
        <p:spPr>
          <a:xfrm>
            <a:off x="2562226" y="1667809"/>
            <a:ext cx="1751013" cy="2311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p:cNvSpPr/>
          <p:nvPr/>
        </p:nvSpPr>
        <p:spPr>
          <a:xfrm>
            <a:off x="468313" y="1667809"/>
            <a:ext cx="1752600" cy="2311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4" y="3665327"/>
            <a:ext cx="1557337" cy="2308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virtual private cloud</a:t>
            </a:r>
            <a:endParaRPr lang="en-US" sz="900" dirty="0">
              <a:latin typeface="Helvetica Neue"/>
              <a:ea typeface="Verdana" pitchFamily="34" charset="0"/>
              <a:cs typeface="Helvetica Neue"/>
            </a:endParaRPr>
          </a:p>
        </p:txBody>
      </p:sp>
      <p:sp>
        <p:nvSpPr>
          <p:cNvPr id="6" name="TextBox 5"/>
          <p:cNvSpPr txBox="1">
            <a:spLocks noChangeArrowheads="1"/>
          </p:cNvSpPr>
          <p:nvPr/>
        </p:nvSpPr>
        <p:spPr bwMode="auto">
          <a:xfrm>
            <a:off x="2681289" y="3665327"/>
            <a:ext cx="1557337" cy="230832"/>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AWS cloud</a:t>
            </a:r>
            <a:endParaRPr lang="en-US" sz="900" dirty="0">
              <a:latin typeface="Helvetica Neue"/>
              <a:ea typeface="Verdana" pitchFamily="34" charset="0"/>
              <a:cs typeface="Helvetica Neue"/>
            </a:endParaRPr>
          </a:p>
        </p:txBody>
      </p:sp>
      <p:grpSp>
        <p:nvGrpSpPr>
          <p:cNvPr id="7" name="Group 6"/>
          <p:cNvGrpSpPr/>
          <p:nvPr/>
        </p:nvGrpSpPr>
        <p:grpSpPr>
          <a:xfrm>
            <a:off x="4676775" y="1664883"/>
            <a:ext cx="1752600" cy="2311400"/>
            <a:chOff x="4676775" y="4879368"/>
            <a:chExt cx="1752600" cy="1733550"/>
          </a:xfrm>
        </p:grpSpPr>
        <p:sp>
          <p:nvSpPr>
            <p:cNvPr id="8" name="Rounded Rectangle 7"/>
            <p:cNvSpPr/>
            <p:nvPr/>
          </p:nvSpPr>
          <p:spPr>
            <a:xfrm>
              <a:off x="4676775" y="4879368"/>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6370030"/>
              <a:ext cx="1555750" cy="173124"/>
            </a:xfrm>
            <a:prstGeom prst="rect">
              <a:avLst/>
            </a:prstGeom>
            <a:noFill/>
            <a:ln w="9525">
              <a:noFill/>
              <a:miter lim="800000"/>
              <a:headEnd/>
              <a:tailEnd/>
            </a:ln>
          </p:spPr>
          <p:txBody>
            <a:bodyPr>
              <a:spAutoFit/>
            </a:bodyPr>
            <a:lstStyle/>
            <a:p>
              <a:pPr algn="ctr"/>
              <a:r>
                <a:rPr lang="en-US" sz="900" dirty="0" smtClean="0">
                  <a:latin typeface="Helvetica Neue"/>
                  <a:ea typeface="Verdana" pitchFamily="34" charset="0"/>
                  <a:cs typeface="Helvetica Neue"/>
                </a:rPr>
                <a:t>corporate data center</a:t>
              </a:r>
              <a:endParaRPr lang="en-US" sz="900" dirty="0">
                <a:latin typeface="Helvetica Neue"/>
                <a:ea typeface="Verdana" pitchFamily="34" charset="0"/>
                <a:cs typeface="Helvetica Neue"/>
              </a:endParaRPr>
            </a:p>
          </p:txBody>
        </p:sp>
      </p:grpSp>
      <p:pic>
        <p:nvPicPr>
          <p:cNvPr id="13" name="Picture 12" descr="VPC-Clou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181" y="1179213"/>
            <a:ext cx="599171" cy="798895"/>
          </a:xfrm>
          <a:prstGeom prst="rect">
            <a:avLst/>
          </a:prstGeom>
        </p:spPr>
      </p:pic>
      <p:pic>
        <p:nvPicPr>
          <p:cNvPr id="15" name="Picture 14" descr="AWS-Clou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5554" y="1176323"/>
            <a:ext cx="603504" cy="804672"/>
          </a:xfrm>
          <a:prstGeom prst="rect">
            <a:avLst/>
          </a:prstGeom>
        </p:spPr>
      </p:pic>
      <p:pic>
        <p:nvPicPr>
          <p:cNvPr id="17" name="Picture 16" descr="Corporate-Data-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4103" y="1225175"/>
            <a:ext cx="573651" cy="764868"/>
          </a:xfrm>
          <a:prstGeom prst="rect">
            <a:avLst/>
          </a:prstGeom>
        </p:spPr>
      </p:pic>
      <p:sp>
        <p:nvSpPr>
          <p:cNvPr id="14" name="Rectangle 13"/>
          <p:cNvSpPr/>
          <p:nvPr/>
        </p:nvSpPr>
        <p:spPr>
          <a:xfrm>
            <a:off x="212378" y="6298358"/>
            <a:ext cx="235006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27253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S3(Simple </a:t>
            </a:r>
            <a:r>
              <a:rPr lang="en-US" smtClean="0"/>
              <a:t>Storage Service)</a:t>
            </a:r>
            <a:endParaRPr lang="en-US" dirty="0"/>
          </a:p>
        </p:txBody>
      </p:sp>
      <p:sp>
        <p:nvSpPr>
          <p:cNvPr id="3" name="Content Placeholder 2"/>
          <p:cNvSpPr>
            <a:spLocks noGrp="1"/>
          </p:cNvSpPr>
          <p:nvPr>
            <p:ph idx="1"/>
          </p:nvPr>
        </p:nvSpPr>
        <p:spPr/>
        <p:txBody>
          <a:bodyPr/>
          <a:lstStyle/>
          <a:p>
            <a:r>
              <a:rPr lang="en-US" dirty="0"/>
              <a:t>Amazon S3 has a simple web services interface that you can use to store and retrieve any amount of data, at any time, from anywhere on the web.</a:t>
            </a:r>
          </a:p>
        </p:txBody>
      </p:sp>
    </p:spTree>
    <p:extLst>
      <p:ext uri="{BB962C8B-B14F-4D97-AF65-F5344CB8AC3E}">
        <p14:creationId xmlns:p14="http://schemas.microsoft.com/office/powerpoint/2010/main" val="203485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152400"/>
            <a:ext cx="7924800" cy="1446213"/>
          </a:xfrm>
        </p:spPr>
        <p:txBody>
          <a:bodyPr/>
          <a:lstStyle/>
          <a:p>
            <a:r>
              <a:rPr lang="en-US" smtClean="0"/>
              <a:t>Project’s Architectural Diagram</a:t>
            </a:r>
          </a:p>
        </p:txBody>
      </p:sp>
      <p:pic>
        <p:nvPicPr>
          <p:cNvPr id="8195" name="Content Placeholder 5" descr="Project Architecture.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38138" y="1752600"/>
            <a:ext cx="8348662" cy="4371975"/>
          </a:xfrm>
        </p:spPr>
      </p:pic>
      <p:sp>
        <p:nvSpPr>
          <p:cNvPr id="4" name="Date Placeholder 3"/>
          <p:cNvSpPr>
            <a:spLocks noGrp="1"/>
          </p:cNvSpPr>
          <p:nvPr>
            <p:ph type="dt" sz="quarter" idx="10"/>
          </p:nvPr>
        </p:nvSpPr>
        <p:spPr/>
        <p:txBody>
          <a:bodyPr/>
          <a:lstStyle/>
          <a:p>
            <a:pPr>
              <a:defRPr/>
            </a:pPr>
            <a:fld id="{6C0C5CF0-DB1E-423E-9AB5-23279F9A5B73}" type="datetime1">
              <a:rPr lang="en-US" smtClean="0"/>
              <a:pPr>
                <a:defRPr/>
              </a:pPr>
              <a:t>10/29/2017</a:t>
            </a:fld>
            <a:endParaRPr lang="en-US"/>
          </a:p>
        </p:txBody>
      </p:sp>
      <p:sp>
        <p:nvSpPr>
          <p:cNvPr id="5" name="Slide Number Placeholder 4"/>
          <p:cNvSpPr>
            <a:spLocks noGrp="1"/>
          </p:cNvSpPr>
          <p:nvPr>
            <p:ph type="sldNum" sz="quarter" idx="12"/>
          </p:nvPr>
        </p:nvSpPr>
        <p:spPr/>
        <p:txBody>
          <a:bodyPr/>
          <a:lstStyle/>
          <a:p>
            <a:pPr>
              <a:defRPr/>
            </a:pPr>
            <a:fld id="{3B161323-5E90-418D-9405-ADD37FC317DC}" type="slidenum">
              <a:rPr lang="en-US" smtClean="0"/>
              <a:pPr>
                <a:defRPr/>
              </a:pPr>
              <a:t>40</a:t>
            </a:fld>
            <a:endParaRPr lang="en-US"/>
          </a:p>
        </p:txBody>
      </p:sp>
    </p:spTree>
    <p:extLst>
      <p:ext uri="{BB962C8B-B14F-4D97-AF65-F5344CB8AC3E}">
        <p14:creationId xmlns:p14="http://schemas.microsoft.com/office/powerpoint/2010/main" val="135426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Amazon Web Services (AWS)</a:t>
            </a:r>
            <a:endParaRPr lang="en-US" dirty="0"/>
          </a:p>
        </p:txBody>
      </p:sp>
      <p:sp>
        <p:nvSpPr>
          <p:cNvPr id="717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Segoe" pitchFamily="34" charset="0"/>
              </a:defRPr>
            </a:lvl1pPr>
            <a:lvl2pPr marL="742950" indent="-285750">
              <a:defRPr sz="2400">
                <a:solidFill>
                  <a:schemeClr val="tx1"/>
                </a:solidFill>
                <a:latin typeface="Segoe" pitchFamily="34" charset="0"/>
              </a:defRPr>
            </a:lvl2pPr>
            <a:lvl3pPr marL="1143000" indent="-228600">
              <a:defRPr sz="2400">
                <a:solidFill>
                  <a:schemeClr val="tx1"/>
                </a:solidFill>
                <a:latin typeface="Segoe" pitchFamily="34" charset="0"/>
              </a:defRPr>
            </a:lvl3pPr>
            <a:lvl4pPr marL="1600200" indent="-228600">
              <a:defRPr sz="2400">
                <a:solidFill>
                  <a:schemeClr val="tx1"/>
                </a:solidFill>
                <a:latin typeface="Segoe" pitchFamily="34" charset="0"/>
              </a:defRPr>
            </a:lvl4pPr>
            <a:lvl5pPr marL="2057400" indent="-228600">
              <a:defRPr sz="2400">
                <a:solidFill>
                  <a:schemeClr val="tx1"/>
                </a:solidFill>
                <a:latin typeface="Segoe" pitchFamily="34" charset="0"/>
              </a:defRPr>
            </a:lvl5pPr>
            <a:lvl6pPr marL="2514600" indent="-228600" algn="ctr" eaLnBrk="0" fontAlgn="base" hangingPunct="0">
              <a:lnSpc>
                <a:spcPct val="85000"/>
              </a:lnSpc>
              <a:spcBef>
                <a:spcPct val="20000"/>
              </a:spcBef>
              <a:spcAft>
                <a:spcPct val="0"/>
              </a:spcAft>
              <a:defRPr sz="2400">
                <a:solidFill>
                  <a:schemeClr val="tx1"/>
                </a:solidFill>
                <a:latin typeface="Segoe" pitchFamily="34" charset="0"/>
              </a:defRPr>
            </a:lvl6pPr>
            <a:lvl7pPr marL="2971800" indent="-228600" algn="ctr" eaLnBrk="0" fontAlgn="base" hangingPunct="0">
              <a:lnSpc>
                <a:spcPct val="85000"/>
              </a:lnSpc>
              <a:spcBef>
                <a:spcPct val="20000"/>
              </a:spcBef>
              <a:spcAft>
                <a:spcPct val="0"/>
              </a:spcAft>
              <a:defRPr sz="2400">
                <a:solidFill>
                  <a:schemeClr val="tx1"/>
                </a:solidFill>
                <a:latin typeface="Segoe" pitchFamily="34" charset="0"/>
              </a:defRPr>
            </a:lvl7pPr>
            <a:lvl8pPr marL="3429000" indent="-228600" algn="ctr" eaLnBrk="0" fontAlgn="base" hangingPunct="0">
              <a:lnSpc>
                <a:spcPct val="85000"/>
              </a:lnSpc>
              <a:spcBef>
                <a:spcPct val="20000"/>
              </a:spcBef>
              <a:spcAft>
                <a:spcPct val="0"/>
              </a:spcAft>
              <a:defRPr sz="2400">
                <a:solidFill>
                  <a:schemeClr val="tx1"/>
                </a:solidFill>
                <a:latin typeface="Segoe" pitchFamily="34" charset="0"/>
              </a:defRPr>
            </a:lvl8pPr>
            <a:lvl9pPr marL="3886200" indent="-228600" algn="ctr" eaLnBrk="0" fontAlgn="base" hangingPunct="0">
              <a:lnSpc>
                <a:spcPct val="85000"/>
              </a:lnSpc>
              <a:spcBef>
                <a:spcPct val="20000"/>
              </a:spcBef>
              <a:spcAft>
                <a:spcPct val="0"/>
              </a:spcAft>
              <a:defRPr sz="2400">
                <a:solidFill>
                  <a:schemeClr val="tx1"/>
                </a:solidFill>
                <a:latin typeface="Segoe" pitchFamily="34" charset="0"/>
              </a:defRPr>
            </a:lvl9pPr>
          </a:lstStyle>
          <a:p>
            <a:endParaRPr lang="en-US" sz="1400" dirty="0" smtClean="0">
              <a:latin typeface="Arial" charset="0"/>
            </a:endParaRPr>
          </a:p>
        </p:txBody>
      </p:sp>
      <p:sp>
        <p:nvSpPr>
          <p:cNvPr id="717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Segoe" pitchFamily="34" charset="0"/>
              </a:defRPr>
            </a:lvl1pPr>
            <a:lvl2pPr marL="742950" indent="-285750">
              <a:defRPr sz="2400">
                <a:solidFill>
                  <a:schemeClr val="tx1"/>
                </a:solidFill>
                <a:latin typeface="Segoe" pitchFamily="34" charset="0"/>
              </a:defRPr>
            </a:lvl2pPr>
            <a:lvl3pPr marL="1143000" indent="-228600">
              <a:defRPr sz="2400">
                <a:solidFill>
                  <a:schemeClr val="tx1"/>
                </a:solidFill>
                <a:latin typeface="Segoe" pitchFamily="34" charset="0"/>
              </a:defRPr>
            </a:lvl3pPr>
            <a:lvl4pPr marL="1600200" indent="-228600">
              <a:defRPr sz="2400">
                <a:solidFill>
                  <a:schemeClr val="tx1"/>
                </a:solidFill>
                <a:latin typeface="Segoe" pitchFamily="34" charset="0"/>
              </a:defRPr>
            </a:lvl4pPr>
            <a:lvl5pPr marL="2057400" indent="-228600">
              <a:defRPr sz="2400">
                <a:solidFill>
                  <a:schemeClr val="tx1"/>
                </a:solidFill>
                <a:latin typeface="Segoe" pitchFamily="34" charset="0"/>
              </a:defRPr>
            </a:lvl5pPr>
            <a:lvl6pPr marL="2514600" indent="-228600" algn="ctr" eaLnBrk="0" fontAlgn="base" hangingPunct="0">
              <a:lnSpc>
                <a:spcPct val="85000"/>
              </a:lnSpc>
              <a:spcBef>
                <a:spcPct val="20000"/>
              </a:spcBef>
              <a:spcAft>
                <a:spcPct val="0"/>
              </a:spcAft>
              <a:defRPr sz="2400">
                <a:solidFill>
                  <a:schemeClr val="tx1"/>
                </a:solidFill>
                <a:latin typeface="Segoe" pitchFamily="34" charset="0"/>
              </a:defRPr>
            </a:lvl6pPr>
            <a:lvl7pPr marL="2971800" indent="-228600" algn="ctr" eaLnBrk="0" fontAlgn="base" hangingPunct="0">
              <a:lnSpc>
                <a:spcPct val="85000"/>
              </a:lnSpc>
              <a:spcBef>
                <a:spcPct val="20000"/>
              </a:spcBef>
              <a:spcAft>
                <a:spcPct val="0"/>
              </a:spcAft>
              <a:defRPr sz="2400">
                <a:solidFill>
                  <a:schemeClr val="tx1"/>
                </a:solidFill>
                <a:latin typeface="Segoe" pitchFamily="34" charset="0"/>
              </a:defRPr>
            </a:lvl7pPr>
            <a:lvl8pPr marL="3429000" indent="-228600" algn="ctr" eaLnBrk="0" fontAlgn="base" hangingPunct="0">
              <a:lnSpc>
                <a:spcPct val="85000"/>
              </a:lnSpc>
              <a:spcBef>
                <a:spcPct val="20000"/>
              </a:spcBef>
              <a:spcAft>
                <a:spcPct val="0"/>
              </a:spcAft>
              <a:defRPr sz="2400">
                <a:solidFill>
                  <a:schemeClr val="tx1"/>
                </a:solidFill>
                <a:latin typeface="Segoe" pitchFamily="34" charset="0"/>
              </a:defRPr>
            </a:lvl8pPr>
            <a:lvl9pPr marL="3886200" indent="-228600" algn="ctr" eaLnBrk="0" fontAlgn="base" hangingPunct="0">
              <a:lnSpc>
                <a:spcPct val="85000"/>
              </a:lnSpc>
              <a:spcBef>
                <a:spcPct val="20000"/>
              </a:spcBef>
              <a:spcAft>
                <a:spcPct val="0"/>
              </a:spcAft>
              <a:defRPr sz="2400">
                <a:solidFill>
                  <a:schemeClr val="tx1"/>
                </a:solidFill>
                <a:latin typeface="Segoe" pitchFamily="34" charset="0"/>
              </a:defRPr>
            </a:lvl9pPr>
          </a:lstStyle>
          <a:p>
            <a:endParaRPr lang="en-US" sz="1400" dirty="0" smtClean="0">
              <a:latin typeface="Arial" charset="0"/>
            </a:endParaRPr>
          </a:p>
        </p:txBody>
      </p:sp>
      <p:pic>
        <p:nvPicPr>
          <p:cNvPr id="97282" name="Picture 2"/>
          <p:cNvPicPr>
            <a:picLocks noChangeAspect="1" noChangeArrowheads="1"/>
          </p:cNvPicPr>
          <p:nvPr/>
        </p:nvPicPr>
        <p:blipFill>
          <a:blip r:embed="rId2"/>
          <a:srcRect/>
          <a:stretch>
            <a:fillRect/>
          </a:stretch>
        </p:blipFill>
        <p:spPr bwMode="auto">
          <a:xfrm>
            <a:off x="638465" y="1566862"/>
            <a:ext cx="8239125" cy="1252538"/>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283" name="Picture 3"/>
          <p:cNvPicPr>
            <a:picLocks noChangeAspect="1" noChangeArrowheads="1"/>
          </p:cNvPicPr>
          <p:nvPr/>
        </p:nvPicPr>
        <p:blipFill>
          <a:blip r:embed="rId3"/>
          <a:srcRect/>
          <a:stretch>
            <a:fillRect/>
          </a:stretch>
        </p:blipFill>
        <p:spPr bwMode="auto">
          <a:xfrm>
            <a:off x="673101" y="2819400"/>
            <a:ext cx="8250237" cy="3902075"/>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294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382000" cy="1422400"/>
          </a:xfrm>
        </p:spPr>
        <p:txBody>
          <a:bodyPr>
            <a:normAutofit fontScale="90000"/>
          </a:bodyPr>
          <a:lstStyle/>
          <a:p>
            <a:pPr>
              <a:defRPr/>
            </a:pPr>
            <a:r>
              <a:rPr lang="en-US" dirty="0">
                <a:effectLst/>
              </a:rPr>
              <a:t>Amazon EC2 Functionality</a:t>
            </a:r>
            <a:br>
              <a:rPr lang="en-US" dirty="0">
                <a:effectLst/>
              </a:rPr>
            </a:br>
            <a:endParaRPr lang="en-US" dirty="0"/>
          </a:p>
        </p:txBody>
      </p:sp>
      <p:sp>
        <p:nvSpPr>
          <p:cNvPr id="8195" name="Content Placeholder 2"/>
          <p:cNvSpPr>
            <a:spLocks noGrp="1"/>
          </p:cNvSpPr>
          <p:nvPr>
            <p:ph idx="1"/>
          </p:nvPr>
        </p:nvSpPr>
        <p:spPr>
          <a:xfrm>
            <a:off x="381000" y="1600200"/>
            <a:ext cx="8410575" cy="4419600"/>
          </a:xfrm>
        </p:spPr>
        <p:txBody>
          <a:bodyPr/>
          <a:lstStyle/>
          <a:p>
            <a:r>
              <a:rPr lang="en-US" sz="2000" dirty="0" smtClean="0">
                <a:effectLst/>
              </a:rPr>
              <a:t>Select a pre-configured, </a:t>
            </a:r>
            <a:r>
              <a:rPr lang="en-US" sz="2000" dirty="0" err="1" smtClean="0">
                <a:effectLst/>
              </a:rPr>
              <a:t>templated</a:t>
            </a:r>
            <a:r>
              <a:rPr lang="en-US" sz="2000" dirty="0" smtClean="0">
                <a:effectLst/>
              </a:rPr>
              <a:t> image to get up and running immediately. Or create an Amazon Machine Image (AMI) containing your applications, libraries, data, and associated configuration settings.</a:t>
            </a:r>
          </a:p>
          <a:p>
            <a:r>
              <a:rPr lang="en-US" sz="2000" dirty="0" smtClean="0">
                <a:effectLst/>
              </a:rPr>
              <a:t>Configure security and network access on your Amazon EC2 instance.</a:t>
            </a:r>
          </a:p>
          <a:p>
            <a:r>
              <a:rPr lang="en-US" sz="2000" dirty="0" smtClean="0">
                <a:effectLst/>
              </a:rPr>
              <a:t>Choose which instance type(s) and operating system you want, then start, terminate, and monitor as many instances of your AMI as needed, using the web service APIs or the variety of management tools provided.</a:t>
            </a:r>
          </a:p>
          <a:p>
            <a:r>
              <a:rPr lang="en-US" sz="2000" dirty="0" smtClean="0">
                <a:effectLst/>
              </a:rPr>
              <a:t>Determine whether you want to run in multiple locations, utilize static IP endpoints, or attach persistent block storage to your instances.</a:t>
            </a:r>
          </a:p>
          <a:p>
            <a:r>
              <a:rPr lang="en-US" sz="2000" dirty="0" smtClean="0">
                <a:effectLst/>
              </a:rPr>
              <a:t>Pay only for the resources that you actually consume, like instance-hours or data transfer.</a:t>
            </a:r>
          </a:p>
        </p:txBody>
      </p:sp>
    </p:spTree>
    <p:extLst>
      <p:ext uri="{BB962C8B-B14F-4D97-AF65-F5344CB8AC3E}">
        <p14:creationId xmlns:p14="http://schemas.microsoft.com/office/powerpoint/2010/main" val="940190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EC2 Features</a:t>
            </a:r>
            <a:endParaRPr lang="en-US" dirty="0"/>
          </a:p>
        </p:txBody>
      </p:sp>
      <p:sp>
        <p:nvSpPr>
          <p:cNvPr id="3" name="Content Placeholder 2"/>
          <p:cNvSpPr>
            <a:spLocks noGrp="1"/>
          </p:cNvSpPr>
          <p:nvPr>
            <p:ph idx="1"/>
          </p:nvPr>
        </p:nvSpPr>
        <p:spPr>
          <a:xfrm>
            <a:off x="381001" y="1828799"/>
            <a:ext cx="8305800" cy="4800601"/>
          </a:xfrm>
        </p:spPr>
        <p:txBody>
          <a:bodyPr>
            <a:normAutofit/>
          </a:bodyPr>
          <a:lstStyle/>
          <a:p>
            <a:pPr>
              <a:defRPr/>
            </a:pPr>
            <a:r>
              <a:rPr lang="en-US" sz="2400" dirty="0">
                <a:effectLst/>
              </a:rPr>
              <a:t>Multiple </a:t>
            </a:r>
            <a:r>
              <a:rPr lang="en-US" sz="2400" dirty="0" smtClean="0">
                <a:effectLst/>
              </a:rPr>
              <a:t>Locations: Regions</a:t>
            </a:r>
            <a:r>
              <a:rPr lang="en-US" sz="2400" dirty="0" smtClean="0">
                <a:solidFill>
                  <a:srgbClr val="08F81F"/>
                </a:solidFill>
                <a:effectLst/>
              </a:rPr>
              <a:t>/Availability Zones</a:t>
            </a:r>
          </a:p>
          <a:p>
            <a:pPr lvl="1">
              <a:defRPr/>
            </a:pPr>
            <a:r>
              <a:rPr lang="en-US" sz="2000" dirty="0" smtClean="0">
                <a:effectLst/>
              </a:rPr>
              <a:t>8 regions: US </a:t>
            </a:r>
            <a:r>
              <a:rPr lang="en-US" sz="2000" dirty="0">
                <a:effectLst/>
              </a:rPr>
              <a:t>East (Northern Virginia), US West (Oregon), US West (Northern California), EU (Ireland), Asia Pacific (Singapore), Asia Pacific (Tokyo), </a:t>
            </a:r>
            <a:r>
              <a:rPr lang="en-US" sz="2000" dirty="0">
                <a:solidFill>
                  <a:srgbClr val="FFC000"/>
                </a:solidFill>
                <a:effectLst/>
              </a:rPr>
              <a:t>South America (Sao Paulo</a:t>
            </a:r>
            <a:r>
              <a:rPr lang="en-US" sz="2000" dirty="0" smtClean="0">
                <a:solidFill>
                  <a:srgbClr val="FFC000"/>
                </a:solidFill>
                <a:effectLst/>
              </a:rPr>
              <a:t>)</a:t>
            </a:r>
            <a:r>
              <a:rPr lang="en-US" sz="2000" dirty="0" smtClean="0">
                <a:effectLst/>
              </a:rPr>
              <a:t>,</a:t>
            </a:r>
          </a:p>
          <a:p>
            <a:pPr lvl="1">
              <a:defRPr/>
            </a:pPr>
            <a:r>
              <a:rPr lang="en-US" sz="2000" dirty="0">
                <a:solidFill>
                  <a:srgbClr val="FF0000"/>
                </a:solidFill>
                <a:effectLst/>
              </a:rPr>
              <a:t>I</a:t>
            </a:r>
            <a:r>
              <a:rPr lang="en-US" sz="2000" dirty="0" smtClean="0">
                <a:solidFill>
                  <a:srgbClr val="FF0000"/>
                </a:solidFill>
                <a:effectLst/>
              </a:rPr>
              <a:t>nexpensive</a:t>
            </a:r>
            <a:r>
              <a:rPr lang="en-US" sz="2000" dirty="0">
                <a:effectLst/>
              </a:rPr>
              <a:t>, low latency network connectivity to other Availability Zones in the same </a:t>
            </a:r>
            <a:r>
              <a:rPr lang="en-US" sz="2000" dirty="0" smtClean="0">
                <a:effectLst/>
              </a:rPr>
              <a:t>Region, </a:t>
            </a:r>
            <a:r>
              <a:rPr lang="en-US" sz="2000" dirty="0" smtClean="0">
                <a:solidFill>
                  <a:srgbClr val="FF99CC"/>
                </a:solidFill>
                <a:effectLst/>
              </a:rPr>
              <a:t>99.95%</a:t>
            </a:r>
            <a:r>
              <a:rPr lang="en-US" sz="2000" dirty="0" smtClean="0">
                <a:effectLst/>
              </a:rPr>
              <a:t> SLA.</a:t>
            </a:r>
          </a:p>
          <a:p>
            <a:pPr>
              <a:defRPr/>
            </a:pPr>
            <a:r>
              <a:rPr lang="en-US" sz="2400" dirty="0">
                <a:effectLst/>
              </a:rPr>
              <a:t>Amazon Virtual Private Cloud </a:t>
            </a:r>
            <a:r>
              <a:rPr lang="en-US" sz="2400" dirty="0" smtClean="0">
                <a:effectLst/>
              </a:rPr>
              <a:t>–secure </a:t>
            </a:r>
            <a:r>
              <a:rPr lang="en-US" sz="2400" dirty="0">
                <a:effectLst/>
              </a:rPr>
              <a:t>and seamless bridge between a company’s existing IT infrastructure and the AWS cloud. </a:t>
            </a:r>
            <a:endParaRPr lang="en-US" sz="2400" dirty="0" smtClean="0">
              <a:effectLst/>
            </a:endParaRPr>
          </a:p>
          <a:p>
            <a:pPr>
              <a:defRPr/>
            </a:pPr>
            <a:r>
              <a:rPr lang="en-US" sz="2400" dirty="0" smtClean="0">
                <a:effectLst/>
              </a:rPr>
              <a:t>Amazon </a:t>
            </a:r>
            <a:r>
              <a:rPr lang="en-US" sz="2400" dirty="0" err="1" smtClean="0">
                <a:effectLst/>
              </a:rPr>
              <a:t>CloudWatch</a:t>
            </a:r>
            <a:endParaRPr lang="en-US" sz="2400" dirty="0" smtClean="0">
              <a:effectLst/>
            </a:endParaRPr>
          </a:p>
          <a:p>
            <a:pPr>
              <a:defRPr/>
            </a:pPr>
            <a:r>
              <a:rPr lang="en-US" sz="2400" dirty="0">
                <a:effectLst/>
              </a:rPr>
              <a:t>Auto </a:t>
            </a:r>
            <a:r>
              <a:rPr lang="en-US" sz="2400" dirty="0" smtClean="0">
                <a:effectLst/>
              </a:rPr>
              <a:t>Scaling</a:t>
            </a:r>
          </a:p>
          <a:p>
            <a:pPr>
              <a:defRPr/>
            </a:pPr>
            <a:r>
              <a:rPr lang="en-US" sz="2400" dirty="0">
                <a:effectLst/>
              </a:rPr>
              <a:t>Elastic Load </a:t>
            </a:r>
            <a:r>
              <a:rPr lang="en-US" sz="2400" dirty="0" smtClean="0">
                <a:effectLst/>
              </a:rPr>
              <a:t>Balancing</a:t>
            </a:r>
          </a:p>
          <a:p>
            <a:pPr>
              <a:defRPr/>
            </a:pPr>
            <a:r>
              <a:rPr lang="en-US" sz="2400" dirty="0" smtClean="0">
                <a:solidFill>
                  <a:srgbClr val="FF99CC"/>
                </a:solidFill>
                <a:effectLst/>
              </a:rPr>
              <a:t>VM </a:t>
            </a:r>
            <a:r>
              <a:rPr lang="en-US" sz="2400" dirty="0">
                <a:solidFill>
                  <a:srgbClr val="FF99CC"/>
                </a:solidFill>
                <a:effectLst/>
              </a:rPr>
              <a:t>Import</a:t>
            </a:r>
            <a:endParaRPr lang="en-US" sz="2400" dirty="0" smtClean="0">
              <a:solidFill>
                <a:srgbClr val="FF99CC"/>
              </a:solidFill>
              <a:effectLst/>
            </a:endParaRPr>
          </a:p>
          <a:p>
            <a:pPr>
              <a:defRPr/>
            </a:pPr>
            <a:endParaRPr lang="en-US" dirty="0" smtClean="0">
              <a:effectLst/>
            </a:endParaRPr>
          </a:p>
          <a:p>
            <a:pPr lvl="1">
              <a:defRPr/>
            </a:pPr>
            <a:endParaRPr lang="en-US" dirty="0">
              <a:solidFill>
                <a:srgbClr val="08F81F"/>
              </a:solidFill>
            </a:endParaRPr>
          </a:p>
        </p:txBody>
      </p:sp>
    </p:spTree>
    <p:extLst>
      <p:ext uri="{BB962C8B-B14F-4D97-AF65-F5344CB8AC3E}">
        <p14:creationId xmlns:p14="http://schemas.microsoft.com/office/powerpoint/2010/main" val="3305920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Instance Types</a:t>
            </a:r>
            <a:endParaRPr lang="en-US" dirty="0"/>
          </a:p>
        </p:txBody>
      </p:sp>
      <p:sp>
        <p:nvSpPr>
          <p:cNvPr id="3" name="Content Placeholder 2"/>
          <p:cNvSpPr>
            <a:spLocks noGrp="1"/>
          </p:cNvSpPr>
          <p:nvPr>
            <p:ph idx="1"/>
          </p:nvPr>
        </p:nvSpPr>
        <p:spPr>
          <a:xfrm>
            <a:off x="381000" y="1720849"/>
            <a:ext cx="8410575" cy="5845175"/>
          </a:xfrm>
        </p:spPr>
        <p:txBody>
          <a:bodyPr>
            <a:normAutofit/>
          </a:bodyPr>
          <a:lstStyle/>
          <a:p>
            <a:pPr>
              <a:defRPr/>
            </a:pPr>
            <a:r>
              <a:rPr lang="en-US" sz="2000" dirty="0" smtClean="0"/>
              <a:t>Standard Instances: </a:t>
            </a:r>
          </a:p>
          <a:p>
            <a:pPr lvl="1">
              <a:defRPr/>
            </a:pPr>
            <a:r>
              <a:rPr lang="en-US" sz="2000" dirty="0" smtClean="0"/>
              <a:t>Small: 1.7GBmem, 1EC2Compute Unit (EC2CU), 160GB local instance storage(</a:t>
            </a:r>
            <a:r>
              <a:rPr lang="en-US" sz="2000" dirty="0" err="1" smtClean="0"/>
              <a:t>lis</a:t>
            </a:r>
            <a:r>
              <a:rPr lang="en-US" sz="2000" dirty="0" smtClean="0"/>
              <a:t>), 32/64bits.</a:t>
            </a:r>
          </a:p>
          <a:p>
            <a:pPr lvl="1">
              <a:defRPr/>
            </a:pPr>
            <a:r>
              <a:rPr lang="en-US" sz="2000" dirty="0" smtClean="0"/>
              <a:t>Medium: 3.75 </a:t>
            </a:r>
            <a:r>
              <a:rPr lang="en-US" sz="2000" dirty="0" err="1" smtClean="0"/>
              <a:t>GBmem</a:t>
            </a:r>
            <a:r>
              <a:rPr lang="en-US" sz="2000" dirty="0" smtClean="0"/>
              <a:t>, 2EC2CU, 410GBlis, 32/64bits.</a:t>
            </a:r>
          </a:p>
          <a:p>
            <a:pPr lvl="1">
              <a:defRPr/>
            </a:pPr>
            <a:r>
              <a:rPr lang="en-US" sz="2000" dirty="0" smtClean="0"/>
              <a:t>Large: 7.5GBmem, 4EC2CU, 850GBlis, 64bits</a:t>
            </a:r>
          </a:p>
          <a:p>
            <a:pPr lvl="1">
              <a:defRPr/>
            </a:pPr>
            <a:r>
              <a:rPr lang="en-US" sz="2000" dirty="0" smtClean="0"/>
              <a:t>Extra Large: 15GBmem, 8EC2CU, 1690GBlis, 64bits.</a:t>
            </a:r>
          </a:p>
          <a:p>
            <a:pPr>
              <a:defRPr/>
            </a:pPr>
            <a:r>
              <a:rPr lang="en-US" sz="2000" dirty="0" smtClean="0"/>
              <a:t>Micro Instances: 613MBmem, 2ECUs, EBS</a:t>
            </a:r>
          </a:p>
          <a:p>
            <a:pPr>
              <a:defRPr/>
            </a:pPr>
            <a:r>
              <a:rPr lang="en-US" sz="2000" dirty="0" smtClean="0"/>
              <a:t>High-Memory Instances: 17.1, 34.2, 68.4GBs.</a:t>
            </a:r>
          </a:p>
          <a:p>
            <a:pPr>
              <a:defRPr/>
            </a:pPr>
            <a:r>
              <a:rPr lang="en-US" sz="2000" dirty="0" smtClean="0"/>
              <a:t>High-CPU Instances (5EC2CU or 20EC2CU)</a:t>
            </a:r>
          </a:p>
          <a:p>
            <a:pPr>
              <a:defRPr/>
            </a:pPr>
            <a:r>
              <a:rPr lang="en-US" sz="2000" dirty="0" smtClean="0"/>
              <a:t>Cluster GPU Instances (22GBmem, 33.5EC2CU, 2xNVIDIA Tesla “Fermi” M2050 GPUs, 1690GBlis, 10GEthernet.</a:t>
            </a:r>
          </a:p>
          <a:p>
            <a:pPr>
              <a:defRPr/>
            </a:pPr>
            <a:endParaRPr lang="en-US" sz="2000" dirty="0" smtClean="0"/>
          </a:p>
          <a:p>
            <a:pPr>
              <a:defRPr/>
            </a:pPr>
            <a:endParaRPr lang="en-US" sz="2000" dirty="0"/>
          </a:p>
        </p:txBody>
      </p:sp>
      <p:sp>
        <p:nvSpPr>
          <p:cNvPr id="7" name="TextBox 6"/>
          <p:cNvSpPr txBox="1"/>
          <p:nvPr/>
        </p:nvSpPr>
        <p:spPr>
          <a:xfrm>
            <a:off x="4200525" y="687388"/>
            <a:ext cx="4273550" cy="1033462"/>
          </a:xfrm>
          <a:prstGeom prst="rect">
            <a:avLst/>
          </a:prstGeom>
          <a:noFill/>
        </p:spPr>
        <p:txBody>
          <a:bodyPr>
            <a:spAutoFit/>
          </a:bodyPr>
          <a:lstStyle/>
          <a:p>
            <a:pPr>
              <a:defRPr/>
            </a:pPr>
            <a:r>
              <a:rPr lang="en-US" dirty="0">
                <a:solidFill>
                  <a:srgbClr val="FF99CC"/>
                </a:solidFill>
              </a:rPr>
              <a:t>1EC2CU: equivalent of 1.0-1.2GHz 2007 Opteron or 2007 Xeon processor</a:t>
            </a:r>
          </a:p>
        </p:txBody>
      </p:sp>
    </p:spTree>
    <p:extLst>
      <p:ext uri="{BB962C8B-B14F-4D97-AF65-F5344CB8AC3E}">
        <p14:creationId xmlns:p14="http://schemas.microsoft.com/office/powerpoint/2010/main" val="16446296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OS and Software</a:t>
            </a:r>
            <a:endParaRPr lang="en-US" dirty="0"/>
          </a:p>
        </p:txBody>
      </p:sp>
      <p:sp>
        <p:nvSpPr>
          <p:cNvPr id="3" name="Content Placeholder 2"/>
          <p:cNvSpPr>
            <a:spLocks noGrp="1"/>
          </p:cNvSpPr>
          <p:nvPr>
            <p:ph idx="1"/>
          </p:nvPr>
        </p:nvSpPr>
        <p:spPr>
          <a:xfrm>
            <a:off x="457200" y="1295400"/>
            <a:ext cx="8410575" cy="838200"/>
          </a:xfrm>
        </p:spPr>
        <p:txBody>
          <a:bodyPr>
            <a:normAutofit fontScale="92500" lnSpcReduction="10000"/>
          </a:bodyPr>
          <a:lstStyle/>
          <a:p>
            <a:pPr>
              <a:defRPr/>
            </a:pPr>
            <a:r>
              <a:rPr lang="en-US" sz="2000" b="1" dirty="0">
                <a:effectLst/>
              </a:rPr>
              <a:t>Amazon Machine Images (AMIs) are preconfigured with an ever-growing list of operating </a:t>
            </a:r>
            <a:r>
              <a:rPr lang="en-US" sz="2000" b="1" dirty="0" smtClean="0">
                <a:effectLst/>
              </a:rPr>
              <a:t>systems (win2008OS including in price!!)</a:t>
            </a:r>
            <a:r>
              <a:rPr lang="en-US" b="1" dirty="0" smtClean="0">
                <a:effectLst/>
              </a:rPr>
              <a:t>.</a:t>
            </a:r>
            <a:r>
              <a:rPr lang="en-US" b="1" dirty="0">
                <a:effectLst/>
              </a:rPr>
              <a:t> </a:t>
            </a:r>
            <a:endParaRPr lang="en-US" b="1" dirty="0"/>
          </a:p>
        </p:txBody>
      </p:sp>
      <p:pic>
        <p:nvPicPr>
          <p:cNvPr id="98306" name="Picture 2"/>
          <p:cNvPicPr>
            <a:picLocks noChangeAspect="1" noChangeArrowheads="1"/>
          </p:cNvPicPr>
          <p:nvPr/>
        </p:nvPicPr>
        <p:blipFill>
          <a:blip r:embed="rId2"/>
          <a:srcRect/>
          <a:stretch>
            <a:fillRect/>
          </a:stretch>
        </p:blipFill>
        <p:spPr bwMode="auto">
          <a:xfrm>
            <a:off x="691718" y="2133600"/>
            <a:ext cx="7608887" cy="1068388"/>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307" name="Picture 3"/>
          <p:cNvPicPr>
            <a:picLocks noChangeAspect="1" noChangeArrowheads="1"/>
          </p:cNvPicPr>
          <p:nvPr/>
        </p:nvPicPr>
        <p:blipFill>
          <a:blip r:embed="rId3"/>
          <a:srcRect/>
          <a:stretch>
            <a:fillRect/>
          </a:stretch>
        </p:blipFill>
        <p:spPr bwMode="auto">
          <a:xfrm>
            <a:off x="698645" y="3352800"/>
            <a:ext cx="7604125" cy="1746250"/>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308" name="Picture 4"/>
          <p:cNvPicPr>
            <a:picLocks noChangeAspect="1" noChangeArrowheads="1"/>
          </p:cNvPicPr>
          <p:nvPr/>
        </p:nvPicPr>
        <p:blipFill>
          <a:blip r:embed="rId4"/>
          <a:srcRect/>
          <a:stretch>
            <a:fillRect/>
          </a:stretch>
        </p:blipFill>
        <p:spPr bwMode="auto">
          <a:xfrm>
            <a:off x="677863" y="5257800"/>
            <a:ext cx="7604125" cy="1204912"/>
          </a:xfrm>
          <a:prstGeom prst="rect">
            <a:avLst/>
          </a:prstGeom>
          <a:noFill/>
          <a:ln>
            <a:noFill/>
          </a:ln>
          <a:effectLst/>
          <a:extLst>
            <a:ext uri="{909E8E84-426E-40DD-AFC4-6F175D3DCCD1}">
              <a14:hiddenFill xmlns:a14="http://schemas.microsoft.com/office/drawing/2010/main">
                <a:gradFill rotWithShape="0">
                  <a:gsLst>
                    <a:gs pos="0">
                      <a:schemeClr val="accent2">
                        <a:gamma/>
                        <a:shade val="63529"/>
                        <a:invGamma/>
                        <a:alpha val="70000"/>
                      </a:schemeClr>
                    </a:gs>
                    <a:gs pos="50000">
                      <a:schemeClr val="accent2">
                        <a:alpha val="70000"/>
                      </a:schemeClr>
                    </a:gs>
                    <a:gs pos="100000">
                      <a:schemeClr val="accent2">
                        <a:gamma/>
                        <a:shade val="63529"/>
                        <a:invGamma/>
                        <a:alpha val="70000"/>
                      </a:schemeClr>
                    </a:gs>
                  </a:gsLst>
                  <a:lin ang="2700000" scaled="1"/>
                </a:gradFill>
              </a14:hiddenFill>
            </a:ext>
            <a:ext uri="{91240B29-F687-4F45-9708-019B960494DF}">
              <a14:hiddenLine xmlns:a14="http://schemas.microsoft.com/office/drawing/2010/main" w="12700"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206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73</TotalTime>
  <Words>1323</Words>
  <Application>Microsoft Office PowerPoint</Application>
  <PresentationFormat>On-screen Show (4:3)</PresentationFormat>
  <Paragraphs>304</Paragraphs>
  <Slides>40</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Module</vt:lpstr>
      <vt:lpstr>Visio.Drawing.11</vt:lpstr>
      <vt:lpstr>AWS Training </vt:lpstr>
      <vt:lpstr>Startup Lab task</vt:lpstr>
      <vt:lpstr>Amazon Elastic Cloud (EC2)</vt:lpstr>
      <vt:lpstr>AWS S3(Simple Storage Service)</vt:lpstr>
      <vt:lpstr>Amazon Web Services (AWS)</vt:lpstr>
      <vt:lpstr>Amazon EC2 Functionality </vt:lpstr>
      <vt:lpstr>EC2 Features</vt:lpstr>
      <vt:lpstr>Instance Types</vt:lpstr>
      <vt:lpstr>OS and Software</vt:lpstr>
      <vt:lpstr>Enticing New Customers</vt:lpstr>
      <vt:lpstr>Pricing: On-Demand Instance</vt:lpstr>
      <vt:lpstr>Pricing: Reserved Instances</vt:lpstr>
      <vt:lpstr>Spot Instances: (Lowest)</vt:lpstr>
      <vt:lpstr>AWS Global Infrastructure</vt:lpstr>
      <vt:lpstr>AWS Free-Tier  </vt:lpstr>
      <vt:lpstr>Free Usage Restrictions </vt:lpstr>
      <vt:lpstr>AWS Regions 11 regions, 28 availability zones (1 to 6 data centers)… ~1.4 million servers worldwide!!</vt:lpstr>
      <vt:lpstr>Cost Saving Considerations in AWS</vt:lpstr>
      <vt:lpstr>Elastic</vt:lpstr>
      <vt:lpstr>Lab Steps</vt:lpstr>
      <vt:lpstr>AWS Platform Example Deployment</vt:lpstr>
      <vt:lpstr>AWS Execution Environment(AMI-Amazon Machine Image)</vt:lpstr>
      <vt:lpstr>AWS Access Credentials</vt:lpstr>
      <vt:lpstr>Startup Lab task</vt:lpstr>
      <vt:lpstr>AWS with Eclipse</vt:lpstr>
      <vt:lpstr>Aws with Eclipse</vt:lpstr>
      <vt:lpstr>Compute &amp; Networking</vt:lpstr>
      <vt:lpstr>Compute &amp; Networking</vt:lpstr>
      <vt:lpstr>Compute &amp; Networking</vt:lpstr>
      <vt:lpstr>Storage &amp; Content Delivery</vt:lpstr>
      <vt:lpstr>Storage &amp; Content Delivery</vt:lpstr>
      <vt:lpstr>Database</vt:lpstr>
      <vt:lpstr>Administration &amp; Security</vt:lpstr>
      <vt:lpstr>Administration &amp; Security</vt:lpstr>
      <vt:lpstr>Deployment &amp; Management </vt:lpstr>
      <vt:lpstr>Non-Service Specific</vt:lpstr>
      <vt:lpstr>SDKs</vt:lpstr>
      <vt:lpstr>Groups</vt:lpstr>
      <vt:lpstr>Groups</vt:lpstr>
      <vt:lpstr>Project’s Architectural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Training </dc:title>
  <dc:creator>ADMIN</dc:creator>
  <cp:lastModifiedBy>ADMIN</cp:lastModifiedBy>
  <cp:revision>30</cp:revision>
  <dcterms:created xsi:type="dcterms:W3CDTF">2017-10-29T10:40:24Z</dcterms:created>
  <dcterms:modified xsi:type="dcterms:W3CDTF">2017-10-29T18:25:19Z</dcterms:modified>
</cp:coreProperties>
</file>