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74" r:id="rId8"/>
    <p:sldId id="273" r:id="rId9"/>
    <p:sldId id="269" r:id="rId10"/>
    <p:sldId id="270" r:id="rId11"/>
    <p:sldId id="271" r:id="rId12"/>
    <p:sldId id="275" r:id="rId13"/>
    <p:sldId id="272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4AB063-D746-45E5-B8DF-564FACB6A92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5CF17C-B156-418B-ACB1-72ECAB00B4F1}">
      <dgm:prSet/>
      <dgm:spPr/>
      <dgm:t>
        <a:bodyPr/>
        <a:lstStyle/>
        <a:p>
          <a:r>
            <a:rPr lang="en-US" b="1"/>
            <a:t>Extract</a:t>
          </a:r>
          <a:r>
            <a:rPr lang="en-US"/>
            <a:t>: Polling exchange APIs every 60 seconds</a:t>
          </a:r>
        </a:p>
      </dgm:t>
    </dgm:pt>
    <dgm:pt modelId="{70AD2FE6-659E-4EBC-BA8E-CC1A44F75537}" type="parTrans" cxnId="{51934688-3D7F-4D1F-84C0-E28FBA7E5120}">
      <dgm:prSet/>
      <dgm:spPr/>
      <dgm:t>
        <a:bodyPr/>
        <a:lstStyle/>
        <a:p>
          <a:endParaRPr lang="en-US"/>
        </a:p>
      </dgm:t>
    </dgm:pt>
    <dgm:pt modelId="{E39FAE5C-3A73-4F69-A33F-1F50C295DD9A}" type="sibTrans" cxnId="{51934688-3D7F-4D1F-84C0-E28FBA7E5120}">
      <dgm:prSet/>
      <dgm:spPr/>
      <dgm:t>
        <a:bodyPr/>
        <a:lstStyle/>
        <a:p>
          <a:endParaRPr lang="en-US"/>
        </a:p>
      </dgm:t>
    </dgm:pt>
    <dgm:pt modelId="{992DD521-B42D-4C33-A63C-387260F98F8C}">
      <dgm:prSet/>
      <dgm:spPr/>
      <dgm:t>
        <a:bodyPr/>
        <a:lstStyle/>
        <a:p>
          <a:r>
            <a:rPr lang="en-US" b="1"/>
            <a:t>Transform</a:t>
          </a:r>
          <a:r>
            <a:rPr lang="en-US"/>
            <a:t>: Extract $100k of bid and ask data</a:t>
          </a:r>
        </a:p>
      </dgm:t>
    </dgm:pt>
    <dgm:pt modelId="{93AF9357-79F7-4D26-9841-9DAC2B6024D1}" type="parTrans" cxnId="{05692FD9-6BE2-483E-A820-814CBC7E4230}">
      <dgm:prSet/>
      <dgm:spPr/>
      <dgm:t>
        <a:bodyPr/>
        <a:lstStyle/>
        <a:p>
          <a:endParaRPr lang="en-US"/>
        </a:p>
      </dgm:t>
    </dgm:pt>
    <dgm:pt modelId="{D718775B-8664-4ADC-8FC2-6F0D600E9894}" type="sibTrans" cxnId="{05692FD9-6BE2-483E-A820-814CBC7E4230}">
      <dgm:prSet/>
      <dgm:spPr/>
      <dgm:t>
        <a:bodyPr/>
        <a:lstStyle/>
        <a:p>
          <a:endParaRPr lang="en-US"/>
        </a:p>
      </dgm:t>
    </dgm:pt>
    <dgm:pt modelId="{497E7A32-E2A5-43ED-8920-EB43CF37FA9D}">
      <dgm:prSet/>
      <dgm:spPr/>
      <dgm:t>
        <a:bodyPr/>
        <a:lstStyle/>
        <a:p>
          <a:r>
            <a:rPr lang="en-US" b="1"/>
            <a:t>Load</a:t>
          </a:r>
          <a:r>
            <a:rPr lang="en-US"/>
            <a:t>: Persist raw order book data in database</a:t>
          </a:r>
        </a:p>
      </dgm:t>
    </dgm:pt>
    <dgm:pt modelId="{BCF8B8DD-296C-4299-A378-2E82E875774C}" type="parTrans" cxnId="{CA08FC14-A84E-41F1-A278-F8CC774C29D0}">
      <dgm:prSet/>
      <dgm:spPr/>
      <dgm:t>
        <a:bodyPr/>
        <a:lstStyle/>
        <a:p>
          <a:endParaRPr lang="en-US"/>
        </a:p>
      </dgm:t>
    </dgm:pt>
    <dgm:pt modelId="{808AEC69-8E11-4ABD-B924-94CF96039193}" type="sibTrans" cxnId="{CA08FC14-A84E-41F1-A278-F8CC774C29D0}">
      <dgm:prSet/>
      <dgm:spPr/>
      <dgm:t>
        <a:bodyPr/>
        <a:lstStyle/>
        <a:p>
          <a:endParaRPr lang="en-US"/>
        </a:p>
      </dgm:t>
    </dgm:pt>
    <dgm:pt modelId="{4ED3C08B-2BEA-4E1F-945B-2EABDA958B99}" type="pres">
      <dgm:prSet presAssocID="{0A4AB063-D746-45E5-B8DF-564FACB6A92A}" presName="root" presStyleCnt="0">
        <dgm:presLayoutVars>
          <dgm:dir/>
          <dgm:resizeHandles val="exact"/>
        </dgm:presLayoutVars>
      </dgm:prSet>
      <dgm:spPr/>
    </dgm:pt>
    <dgm:pt modelId="{440AE13E-11C4-4E36-9698-E93FCBB46294}" type="pres">
      <dgm:prSet presAssocID="{5D5CF17C-B156-418B-ACB1-72ECAB00B4F1}" presName="compNode" presStyleCnt="0"/>
      <dgm:spPr/>
    </dgm:pt>
    <dgm:pt modelId="{EBDD4EB2-6877-4AC4-99A2-B7F13BE81F3D}" type="pres">
      <dgm:prSet presAssocID="{5D5CF17C-B156-418B-ACB1-72ECAB00B4F1}" presName="bgRect" presStyleLbl="bgShp" presStyleIdx="0" presStyleCnt="3"/>
      <dgm:spPr/>
    </dgm:pt>
    <dgm:pt modelId="{501877E3-81B6-4971-8F9F-E5E77E1A92A8}" type="pres">
      <dgm:prSet presAssocID="{5D5CF17C-B156-418B-ACB1-72ECAB00B4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864DE24-BE28-4A3D-ABFB-D337CF37719C}" type="pres">
      <dgm:prSet presAssocID="{5D5CF17C-B156-418B-ACB1-72ECAB00B4F1}" presName="spaceRect" presStyleCnt="0"/>
      <dgm:spPr/>
    </dgm:pt>
    <dgm:pt modelId="{4F0D0CA6-596A-4E1B-954F-A5D4A8BA5BCF}" type="pres">
      <dgm:prSet presAssocID="{5D5CF17C-B156-418B-ACB1-72ECAB00B4F1}" presName="parTx" presStyleLbl="revTx" presStyleIdx="0" presStyleCnt="3">
        <dgm:presLayoutVars>
          <dgm:chMax val="0"/>
          <dgm:chPref val="0"/>
        </dgm:presLayoutVars>
      </dgm:prSet>
      <dgm:spPr/>
    </dgm:pt>
    <dgm:pt modelId="{6AEA2576-373F-4056-9B69-4FD1C42D6B80}" type="pres">
      <dgm:prSet presAssocID="{E39FAE5C-3A73-4F69-A33F-1F50C295DD9A}" presName="sibTrans" presStyleCnt="0"/>
      <dgm:spPr/>
    </dgm:pt>
    <dgm:pt modelId="{1E811599-1D3C-41C8-A2EC-4E1209E6FF3F}" type="pres">
      <dgm:prSet presAssocID="{992DD521-B42D-4C33-A63C-387260F98F8C}" presName="compNode" presStyleCnt="0"/>
      <dgm:spPr/>
    </dgm:pt>
    <dgm:pt modelId="{63ACDEF5-4F24-4B92-96FD-4E0D2ABF22D7}" type="pres">
      <dgm:prSet presAssocID="{992DD521-B42D-4C33-A63C-387260F98F8C}" presName="bgRect" presStyleLbl="bgShp" presStyleIdx="1" presStyleCnt="3"/>
      <dgm:spPr/>
    </dgm:pt>
    <dgm:pt modelId="{6E721E48-E479-494E-A41B-9A9296EC7CB3}" type="pres">
      <dgm:prSet presAssocID="{992DD521-B42D-4C33-A63C-387260F98F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6DDC0ED-688F-4B23-807A-CA4D45BD377E}" type="pres">
      <dgm:prSet presAssocID="{992DD521-B42D-4C33-A63C-387260F98F8C}" presName="spaceRect" presStyleCnt="0"/>
      <dgm:spPr/>
    </dgm:pt>
    <dgm:pt modelId="{31475291-236E-4182-B495-528CDF322594}" type="pres">
      <dgm:prSet presAssocID="{992DD521-B42D-4C33-A63C-387260F98F8C}" presName="parTx" presStyleLbl="revTx" presStyleIdx="1" presStyleCnt="3">
        <dgm:presLayoutVars>
          <dgm:chMax val="0"/>
          <dgm:chPref val="0"/>
        </dgm:presLayoutVars>
      </dgm:prSet>
      <dgm:spPr/>
    </dgm:pt>
    <dgm:pt modelId="{FFA2E93C-336D-4A37-A5D9-03B20B1E4E73}" type="pres">
      <dgm:prSet presAssocID="{D718775B-8664-4ADC-8FC2-6F0D600E9894}" presName="sibTrans" presStyleCnt="0"/>
      <dgm:spPr/>
    </dgm:pt>
    <dgm:pt modelId="{96B5FD13-215A-4DDE-928C-24E59AA2DE04}" type="pres">
      <dgm:prSet presAssocID="{497E7A32-E2A5-43ED-8920-EB43CF37FA9D}" presName="compNode" presStyleCnt="0"/>
      <dgm:spPr/>
    </dgm:pt>
    <dgm:pt modelId="{6478FABE-F62B-4E88-8C96-32206B509C75}" type="pres">
      <dgm:prSet presAssocID="{497E7A32-E2A5-43ED-8920-EB43CF37FA9D}" presName="bgRect" presStyleLbl="bgShp" presStyleIdx="2" presStyleCnt="3"/>
      <dgm:spPr/>
    </dgm:pt>
    <dgm:pt modelId="{1F3CDBEB-3BB3-4249-9E19-368C37CB1BD3}" type="pres">
      <dgm:prSet presAssocID="{497E7A32-E2A5-43ED-8920-EB43CF37FA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81142D5-5CBF-4C5F-BE7A-F6740C7F5A68}" type="pres">
      <dgm:prSet presAssocID="{497E7A32-E2A5-43ED-8920-EB43CF37FA9D}" presName="spaceRect" presStyleCnt="0"/>
      <dgm:spPr/>
    </dgm:pt>
    <dgm:pt modelId="{0C7013CB-D139-4BB3-ADA5-72F4D563FE24}" type="pres">
      <dgm:prSet presAssocID="{497E7A32-E2A5-43ED-8920-EB43CF37FA9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A08FC14-A84E-41F1-A278-F8CC774C29D0}" srcId="{0A4AB063-D746-45E5-B8DF-564FACB6A92A}" destId="{497E7A32-E2A5-43ED-8920-EB43CF37FA9D}" srcOrd="2" destOrd="0" parTransId="{BCF8B8DD-296C-4299-A378-2E82E875774C}" sibTransId="{808AEC69-8E11-4ABD-B924-94CF96039193}"/>
    <dgm:cxn modelId="{10AC1A82-22F7-4710-867A-A195209B1795}" type="presOf" srcId="{5D5CF17C-B156-418B-ACB1-72ECAB00B4F1}" destId="{4F0D0CA6-596A-4E1B-954F-A5D4A8BA5BCF}" srcOrd="0" destOrd="0" presId="urn:microsoft.com/office/officeart/2018/2/layout/IconVerticalSolidList"/>
    <dgm:cxn modelId="{51934688-3D7F-4D1F-84C0-E28FBA7E5120}" srcId="{0A4AB063-D746-45E5-B8DF-564FACB6A92A}" destId="{5D5CF17C-B156-418B-ACB1-72ECAB00B4F1}" srcOrd="0" destOrd="0" parTransId="{70AD2FE6-659E-4EBC-BA8E-CC1A44F75537}" sibTransId="{E39FAE5C-3A73-4F69-A33F-1F50C295DD9A}"/>
    <dgm:cxn modelId="{E08DA395-65F7-4AA4-97F2-C491BEA07F35}" type="presOf" srcId="{0A4AB063-D746-45E5-B8DF-564FACB6A92A}" destId="{4ED3C08B-2BEA-4E1F-945B-2EABDA958B99}" srcOrd="0" destOrd="0" presId="urn:microsoft.com/office/officeart/2018/2/layout/IconVerticalSolidList"/>
    <dgm:cxn modelId="{0B71989D-9093-431E-B2FD-DFFFD109C1C5}" type="presOf" srcId="{992DD521-B42D-4C33-A63C-387260F98F8C}" destId="{31475291-236E-4182-B495-528CDF322594}" srcOrd="0" destOrd="0" presId="urn:microsoft.com/office/officeart/2018/2/layout/IconVerticalSolidList"/>
    <dgm:cxn modelId="{05692FD9-6BE2-483E-A820-814CBC7E4230}" srcId="{0A4AB063-D746-45E5-B8DF-564FACB6A92A}" destId="{992DD521-B42D-4C33-A63C-387260F98F8C}" srcOrd="1" destOrd="0" parTransId="{93AF9357-79F7-4D26-9841-9DAC2B6024D1}" sibTransId="{D718775B-8664-4ADC-8FC2-6F0D600E9894}"/>
    <dgm:cxn modelId="{48E8B5F3-1918-4FDA-B4BF-38A4FF53821B}" type="presOf" srcId="{497E7A32-E2A5-43ED-8920-EB43CF37FA9D}" destId="{0C7013CB-D139-4BB3-ADA5-72F4D563FE24}" srcOrd="0" destOrd="0" presId="urn:microsoft.com/office/officeart/2018/2/layout/IconVerticalSolidList"/>
    <dgm:cxn modelId="{BF8BF246-632A-4D76-980A-F9119AD7E194}" type="presParOf" srcId="{4ED3C08B-2BEA-4E1F-945B-2EABDA958B99}" destId="{440AE13E-11C4-4E36-9698-E93FCBB46294}" srcOrd="0" destOrd="0" presId="urn:microsoft.com/office/officeart/2018/2/layout/IconVerticalSolidList"/>
    <dgm:cxn modelId="{16CA4817-ECCA-4017-98EE-DE11B3F2942E}" type="presParOf" srcId="{440AE13E-11C4-4E36-9698-E93FCBB46294}" destId="{EBDD4EB2-6877-4AC4-99A2-B7F13BE81F3D}" srcOrd="0" destOrd="0" presId="urn:microsoft.com/office/officeart/2018/2/layout/IconVerticalSolidList"/>
    <dgm:cxn modelId="{F9867F99-4E66-4C35-A189-020E2A6C02D1}" type="presParOf" srcId="{440AE13E-11C4-4E36-9698-E93FCBB46294}" destId="{501877E3-81B6-4971-8F9F-E5E77E1A92A8}" srcOrd="1" destOrd="0" presId="urn:microsoft.com/office/officeart/2018/2/layout/IconVerticalSolidList"/>
    <dgm:cxn modelId="{40030713-98AD-4873-8802-D0B47B5F99F5}" type="presParOf" srcId="{440AE13E-11C4-4E36-9698-E93FCBB46294}" destId="{5864DE24-BE28-4A3D-ABFB-D337CF37719C}" srcOrd="2" destOrd="0" presId="urn:microsoft.com/office/officeart/2018/2/layout/IconVerticalSolidList"/>
    <dgm:cxn modelId="{CD570CEB-2D45-4711-8255-B00B5708955F}" type="presParOf" srcId="{440AE13E-11C4-4E36-9698-E93FCBB46294}" destId="{4F0D0CA6-596A-4E1B-954F-A5D4A8BA5BCF}" srcOrd="3" destOrd="0" presId="urn:microsoft.com/office/officeart/2018/2/layout/IconVerticalSolidList"/>
    <dgm:cxn modelId="{7380F827-3CB8-4659-8D7E-C6CA4B4EAA8C}" type="presParOf" srcId="{4ED3C08B-2BEA-4E1F-945B-2EABDA958B99}" destId="{6AEA2576-373F-4056-9B69-4FD1C42D6B80}" srcOrd="1" destOrd="0" presId="urn:microsoft.com/office/officeart/2018/2/layout/IconVerticalSolidList"/>
    <dgm:cxn modelId="{6DCDBB63-1641-4082-9738-AE5B53A11473}" type="presParOf" srcId="{4ED3C08B-2BEA-4E1F-945B-2EABDA958B99}" destId="{1E811599-1D3C-41C8-A2EC-4E1209E6FF3F}" srcOrd="2" destOrd="0" presId="urn:microsoft.com/office/officeart/2018/2/layout/IconVerticalSolidList"/>
    <dgm:cxn modelId="{26DA9E59-877D-438A-9EED-2BBCF038EF7F}" type="presParOf" srcId="{1E811599-1D3C-41C8-A2EC-4E1209E6FF3F}" destId="{63ACDEF5-4F24-4B92-96FD-4E0D2ABF22D7}" srcOrd="0" destOrd="0" presId="urn:microsoft.com/office/officeart/2018/2/layout/IconVerticalSolidList"/>
    <dgm:cxn modelId="{F1D83AD0-DB07-448E-B5F8-E214CFDD270C}" type="presParOf" srcId="{1E811599-1D3C-41C8-A2EC-4E1209E6FF3F}" destId="{6E721E48-E479-494E-A41B-9A9296EC7CB3}" srcOrd="1" destOrd="0" presId="urn:microsoft.com/office/officeart/2018/2/layout/IconVerticalSolidList"/>
    <dgm:cxn modelId="{D1E4884D-864F-4F80-92A5-111027D47281}" type="presParOf" srcId="{1E811599-1D3C-41C8-A2EC-4E1209E6FF3F}" destId="{66DDC0ED-688F-4B23-807A-CA4D45BD377E}" srcOrd="2" destOrd="0" presId="urn:microsoft.com/office/officeart/2018/2/layout/IconVerticalSolidList"/>
    <dgm:cxn modelId="{070C1C83-9B4F-4E2A-A4AB-AA9564ECFBB4}" type="presParOf" srcId="{1E811599-1D3C-41C8-A2EC-4E1209E6FF3F}" destId="{31475291-236E-4182-B495-528CDF322594}" srcOrd="3" destOrd="0" presId="urn:microsoft.com/office/officeart/2018/2/layout/IconVerticalSolidList"/>
    <dgm:cxn modelId="{6FCA8E93-FD6D-4DDB-84E7-98CC035E3C58}" type="presParOf" srcId="{4ED3C08B-2BEA-4E1F-945B-2EABDA958B99}" destId="{FFA2E93C-336D-4A37-A5D9-03B20B1E4E73}" srcOrd="3" destOrd="0" presId="urn:microsoft.com/office/officeart/2018/2/layout/IconVerticalSolidList"/>
    <dgm:cxn modelId="{1F6BF0A7-9C7E-4148-805F-CE6D54337C98}" type="presParOf" srcId="{4ED3C08B-2BEA-4E1F-945B-2EABDA958B99}" destId="{96B5FD13-215A-4DDE-928C-24E59AA2DE04}" srcOrd="4" destOrd="0" presId="urn:microsoft.com/office/officeart/2018/2/layout/IconVerticalSolidList"/>
    <dgm:cxn modelId="{F93E0A4D-D47F-40A1-A5F4-BC9D0339E50C}" type="presParOf" srcId="{96B5FD13-215A-4DDE-928C-24E59AA2DE04}" destId="{6478FABE-F62B-4E88-8C96-32206B509C75}" srcOrd="0" destOrd="0" presId="urn:microsoft.com/office/officeart/2018/2/layout/IconVerticalSolidList"/>
    <dgm:cxn modelId="{266DA5A4-6544-45E3-9693-4926220B9204}" type="presParOf" srcId="{96B5FD13-215A-4DDE-928C-24E59AA2DE04}" destId="{1F3CDBEB-3BB3-4249-9E19-368C37CB1BD3}" srcOrd="1" destOrd="0" presId="urn:microsoft.com/office/officeart/2018/2/layout/IconVerticalSolidList"/>
    <dgm:cxn modelId="{A0928909-89F7-4CE1-9091-382D6030AB1F}" type="presParOf" srcId="{96B5FD13-215A-4DDE-928C-24E59AA2DE04}" destId="{881142D5-5CBF-4C5F-BE7A-F6740C7F5A68}" srcOrd="2" destOrd="0" presId="urn:microsoft.com/office/officeart/2018/2/layout/IconVerticalSolidList"/>
    <dgm:cxn modelId="{D13B2F0F-2919-4382-8907-01F6183E0D26}" type="presParOf" srcId="{96B5FD13-215A-4DDE-928C-24E59AA2DE04}" destId="{0C7013CB-D139-4BB3-ADA5-72F4D563FE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DD4EB2-6877-4AC4-99A2-B7F13BE81F3D}">
      <dsp:nvSpPr>
        <dsp:cNvPr id="0" name=""/>
        <dsp:cNvSpPr/>
      </dsp:nvSpPr>
      <dsp:spPr>
        <a:xfrm>
          <a:off x="0" y="651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1877E3-81B6-4971-8F9F-E5E77E1A92A8}">
      <dsp:nvSpPr>
        <dsp:cNvPr id="0" name=""/>
        <dsp:cNvSpPr/>
      </dsp:nvSpPr>
      <dsp:spPr>
        <a:xfrm>
          <a:off x="461309" y="343774"/>
          <a:ext cx="838743" cy="838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D0CA6-596A-4E1B-954F-A5D4A8BA5BCF}">
      <dsp:nvSpPr>
        <dsp:cNvPr id="0" name=""/>
        <dsp:cNvSpPr/>
      </dsp:nvSpPr>
      <dsp:spPr>
        <a:xfrm>
          <a:off x="1761361" y="651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Extract</a:t>
          </a:r>
          <a:r>
            <a:rPr lang="en-US" sz="2500" kern="1200"/>
            <a:t>: Polling exchange APIs every 60 seconds</a:t>
          </a:r>
        </a:p>
      </dsp:txBody>
      <dsp:txXfrm>
        <a:off x="1761361" y="651"/>
        <a:ext cx="4889891" cy="1524988"/>
      </dsp:txXfrm>
    </dsp:sp>
    <dsp:sp modelId="{63ACDEF5-4F24-4B92-96FD-4E0D2ABF22D7}">
      <dsp:nvSpPr>
        <dsp:cNvPr id="0" name=""/>
        <dsp:cNvSpPr/>
      </dsp:nvSpPr>
      <dsp:spPr>
        <a:xfrm>
          <a:off x="0" y="1906887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21E48-E479-494E-A41B-9A9296EC7CB3}">
      <dsp:nvSpPr>
        <dsp:cNvPr id="0" name=""/>
        <dsp:cNvSpPr/>
      </dsp:nvSpPr>
      <dsp:spPr>
        <a:xfrm>
          <a:off x="461309" y="2250010"/>
          <a:ext cx="838743" cy="838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75291-236E-4182-B495-528CDF322594}">
      <dsp:nvSpPr>
        <dsp:cNvPr id="0" name=""/>
        <dsp:cNvSpPr/>
      </dsp:nvSpPr>
      <dsp:spPr>
        <a:xfrm>
          <a:off x="1761361" y="1906887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Transform</a:t>
          </a:r>
          <a:r>
            <a:rPr lang="en-US" sz="2500" kern="1200"/>
            <a:t>: Extract $100k of bid and ask data</a:t>
          </a:r>
        </a:p>
      </dsp:txBody>
      <dsp:txXfrm>
        <a:off x="1761361" y="1906887"/>
        <a:ext cx="4889891" cy="1524988"/>
      </dsp:txXfrm>
    </dsp:sp>
    <dsp:sp modelId="{6478FABE-F62B-4E88-8C96-32206B509C75}">
      <dsp:nvSpPr>
        <dsp:cNvPr id="0" name=""/>
        <dsp:cNvSpPr/>
      </dsp:nvSpPr>
      <dsp:spPr>
        <a:xfrm>
          <a:off x="0" y="3813123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CDBEB-3BB3-4249-9E19-368C37CB1BD3}">
      <dsp:nvSpPr>
        <dsp:cNvPr id="0" name=""/>
        <dsp:cNvSpPr/>
      </dsp:nvSpPr>
      <dsp:spPr>
        <a:xfrm>
          <a:off x="461309" y="4156246"/>
          <a:ext cx="838743" cy="838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013CB-D139-4BB3-ADA5-72F4D563FE24}">
      <dsp:nvSpPr>
        <dsp:cNvPr id="0" name=""/>
        <dsp:cNvSpPr/>
      </dsp:nvSpPr>
      <dsp:spPr>
        <a:xfrm>
          <a:off x="1761361" y="3813123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Load</a:t>
          </a:r>
          <a:r>
            <a:rPr lang="en-US" sz="2500" kern="1200"/>
            <a:t>: Persist raw order book data in database</a:t>
          </a:r>
        </a:p>
      </dsp:txBody>
      <dsp:txXfrm>
        <a:off x="1761361" y="3813123"/>
        <a:ext cx="4889891" cy="1524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A8EA-93E1-443E-6FC6-8D0D5B300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CC0F8-FE44-8CA8-7CE7-DA0CD7195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03258-08CC-F259-503E-C4C2B6D1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B01E-2B3D-4214-BE55-03534E60CE2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1E7B0-DEF5-C6FF-F38B-26C72508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52A1C-E978-602A-B293-02B6634F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4B22-6D83-4C19-A594-E0B627D02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42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A028-7AD9-EA91-1576-A3CC92DF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3559B-E4D9-D1EC-15A4-4E61BC490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EAACC-E7BD-CB07-1C03-434AE48B9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B01E-2B3D-4214-BE55-03534E60CE2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18BAA-B2FC-C456-97E3-49FC5D09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8DB08-0418-D822-A6D4-64F66841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4B22-6D83-4C19-A594-E0B627D02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671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C6E00F-1A98-A6EE-6A9A-DF6916AFC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40EF1-845B-171A-3638-4DE63007B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193A-868B-7CC4-AFCD-0BCD170E0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B01E-2B3D-4214-BE55-03534E60CE2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FD129-3CA7-06E7-4AC1-C50C3734F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08D73-C24A-D7BF-24CA-59EC3EB0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4B22-6D83-4C19-A594-E0B627D02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63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17014-17BA-39D1-E27F-D657E891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694F3-471D-5AA8-32AE-919441E4E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E07A7-489D-4509-FB0D-68CEA890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B01E-2B3D-4214-BE55-03534E60CE2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91C0C-D8CD-F5AE-3172-1E7A409D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7BF37-964E-B554-D540-3260C442B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4B22-6D83-4C19-A594-E0B627D02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380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8010-6F3A-1CC9-D6AD-F7658C07E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52481-F9D1-5918-FB42-D541C3F41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BBE71-5AF1-6C68-D02F-596A1FFC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B01E-2B3D-4214-BE55-03534E60CE2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27B5F-5F4C-CD09-8F1B-7EE16518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DBCC0-9B61-438A-90EB-8E79242C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4B22-6D83-4C19-A594-E0B627D02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82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F7A6-9E31-1E33-89D4-2E87A00C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5EA7C-DE39-6135-AA32-F95897365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B2E22-55DD-5EEB-5BDC-5085E7867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E9044-21E6-E5AA-2703-A873C1A4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B01E-2B3D-4214-BE55-03534E60CE2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B5373-8967-1D95-78C5-E72AC2DC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45DA6-8D50-0838-DB95-26A5EB4D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4B22-6D83-4C19-A594-E0B627D02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207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40FA1-CDB0-C354-9BB2-E04A70CE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46AF6-CF3E-F6AD-383D-D7E86A037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B44B8-3DAF-307E-352D-25AF1F315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D799C-E997-07F8-7008-ED4BF6949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F7254-B9BB-0125-591F-98B616A01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24769F-7AE0-8478-EB1B-704C468CC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B01E-2B3D-4214-BE55-03534E60CE2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00FD44-838F-66D0-12A3-876ECC9F9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DD33C-774D-66CE-4665-30B8D543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4B22-6D83-4C19-A594-E0B627D02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522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9A86-CF19-454A-E5B3-48A44A00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30108-F969-6940-1C34-3C084CBC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B01E-2B3D-4214-BE55-03534E60CE2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99B83-9EEE-8BB0-912C-2D90055F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AF696-818E-F33A-22E1-E230420C7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4B22-6D83-4C19-A594-E0B627D02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4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0CDFF-08F2-C102-1D1A-6341E84A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B01E-2B3D-4214-BE55-03534E60CE2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5D1C9-22F7-EC18-E4E7-58057044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808D9-0A6D-2E0C-5437-8447B1C2D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4B22-6D83-4C19-A594-E0B627D02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24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4F1E9-A1D0-1830-B491-77865160E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0E8F-F389-A702-6353-C188D21C2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7BBD6-711D-58D3-50DD-DB366D0F2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F9F35-9393-386E-CBE0-CC024C43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B01E-2B3D-4214-BE55-03534E60CE2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FA811-13DA-F3F2-5362-F1A8E239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7BC9C-33F9-EF76-99BD-978D83E9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4B22-6D83-4C19-A594-E0B627D02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599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90029-CD5C-1E74-7E22-1CE1258A5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329CA-9C1E-3BBA-B370-BBA6F7C49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F2AB4-2EC7-924E-2F94-932F87D3E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8CB57-F3FA-AAC3-C585-912613C2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B01E-2B3D-4214-BE55-03534E60CE2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22F5D-776F-9DAD-6416-9EE960F0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0EDC4-D226-96AA-D4C1-9A0529D8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64B22-6D83-4C19-A594-E0B627D02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97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258A0A-15B6-E06D-75E7-2134289EC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BC419-28F0-33CD-29D7-F403CEED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A7F97-E707-745F-9C35-7CDC91B46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14B01E-2B3D-4214-BE55-03534E60CE2A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D2C07-9628-C0C8-C13E-5C87BDA4E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31DA2-7B5E-4208-D369-422511397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D64B22-6D83-4C19-A594-E0B627D02D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80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ex.io/api/order_book/ETH/USD/" TargetMode="External"/><Relationship Id="rId2" Type="http://schemas.openxmlformats.org/officeDocument/2006/relationships/hyperlink" Target="https://api.pro.coinbase.com/products/ETH-USD/book?level=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nvesting In Cryptocurrencies Over The Long Run, Is It Possible?">
            <a:extLst>
              <a:ext uri="{FF2B5EF4-FFF2-40B4-BE49-F238E27FC236}">
                <a16:creationId xmlns:a16="http://schemas.microsoft.com/office/drawing/2014/main" id="{AAD06790-0668-7DDC-A72D-F13BE4F669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" b="-1"/>
          <a:stretch/>
        </p:blipFill>
        <p:spPr bwMode="auto">
          <a:xfrm>
            <a:off x="2522358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4" name="Rectangle 1053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32B584-CFFE-D1E0-71D1-049ED55DD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257" y="480723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400" dirty="0"/>
              <a:t>Cryptocurrency Price Analysis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DDF5E-AE88-3380-F616-40DB1FBD8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657" y="4531263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b="1" dirty="0"/>
              <a:t>Saniya Sayyed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5046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C5330-34B4-ADBD-7003-30589B772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127" y="203679"/>
            <a:ext cx="10515600" cy="756104"/>
          </a:xfrm>
        </p:spPr>
        <p:txBody>
          <a:bodyPr/>
          <a:lstStyle/>
          <a:p>
            <a:r>
              <a:rPr lang="en-US" dirty="0"/>
              <a:t>Polling every 60 seconds</a:t>
            </a:r>
            <a:endParaRPr lang="en-IN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05D77DF-B69E-B472-4C6B-D140DE5E4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8515"/>
            <a:ext cx="12192000" cy="560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7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1B59D-2EC4-9FE9-05FA-1370759C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>
            <a:normAutofit/>
          </a:bodyPr>
          <a:lstStyle/>
          <a:p>
            <a:r>
              <a:rPr lang="en-US" sz="5200" dirty="0"/>
              <a:t>Results: Average Mid Price per Market</a:t>
            </a:r>
            <a:endParaRPr lang="en-IN" sz="5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AE0DC-A091-D81F-818B-091BB1062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14" y="2134241"/>
            <a:ext cx="5828261" cy="36135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87141E-C337-1A12-1DB6-84F7D7B628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2" t="59182" r="48393"/>
          <a:stretch/>
        </p:blipFill>
        <p:spPr>
          <a:xfrm>
            <a:off x="6182505" y="2982686"/>
            <a:ext cx="5828261" cy="2259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C7AF7D-2A0E-3BFF-E680-FB1A8A8DA3E7}"/>
              </a:ext>
            </a:extLst>
          </p:cNvPr>
          <p:cNvSpPr txBox="1"/>
          <p:nvPr/>
        </p:nvSpPr>
        <p:spPr>
          <a:xfrm>
            <a:off x="6193391" y="2537012"/>
            <a:ext cx="1491924" cy="380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178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923F-BAD8-AA25-AFE1-AAA69637B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29" y="0"/>
            <a:ext cx="10515600" cy="1325563"/>
          </a:xfrm>
        </p:spPr>
        <p:txBody>
          <a:bodyPr/>
          <a:lstStyle/>
          <a:p>
            <a:r>
              <a:rPr lang="en-US" dirty="0"/>
              <a:t>Query: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Optimal Exchange for $50k orders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2C874B-199A-132E-9779-EF21AFBDC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56" y="1143000"/>
            <a:ext cx="5910944" cy="556781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8BA942-065E-5F8D-46E0-4C23BFBA9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242" y="1143000"/>
            <a:ext cx="5969758" cy="545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21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6A43-6FA8-A4A7-D967-592EFE89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896"/>
            <a:ext cx="10330543" cy="684365"/>
          </a:xfrm>
        </p:spPr>
        <p:txBody>
          <a:bodyPr>
            <a:normAutofit fontScale="90000"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Results: Optimal Exchange for $50k orders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endParaRPr lang="en-IN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F8E4D8-A5F6-EB56-E653-2B4B769D1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09" r="504"/>
          <a:stretch/>
        </p:blipFill>
        <p:spPr>
          <a:xfrm>
            <a:off x="838200" y="2907146"/>
            <a:ext cx="8765028" cy="17309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D673B9-6E31-D46C-7C64-5FE37C20C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72876"/>
            <a:ext cx="8809911" cy="1734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3154D0-DD3F-8CFB-AD59-B7050907F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61527"/>
            <a:ext cx="8994283" cy="800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829A16-7F6E-0E0E-0932-73C3E57D8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685124"/>
            <a:ext cx="8899680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2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ze">
            <a:extLst>
              <a:ext uri="{FF2B5EF4-FFF2-40B4-BE49-F238E27FC236}">
                <a16:creationId xmlns:a16="http://schemas.microsoft.com/office/drawing/2014/main" id="{E23D8603-C32D-0F11-AFC4-F197B2080A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FC550-8471-2799-A17D-D32F02A6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785" y="550182"/>
            <a:ext cx="3822189" cy="1899912"/>
          </a:xfrm>
        </p:spPr>
        <p:txBody>
          <a:bodyPr>
            <a:normAutofit/>
          </a:bodyPr>
          <a:lstStyle/>
          <a:p>
            <a:r>
              <a:rPr lang="en-IN" dirty="0"/>
              <a:t>Challenges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676F98-A4ED-0D04-C2BE-791CF909A0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2100943"/>
            <a:ext cx="4203189" cy="46203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Challenges Faced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Finding public APIs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Domain Knowledge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Validation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Open-Source Tools</a:t>
            </a:r>
          </a:p>
        </p:txBody>
      </p:sp>
    </p:spTree>
    <p:extLst>
      <p:ext uri="{BB962C8B-B14F-4D97-AF65-F5344CB8AC3E}">
        <p14:creationId xmlns:p14="http://schemas.microsoft.com/office/powerpoint/2010/main" val="3337245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6706-5F42-AB54-4F45-F1FE81D6B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  <a:br>
              <a:rPr lang="en-US" sz="3200" b="1" dirty="0"/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EE741-5D0B-458D-2897-3D1CB28A4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533476"/>
            <a:ext cx="5736771" cy="3447832"/>
          </a:xfrm>
        </p:spPr>
        <p:txBody>
          <a:bodyPr anchor="t">
            <a:norm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Learnings – Cryptocurrency, Exchanges, APIs, Order Book, etc.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 Analytics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Potential Enhancements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6EC4E90-D0CC-1947-1D26-C9BE336CAB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49" r="38251"/>
          <a:stretch/>
        </p:blipFill>
        <p:spPr bwMode="auto">
          <a:xfrm>
            <a:off x="6096000" y="10"/>
            <a:ext cx="6095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7" name="Rectangle 4116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9" name="Rectangle 4118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4" name="Rectangle 4123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123" name="Rectangle 412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5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53DCE74E-77E8-5A69-AF86-E378477BE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C4A6F-A277-85B0-F82C-8F30F1B1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84187"/>
            <a:ext cx="3822189" cy="1899912"/>
          </a:xfrm>
        </p:spPr>
        <p:txBody>
          <a:bodyPr>
            <a:normAutofit/>
          </a:bodyPr>
          <a:lstStyle/>
          <a:p>
            <a:r>
              <a:rPr lang="en-IN" dirty="0"/>
              <a:t>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61F937-0582-D1F5-AB10-B3EAF31C38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8715" y="1709057"/>
            <a:ext cx="5856514" cy="44304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Ingestion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Ingest and persist order book data from two exchanges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Polling Interval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Every 60 seconds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Cryptocurrencies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BTC/USD and ETH/USD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Analytics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Average mid-price calculation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Optimal exchange for executing $50k buy/sell orders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93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0E9F0F-0CED-33DD-9DB8-0F6E609A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56" y="333356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IN" sz="4000" dirty="0"/>
              <a:t>Data Sources and APIs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562D89-31DF-0879-968B-6F9295FEBC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5456" y="2078356"/>
            <a:ext cx="6106885" cy="38887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Exchanges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Coinbase Pro, CEX.IO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 Details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Example: Coinbase Pro Order Book API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https://api.pro.coinbase.com/products/ETH-USD/book?level=2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Example: CEX.IO Order Book API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https://cex.io/api/order_book/ETH/USD/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sz="18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Data Retrieved</a:t>
            </a:r>
            <a:r>
              <a:rPr lang="en-US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$100k bid and ask order book data for each exchange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101010 data lines to infinity">
            <a:extLst>
              <a:ext uri="{FF2B5EF4-FFF2-40B4-BE49-F238E27FC236}">
                <a16:creationId xmlns:a16="http://schemas.microsoft.com/office/drawing/2014/main" id="{464A23C2-7F34-8500-1469-7D2CB45393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610" r="23107" b="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5143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E65D517-46E4-8037-A63D-629DE1253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0BB03-1C95-41E2-85D0-A41A92C05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76198"/>
            <a:ext cx="10477600" cy="1157242"/>
          </a:xfrm>
        </p:spPr>
        <p:txBody>
          <a:bodyPr>
            <a:normAutofit/>
          </a:bodyPr>
          <a:lstStyle/>
          <a:p>
            <a:r>
              <a:rPr lang="en-US" sz="4000"/>
              <a:t>Architectural Design</a:t>
            </a:r>
            <a:endParaRPr lang="en-IN" sz="4000"/>
          </a:p>
        </p:txBody>
      </p:sp>
      <p:pic>
        <p:nvPicPr>
          <p:cNvPr id="5" name="Content Placeholder 4" descr="A logo with text and a red and white box&#10;&#10;Description automatically generated with medium confidence">
            <a:extLst>
              <a:ext uri="{FF2B5EF4-FFF2-40B4-BE49-F238E27FC236}">
                <a16:creationId xmlns:a16="http://schemas.microsoft.com/office/drawing/2014/main" id="{C1F196A1-6735-5804-4F6A-03AFB4C5E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30" y="3343309"/>
            <a:ext cx="9486389" cy="13602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59A14E-1832-F15D-A353-272178AB67C3}"/>
              </a:ext>
            </a:extLst>
          </p:cNvPr>
          <p:cNvSpPr txBox="1"/>
          <p:nvPr/>
        </p:nvSpPr>
        <p:spPr>
          <a:xfrm>
            <a:off x="1350115" y="2843822"/>
            <a:ext cx="1120941" cy="344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Coinbase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636C2B-F7C6-5E2C-4A75-900BF931A29D}"/>
              </a:ext>
            </a:extLst>
          </p:cNvPr>
          <p:cNvSpPr txBox="1"/>
          <p:nvPr/>
        </p:nvSpPr>
        <p:spPr>
          <a:xfrm>
            <a:off x="1350116" y="4939427"/>
            <a:ext cx="963077" cy="344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CEX.IO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1C9801-94D1-AD52-C9A7-C437918EA76B}"/>
              </a:ext>
            </a:extLst>
          </p:cNvPr>
          <p:cNvSpPr txBox="1"/>
          <p:nvPr/>
        </p:nvSpPr>
        <p:spPr>
          <a:xfrm>
            <a:off x="2730196" y="4789119"/>
            <a:ext cx="963077" cy="344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Extract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FD88CF-5D6E-0EAC-5B91-0350426D281A}"/>
              </a:ext>
            </a:extLst>
          </p:cNvPr>
          <p:cNvSpPr txBox="1"/>
          <p:nvPr/>
        </p:nvSpPr>
        <p:spPr>
          <a:xfrm>
            <a:off x="4822861" y="4789119"/>
            <a:ext cx="1092148" cy="344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</a:t>
            </a:r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13C934-06F6-9C99-43FF-4B36B0269911}"/>
              </a:ext>
            </a:extLst>
          </p:cNvPr>
          <p:cNvSpPr txBox="1"/>
          <p:nvPr/>
        </p:nvSpPr>
        <p:spPr>
          <a:xfrm>
            <a:off x="7393960" y="4787085"/>
            <a:ext cx="1588582" cy="344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</a:t>
            </a:r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A9E0E3-ABE8-F311-C10C-77E9D0FD548C}"/>
              </a:ext>
            </a:extLst>
          </p:cNvPr>
          <p:cNvSpPr txBox="1"/>
          <p:nvPr/>
        </p:nvSpPr>
        <p:spPr>
          <a:xfrm>
            <a:off x="9516826" y="4789119"/>
            <a:ext cx="1424344" cy="344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32104">
              <a:spcAft>
                <a:spcPts val="600"/>
              </a:spcAft>
            </a:pPr>
            <a:r>
              <a:rPr lang="en-US" sz="163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Analytics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0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AB4C7-A09B-3A32-AA76-401DCB296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IN" sz="4000"/>
              <a:t>Design Decisions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3BA36E-2185-F456-2CEA-53D466D552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4152774" cy="43034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Tools and Frameworks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Ingestion: Python, APIs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Storage: SQLite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 Processing: Python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Scheduling: Databricks Workflow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200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>
                <a:latin typeface="Arial" panose="020B0604020202020204" pitchFamily="34" charset="0"/>
              </a:rPr>
              <a:t>Why particular exchanges?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Why particular tools?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>
                <a:latin typeface="Arial" panose="020B0604020202020204" pitchFamily="34" charset="0"/>
              </a:rPr>
              <a:t>Why particular 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storage?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09B63E4-F0E8-4E98-8C0C-E3D08416E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7" r="2" b="2"/>
          <a:stretch/>
        </p:blipFill>
        <p:spPr bwMode="auto">
          <a:xfrm>
            <a:off x="5183500" y="1671568"/>
            <a:ext cx="6510176" cy="445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335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DD921-158C-3EF7-4965-B9F4E373E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US" sz="3700"/>
              <a:t>ETL Process Implementation Details</a:t>
            </a:r>
            <a:br>
              <a:rPr lang="en-US" sz="3700" b="1"/>
            </a:br>
            <a:endParaRPr lang="en-IN" sz="37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90B6F2-76A9-11AF-1D75-6453E549F6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466510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42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594B9-EE17-C5BC-B0CB-77810A50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8132"/>
          </a:xfrm>
        </p:spPr>
        <p:txBody>
          <a:bodyPr>
            <a:normAutofit fontScale="90000"/>
          </a:bodyPr>
          <a:lstStyle/>
          <a:p>
            <a:r>
              <a:rPr lang="en-US" sz="4900"/>
              <a:t>ETL Execution</a:t>
            </a:r>
            <a:r>
              <a:rPr lang="en-US"/>
              <a:t> Flow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44BC2B-EA49-6122-C017-57E57DA466CB}"/>
              </a:ext>
            </a:extLst>
          </p:cNvPr>
          <p:cNvSpPr/>
          <p:nvPr/>
        </p:nvSpPr>
        <p:spPr>
          <a:xfrm>
            <a:off x="359229" y="1552802"/>
            <a:ext cx="2498271" cy="995364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etl()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EDA3A0-C15E-8BC0-1F2A-60EB339526E1}"/>
              </a:ext>
            </a:extLst>
          </p:cNvPr>
          <p:cNvCxnSpPr>
            <a:cxnSpLocks/>
            <a:stCxn id="4" idx="3"/>
            <a:endCxn id="4" idx="3"/>
          </p:cNvCxnSpPr>
          <p:nvPr/>
        </p:nvCxnSpPr>
        <p:spPr>
          <a:xfrm>
            <a:off x="2857500" y="2050484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A2C354-0120-C049-55C5-86E44B63452E}"/>
              </a:ext>
            </a:extLst>
          </p:cNvPr>
          <p:cNvSpPr/>
          <p:nvPr/>
        </p:nvSpPr>
        <p:spPr>
          <a:xfrm>
            <a:off x="3464378" y="1549312"/>
            <a:ext cx="2498271" cy="9953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fetch_order_book()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3BB396-839D-205F-1ABF-74E87594E6C4}"/>
              </a:ext>
            </a:extLst>
          </p:cNvPr>
          <p:cNvSpPr/>
          <p:nvPr/>
        </p:nvSpPr>
        <p:spPr>
          <a:xfrm>
            <a:off x="6433454" y="1549311"/>
            <a:ext cx="2601688" cy="9953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process_order_book()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2A7CED-25DE-1E22-14E7-DA5615E9A178}"/>
              </a:ext>
            </a:extLst>
          </p:cNvPr>
          <p:cNvSpPr/>
          <p:nvPr/>
        </p:nvSpPr>
        <p:spPr>
          <a:xfrm>
            <a:off x="9546772" y="1549313"/>
            <a:ext cx="2416628" cy="9953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load_to_db()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5B7BFD-6899-79AE-33D2-AF64F92687F1}"/>
              </a:ext>
            </a:extLst>
          </p:cNvPr>
          <p:cNvSpPr/>
          <p:nvPr/>
        </p:nvSpPr>
        <p:spPr>
          <a:xfrm>
            <a:off x="6705599" y="3332784"/>
            <a:ext cx="2416628" cy="99536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get_best_exchange_for_order()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FF8096-FC47-85E9-8A80-0A19834A4B03}"/>
              </a:ext>
            </a:extLst>
          </p:cNvPr>
          <p:cNvSpPr/>
          <p:nvPr/>
        </p:nvSpPr>
        <p:spPr>
          <a:xfrm>
            <a:off x="2732314" y="3332785"/>
            <a:ext cx="2416628" cy="99536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cal_avg_mid_price()</a:t>
            </a:r>
            <a:endParaRPr lang="en-I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BB044B-1F86-0611-FF9F-3656BD5F4D5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857500" y="2046994"/>
            <a:ext cx="606878" cy="3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162EB63-40C2-2A6E-2BCB-41F23616626D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962649" y="2046993"/>
            <a:ext cx="47080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9543F9-4CB2-6E1E-DD48-86B0F030CF4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9035142" y="2046993"/>
            <a:ext cx="511630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07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DD921-158C-3EF7-4965-B9F4E373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ETL Flow Details</a:t>
            </a:r>
            <a:br>
              <a:rPr lang="en-US" b="1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1E8D1-AE70-B7B3-6816-BBAF26AA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219200"/>
            <a:ext cx="11049000" cy="498565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etl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Main function which controls the execution flow</a:t>
            </a:r>
          </a:p>
          <a:p>
            <a:pPr>
              <a:lnSpc>
                <a:spcPct val="150000"/>
              </a:lnSpc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fetch_order_book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Connect to APIs and fetch JSON data</a:t>
            </a:r>
          </a:p>
          <a:p>
            <a:pPr>
              <a:lnSpc>
                <a:spcPct val="150000"/>
              </a:lnSpc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process_order_book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Transformation logic to extract $100k of bid and ask order book data per exchange</a:t>
            </a:r>
          </a:p>
          <a:p>
            <a:pPr>
              <a:lnSpc>
                <a:spcPct val="150000"/>
              </a:lnSpc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load_to_db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Load data into the database to persist data in each run</a:t>
            </a:r>
          </a:p>
          <a:p>
            <a:pPr>
              <a:lnSpc>
                <a:spcPct val="150000"/>
              </a:lnSpc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cal_avg_mid_price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Calculate the average mid price for a given market</a:t>
            </a:r>
          </a:p>
          <a:p>
            <a:pPr>
              <a:lnSpc>
                <a:spcPct val="150000"/>
              </a:lnSpc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get_best_exchange_for_order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– Find best exchange to execute a $50k buy or sell order and the best price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832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20D526-7A0F-3B7D-D5C6-1D63CBF5B0E0}"/>
              </a:ext>
            </a:extLst>
          </p:cNvPr>
          <p:cNvSpPr txBox="1"/>
          <p:nvPr/>
        </p:nvSpPr>
        <p:spPr>
          <a:xfrm>
            <a:off x="396582" y="174172"/>
            <a:ext cx="103511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  <a:cs typeface="Arial" panose="020B0604020202020204" pitchFamily="34" charset="0"/>
              </a:rPr>
              <a:t>Scheduling in Databricks</a:t>
            </a:r>
            <a:endParaRPr lang="en-IN" sz="44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0D36A25-00A5-8A41-E73C-4B17C44CB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66800"/>
            <a:ext cx="12213069" cy="561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0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2640</TotalTime>
  <Words>427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Wingdings</vt:lpstr>
      <vt:lpstr>Office Theme</vt:lpstr>
      <vt:lpstr>Cryptocurrency Price Analysis</vt:lpstr>
      <vt:lpstr>Requirements</vt:lpstr>
      <vt:lpstr>Data Sources and APIs</vt:lpstr>
      <vt:lpstr>Architectural Design</vt:lpstr>
      <vt:lpstr>Design Decisions</vt:lpstr>
      <vt:lpstr>ETL Process Implementation Details </vt:lpstr>
      <vt:lpstr>ETL Execution Flow</vt:lpstr>
      <vt:lpstr>ETL Flow Details </vt:lpstr>
      <vt:lpstr>PowerPoint Presentation</vt:lpstr>
      <vt:lpstr>Polling every 60 seconds</vt:lpstr>
      <vt:lpstr>Results: Average Mid Price per Market</vt:lpstr>
      <vt:lpstr>Query: Optimal Exchange for $50k orders</vt:lpstr>
      <vt:lpstr>Results: Optimal Exchange for $50k orders </vt:lpstr>
      <vt:lpstr>Challenges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saniyasayyed17@outlook.com</dc:creator>
  <cp:lastModifiedBy>saniyasayyed17@outlook.com</cp:lastModifiedBy>
  <cp:revision>13</cp:revision>
  <dcterms:created xsi:type="dcterms:W3CDTF">2024-06-07T19:10:12Z</dcterms:created>
  <dcterms:modified xsi:type="dcterms:W3CDTF">2024-06-10T05:56:15Z</dcterms:modified>
</cp:coreProperties>
</file>