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0" r:id="rId3"/>
    <p:sldId id="283" r:id="rId4"/>
    <p:sldId id="285" r:id="rId5"/>
    <p:sldId id="286" r:id="rId6"/>
    <p:sldId id="287" r:id="rId7"/>
    <p:sldId id="295" r:id="rId8"/>
    <p:sldId id="268" r:id="rId9"/>
    <p:sldId id="265" r:id="rId10"/>
    <p:sldId id="307" r:id="rId11"/>
    <p:sldId id="308" r:id="rId12"/>
    <p:sldId id="302" r:id="rId13"/>
    <p:sldId id="269" r:id="rId14"/>
    <p:sldId id="266" r:id="rId15"/>
    <p:sldId id="282" r:id="rId16"/>
    <p:sldId id="271" r:id="rId17"/>
    <p:sldId id="272" r:id="rId18"/>
    <p:sldId id="292" r:id="rId19"/>
    <p:sldId id="294" r:id="rId20"/>
    <p:sldId id="296" r:id="rId21"/>
    <p:sldId id="297" r:id="rId22"/>
    <p:sldId id="278" r:id="rId23"/>
    <p:sldId id="274" r:id="rId24"/>
    <p:sldId id="277" r:id="rId25"/>
    <p:sldId id="300" r:id="rId26"/>
    <p:sldId id="291" r:id="rId27"/>
    <p:sldId id="279" r:id="rId28"/>
    <p:sldId id="290" r:id="rId29"/>
    <p:sldId id="299" r:id="rId30"/>
    <p:sldId id="259"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2C2C8-FD10-452B-9265-77B87AA5F25F}" v="3991" dt="2023-12-04T19:19:25.008"/>
    <p1510:client id="{1A9E6562-0F09-8C46-91A4-65A5F589CEC2}" v="2174" dt="2023-12-04T21:11:23.113"/>
    <p1510:client id="{5C1316FC-C7B8-D216-4175-8195B7D0F19C}" v="2" dt="2023-12-05T05:21:35.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8"/>
    <p:restoredTop sz="84428" autoAdjust="0"/>
  </p:normalViewPr>
  <p:slideViewPr>
    <p:cSldViewPr snapToGrid="0">
      <p:cViewPr varScale="1">
        <p:scale>
          <a:sx n="62" d="100"/>
          <a:sy n="62" d="100"/>
        </p:scale>
        <p:origin x="7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29861-E8C4-43CB-AB38-6EE8E6F8C698}"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83BEAE2E-EC7F-419D-8B40-7B3D3A08ECB1}">
      <dgm:prSet/>
      <dgm:spPr/>
      <dgm:t>
        <a:bodyPr/>
        <a:lstStyle/>
        <a:p>
          <a:r>
            <a:rPr lang="en-US"/>
            <a:t>Over $10B in medical supplies shipped annually to 90+ countries</a:t>
          </a:r>
        </a:p>
      </dgm:t>
    </dgm:pt>
    <dgm:pt modelId="{10891940-79B6-49A1-B1B8-E20C454EF6AA}" type="parTrans" cxnId="{E6146838-DB47-43DD-9DAA-EA6150B0675E}">
      <dgm:prSet/>
      <dgm:spPr/>
      <dgm:t>
        <a:bodyPr/>
        <a:lstStyle/>
        <a:p>
          <a:endParaRPr lang="en-US"/>
        </a:p>
      </dgm:t>
    </dgm:pt>
    <dgm:pt modelId="{63B318F3-2D68-4903-A21B-2935BC91BB3E}" type="sibTrans" cxnId="{E6146838-DB47-43DD-9DAA-EA6150B0675E}">
      <dgm:prSet phldrT="01" phldr="0"/>
      <dgm:spPr/>
      <dgm:t>
        <a:bodyPr/>
        <a:lstStyle/>
        <a:p>
          <a:r>
            <a:rPr lang="en-US"/>
            <a:t>01</a:t>
          </a:r>
        </a:p>
      </dgm:t>
    </dgm:pt>
    <dgm:pt modelId="{2A15A382-4DB4-42A5-9B4D-7B07BD2F4C11}">
      <dgm:prSet/>
      <dgm:spPr/>
      <dgm:t>
        <a:bodyPr/>
        <a:lstStyle/>
        <a:p>
          <a:r>
            <a:rPr lang="en-US"/>
            <a:t>Delivery delays have severe public health consequences.</a:t>
          </a:r>
        </a:p>
      </dgm:t>
    </dgm:pt>
    <dgm:pt modelId="{606F2A1D-775C-457F-9DC7-033257C2A9CA}" type="parTrans" cxnId="{5D6C56FE-1327-4F53-BE8E-EF566EC66739}">
      <dgm:prSet/>
      <dgm:spPr/>
      <dgm:t>
        <a:bodyPr/>
        <a:lstStyle/>
        <a:p>
          <a:endParaRPr lang="en-US"/>
        </a:p>
      </dgm:t>
    </dgm:pt>
    <dgm:pt modelId="{B2A1C1DC-7806-4F01-9426-5712E6E3B80B}" type="sibTrans" cxnId="{5D6C56FE-1327-4F53-BE8E-EF566EC66739}">
      <dgm:prSet phldrT="02" phldr="0"/>
      <dgm:spPr/>
      <dgm:t>
        <a:bodyPr/>
        <a:lstStyle/>
        <a:p>
          <a:r>
            <a:rPr lang="en-US"/>
            <a:t>02</a:t>
          </a:r>
        </a:p>
      </dgm:t>
    </dgm:pt>
    <dgm:pt modelId="{B23AC269-7296-4023-8890-11E83D121BE6}">
      <dgm:prSet/>
      <dgm:spPr/>
      <dgm:t>
        <a:bodyPr/>
        <a:lstStyle/>
        <a:p>
          <a:r>
            <a:rPr lang="en-US"/>
            <a:t>Unpredictable bottlenecks due to many complex variables.</a:t>
          </a:r>
        </a:p>
      </dgm:t>
    </dgm:pt>
    <dgm:pt modelId="{8F77F01B-CFE0-4716-87CF-467B53F724EB}" type="parTrans" cxnId="{72E02793-4BED-45AA-8277-988257BC908D}">
      <dgm:prSet/>
      <dgm:spPr/>
      <dgm:t>
        <a:bodyPr/>
        <a:lstStyle/>
        <a:p>
          <a:endParaRPr lang="en-US"/>
        </a:p>
      </dgm:t>
    </dgm:pt>
    <dgm:pt modelId="{3CB0F12E-5F2F-41E0-9330-464CE8E37970}" type="sibTrans" cxnId="{72E02793-4BED-45AA-8277-988257BC908D}">
      <dgm:prSet phldrT="03" phldr="0"/>
      <dgm:spPr/>
      <dgm:t>
        <a:bodyPr/>
        <a:lstStyle/>
        <a:p>
          <a:r>
            <a:rPr lang="en-US"/>
            <a:t>03</a:t>
          </a:r>
        </a:p>
      </dgm:t>
    </dgm:pt>
    <dgm:pt modelId="{84BF1D8B-6165-40E2-89A1-E1A63EC31784}">
      <dgm:prSet/>
      <dgm:spPr/>
      <dgm:t>
        <a:bodyPr/>
        <a:lstStyle/>
        <a:p>
          <a:r>
            <a:rPr lang="en-US"/>
            <a:t>Current prediction relies on expert manual evaluation, not scalable</a:t>
          </a:r>
        </a:p>
      </dgm:t>
    </dgm:pt>
    <dgm:pt modelId="{0583A243-D1E4-4FD2-8069-F6875DB285F2}" type="parTrans" cxnId="{38C885C6-CAD2-4079-A0A2-39DEEF96C824}">
      <dgm:prSet/>
      <dgm:spPr/>
      <dgm:t>
        <a:bodyPr/>
        <a:lstStyle/>
        <a:p>
          <a:endParaRPr lang="en-US"/>
        </a:p>
      </dgm:t>
    </dgm:pt>
    <dgm:pt modelId="{53798BA9-EE96-44AC-81B6-41DCB6921631}" type="sibTrans" cxnId="{38C885C6-CAD2-4079-A0A2-39DEEF96C824}">
      <dgm:prSet phldrT="04" phldr="0"/>
      <dgm:spPr/>
      <dgm:t>
        <a:bodyPr/>
        <a:lstStyle/>
        <a:p>
          <a:r>
            <a:rPr lang="en-US"/>
            <a:t>04</a:t>
          </a:r>
        </a:p>
      </dgm:t>
    </dgm:pt>
    <dgm:pt modelId="{30D9F6B8-0267-1144-A563-47117D28BB57}" type="pres">
      <dgm:prSet presAssocID="{E9C29861-E8C4-43CB-AB38-6EE8E6F8C698}" presName="Name0" presStyleCnt="0">
        <dgm:presLayoutVars>
          <dgm:animLvl val="lvl"/>
          <dgm:resizeHandles val="exact"/>
        </dgm:presLayoutVars>
      </dgm:prSet>
      <dgm:spPr/>
    </dgm:pt>
    <dgm:pt modelId="{981BD7CF-3777-694E-A019-A926055A3EF3}" type="pres">
      <dgm:prSet presAssocID="{83BEAE2E-EC7F-419D-8B40-7B3D3A08ECB1}" presName="compositeNode" presStyleCnt="0">
        <dgm:presLayoutVars>
          <dgm:bulletEnabled val="1"/>
        </dgm:presLayoutVars>
      </dgm:prSet>
      <dgm:spPr/>
    </dgm:pt>
    <dgm:pt modelId="{D486B1E8-C653-C041-A810-D4881B3D8265}" type="pres">
      <dgm:prSet presAssocID="{83BEAE2E-EC7F-419D-8B40-7B3D3A08ECB1}" presName="bgRect" presStyleLbl="alignNode1" presStyleIdx="0" presStyleCnt="4"/>
      <dgm:spPr/>
    </dgm:pt>
    <dgm:pt modelId="{7CD4FCA9-19A3-524A-AA81-B36D546464F0}" type="pres">
      <dgm:prSet presAssocID="{63B318F3-2D68-4903-A21B-2935BC91BB3E}" presName="sibTransNodeRect" presStyleLbl="alignNode1" presStyleIdx="0" presStyleCnt="4">
        <dgm:presLayoutVars>
          <dgm:chMax val="0"/>
          <dgm:bulletEnabled val="1"/>
        </dgm:presLayoutVars>
      </dgm:prSet>
      <dgm:spPr/>
    </dgm:pt>
    <dgm:pt modelId="{9FC83553-925E-3B49-90F9-323BE051C910}" type="pres">
      <dgm:prSet presAssocID="{83BEAE2E-EC7F-419D-8B40-7B3D3A08ECB1}" presName="nodeRect" presStyleLbl="alignNode1" presStyleIdx="0" presStyleCnt="4">
        <dgm:presLayoutVars>
          <dgm:bulletEnabled val="1"/>
        </dgm:presLayoutVars>
      </dgm:prSet>
      <dgm:spPr/>
    </dgm:pt>
    <dgm:pt modelId="{DE29D954-7CA4-D248-AA44-E40AE8BF4530}" type="pres">
      <dgm:prSet presAssocID="{63B318F3-2D68-4903-A21B-2935BC91BB3E}" presName="sibTrans" presStyleCnt="0"/>
      <dgm:spPr/>
    </dgm:pt>
    <dgm:pt modelId="{6A08F5FD-1695-4F43-A605-3274D5C891F0}" type="pres">
      <dgm:prSet presAssocID="{2A15A382-4DB4-42A5-9B4D-7B07BD2F4C11}" presName="compositeNode" presStyleCnt="0">
        <dgm:presLayoutVars>
          <dgm:bulletEnabled val="1"/>
        </dgm:presLayoutVars>
      </dgm:prSet>
      <dgm:spPr/>
    </dgm:pt>
    <dgm:pt modelId="{F44206A9-A5F4-3041-8D9B-716E5DFC7104}" type="pres">
      <dgm:prSet presAssocID="{2A15A382-4DB4-42A5-9B4D-7B07BD2F4C11}" presName="bgRect" presStyleLbl="alignNode1" presStyleIdx="1" presStyleCnt="4"/>
      <dgm:spPr/>
    </dgm:pt>
    <dgm:pt modelId="{C3255535-34F1-DE44-BAC6-7D6C38BB976F}" type="pres">
      <dgm:prSet presAssocID="{B2A1C1DC-7806-4F01-9426-5712E6E3B80B}" presName="sibTransNodeRect" presStyleLbl="alignNode1" presStyleIdx="1" presStyleCnt="4">
        <dgm:presLayoutVars>
          <dgm:chMax val="0"/>
          <dgm:bulletEnabled val="1"/>
        </dgm:presLayoutVars>
      </dgm:prSet>
      <dgm:spPr/>
    </dgm:pt>
    <dgm:pt modelId="{67AD65F7-4103-004C-9D7A-1B9893DB3C24}" type="pres">
      <dgm:prSet presAssocID="{2A15A382-4DB4-42A5-9B4D-7B07BD2F4C11}" presName="nodeRect" presStyleLbl="alignNode1" presStyleIdx="1" presStyleCnt="4">
        <dgm:presLayoutVars>
          <dgm:bulletEnabled val="1"/>
        </dgm:presLayoutVars>
      </dgm:prSet>
      <dgm:spPr/>
    </dgm:pt>
    <dgm:pt modelId="{9B43B076-FE05-CD43-9210-63675A11BD51}" type="pres">
      <dgm:prSet presAssocID="{B2A1C1DC-7806-4F01-9426-5712E6E3B80B}" presName="sibTrans" presStyleCnt="0"/>
      <dgm:spPr/>
    </dgm:pt>
    <dgm:pt modelId="{33E78452-1AE0-1045-8242-4C2FBC5E29C6}" type="pres">
      <dgm:prSet presAssocID="{B23AC269-7296-4023-8890-11E83D121BE6}" presName="compositeNode" presStyleCnt="0">
        <dgm:presLayoutVars>
          <dgm:bulletEnabled val="1"/>
        </dgm:presLayoutVars>
      </dgm:prSet>
      <dgm:spPr/>
    </dgm:pt>
    <dgm:pt modelId="{CC63C2EE-1351-2943-AEA9-3F14E9F9F860}" type="pres">
      <dgm:prSet presAssocID="{B23AC269-7296-4023-8890-11E83D121BE6}" presName="bgRect" presStyleLbl="alignNode1" presStyleIdx="2" presStyleCnt="4"/>
      <dgm:spPr/>
    </dgm:pt>
    <dgm:pt modelId="{926D5293-88A1-284E-8DE2-248A0ED88257}" type="pres">
      <dgm:prSet presAssocID="{3CB0F12E-5F2F-41E0-9330-464CE8E37970}" presName="sibTransNodeRect" presStyleLbl="alignNode1" presStyleIdx="2" presStyleCnt="4">
        <dgm:presLayoutVars>
          <dgm:chMax val="0"/>
          <dgm:bulletEnabled val="1"/>
        </dgm:presLayoutVars>
      </dgm:prSet>
      <dgm:spPr/>
    </dgm:pt>
    <dgm:pt modelId="{E1753973-0C6C-CE4D-A06E-5D9A2C9A813C}" type="pres">
      <dgm:prSet presAssocID="{B23AC269-7296-4023-8890-11E83D121BE6}" presName="nodeRect" presStyleLbl="alignNode1" presStyleIdx="2" presStyleCnt="4">
        <dgm:presLayoutVars>
          <dgm:bulletEnabled val="1"/>
        </dgm:presLayoutVars>
      </dgm:prSet>
      <dgm:spPr/>
    </dgm:pt>
    <dgm:pt modelId="{A03BB799-C4F3-3447-BE5C-3AC3FD488691}" type="pres">
      <dgm:prSet presAssocID="{3CB0F12E-5F2F-41E0-9330-464CE8E37970}" presName="sibTrans" presStyleCnt="0"/>
      <dgm:spPr/>
    </dgm:pt>
    <dgm:pt modelId="{DFDAEB79-2426-E340-B2D5-36E5A2747D4C}" type="pres">
      <dgm:prSet presAssocID="{84BF1D8B-6165-40E2-89A1-E1A63EC31784}" presName="compositeNode" presStyleCnt="0">
        <dgm:presLayoutVars>
          <dgm:bulletEnabled val="1"/>
        </dgm:presLayoutVars>
      </dgm:prSet>
      <dgm:spPr/>
    </dgm:pt>
    <dgm:pt modelId="{670671C1-9259-2B40-A106-351BE101295A}" type="pres">
      <dgm:prSet presAssocID="{84BF1D8B-6165-40E2-89A1-E1A63EC31784}" presName="bgRect" presStyleLbl="alignNode1" presStyleIdx="3" presStyleCnt="4"/>
      <dgm:spPr/>
    </dgm:pt>
    <dgm:pt modelId="{4DCC49DC-7B73-7B4B-9871-4873C397B01F}" type="pres">
      <dgm:prSet presAssocID="{53798BA9-EE96-44AC-81B6-41DCB6921631}" presName="sibTransNodeRect" presStyleLbl="alignNode1" presStyleIdx="3" presStyleCnt="4">
        <dgm:presLayoutVars>
          <dgm:chMax val="0"/>
          <dgm:bulletEnabled val="1"/>
        </dgm:presLayoutVars>
      </dgm:prSet>
      <dgm:spPr/>
    </dgm:pt>
    <dgm:pt modelId="{D02CCA18-9B39-A74C-A415-B17DDDAA7308}" type="pres">
      <dgm:prSet presAssocID="{84BF1D8B-6165-40E2-89A1-E1A63EC31784}" presName="nodeRect" presStyleLbl="alignNode1" presStyleIdx="3" presStyleCnt="4">
        <dgm:presLayoutVars>
          <dgm:bulletEnabled val="1"/>
        </dgm:presLayoutVars>
      </dgm:prSet>
      <dgm:spPr/>
    </dgm:pt>
  </dgm:ptLst>
  <dgm:cxnLst>
    <dgm:cxn modelId="{9565AF0E-1B4B-314B-BFB0-16494BFDF0EB}" type="presOf" srcId="{83BEAE2E-EC7F-419D-8B40-7B3D3A08ECB1}" destId="{9FC83553-925E-3B49-90F9-323BE051C910}" srcOrd="1" destOrd="0" presId="urn:microsoft.com/office/officeart/2016/7/layout/LinearBlockProcessNumbered"/>
    <dgm:cxn modelId="{5F03FA10-38FB-5742-96E8-706934DDF72E}" type="presOf" srcId="{2A15A382-4DB4-42A5-9B4D-7B07BD2F4C11}" destId="{F44206A9-A5F4-3041-8D9B-716E5DFC7104}" srcOrd="0" destOrd="0" presId="urn:microsoft.com/office/officeart/2016/7/layout/LinearBlockProcessNumbered"/>
    <dgm:cxn modelId="{FC7B2F14-635E-D548-8425-E6D54EBD3E86}" type="presOf" srcId="{84BF1D8B-6165-40E2-89A1-E1A63EC31784}" destId="{D02CCA18-9B39-A74C-A415-B17DDDAA7308}" srcOrd="1" destOrd="0" presId="urn:microsoft.com/office/officeart/2016/7/layout/LinearBlockProcessNumbered"/>
    <dgm:cxn modelId="{23C7D420-19A9-1241-A6D7-9B28F5B20B64}" type="presOf" srcId="{63B318F3-2D68-4903-A21B-2935BC91BB3E}" destId="{7CD4FCA9-19A3-524A-AA81-B36D546464F0}" srcOrd="0" destOrd="0" presId="urn:microsoft.com/office/officeart/2016/7/layout/LinearBlockProcessNumbered"/>
    <dgm:cxn modelId="{E6146838-DB47-43DD-9DAA-EA6150B0675E}" srcId="{E9C29861-E8C4-43CB-AB38-6EE8E6F8C698}" destId="{83BEAE2E-EC7F-419D-8B40-7B3D3A08ECB1}" srcOrd="0" destOrd="0" parTransId="{10891940-79B6-49A1-B1B8-E20C454EF6AA}" sibTransId="{63B318F3-2D68-4903-A21B-2935BC91BB3E}"/>
    <dgm:cxn modelId="{9180145B-3512-F44E-AF1D-3A161BF2AA2E}" type="presOf" srcId="{83BEAE2E-EC7F-419D-8B40-7B3D3A08ECB1}" destId="{D486B1E8-C653-C041-A810-D4881B3D8265}" srcOrd="0" destOrd="0" presId="urn:microsoft.com/office/officeart/2016/7/layout/LinearBlockProcessNumbered"/>
    <dgm:cxn modelId="{73803E65-1CD7-104C-A914-D4FDC15C2F6D}" type="presOf" srcId="{53798BA9-EE96-44AC-81B6-41DCB6921631}" destId="{4DCC49DC-7B73-7B4B-9871-4873C397B01F}" srcOrd="0" destOrd="0" presId="urn:microsoft.com/office/officeart/2016/7/layout/LinearBlockProcessNumbered"/>
    <dgm:cxn modelId="{8520C348-ADE2-5048-B436-A61FC69A70D5}" type="presOf" srcId="{B2A1C1DC-7806-4F01-9426-5712E6E3B80B}" destId="{C3255535-34F1-DE44-BAC6-7D6C38BB976F}" srcOrd="0" destOrd="0" presId="urn:microsoft.com/office/officeart/2016/7/layout/LinearBlockProcessNumbered"/>
    <dgm:cxn modelId="{7CDC676E-7AA8-7347-BA80-24FD1D26C7E8}" type="presOf" srcId="{84BF1D8B-6165-40E2-89A1-E1A63EC31784}" destId="{670671C1-9259-2B40-A106-351BE101295A}" srcOrd="0" destOrd="0" presId="urn:microsoft.com/office/officeart/2016/7/layout/LinearBlockProcessNumbered"/>
    <dgm:cxn modelId="{A4B84B4F-6801-D540-AB4F-96B8F6BA4B15}" type="presOf" srcId="{B23AC269-7296-4023-8890-11E83D121BE6}" destId="{E1753973-0C6C-CE4D-A06E-5D9A2C9A813C}" srcOrd="1" destOrd="0" presId="urn:microsoft.com/office/officeart/2016/7/layout/LinearBlockProcessNumbered"/>
    <dgm:cxn modelId="{ABB3997C-1222-1A4F-BC88-7C973C7E740E}" type="presOf" srcId="{3CB0F12E-5F2F-41E0-9330-464CE8E37970}" destId="{926D5293-88A1-284E-8DE2-248A0ED88257}" srcOrd="0" destOrd="0" presId="urn:microsoft.com/office/officeart/2016/7/layout/LinearBlockProcessNumbered"/>
    <dgm:cxn modelId="{DF59117D-8674-244A-989F-EC5831BE2E1E}" type="presOf" srcId="{E9C29861-E8C4-43CB-AB38-6EE8E6F8C698}" destId="{30D9F6B8-0267-1144-A563-47117D28BB57}" srcOrd="0" destOrd="0" presId="urn:microsoft.com/office/officeart/2016/7/layout/LinearBlockProcessNumbered"/>
    <dgm:cxn modelId="{7F4EB486-823F-074C-ADF5-80152EEB073C}" type="presOf" srcId="{B23AC269-7296-4023-8890-11E83D121BE6}" destId="{CC63C2EE-1351-2943-AEA9-3F14E9F9F860}" srcOrd="0" destOrd="0" presId="urn:microsoft.com/office/officeart/2016/7/layout/LinearBlockProcessNumbered"/>
    <dgm:cxn modelId="{72E02793-4BED-45AA-8277-988257BC908D}" srcId="{E9C29861-E8C4-43CB-AB38-6EE8E6F8C698}" destId="{B23AC269-7296-4023-8890-11E83D121BE6}" srcOrd="2" destOrd="0" parTransId="{8F77F01B-CFE0-4716-87CF-467B53F724EB}" sibTransId="{3CB0F12E-5F2F-41E0-9330-464CE8E37970}"/>
    <dgm:cxn modelId="{9E904B95-F1F7-F14E-97AA-42524BC2B3C8}" type="presOf" srcId="{2A15A382-4DB4-42A5-9B4D-7B07BD2F4C11}" destId="{67AD65F7-4103-004C-9D7A-1B9893DB3C24}" srcOrd="1" destOrd="0" presId="urn:microsoft.com/office/officeart/2016/7/layout/LinearBlockProcessNumbered"/>
    <dgm:cxn modelId="{38C885C6-CAD2-4079-A0A2-39DEEF96C824}" srcId="{E9C29861-E8C4-43CB-AB38-6EE8E6F8C698}" destId="{84BF1D8B-6165-40E2-89A1-E1A63EC31784}" srcOrd="3" destOrd="0" parTransId="{0583A243-D1E4-4FD2-8069-F6875DB285F2}" sibTransId="{53798BA9-EE96-44AC-81B6-41DCB6921631}"/>
    <dgm:cxn modelId="{5D6C56FE-1327-4F53-BE8E-EF566EC66739}" srcId="{E9C29861-E8C4-43CB-AB38-6EE8E6F8C698}" destId="{2A15A382-4DB4-42A5-9B4D-7B07BD2F4C11}" srcOrd="1" destOrd="0" parTransId="{606F2A1D-775C-457F-9DC7-033257C2A9CA}" sibTransId="{B2A1C1DC-7806-4F01-9426-5712E6E3B80B}"/>
    <dgm:cxn modelId="{1C1ADB9A-EED7-B342-84DE-C541E4F3816C}" type="presParOf" srcId="{30D9F6B8-0267-1144-A563-47117D28BB57}" destId="{981BD7CF-3777-694E-A019-A926055A3EF3}" srcOrd="0" destOrd="0" presId="urn:microsoft.com/office/officeart/2016/7/layout/LinearBlockProcessNumbered"/>
    <dgm:cxn modelId="{C5AB46E6-69E5-8F44-9A9F-661D1B29A56E}" type="presParOf" srcId="{981BD7CF-3777-694E-A019-A926055A3EF3}" destId="{D486B1E8-C653-C041-A810-D4881B3D8265}" srcOrd="0" destOrd="0" presId="urn:microsoft.com/office/officeart/2016/7/layout/LinearBlockProcessNumbered"/>
    <dgm:cxn modelId="{CE7D3737-9A70-EB4F-BDF9-1DD11511B2CF}" type="presParOf" srcId="{981BD7CF-3777-694E-A019-A926055A3EF3}" destId="{7CD4FCA9-19A3-524A-AA81-B36D546464F0}" srcOrd="1" destOrd="0" presId="urn:microsoft.com/office/officeart/2016/7/layout/LinearBlockProcessNumbered"/>
    <dgm:cxn modelId="{3D1AE660-5C66-1C4B-80E2-5C008A9103DF}" type="presParOf" srcId="{981BD7CF-3777-694E-A019-A926055A3EF3}" destId="{9FC83553-925E-3B49-90F9-323BE051C910}" srcOrd="2" destOrd="0" presId="urn:microsoft.com/office/officeart/2016/7/layout/LinearBlockProcessNumbered"/>
    <dgm:cxn modelId="{9AC17A9D-0EE7-8A4D-99AA-B0D310CA4B38}" type="presParOf" srcId="{30D9F6B8-0267-1144-A563-47117D28BB57}" destId="{DE29D954-7CA4-D248-AA44-E40AE8BF4530}" srcOrd="1" destOrd="0" presId="urn:microsoft.com/office/officeart/2016/7/layout/LinearBlockProcessNumbered"/>
    <dgm:cxn modelId="{D0B9BBCA-1E22-554F-801B-03E778F3F46F}" type="presParOf" srcId="{30D9F6B8-0267-1144-A563-47117D28BB57}" destId="{6A08F5FD-1695-4F43-A605-3274D5C891F0}" srcOrd="2" destOrd="0" presId="urn:microsoft.com/office/officeart/2016/7/layout/LinearBlockProcessNumbered"/>
    <dgm:cxn modelId="{20544DB6-F718-7E44-97E3-A6AF0C7AF728}" type="presParOf" srcId="{6A08F5FD-1695-4F43-A605-3274D5C891F0}" destId="{F44206A9-A5F4-3041-8D9B-716E5DFC7104}" srcOrd="0" destOrd="0" presId="urn:microsoft.com/office/officeart/2016/7/layout/LinearBlockProcessNumbered"/>
    <dgm:cxn modelId="{B54D68E3-6386-1E4D-B7EA-98B0AD592546}" type="presParOf" srcId="{6A08F5FD-1695-4F43-A605-3274D5C891F0}" destId="{C3255535-34F1-DE44-BAC6-7D6C38BB976F}" srcOrd="1" destOrd="0" presId="urn:microsoft.com/office/officeart/2016/7/layout/LinearBlockProcessNumbered"/>
    <dgm:cxn modelId="{AB078B04-B8B2-904A-8B3B-E27295415DA5}" type="presParOf" srcId="{6A08F5FD-1695-4F43-A605-3274D5C891F0}" destId="{67AD65F7-4103-004C-9D7A-1B9893DB3C24}" srcOrd="2" destOrd="0" presId="urn:microsoft.com/office/officeart/2016/7/layout/LinearBlockProcessNumbered"/>
    <dgm:cxn modelId="{3CD3F680-3618-AC4C-90BA-70BA6F094B87}" type="presParOf" srcId="{30D9F6B8-0267-1144-A563-47117D28BB57}" destId="{9B43B076-FE05-CD43-9210-63675A11BD51}" srcOrd="3" destOrd="0" presId="urn:microsoft.com/office/officeart/2016/7/layout/LinearBlockProcessNumbered"/>
    <dgm:cxn modelId="{527094EB-30A4-C941-AED8-0EE4E9D91145}" type="presParOf" srcId="{30D9F6B8-0267-1144-A563-47117D28BB57}" destId="{33E78452-1AE0-1045-8242-4C2FBC5E29C6}" srcOrd="4" destOrd="0" presId="urn:microsoft.com/office/officeart/2016/7/layout/LinearBlockProcessNumbered"/>
    <dgm:cxn modelId="{D451CAB9-1E2E-4645-8171-470E11D15FE5}" type="presParOf" srcId="{33E78452-1AE0-1045-8242-4C2FBC5E29C6}" destId="{CC63C2EE-1351-2943-AEA9-3F14E9F9F860}" srcOrd="0" destOrd="0" presId="urn:microsoft.com/office/officeart/2016/7/layout/LinearBlockProcessNumbered"/>
    <dgm:cxn modelId="{150F2F05-0D15-1840-B514-5BA9E70DC487}" type="presParOf" srcId="{33E78452-1AE0-1045-8242-4C2FBC5E29C6}" destId="{926D5293-88A1-284E-8DE2-248A0ED88257}" srcOrd="1" destOrd="0" presId="urn:microsoft.com/office/officeart/2016/7/layout/LinearBlockProcessNumbered"/>
    <dgm:cxn modelId="{50F8A13D-5C12-D846-BDEF-002A89CAF7F8}" type="presParOf" srcId="{33E78452-1AE0-1045-8242-4C2FBC5E29C6}" destId="{E1753973-0C6C-CE4D-A06E-5D9A2C9A813C}" srcOrd="2" destOrd="0" presId="urn:microsoft.com/office/officeart/2016/7/layout/LinearBlockProcessNumbered"/>
    <dgm:cxn modelId="{BBB37D94-AA9B-E64B-BC18-7D2DE522E6FD}" type="presParOf" srcId="{30D9F6B8-0267-1144-A563-47117D28BB57}" destId="{A03BB799-C4F3-3447-BE5C-3AC3FD488691}" srcOrd="5" destOrd="0" presId="urn:microsoft.com/office/officeart/2016/7/layout/LinearBlockProcessNumbered"/>
    <dgm:cxn modelId="{235A7CEE-BAC3-D246-A9EF-F4C6DD452150}" type="presParOf" srcId="{30D9F6B8-0267-1144-A563-47117D28BB57}" destId="{DFDAEB79-2426-E340-B2D5-36E5A2747D4C}" srcOrd="6" destOrd="0" presId="urn:microsoft.com/office/officeart/2016/7/layout/LinearBlockProcessNumbered"/>
    <dgm:cxn modelId="{EC6C1353-90BE-1B44-A6D1-7DF449DB10D8}" type="presParOf" srcId="{DFDAEB79-2426-E340-B2D5-36E5A2747D4C}" destId="{670671C1-9259-2B40-A106-351BE101295A}" srcOrd="0" destOrd="0" presId="urn:microsoft.com/office/officeart/2016/7/layout/LinearBlockProcessNumbered"/>
    <dgm:cxn modelId="{1195A7B9-DD50-EA42-819E-9980C7349D7A}" type="presParOf" srcId="{DFDAEB79-2426-E340-B2D5-36E5A2747D4C}" destId="{4DCC49DC-7B73-7B4B-9871-4873C397B01F}" srcOrd="1" destOrd="0" presId="urn:microsoft.com/office/officeart/2016/7/layout/LinearBlockProcessNumbered"/>
    <dgm:cxn modelId="{125BD529-01B7-314C-B56C-8D8F86009D3D}" type="presParOf" srcId="{DFDAEB79-2426-E340-B2D5-36E5A2747D4C}" destId="{D02CCA18-9B39-A74C-A415-B17DDDAA730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37D346-FA86-43E0-A6D3-FC7073FA85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1EF8AE1-8C91-4F0F-B0FA-42A670FA0C14}">
      <dgm:prSet/>
      <dgm:spPr/>
      <dgm:t>
        <a:bodyPr/>
        <a:lstStyle/>
        <a:p>
          <a:pPr>
            <a:lnSpc>
              <a:spcPct val="100000"/>
            </a:lnSpc>
          </a:pPr>
          <a:r>
            <a:rPr lang="en-US" b="0" i="0"/>
            <a:t>The primary objective of this project is to develop a machine learning model to predict whether a new global health commodity shipment would deliver on its scheduled date or not. </a:t>
          </a:r>
          <a:endParaRPr lang="en-US"/>
        </a:p>
      </dgm:t>
    </dgm:pt>
    <dgm:pt modelId="{2DFB0C3D-37C0-40BA-8652-955630726BD2}" type="parTrans" cxnId="{95E4FBC4-A1F3-4012-BAD7-B016ECBFDB24}">
      <dgm:prSet/>
      <dgm:spPr/>
      <dgm:t>
        <a:bodyPr/>
        <a:lstStyle/>
        <a:p>
          <a:endParaRPr lang="en-US"/>
        </a:p>
      </dgm:t>
    </dgm:pt>
    <dgm:pt modelId="{CB8CF3BB-C12E-4C54-BDCC-25D4078C7DD9}" type="sibTrans" cxnId="{95E4FBC4-A1F3-4012-BAD7-B016ECBFDB24}">
      <dgm:prSet/>
      <dgm:spPr/>
      <dgm:t>
        <a:bodyPr/>
        <a:lstStyle/>
        <a:p>
          <a:pPr>
            <a:lnSpc>
              <a:spcPct val="100000"/>
            </a:lnSpc>
          </a:pPr>
          <a:endParaRPr lang="en-US"/>
        </a:p>
      </dgm:t>
    </dgm:pt>
    <dgm:pt modelId="{78D7322C-FDFA-45E0-BFF8-FA31BFE01955}">
      <dgm:prSet/>
      <dgm:spPr/>
      <dgm:t>
        <a:bodyPr/>
        <a:lstStyle/>
        <a:p>
          <a:pPr>
            <a:lnSpc>
              <a:spcPct val="100000"/>
            </a:lnSpc>
          </a:pPr>
          <a:r>
            <a:rPr lang="en-US" b="0" i="0"/>
            <a:t>This information would be valuable to supply chain analysts who could use it to plan for potential delays and take proactive steps to mitigate them.</a:t>
          </a:r>
          <a:endParaRPr lang="en-US"/>
        </a:p>
      </dgm:t>
    </dgm:pt>
    <dgm:pt modelId="{5A81CFFA-F9DB-42E7-A4D0-016F9691A736}" type="parTrans" cxnId="{E0922D66-0084-4179-86D9-EC174CE81FC4}">
      <dgm:prSet/>
      <dgm:spPr/>
      <dgm:t>
        <a:bodyPr/>
        <a:lstStyle/>
        <a:p>
          <a:endParaRPr lang="en-US"/>
        </a:p>
      </dgm:t>
    </dgm:pt>
    <dgm:pt modelId="{2CD33271-9A8F-49FC-A069-049177F09F0C}" type="sibTrans" cxnId="{E0922D66-0084-4179-86D9-EC174CE81FC4}">
      <dgm:prSet/>
      <dgm:spPr/>
      <dgm:t>
        <a:bodyPr/>
        <a:lstStyle/>
        <a:p>
          <a:endParaRPr lang="en-US"/>
        </a:p>
      </dgm:t>
    </dgm:pt>
    <dgm:pt modelId="{5C1B9741-27AC-4792-976B-EBFBF02CA078}" type="pres">
      <dgm:prSet presAssocID="{9437D346-FA86-43E0-A6D3-FC7073FA8552}" presName="root" presStyleCnt="0">
        <dgm:presLayoutVars>
          <dgm:dir/>
          <dgm:resizeHandles val="exact"/>
        </dgm:presLayoutVars>
      </dgm:prSet>
      <dgm:spPr/>
    </dgm:pt>
    <dgm:pt modelId="{B1AB10DE-CAE1-4269-B398-D7C2BDE4C629}" type="pres">
      <dgm:prSet presAssocID="{9437D346-FA86-43E0-A6D3-FC7073FA8552}" presName="container" presStyleCnt="0">
        <dgm:presLayoutVars>
          <dgm:dir/>
          <dgm:resizeHandles val="exact"/>
        </dgm:presLayoutVars>
      </dgm:prSet>
      <dgm:spPr/>
    </dgm:pt>
    <dgm:pt modelId="{02895C83-1592-4AF8-955C-E2C4C57344AF}" type="pres">
      <dgm:prSet presAssocID="{E1EF8AE1-8C91-4F0F-B0FA-42A670FA0C14}" presName="compNode" presStyleCnt="0"/>
      <dgm:spPr/>
    </dgm:pt>
    <dgm:pt modelId="{44E2394E-7641-4071-9C2A-1C5021D55951}" type="pres">
      <dgm:prSet presAssocID="{E1EF8AE1-8C91-4F0F-B0FA-42A670FA0C14}" presName="iconBgRect" presStyleLbl="bgShp" presStyleIdx="0" presStyleCnt="2"/>
      <dgm:spPr/>
    </dgm:pt>
    <dgm:pt modelId="{9D873CC6-3CC9-450C-86E6-10BBDB94209A}" type="pres">
      <dgm:prSet presAssocID="{E1EF8AE1-8C91-4F0F-B0FA-42A670FA0C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D66EFF1D-4D5A-4B7A-9E7A-A801885A5FBC}" type="pres">
      <dgm:prSet presAssocID="{E1EF8AE1-8C91-4F0F-B0FA-42A670FA0C14}" presName="spaceRect" presStyleCnt="0"/>
      <dgm:spPr/>
    </dgm:pt>
    <dgm:pt modelId="{D1DAC454-D1F1-4DE0-AD1F-7E14C33136B2}" type="pres">
      <dgm:prSet presAssocID="{E1EF8AE1-8C91-4F0F-B0FA-42A670FA0C14}" presName="textRect" presStyleLbl="revTx" presStyleIdx="0" presStyleCnt="2">
        <dgm:presLayoutVars>
          <dgm:chMax val="1"/>
          <dgm:chPref val="1"/>
        </dgm:presLayoutVars>
      </dgm:prSet>
      <dgm:spPr/>
    </dgm:pt>
    <dgm:pt modelId="{4419318A-07F7-49C6-B1FA-3907853FD648}" type="pres">
      <dgm:prSet presAssocID="{CB8CF3BB-C12E-4C54-BDCC-25D4078C7DD9}" presName="sibTrans" presStyleLbl="sibTrans2D1" presStyleIdx="0" presStyleCnt="0"/>
      <dgm:spPr/>
    </dgm:pt>
    <dgm:pt modelId="{9080843A-C6B0-4FB9-943B-01ED2EE9EC31}" type="pres">
      <dgm:prSet presAssocID="{78D7322C-FDFA-45E0-BFF8-FA31BFE01955}" presName="compNode" presStyleCnt="0"/>
      <dgm:spPr/>
    </dgm:pt>
    <dgm:pt modelId="{5461D03F-033F-46C6-8974-3732E944AE78}" type="pres">
      <dgm:prSet presAssocID="{78D7322C-FDFA-45E0-BFF8-FA31BFE01955}" presName="iconBgRect" presStyleLbl="bgShp" presStyleIdx="1" presStyleCnt="2"/>
      <dgm:spPr/>
    </dgm:pt>
    <dgm:pt modelId="{95A118DC-9A0A-4FE7-AB55-65FAFA39E612}" type="pres">
      <dgm:prSet presAssocID="{78D7322C-FDFA-45E0-BFF8-FA31BFE019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trolley"/>
        </a:ext>
      </dgm:extLst>
    </dgm:pt>
    <dgm:pt modelId="{459CC89E-3DA5-4E4A-B018-6CACA7612366}" type="pres">
      <dgm:prSet presAssocID="{78D7322C-FDFA-45E0-BFF8-FA31BFE01955}" presName="spaceRect" presStyleCnt="0"/>
      <dgm:spPr/>
    </dgm:pt>
    <dgm:pt modelId="{8A171434-675B-4D16-B911-A1CFD8E52CEB}" type="pres">
      <dgm:prSet presAssocID="{78D7322C-FDFA-45E0-BFF8-FA31BFE01955}" presName="textRect" presStyleLbl="revTx" presStyleIdx="1" presStyleCnt="2">
        <dgm:presLayoutVars>
          <dgm:chMax val="1"/>
          <dgm:chPref val="1"/>
        </dgm:presLayoutVars>
      </dgm:prSet>
      <dgm:spPr/>
    </dgm:pt>
  </dgm:ptLst>
  <dgm:cxnLst>
    <dgm:cxn modelId="{2457B316-FE26-4F72-AF50-EDE2A521E575}" type="presOf" srcId="{9437D346-FA86-43E0-A6D3-FC7073FA8552}" destId="{5C1B9741-27AC-4792-976B-EBFBF02CA078}" srcOrd="0" destOrd="0" presId="urn:microsoft.com/office/officeart/2018/2/layout/IconCircleList"/>
    <dgm:cxn modelId="{E0922D66-0084-4179-86D9-EC174CE81FC4}" srcId="{9437D346-FA86-43E0-A6D3-FC7073FA8552}" destId="{78D7322C-FDFA-45E0-BFF8-FA31BFE01955}" srcOrd="1" destOrd="0" parTransId="{5A81CFFA-F9DB-42E7-A4D0-016F9691A736}" sibTransId="{2CD33271-9A8F-49FC-A069-049177F09F0C}"/>
    <dgm:cxn modelId="{128B2C6F-3073-4008-9C2D-0D9BD53E1A42}" type="presOf" srcId="{78D7322C-FDFA-45E0-BFF8-FA31BFE01955}" destId="{8A171434-675B-4D16-B911-A1CFD8E52CEB}" srcOrd="0" destOrd="0" presId="urn:microsoft.com/office/officeart/2018/2/layout/IconCircleList"/>
    <dgm:cxn modelId="{C323E77C-7F9D-479B-B0D3-0CC8A4ADE273}" type="presOf" srcId="{CB8CF3BB-C12E-4C54-BDCC-25D4078C7DD9}" destId="{4419318A-07F7-49C6-B1FA-3907853FD648}" srcOrd="0" destOrd="0" presId="urn:microsoft.com/office/officeart/2018/2/layout/IconCircleList"/>
    <dgm:cxn modelId="{95E4FBC4-A1F3-4012-BAD7-B016ECBFDB24}" srcId="{9437D346-FA86-43E0-A6D3-FC7073FA8552}" destId="{E1EF8AE1-8C91-4F0F-B0FA-42A670FA0C14}" srcOrd="0" destOrd="0" parTransId="{2DFB0C3D-37C0-40BA-8652-955630726BD2}" sibTransId="{CB8CF3BB-C12E-4C54-BDCC-25D4078C7DD9}"/>
    <dgm:cxn modelId="{BCBDD2F9-9F00-4D51-8058-639CD6EF285B}" type="presOf" srcId="{E1EF8AE1-8C91-4F0F-B0FA-42A670FA0C14}" destId="{D1DAC454-D1F1-4DE0-AD1F-7E14C33136B2}" srcOrd="0" destOrd="0" presId="urn:microsoft.com/office/officeart/2018/2/layout/IconCircleList"/>
    <dgm:cxn modelId="{3BB14B8C-6BB2-437D-B410-84D0FEC7B209}" type="presParOf" srcId="{5C1B9741-27AC-4792-976B-EBFBF02CA078}" destId="{B1AB10DE-CAE1-4269-B398-D7C2BDE4C629}" srcOrd="0" destOrd="0" presId="urn:microsoft.com/office/officeart/2018/2/layout/IconCircleList"/>
    <dgm:cxn modelId="{7BFD74D2-37C0-4600-8AA8-E38A74CB6BFC}" type="presParOf" srcId="{B1AB10DE-CAE1-4269-B398-D7C2BDE4C629}" destId="{02895C83-1592-4AF8-955C-E2C4C57344AF}" srcOrd="0" destOrd="0" presId="urn:microsoft.com/office/officeart/2018/2/layout/IconCircleList"/>
    <dgm:cxn modelId="{7F6B0A40-D8F6-4423-BBC4-9CCE03D5489A}" type="presParOf" srcId="{02895C83-1592-4AF8-955C-E2C4C57344AF}" destId="{44E2394E-7641-4071-9C2A-1C5021D55951}" srcOrd="0" destOrd="0" presId="urn:microsoft.com/office/officeart/2018/2/layout/IconCircleList"/>
    <dgm:cxn modelId="{5A81C82D-9EB5-45F4-B915-E3465E814B2B}" type="presParOf" srcId="{02895C83-1592-4AF8-955C-E2C4C57344AF}" destId="{9D873CC6-3CC9-450C-86E6-10BBDB94209A}" srcOrd="1" destOrd="0" presId="urn:microsoft.com/office/officeart/2018/2/layout/IconCircleList"/>
    <dgm:cxn modelId="{37F2C37D-0761-447A-839A-0C1AE1BC7528}" type="presParOf" srcId="{02895C83-1592-4AF8-955C-E2C4C57344AF}" destId="{D66EFF1D-4D5A-4B7A-9E7A-A801885A5FBC}" srcOrd="2" destOrd="0" presId="urn:microsoft.com/office/officeart/2018/2/layout/IconCircleList"/>
    <dgm:cxn modelId="{917BB6B3-FD32-4224-9DB3-C819F023E6A6}" type="presParOf" srcId="{02895C83-1592-4AF8-955C-E2C4C57344AF}" destId="{D1DAC454-D1F1-4DE0-AD1F-7E14C33136B2}" srcOrd="3" destOrd="0" presId="urn:microsoft.com/office/officeart/2018/2/layout/IconCircleList"/>
    <dgm:cxn modelId="{08ADA7AA-4630-4F97-9391-62D71E1A1434}" type="presParOf" srcId="{B1AB10DE-CAE1-4269-B398-D7C2BDE4C629}" destId="{4419318A-07F7-49C6-B1FA-3907853FD648}" srcOrd="1" destOrd="0" presId="urn:microsoft.com/office/officeart/2018/2/layout/IconCircleList"/>
    <dgm:cxn modelId="{6092E58A-C0CD-4428-81FE-93F7B21B93B5}" type="presParOf" srcId="{B1AB10DE-CAE1-4269-B398-D7C2BDE4C629}" destId="{9080843A-C6B0-4FB9-943B-01ED2EE9EC31}" srcOrd="2" destOrd="0" presId="urn:microsoft.com/office/officeart/2018/2/layout/IconCircleList"/>
    <dgm:cxn modelId="{C6C7360C-3E06-479B-9FA1-323E5A3BC735}" type="presParOf" srcId="{9080843A-C6B0-4FB9-943B-01ED2EE9EC31}" destId="{5461D03F-033F-46C6-8974-3732E944AE78}" srcOrd="0" destOrd="0" presId="urn:microsoft.com/office/officeart/2018/2/layout/IconCircleList"/>
    <dgm:cxn modelId="{11C94425-19B4-45FF-B0BD-33CD22FE3207}" type="presParOf" srcId="{9080843A-C6B0-4FB9-943B-01ED2EE9EC31}" destId="{95A118DC-9A0A-4FE7-AB55-65FAFA39E612}" srcOrd="1" destOrd="0" presId="urn:microsoft.com/office/officeart/2018/2/layout/IconCircleList"/>
    <dgm:cxn modelId="{9861E8BA-B48F-44AD-9174-EE849763939D}" type="presParOf" srcId="{9080843A-C6B0-4FB9-943B-01ED2EE9EC31}" destId="{459CC89E-3DA5-4E4A-B018-6CACA7612366}" srcOrd="2" destOrd="0" presId="urn:microsoft.com/office/officeart/2018/2/layout/IconCircleList"/>
    <dgm:cxn modelId="{8951FAF3-9205-4D6B-A428-4DBF15432E8D}" type="presParOf" srcId="{9080843A-C6B0-4FB9-943B-01ED2EE9EC31}" destId="{8A171434-675B-4D16-B911-A1CFD8E52C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E80E8A-69BE-420F-8386-34E81055FE0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EA95E4E-FE2F-4640-9A61-7F894968C8A9}">
      <dgm:prSet/>
      <dgm:spPr/>
      <dgm:t>
        <a:bodyPr/>
        <a:lstStyle/>
        <a:p>
          <a:pPr>
            <a:lnSpc>
              <a:spcPct val="100000"/>
            </a:lnSpc>
          </a:pPr>
          <a:r>
            <a:rPr lang="en-US"/>
            <a:t>Accuracy</a:t>
          </a:r>
        </a:p>
      </dgm:t>
    </dgm:pt>
    <dgm:pt modelId="{A1024FAF-BA23-4A28-904C-4B4BB9981E5E}" type="parTrans" cxnId="{958E7B4E-FFB3-43FF-9FC7-F294C66A7371}">
      <dgm:prSet/>
      <dgm:spPr/>
      <dgm:t>
        <a:bodyPr/>
        <a:lstStyle/>
        <a:p>
          <a:endParaRPr lang="en-US"/>
        </a:p>
      </dgm:t>
    </dgm:pt>
    <dgm:pt modelId="{025BD6E7-94E3-4901-A483-63FB22B6843D}" type="sibTrans" cxnId="{958E7B4E-FFB3-43FF-9FC7-F294C66A7371}">
      <dgm:prSet/>
      <dgm:spPr/>
      <dgm:t>
        <a:bodyPr/>
        <a:lstStyle/>
        <a:p>
          <a:endParaRPr lang="en-US"/>
        </a:p>
      </dgm:t>
    </dgm:pt>
    <dgm:pt modelId="{DC2AC700-243D-4009-9AD9-E3A5E916DF6D}">
      <dgm:prSet/>
      <dgm:spPr/>
      <dgm:t>
        <a:bodyPr/>
        <a:lstStyle/>
        <a:p>
          <a:pPr>
            <a:lnSpc>
              <a:spcPct val="100000"/>
            </a:lnSpc>
          </a:pPr>
          <a:r>
            <a:rPr lang="en-US"/>
            <a:t>Precision</a:t>
          </a:r>
        </a:p>
      </dgm:t>
    </dgm:pt>
    <dgm:pt modelId="{3AA6D272-1E3B-46D9-8675-3294228F3E8D}" type="parTrans" cxnId="{2F4299C4-B3B1-41E9-AC9B-50E4AC18E71E}">
      <dgm:prSet/>
      <dgm:spPr/>
      <dgm:t>
        <a:bodyPr/>
        <a:lstStyle/>
        <a:p>
          <a:endParaRPr lang="en-US"/>
        </a:p>
      </dgm:t>
    </dgm:pt>
    <dgm:pt modelId="{D515C651-A875-4F8F-8EC8-5767802035C5}" type="sibTrans" cxnId="{2F4299C4-B3B1-41E9-AC9B-50E4AC18E71E}">
      <dgm:prSet/>
      <dgm:spPr/>
      <dgm:t>
        <a:bodyPr/>
        <a:lstStyle/>
        <a:p>
          <a:endParaRPr lang="en-US"/>
        </a:p>
      </dgm:t>
    </dgm:pt>
    <dgm:pt modelId="{A02890F5-D5C2-4144-B478-12F90253D6CD}">
      <dgm:prSet/>
      <dgm:spPr/>
      <dgm:t>
        <a:bodyPr/>
        <a:lstStyle/>
        <a:p>
          <a:pPr>
            <a:lnSpc>
              <a:spcPct val="100000"/>
            </a:lnSpc>
          </a:pPr>
          <a:r>
            <a:rPr lang="en-US"/>
            <a:t>Recall</a:t>
          </a:r>
        </a:p>
      </dgm:t>
    </dgm:pt>
    <dgm:pt modelId="{49A5ADEC-5B54-40B5-AA61-15A635345BE2}" type="parTrans" cxnId="{3D4E0895-8FDC-4B6F-B525-124F5EA11E61}">
      <dgm:prSet/>
      <dgm:spPr/>
      <dgm:t>
        <a:bodyPr/>
        <a:lstStyle/>
        <a:p>
          <a:endParaRPr lang="en-US"/>
        </a:p>
      </dgm:t>
    </dgm:pt>
    <dgm:pt modelId="{FEEC6AF1-D824-4B41-9D58-48EDC7723FE9}" type="sibTrans" cxnId="{3D4E0895-8FDC-4B6F-B525-124F5EA11E61}">
      <dgm:prSet/>
      <dgm:spPr/>
      <dgm:t>
        <a:bodyPr/>
        <a:lstStyle/>
        <a:p>
          <a:endParaRPr lang="en-US"/>
        </a:p>
      </dgm:t>
    </dgm:pt>
    <dgm:pt modelId="{4C71A1FA-087A-4F24-BF60-C492DECC13AD}">
      <dgm:prSet/>
      <dgm:spPr/>
      <dgm:t>
        <a:bodyPr/>
        <a:lstStyle/>
        <a:p>
          <a:pPr>
            <a:lnSpc>
              <a:spcPct val="100000"/>
            </a:lnSpc>
          </a:pPr>
          <a:r>
            <a:rPr lang="en-US"/>
            <a:t>F1 Score.</a:t>
          </a:r>
        </a:p>
      </dgm:t>
    </dgm:pt>
    <dgm:pt modelId="{53479ECB-D364-4EED-837E-672C6021303A}" type="parTrans" cxnId="{CA05B3FE-F6E4-4839-8A48-1413EBD43716}">
      <dgm:prSet/>
      <dgm:spPr/>
      <dgm:t>
        <a:bodyPr/>
        <a:lstStyle/>
        <a:p>
          <a:endParaRPr lang="en-US"/>
        </a:p>
      </dgm:t>
    </dgm:pt>
    <dgm:pt modelId="{EF89472B-64DF-4FE8-A49C-0E7497E53B93}" type="sibTrans" cxnId="{CA05B3FE-F6E4-4839-8A48-1413EBD43716}">
      <dgm:prSet/>
      <dgm:spPr/>
      <dgm:t>
        <a:bodyPr/>
        <a:lstStyle/>
        <a:p>
          <a:endParaRPr lang="en-US"/>
        </a:p>
      </dgm:t>
    </dgm:pt>
    <dgm:pt modelId="{F1867913-0217-4D7C-A359-5A02B3FB26B0}" type="pres">
      <dgm:prSet presAssocID="{A2E80E8A-69BE-420F-8386-34E81055FE01}" presName="root" presStyleCnt="0">
        <dgm:presLayoutVars>
          <dgm:dir/>
          <dgm:resizeHandles val="exact"/>
        </dgm:presLayoutVars>
      </dgm:prSet>
      <dgm:spPr/>
    </dgm:pt>
    <dgm:pt modelId="{DE59CB1F-3BAE-46D0-8331-88F5DC5563E8}" type="pres">
      <dgm:prSet presAssocID="{CEA95E4E-FE2F-4640-9A61-7F894968C8A9}" presName="compNode" presStyleCnt="0"/>
      <dgm:spPr/>
    </dgm:pt>
    <dgm:pt modelId="{92404D29-47C1-4B42-8F4F-A56186671A53}" type="pres">
      <dgm:prSet presAssocID="{CEA95E4E-FE2F-4640-9A61-7F894968C8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B4714313-E0DB-4170-8A46-F407A3E6360D}" type="pres">
      <dgm:prSet presAssocID="{CEA95E4E-FE2F-4640-9A61-7F894968C8A9}" presName="spaceRect" presStyleCnt="0"/>
      <dgm:spPr/>
    </dgm:pt>
    <dgm:pt modelId="{322790F4-1278-484F-9C73-4A9F4AEFC4D0}" type="pres">
      <dgm:prSet presAssocID="{CEA95E4E-FE2F-4640-9A61-7F894968C8A9}" presName="textRect" presStyleLbl="revTx" presStyleIdx="0" presStyleCnt="4">
        <dgm:presLayoutVars>
          <dgm:chMax val="1"/>
          <dgm:chPref val="1"/>
        </dgm:presLayoutVars>
      </dgm:prSet>
      <dgm:spPr/>
    </dgm:pt>
    <dgm:pt modelId="{F27EDD1B-E288-4404-AC8C-8396D91D5985}" type="pres">
      <dgm:prSet presAssocID="{025BD6E7-94E3-4901-A483-63FB22B6843D}" presName="sibTrans" presStyleCnt="0"/>
      <dgm:spPr/>
    </dgm:pt>
    <dgm:pt modelId="{D4118520-ECAA-408B-9677-2F5D80A1266F}" type="pres">
      <dgm:prSet presAssocID="{DC2AC700-243D-4009-9AD9-E3A5E916DF6D}" presName="compNode" presStyleCnt="0"/>
      <dgm:spPr/>
    </dgm:pt>
    <dgm:pt modelId="{F5400296-2D6D-412D-8B13-8187598DAD8E}" type="pres">
      <dgm:prSet presAssocID="{DC2AC700-243D-4009-9AD9-E3A5E916DF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p compass"/>
        </a:ext>
      </dgm:extLst>
    </dgm:pt>
    <dgm:pt modelId="{F1321660-9A4F-4B44-BF68-62C8C143AB8D}" type="pres">
      <dgm:prSet presAssocID="{DC2AC700-243D-4009-9AD9-E3A5E916DF6D}" presName="spaceRect" presStyleCnt="0"/>
      <dgm:spPr/>
    </dgm:pt>
    <dgm:pt modelId="{50578319-62F9-4D8A-8195-446017338E78}" type="pres">
      <dgm:prSet presAssocID="{DC2AC700-243D-4009-9AD9-E3A5E916DF6D}" presName="textRect" presStyleLbl="revTx" presStyleIdx="1" presStyleCnt="4">
        <dgm:presLayoutVars>
          <dgm:chMax val="1"/>
          <dgm:chPref val="1"/>
        </dgm:presLayoutVars>
      </dgm:prSet>
      <dgm:spPr/>
    </dgm:pt>
    <dgm:pt modelId="{AC30EDC1-3DAE-4088-8D8B-9292D188D698}" type="pres">
      <dgm:prSet presAssocID="{D515C651-A875-4F8F-8EC8-5767802035C5}" presName="sibTrans" presStyleCnt="0"/>
      <dgm:spPr/>
    </dgm:pt>
    <dgm:pt modelId="{531F66BC-3949-4FDA-8134-B040075513D9}" type="pres">
      <dgm:prSet presAssocID="{A02890F5-D5C2-4144-B478-12F90253D6CD}" presName="compNode" presStyleCnt="0"/>
      <dgm:spPr/>
    </dgm:pt>
    <dgm:pt modelId="{AF77550B-87D6-4451-B628-4137F3D3A8BB}" type="pres">
      <dgm:prSet presAssocID="{A02890F5-D5C2-4144-B478-12F90253D6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1CE11221-36FF-4131-90FE-98EA6CADB42B}" type="pres">
      <dgm:prSet presAssocID="{A02890F5-D5C2-4144-B478-12F90253D6CD}" presName="spaceRect" presStyleCnt="0"/>
      <dgm:spPr/>
    </dgm:pt>
    <dgm:pt modelId="{BA5A69C2-EFBE-4D35-B4CA-F6F32D19CC5C}" type="pres">
      <dgm:prSet presAssocID="{A02890F5-D5C2-4144-B478-12F90253D6CD}" presName="textRect" presStyleLbl="revTx" presStyleIdx="2" presStyleCnt="4">
        <dgm:presLayoutVars>
          <dgm:chMax val="1"/>
          <dgm:chPref val="1"/>
        </dgm:presLayoutVars>
      </dgm:prSet>
      <dgm:spPr/>
    </dgm:pt>
    <dgm:pt modelId="{F96303FB-8BD9-484B-BF16-854EF4493E31}" type="pres">
      <dgm:prSet presAssocID="{FEEC6AF1-D824-4B41-9D58-48EDC7723FE9}" presName="sibTrans" presStyleCnt="0"/>
      <dgm:spPr/>
    </dgm:pt>
    <dgm:pt modelId="{2BBB070C-C79A-4110-BA23-6D871C77A066}" type="pres">
      <dgm:prSet presAssocID="{4C71A1FA-087A-4F24-BF60-C492DECC13AD}" presName="compNode" presStyleCnt="0"/>
      <dgm:spPr/>
    </dgm:pt>
    <dgm:pt modelId="{7D360AE7-3AA9-40F3-8B34-E1C21E447B0E}" type="pres">
      <dgm:prSet presAssocID="{4C71A1FA-087A-4F24-BF60-C492DECC13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0996568-D4FE-4CD8-9703-78B4C7ECF688}" type="pres">
      <dgm:prSet presAssocID="{4C71A1FA-087A-4F24-BF60-C492DECC13AD}" presName="spaceRect" presStyleCnt="0"/>
      <dgm:spPr/>
    </dgm:pt>
    <dgm:pt modelId="{10AAC323-0D96-47AD-BF63-B24DFF60F6E9}" type="pres">
      <dgm:prSet presAssocID="{4C71A1FA-087A-4F24-BF60-C492DECC13AD}" presName="textRect" presStyleLbl="revTx" presStyleIdx="3" presStyleCnt="4">
        <dgm:presLayoutVars>
          <dgm:chMax val="1"/>
          <dgm:chPref val="1"/>
        </dgm:presLayoutVars>
      </dgm:prSet>
      <dgm:spPr/>
    </dgm:pt>
  </dgm:ptLst>
  <dgm:cxnLst>
    <dgm:cxn modelId="{142A8037-02FB-45CD-8495-AF5BDDFF0420}" type="presOf" srcId="{A02890F5-D5C2-4144-B478-12F90253D6CD}" destId="{BA5A69C2-EFBE-4D35-B4CA-F6F32D19CC5C}" srcOrd="0" destOrd="0" presId="urn:microsoft.com/office/officeart/2018/2/layout/IconLabelList"/>
    <dgm:cxn modelId="{958E7B4E-FFB3-43FF-9FC7-F294C66A7371}" srcId="{A2E80E8A-69BE-420F-8386-34E81055FE01}" destId="{CEA95E4E-FE2F-4640-9A61-7F894968C8A9}" srcOrd="0" destOrd="0" parTransId="{A1024FAF-BA23-4A28-904C-4B4BB9981E5E}" sibTransId="{025BD6E7-94E3-4901-A483-63FB22B6843D}"/>
    <dgm:cxn modelId="{E89DD574-83E8-4634-B799-D00D547CA7F3}" type="presOf" srcId="{A2E80E8A-69BE-420F-8386-34E81055FE01}" destId="{F1867913-0217-4D7C-A359-5A02B3FB26B0}" srcOrd="0" destOrd="0" presId="urn:microsoft.com/office/officeart/2018/2/layout/IconLabelList"/>
    <dgm:cxn modelId="{9F173C80-6644-4B10-BF73-9B6929F408E0}" type="presOf" srcId="{CEA95E4E-FE2F-4640-9A61-7F894968C8A9}" destId="{322790F4-1278-484F-9C73-4A9F4AEFC4D0}" srcOrd="0" destOrd="0" presId="urn:microsoft.com/office/officeart/2018/2/layout/IconLabelList"/>
    <dgm:cxn modelId="{3D4E0895-8FDC-4B6F-B525-124F5EA11E61}" srcId="{A2E80E8A-69BE-420F-8386-34E81055FE01}" destId="{A02890F5-D5C2-4144-B478-12F90253D6CD}" srcOrd="2" destOrd="0" parTransId="{49A5ADEC-5B54-40B5-AA61-15A635345BE2}" sibTransId="{FEEC6AF1-D824-4B41-9D58-48EDC7723FE9}"/>
    <dgm:cxn modelId="{505C189F-CDDF-4861-A3FB-8D741968B240}" type="presOf" srcId="{4C71A1FA-087A-4F24-BF60-C492DECC13AD}" destId="{10AAC323-0D96-47AD-BF63-B24DFF60F6E9}" srcOrd="0" destOrd="0" presId="urn:microsoft.com/office/officeart/2018/2/layout/IconLabelList"/>
    <dgm:cxn modelId="{2F4299C4-B3B1-41E9-AC9B-50E4AC18E71E}" srcId="{A2E80E8A-69BE-420F-8386-34E81055FE01}" destId="{DC2AC700-243D-4009-9AD9-E3A5E916DF6D}" srcOrd="1" destOrd="0" parTransId="{3AA6D272-1E3B-46D9-8675-3294228F3E8D}" sibTransId="{D515C651-A875-4F8F-8EC8-5767802035C5}"/>
    <dgm:cxn modelId="{33E840D0-099D-4F34-99C3-4D4B65781724}" type="presOf" srcId="{DC2AC700-243D-4009-9AD9-E3A5E916DF6D}" destId="{50578319-62F9-4D8A-8195-446017338E78}" srcOrd="0" destOrd="0" presId="urn:microsoft.com/office/officeart/2018/2/layout/IconLabelList"/>
    <dgm:cxn modelId="{CA05B3FE-F6E4-4839-8A48-1413EBD43716}" srcId="{A2E80E8A-69BE-420F-8386-34E81055FE01}" destId="{4C71A1FA-087A-4F24-BF60-C492DECC13AD}" srcOrd="3" destOrd="0" parTransId="{53479ECB-D364-4EED-837E-672C6021303A}" sibTransId="{EF89472B-64DF-4FE8-A49C-0E7497E53B93}"/>
    <dgm:cxn modelId="{9E348AF4-617F-46AC-A17E-2D2B65910A03}" type="presParOf" srcId="{F1867913-0217-4D7C-A359-5A02B3FB26B0}" destId="{DE59CB1F-3BAE-46D0-8331-88F5DC5563E8}" srcOrd="0" destOrd="0" presId="urn:microsoft.com/office/officeart/2018/2/layout/IconLabelList"/>
    <dgm:cxn modelId="{FEA02FF5-81FD-418D-A3AC-E288AEAC397D}" type="presParOf" srcId="{DE59CB1F-3BAE-46D0-8331-88F5DC5563E8}" destId="{92404D29-47C1-4B42-8F4F-A56186671A53}" srcOrd="0" destOrd="0" presId="urn:microsoft.com/office/officeart/2018/2/layout/IconLabelList"/>
    <dgm:cxn modelId="{07E935B8-2D92-4AC7-A7EB-9D4F246385E0}" type="presParOf" srcId="{DE59CB1F-3BAE-46D0-8331-88F5DC5563E8}" destId="{B4714313-E0DB-4170-8A46-F407A3E6360D}" srcOrd="1" destOrd="0" presId="urn:microsoft.com/office/officeart/2018/2/layout/IconLabelList"/>
    <dgm:cxn modelId="{4F5CAD50-9261-4B28-AB95-E8DC4BE74BF8}" type="presParOf" srcId="{DE59CB1F-3BAE-46D0-8331-88F5DC5563E8}" destId="{322790F4-1278-484F-9C73-4A9F4AEFC4D0}" srcOrd="2" destOrd="0" presId="urn:microsoft.com/office/officeart/2018/2/layout/IconLabelList"/>
    <dgm:cxn modelId="{8A68885C-FBDE-4B54-A511-A9B1741FFBAB}" type="presParOf" srcId="{F1867913-0217-4D7C-A359-5A02B3FB26B0}" destId="{F27EDD1B-E288-4404-AC8C-8396D91D5985}" srcOrd="1" destOrd="0" presId="urn:microsoft.com/office/officeart/2018/2/layout/IconLabelList"/>
    <dgm:cxn modelId="{D9A1868F-69F5-4B54-B326-1665715A3141}" type="presParOf" srcId="{F1867913-0217-4D7C-A359-5A02B3FB26B0}" destId="{D4118520-ECAA-408B-9677-2F5D80A1266F}" srcOrd="2" destOrd="0" presId="urn:microsoft.com/office/officeart/2018/2/layout/IconLabelList"/>
    <dgm:cxn modelId="{ABC5D115-8199-4F1F-9104-066B61EA8951}" type="presParOf" srcId="{D4118520-ECAA-408B-9677-2F5D80A1266F}" destId="{F5400296-2D6D-412D-8B13-8187598DAD8E}" srcOrd="0" destOrd="0" presId="urn:microsoft.com/office/officeart/2018/2/layout/IconLabelList"/>
    <dgm:cxn modelId="{538B9AE6-D37F-49A3-95FD-06DBA143E530}" type="presParOf" srcId="{D4118520-ECAA-408B-9677-2F5D80A1266F}" destId="{F1321660-9A4F-4B44-BF68-62C8C143AB8D}" srcOrd="1" destOrd="0" presId="urn:microsoft.com/office/officeart/2018/2/layout/IconLabelList"/>
    <dgm:cxn modelId="{299BDD69-0066-48BD-9DEF-3D03D635471A}" type="presParOf" srcId="{D4118520-ECAA-408B-9677-2F5D80A1266F}" destId="{50578319-62F9-4D8A-8195-446017338E78}" srcOrd="2" destOrd="0" presId="urn:microsoft.com/office/officeart/2018/2/layout/IconLabelList"/>
    <dgm:cxn modelId="{E4F5F711-B69B-4BA2-BAA1-2A5E461D6095}" type="presParOf" srcId="{F1867913-0217-4D7C-A359-5A02B3FB26B0}" destId="{AC30EDC1-3DAE-4088-8D8B-9292D188D698}" srcOrd="3" destOrd="0" presId="urn:microsoft.com/office/officeart/2018/2/layout/IconLabelList"/>
    <dgm:cxn modelId="{9EBAC120-788D-4605-B1B5-21A3D73EBE2F}" type="presParOf" srcId="{F1867913-0217-4D7C-A359-5A02B3FB26B0}" destId="{531F66BC-3949-4FDA-8134-B040075513D9}" srcOrd="4" destOrd="0" presId="urn:microsoft.com/office/officeart/2018/2/layout/IconLabelList"/>
    <dgm:cxn modelId="{13BA3167-B6A8-4339-8460-A80636A53157}" type="presParOf" srcId="{531F66BC-3949-4FDA-8134-B040075513D9}" destId="{AF77550B-87D6-4451-B628-4137F3D3A8BB}" srcOrd="0" destOrd="0" presId="urn:microsoft.com/office/officeart/2018/2/layout/IconLabelList"/>
    <dgm:cxn modelId="{84B10714-DA5A-4846-AF25-F9AF579A8F7B}" type="presParOf" srcId="{531F66BC-3949-4FDA-8134-B040075513D9}" destId="{1CE11221-36FF-4131-90FE-98EA6CADB42B}" srcOrd="1" destOrd="0" presId="urn:microsoft.com/office/officeart/2018/2/layout/IconLabelList"/>
    <dgm:cxn modelId="{BD520580-CBE1-4032-AC6B-946AADA1DA47}" type="presParOf" srcId="{531F66BC-3949-4FDA-8134-B040075513D9}" destId="{BA5A69C2-EFBE-4D35-B4CA-F6F32D19CC5C}" srcOrd="2" destOrd="0" presId="urn:microsoft.com/office/officeart/2018/2/layout/IconLabelList"/>
    <dgm:cxn modelId="{B0BD11C4-B590-43E4-8999-8AC2241595A6}" type="presParOf" srcId="{F1867913-0217-4D7C-A359-5A02B3FB26B0}" destId="{F96303FB-8BD9-484B-BF16-854EF4493E31}" srcOrd="5" destOrd="0" presId="urn:microsoft.com/office/officeart/2018/2/layout/IconLabelList"/>
    <dgm:cxn modelId="{75246F93-0DA4-4FDF-879B-C41936A24D79}" type="presParOf" srcId="{F1867913-0217-4D7C-A359-5A02B3FB26B0}" destId="{2BBB070C-C79A-4110-BA23-6D871C77A066}" srcOrd="6" destOrd="0" presId="urn:microsoft.com/office/officeart/2018/2/layout/IconLabelList"/>
    <dgm:cxn modelId="{A8585248-21CE-4765-9F12-8E9C29ACBD66}" type="presParOf" srcId="{2BBB070C-C79A-4110-BA23-6D871C77A066}" destId="{7D360AE7-3AA9-40F3-8B34-E1C21E447B0E}" srcOrd="0" destOrd="0" presId="urn:microsoft.com/office/officeart/2018/2/layout/IconLabelList"/>
    <dgm:cxn modelId="{BE3D557A-5F1E-479C-B802-96C72B7424F1}" type="presParOf" srcId="{2BBB070C-C79A-4110-BA23-6D871C77A066}" destId="{50996568-D4FE-4CD8-9703-78B4C7ECF688}" srcOrd="1" destOrd="0" presId="urn:microsoft.com/office/officeart/2018/2/layout/IconLabelList"/>
    <dgm:cxn modelId="{03825450-78C1-4E09-9FFA-63708F27EC30}" type="presParOf" srcId="{2BBB070C-C79A-4110-BA23-6D871C77A066}" destId="{10AAC323-0D96-47AD-BF63-B24DFF60F6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AFD73-D676-6848-87C5-E61E3143F94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2F2EC1D-371F-E44D-8972-83021ACEEC15}">
      <dgm:prSet phldrT="[Text]"/>
      <dgm:spPr/>
      <dgm:t>
        <a:bodyPr/>
        <a:lstStyle/>
        <a:p>
          <a:r>
            <a:rPr lang="en-US"/>
            <a:t>Data Insights</a:t>
          </a:r>
        </a:p>
      </dgm:t>
    </dgm:pt>
    <dgm:pt modelId="{387A9B22-083F-3043-A9D5-B1CAFC3E247C}" type="parTrans" cxnId="{E85BA740-A19B-9146-84A5-C22C726F3AC2}">
      <dgm:prSet/>
      <dgm:spPr/>
      <dgm:t>
        <a:bodyPr/>
        <a:lstStyle/>
        <a:p>
          <a:endParaRPr lang="en-US"/>
        </a:p>
      </dgm:t>
    </dgm:pt>
    <dgm:pt modelId="{2E034C94-F132-354C-BADA-C2DB17EDA9FC}" type="sibTrans" cxnId="{E85BA740-A19B-9146-84A5-C22C726F3AC2}">
      <dgm:prSet/>
      <dgm:spPr/>
      <dgm:t>
        <a:bodyPr/>
        <a:lstStyle/>
        <a:p>
          <a:endParaRPr lang="en-US"/>
        </a:p>
      </dgm:t>
    </dgm:pt>
    <dgm:pt modelId="{0E71CC3B-291D-CD4C-86EA-7FBE90D20D97}">
      <dgm:prSet phldrT="[Text]"/>
      <dgm:spPr/>
      <dgm:t>
        <a:bodyPr/>
        <a:lstStyle/>
        <a:p>
          <a:r>
            <a:rPr lang="en-US"/>
            <a:t>Feature Engineering</a:t>
          </a:r>
        </a:p>
      </dgm:t>
    </dgm:pt>
    <dgm:pt modelId="{354B8DB0-450D-FD4D-A4FA-9CA4C275CAA2}" type="parTrans" cxnId="{FD5214E0-79FE-8C42-B700-A690EC7BB54C}">
      <dgm:prSet/>
      <dgm:spPr/>
      <dgm:t>
        <a:bodyPr/>
        <a:lstStyle/>
        <a:p>
          <a:endParaRPr lang="en-US"/>
        </a:p>
      </dgm:t>
    </dgm:pt>
    <dgm:pt modelId="{648D6C24-01B8-5447-9428-4452DE03CCC1}" type="sibTrans" cxnId="{FD5214E0-79FE-8C42-B700-A690EC7BB54C}">
      <dgm:prSet/>
      <dgm:spPr/>
      <dgm:t>
        <a:bodyPr/>
        <a:lstStyle/>
        <a:p>
          <a:endParaRPr lang="en-US"/>
        </a:p>
      </dgm:t>
    </dgm:pt>
    <dgm:pt modelId="{B9A720CB-B344-A844-A9DD-342EF48BAB18}">
      <dgm:prSet phldrT="[Text]"/>
      <dgm:spPr/>
      <dgm:t>
        <a:bodyPr/>
        <a:lstStyle/>
        <a:p>
          <a:r>
            <a:rPr lang="en-US" b="0" i="0"/>
            <a:t>Training-</a:t>
          </a:r>
          <a:br>
            <a:rPr lang="en-US"/>
          </a:br>
          <a:r>
            <a:rPr lang="en-US" b="0" i="0"/>
            <a:t>testing split</a:t>
          </a:r>
          <a:endParaRPr lang="en-US"/>
        </a:p>
      </dgm:t>
    </dgm:pt>
    <dgm:pt modelId="{2890FECF-C2DB-8D4A-A9A4-B4C00B3332BA}" type="parTrans" cxnId="{1CF5F1B6-DE30-8C47-BEB6-ADDB3FF25C67}">
      <dgm:prSet/>
      <dgm:spPr/>
      <dgm:t>
        <a:bodyPr/>
        <a:lstStyle/>
        <a:p>
          <a:endParaRPr lang="en-US"/>
        </a:p>
      </dgm:t>
    </dgm:pt>
    <dgm:pt modelId="{CFE6ECB1-26CC-954B-BB6F-1A4519D89368}" type="sibTrans" cxnId="{1CF5F1B6-DE30-8C47-BEB6-ADDB3FF25C67}">
      <dgm:prSet/>
      <dgm:spPr/>
      <dgm:t>
        <a:bodyPr/>
        <a:lstStyle/>
        <a:p>
          <a:endParaRPr lang="en-US"/>
        </a:p>
      </dgm:t>
    </dgm:pt>
    <dgm:pt modelId="{447C70A1-BD02-134B-B2C4-E54D639B0620}">
      <dgm:prSet/>
      <dgm:spPr/>
      <dgm:t>
        <a:bodyPr/>
        <a:lstStyle/>
        <a:p>
          <a:r>
            <a:rPr lang="en-US"/>
            <a:t>Conclusion &amp; Findings</a:t>
          </a:r>
        </a:p>
      </dgm:t>
    </dgm:pt>
    <dgm:pt modelId="{7D518CA8-9F25-064D-B7F3-7469BCD7463B}" type="parTrans" cxnId="{5F57DB28-51B9-3E4A-8AF9-0A883439D351}">
      <dgm:prSet/>
      <dgm:spPr/>
      <dgm:t>
        <a:bodyPr/>
        <a:lstStyle/>
        <a:p>
          <a:endParaRPr lang="en-US"/>
        </a:p>
      </dgm:t>
    </dgm:pt>
    <dgm:pt modelId="{D155506A-9205-5E44-A12B-87B20FA4CC05}" type="sibTrans" cxnId="{5F57DB28-51B9-3E4A-8AF9-0A883439D351}">
      <dgm:prSet/>
      <dgm:spPr/>
      <dgm:t>
        <a:bodyPr/>
        <a:lstStyle/>
        <a:p>
          <a:endParaRPr lang="en-US"/>
        </a:p>
      </dgm:t>
    </dgm:pt>
    <dgm:pt modelId="{B103518B-C626-BB4B-B164-33345516C23A}">
      <dgm:prSet/>
      <dgm:spPr/>
      <dgm:t>
        <a:bodyPr/>
        <a:lstStyle/>
        <a:p>
          <a:r>
            <a:rPr lang="en-US"/>
            <a:t>Training with different Algorithms and Comparison</a:t>
          </a:r>
        </a:p>
      </dgm:t>
    </dgm:pt>
    <dgm:pt modelId="{838E90E9-9353-0742-BA9D-B380DA565088}" type="parTrans" cxnId="{150CDA1D-816B-6A43-B1E1-A6E3F3FD6F74}">
      <dgm:prSet/>
      <dgm:spPr/>
      <dgm:t>
        <a:bodyPr/>
        <a:lstStyle/>
        <a:p>
          <a:endParaRPr lang="en-US"/>
        </a:p>
      </dgm:t>
    </dgm:pt>
    <dgm:pt modelId="{D4E460C2-D0FF-1A4D-904B-84DA11C17CBC}" type="sibTrans" cxnId="{150CDA1D-816B-6A43-B1E1-A6E3F3FD6F74}">
      <dgm:prSet/>
      <dgm:spPr/>
      <dgm:t>
        <a:bodyPr/>
        <a:lstStyle/>
        <a:p>
          <a:endParaRPr lang="en-US"/>
        </a:p>
      </dgm:t>
    </dgm:pt>
    <dgm:pt modelId="{BB5B0436-5F33-6B43-9984-794B5314E563}">
      <dgm:prSet/>
      <dgm:spPr/>
      <dgm:t>
        <a:bodyPr/>
        <a:lstStyle/>
        <a:p>
          <a:r>
            <a:rPr lang="en-US"/>
            <a:t>Data Training using different Algorithms</a:t>
          </a:r>
        </a:p>
      </dgm:t>
    </dgm:pt>
    <dgm:pt modelId="{D8C30329-201E-164D-8DCB-E5ADC1C8C9C7}" type="parTrans" cxnId="{F4CF18F2-82B5-0340-9F5E-25F85E1E66CA}">
      <dgm:prSet/>
      <dgm:spPr/>
      <dgm:t>
        <a:bodyPr/>
        <a:lstStyle/>
        <a:p>
          <a:endParaRPr lang="en-US"/>
        </a:p>
      </dgm:t>
    </dgm:pt>
    <dgm:pt modelId="{73D6A9B3-DC83-5040-9722-8A01099A5CA6}" type="sibTrans" cxnId="{F4CF18F2-82B5-0340-9F5E-25F85E1E66CA}">
      <dgm:prSet/>
      <dgm:spPr/>
      <dgm:t>
        <a:bodyPr/>
        <a:lstStyle/>
        <a:p>
          <a:endParaRPr lang="en-US"/>
        </a:p>
      </dgm:t>
    </dgm:pt>
    <dgm:pt modelId="{79F1DAEE-2554-0D45-9070-8B6523F18F89}">
      <dgm:prSet/>
      <dgm:spPr/>
      <dgm:t>
        <a:bodyPr/>
        <a:lstStyle/>
        <a:p>
          <a:r>
            <a:rPr lang="en-US"/>
            <a:t>Data Processing</a:t>
          </a:r>
        </a:p>
      </dgm:t>
    </dgm:pt>
    <dgm:pt modelId="{0C80E1B7-5B65-9C45-B6D1-709053093EE7}" type="parTrans" cxnId="{9A94BF2C-0856-CC44-A033-5D166D2FECEE}">
      <dgm:prSet/>
      <dgm:spPr/>
      <dgm:t>
        <a:bodyPr/>
        <a:lstStyle/>
        <a:p>
          <a:endParaRPr lang="en-US"/>
        </a:p>
      </dgm:t>
    </dgm:pt>
    <dgm:pt modelId="{CDF0ADB1-EE6C-0C42-A211-0E7C2319DE2B}" type="sibTrans" cxnId="{9A94BF2C-0856-CC44-A033-5D166D2FECEE}">
      <dgm:prSet/>
      <dgm:spPr/>
      <dgm:t>
        <a:bodyPr/>
        <a:lstStyle/>
        <a:p>
          <a:endParaRPr lang="en-US"/>
        </a:p>
      </dgm:t>
    </dgm:pt>
    <dgm:pt modelId="{ECC101CD-951F-3B46-842C-9A4C79AFEAEB}" type="pres">
      <dgm:prSet presAssocID="{BBCAFD73-D676-6848-87C5-E61E3143F949}" presName="Name0" presStyleCnt="0">
        <dgm:presLayoutVars>
          <dgm:dir/>
          <dgm:animLvl val="lvl"/>
          <dgm:resizeHandles val="exact"/>
        </dgm:presLayoutVars>
      </dgm:prSet>
      <dgm:spPr/>
    </dgm:pt>
    <dgm:pt modelId="{0393E3F1-018A-8D42-B5F7-30D454FD8B72}" type="pres">
      <dgm:prSet presAssocID="{52F2EC1D-371F-E44D-8972-83021ACEEC15}" presName="linNode" presStyleCnt="0"/>
      <dgm:spPr/>
    </dgm:pt>
    <dgm:pt modelId="{233C9961-5D23-EE49-ACC5-A47C43F447AD}" type="pres">
      <dgm:prSet presAssocID="{52F2EC1D-371F-E44D-8972-83021ACEEC15}" presName="parentText" presStyleLbl="node1" presStyleIdx="0" presStyleCnt="7">
        <dgm:presLayoutVars>
          <dgm:chMax val="1"/>
          <dgm:bulletEnabled val="1"/>
        </dgm:presLayoutVars>
      </dgm:prSet>
      <dgm:spPr/>
    </dgm:pt>
    <dgm:pt modelId="{9B2FCC59-C7D2-0244-94E5-6E95140D50D3}" type="pres">
      <dgm:prSet presAssocID="{2E034C94-F132-354C-BADA-C2DB17EDA9FC}" presName="sp" presStyleCnt="0"/>
      <dgm:spPr/>
    </dgm:pt>
    <dgm:pt modelId="{9E8CCD26-E959-7145-8332-33DE828D003C}" type="pres">
      <dgm:prSet presAssocID="{0E71CC3B-291D-CD4C-86EA-7FBE90D20D97}" presName="linNode" presStyleCnt="0"/>
      <dgm:spPr/>
    </dgm:pt>
    <dgm:pt modelId="{65B319CE-02CD-9642-B938-F76C48EEB94F}" type="pres">
      <dgm:prSet presAssocID="{0E71CC3B-291D-CD4C-86EA-7FBE90D20D97}" presName="parentText" presStyleLbl="node1" presStyleIdx="1" presStyleCnt="7">
        <dgm:presLayoutVars>
          <dgm:chMax val="1"/>
          <dgm:bulletEnabled val="1"/>
        </dgm:presLayoutVars>
      </dgm:prSet>
      <dgm:spPr/>
    </dgm:pt>
    <dgm:pt modelId="{54383173-07F5-D145-BCBE-82269ACCC740}" type="pres">
      <dgm:prSet presAssocID="{648D6C24-01B8-5447-9428-4452DE03CCC1}" presName="sp" presStyleCnt="0"/>
      <dgm:spPr/>
    </dgm:pt>
    <dgm:pt modelId="{7E609FDD-0279-8A43-A596-59D435BCA869}" type="pres">
      <dgm:prSet presAssocID="{79F1DAEE-2554-0D45-9070-8B6523F18F89}" presName="linNode" presStyleCnt="0"/>
      <dgm:spPr/>
    </dgm:pt>
    <dgm:pt modelId="{0018A16E-DF42-4E45-A896-CE18019EF6AC}" type="pres">
      <dgm:prSet presAssocID="{79F1DAEE-2554-0D45-9070-8B6523F18F89}" presName="parentText" presStyleLbl="node1" presStyleIdx="2" presStyleCnt="7">
        <dgm:presLayoutVars>
          <dgm:chMax val="1"/>
          <dgm:bulletEnabled val="1"/>
        </dgm:presLayoutVars>
      </dgm:prSet>
      <dgm:spPr/>
    </dgm:pt>
    <dgm:pt modelId="{F5EE5821-1C12-7747-BBF2-673E0DE44BD5}" type="pres">
      <dgm:prSet presAssocID="{CDF0ADB1-EE6C-0C42-A211-0E7C2319DE2B}" presName="sp" presStyleCnt="0"/>
      <dgm:spPr/>
    </dgm:pt>
    <dgm:pt modelId="{99AB6D19-64E3-3341-A70E-5236EB92BF56}" type="pres">
      <dgm:prSet presAssocID="{B9A720CB-B344-A844-A9DD-342EF48BAB18}" presName="linNode" presStyleCnt="0"/>
      <dgm:spPr/>
    </dgm:pt>
    <dgm:pt modelId="{37180A01-8281-6B46-A0EF-E59474AD032C}" type="pres">
      <dgm:prSet presAssocID="{B9A720CB-B344-A844-A9DD-342EF48BAB18}" presName="parentText" presStyleLbl="node1" presStyleIdx="3" presStyleCnt="7">
        <dgm:presLayoutVars>
          <dgm:chMax val="1"/>
          <dgm:bulletEnabled val="1"/>
        </dgm:presLayoutVars>
      </dgm:prSet>
      <dgm:spPr/>
    </dgm:pt>
    <dgm:pt modelId="{3AC5813D-EEC3-CC43-99A8-BEF56BC2B82C}" type="pres">
      <dgm:prSet presAssocID="{CFE6ECB1-26CC-954B-BB6F-1A4519D89368}" presName="sp" presStyleCnt="0"/>
      <dgm:spPr/>
    </dgm:pt>
    <dgm:pt modelId="{AA9B907D-60B8-D448-888D-8DE9BB925805}" type="pres">
      <dgm:prSet presAssocID="{BB5B0436-5F33-6B43-9984-794B5314E563}" presName="linNode" presStyleCnt="0"/>
      <dgm:spPr/>
    </dgm:pt>
    <dgm:pt modelId="{54A14801-7D63-1545-9210-B2C663E414D2}" type="pres">
      <dgm:prSet presAssocID="{BB5B0436-5F33-6B43-9984-794B5314E563}" presName="parentText" presStyleLbl="node1" presStyleIdx="4" presStyleCnt="7">
        <dgm:presLayoutVars>
          <dgm:chMax val="1"/>
          <dgm:bulletEnabled val="1"/>
        </dgm:presLayoutVars>
      </dgm:prSet>
      <dgm:spPr/>
    </dgm:pt>
    <dgm:pt modelId="{E266D2A1-8FD9-1F4D-8591-323B475E5E80}" type="pres">
      <dgm:prSet presAssocID="{73D6A9B3-DC83-5040-9722-8A01099A5CA6}" presName="sp" presStyleCnt="0"/>
      <dgm:spPr/>
    </dgm:pt>
    <dgm:pt modelId="{B7A54C32-49C9-7A42-9131-33AE2049805A}" type="pres">
      <dgm:prSet presAssocID="{B103518B-C626-BB4B-B164-33345516C23A}" presName="linNode" presStyleCnt="0"/>
      <dgm:spPr/>
    </dgm:pt>
    <dgm:pt modelId="{AF3544DB-77C5-914B-958B-76B4AE10516B}" type="pres">
      <dgm:prSet presAssocID="{B103518B-C626-BB4B-B164-33345516C23A}" presName="parentText" presStyleLbl="node1" presStyleIdx="5" presStyleCnt="7">
        <dgm:presLayoutVars>
          <dgm:chMax val="1"/>
          <dgm:bulletEnabled val="1"/>
        </dgm:presLayoutVars>
      </dgm:prSet>
      <dgm:spPr/>
    </dgm:pt>
    <dgm:pt modelId="{2B09A435-280E-814D-AC4A-8246745BF612}" type="pres">
      <dgm:prSet presAssocID="{D4E460C2-D0FF-1A4D-904B-84DA11C17CBC}" presName="sp" presStyleCnt="0"/>
      <dgm:spPr/>
    </dgm:pt>
    <dgm:pt modelId="{8D0762CF-341F-5C45-848E-75BA2E494C70}" type="pres">
      <dgm:prSet presAssocID="{447C70A1-BD02-134B-B2C4-E54D639B0620}" presName="linNode" presStyleCnt="0"/>
      <dgm:spPr/>
    </dgm:pt>
    <dgm:pt modelId="{7CA25AE2-E511-BA4F-A6EC-65863F0443FA}" type="pres">
      <dgm:prSet presAssocID="{447C70A1-BD02-134B-B2C4-E54D639B0620}" presName="parentText" presStyleLbl="node1" presStyleIdx="6" presStyleCnt="7">
        <dgm:presLayoutVars>
          <dgm:chMax val="1"/>
          <dgm:bulletEnabled val="1"/>
        </dgm:presLayoutVars>
      </dgm:prSet>
      <dgm:spPr/>
    </dgm:pt>
  </dgm:ptLst>
  <dgm:cxnLst>
    <dgm:cxn modelId="{6D014417-4869-AB44-AAAD-9DF73367DE60}" type="presOf" srcId="{B9A720CB-B344-A844-A9DD-342EF48BAB18}" destId="{37180A01-8281-6B46-A0EF-E59474AD032C}" srcOrd="0" destOrd="0" presId="urn:microsoft.com/office/officeart/2005/8/layout/vList5"/>
    <dgm:cxn modelId="{150CDA1D-816B-6A43-B1E1-A6E3F3FD6F74}" srcId="{BBCAFD73-D676-6848-87C5-E61E3143F949}" destId="{B103518B-C626-BB4B-B164-33345516C23A}" srcOrd="5" destOrd="0" parTransId="{838E90E9-9353-0742-BA9D-B380DA565088}" sibTransId="{D4E460C2-D0FF-1A4D-904B-84DA11C17CBC}"/>
    <dgm:cxn modelId="{5F57DB28-51B9-3E4A-8AF9-0A883439D351}" srcId="{BBCAFD73-D676-6848-87C5-E61E3143F949}" destId="{447C70A1-BD02-134B-B2C4-E54D639B0620}" srcOrd="6" destOrd="0" parTransId="{7D518CA8-9F25-064D-B7F3-7469BCD7463B}" sibTransId="{D155506A-9205-5E44-A12B-87B20FA4CC05}"/>
    <dgm:cxn modelId="{9A94BF2C-0856-CC44-A033-5D166D2FECEE}" srcId="{BBCAFD73-D676-6848-87C5-E61E3143F949}" destId="{79F1DAEE-2554-0D45-9070-8B6523F18F89}" srcOrd="2" destOrd="0" parTransId="{0C80E1B7-5B65-9C45-B6D1-709053093EE7}" sibTransId="{CDF0ADB1-EE6C-0C42-A211-0E7C2319DE2B}"/>
    <dgm:cxn modelId="{8A89D932-31F2-0B40-9E66-F0024E22B03E}" type="presOf" srcId="{79F1DAEE-2554-0D45-9070-8B6523F18F89}" destId="{0018A16E-DF42-4E45-A896-CE18019EF6AC}" srcOrd="0" destOrd="0" presId="urn:microsoft.com/office/officeart/2005/8/layout/vList5"/>
    <dgm:cxn modelId="{E7FB8E33-D139-DE49-9F84-06E390019576}" type="presOf" srcId="{447C70A1-BD02-134B-B2C4-E54D639B0620}" destId="{7CA25AE2-E511-BA4F-A6EC-65863F0443FA}" srcOrd="0" destOrd="0" presId="urn:microsoft.com/office/officeart/2005/8/layout/vList5"/>
    <dgm:cxn modelId="{E85BA740-A19B-9146-84A5-C22C726F3AC2}" srcId="{BBCAFD73-D676-6848-87C5-E61E3143F949}" destId="{52F2EC1D-371F-E44D-8972-83021ACEEC15}" srcOrd="0" destOrd="0" parTransId="{387A9B22-083F-3043-A9D5-B1CAFC3E247C}" sibTransId="{2E034C94-F132-354C-BADA-C2DB17EDA9FC}"/>
    <dgm:cxn modelId="{78716545-E0F9-E541-AF8C-B65108EA8512}" type="presOf" srcId="{52F2EC1D-371F-E44D-8972-83021ACEEC15}" destId="{233C9961-5D23-EE49-ACC5-A47C43F447AD}" srcOrd="0" destOrd="0" presId="urn:microsoft.com/office/officeart/2005/8/layout/vList5"/>
    <dgm:cxn modelId="{8F68E178-06C1-4C4B-A1FC-14DCF0E3B244}" type="presOf" srcId="{BB5B0436-5F33-6B43-9984-794B5314E563}" destId="{54A14801-7D63-1545-9210-B2C663E414D2}" srcOrd="0" destOrd="0" presId="urn:microsoft.com/office/officeart/2005/8/layout/vList5"/>
    <dgm:cxn modelId="{960AC1AA-F630-C746-8290-98D432EC3760}" type="presOf" srcId="{0E71CC3B-291D-CD4C-86EA-7FBE90D20D97}" destId="{65B319CE-02CD-9642-B938-F76C48EEB94F}" srcOrd="0" destOrd="0" presId="urn:microsoft.com/office/officeart/2005/8/layout/vList5"/>
    <dgm:cxn modelId="{355378B1-897B-624A-ACF9-40F6563E8FF4}" type="presOf" srcId="{B103518B-C626-BB4B-B164-33345516C23A}" destId="{AF3544DB-77C5-914B-958B-76B4AE10516B}" srcOrd="0" destOrd="0" presId="urn:microsoft.com/office/officeart/2005/8/layout/vList5"/>
    <dgm:cxn modelId="{1CF5F1B6-DE30-8C47-BEB6-ADDB3FF25C67}" srcId="{BBCAFD73-D676-6848-87C5-E61E3143F949}" destId="{B9A720CB-B344-A844-A9DD-342EF48BAB18}" srcOrd="3" destOrd="0" parTransId="{2890FECF-C2DB-8D4A-A9A4-B4C00B3332BA}" sibTransId="{CFE6ECB1-26CC-954B-BB6F-1A4519D89368}"/>
    <dgm:cxn modelId="{84DC8FCD-EE6A-8249-AA4F-E0F27F6B69F0}" type="presOf" srcId="{BBCAFD73-D676-6848-87C5-E61E3143F949}" destId="{ECC101CD-951F-3B46-842C-9A4C79AFEAEB}" srcOrd="0" destOrd="0" presId="urn:microsoft.com/office/officeart/2005/8/layout/vList5"/>
    <dgm:cxn modelId="{FD5214E0-79FE-8C42-B700-A690EC7BB54C}" srcId="{BBCAFD73-D676-6848-87C5-E61E3143F949}" destId="{0E71CC3B-291D-CD4C-86EA-7FBE90D20D97}" srcOrd="1" destOrd="0" parTransId="{354B8DB0-450D-FD4D-A4FA-9CA4C275CAA2}" sibTransId="{648D6C24-01B8-5447-9428-4452DE03CCC1}"/>
    <dgm:cxn modelId="{F4CF18F2-82B5-0340-9F5E-25F85E1E66CA}" srcId="{BBCAFD73-D676-6848-87C5-E61E3143F949}" destId="{BB5B0436-5F33-6B43-9984-794B5314E563}" srcOrd="4" destOrd="0" parTransId="{D8C30329-201E-164D-8DCB-E5ADC1C8C9C7}" sibTransId="{73D6A9B3-DC83-5040-9722-8A01099A5CA6}"/>
    <dgm:cxn modelId="{4114FF13-B02A-1F40-AFF6-9741C55EB21B}" type="presParOf" srcId="{ECC101CD-951F-3B46-842C-9A4C79AFEAEB}" destId="{0393E3F1-018A-8D42-B5F7-30D454FD8B72}" srcOrd="0" destOrd="0" presId="urn:microsoft.com/office/officeart/2005/8/layout/vList5"/>
    <dgm:cxn modelId="{9B5E6178-A1C4-7D4F-B766-58DE93E60FA9}" type="presParOf" srcId="{0393E3F1-018A-8D42-B5F7-30D454FD8B72}" destId="{233C9961-5D23-EE49-ACC5-A47C43F447AD}" srcOrd="0" destOrd="0" presId="urn:microsoft.com/office/officeart/2005/8/layout/vList5"/>
    <dgm:cxn modelId="{41D20EFA-1DE6-2446-92F3-1EFA1EF20386}" type="presParOf" srcId="{ECC101CD-951F-3B46-842C-9A4C79AFEAEB}" destId="{9B2FCC59-C7D2-0244-94E5-6E95140D50D3}" srcOrd="1" destOrd="0" presId="urn:microsoft.com/office/officeart/2005/8/layout/vList5"/>
    <dgm:cxn modelId="{30AFBCB2-9AA6-E744-A15B-ED8AAE8E1976}" type="presParOf" srcId="{ECC101CD-951F-3B46-842C-9A4C79AFEAEB}" destId="{9E8CCD26-E959-7145-8332-33DE828D003C}" srcOrd="2" destOrd="0" presId="urn:microsoft.com/office/officeart/2005/8/layout/vList5"/>
    <dgm:cxn modelId="{0E220BB6-FD1F-7849-9D4B-4EDB27BE0E74}" type="presParOf" srcId="{9E8CCD26-E959-7145-8332-33DE828D003C}" destId="{65B319CE-02CD-9642-B938-F76C48EEB94F}" srcOrd="0" destOrd="0" presId="urn:microsoft.com/office/officeart/2005/8/layout/vList5"/>
    <dgm:cxn modelId="{B5780454-5787-B147-90F5-C2D77ABDC026}" type="presParOf" srcId="{ECC101CD-951F-3B46-842C-9A4C79AFEAEB}" destId="{54383173-07F5-D145-BCBE-82269ACCC740}" srcOrd="3" destOrd="0" presId="urn:microsoft.com/office/officeart/2005/8/layout/vList5"/>
    <dgm:cxn modelId="{2D7BBC8E-F236-5846-AAE5-D748D08BCCE7}" type="presParOf" srcId="{ECC101CD-951F-3B46-842C-9A4C79AFEAEB}" destId="{7E609FDD-0279-8A43-A596-59D435BCA869}" srcOrd="4" destOrd="0" presId="urn:microsoft.com/office/officeart/2005/8/layout/vList5"/>
    <dgm:cxn modelId="{E5BA9A1B-8464-374A-BDF9-703D4D2053B0}" type="presParOf" srcId="{7E609FDD-0279-8A43-A596-59D435BCA869}" destId="{0018A16E-DF42-4E45-A896-CE18019EF6AC}" srcOrd="0" destOrd="0" presId="urn:microsoft.com/office/officeart/2005/8/layout/vList5"/>
    <dgm:cxn modelId="{2C2CFE92-BAEC-4E48-ABC0-748CA48D2A85}" type="presParOf" srcId="{ECC101CD-951F-3B46-842C-9A4C79AFEAEB}" destId="{F5EE5821-1C12-7747-BBF2-673E0DE44BD5}" srcOrd="5" destOrd="0" presId="urn:microsoft.com/office/officeart/2005/8/layout/vList5"/>
    <dgm:cxn modelId="{4863B718-F22B-8048-8D5D-0196DB6F46D0}" type="presParOf" srcId="{ECC101CD-951F-3B46-842C-9A4C79AFEAEB}" destId="{99AB6D19-64E3-3341-A70E-5236EB92BF56}" srcOrd="6" destOrd="0" presId="urn:microsoft.com/office/officeart/2005/8/layout/vList5"/>
    <dgm:cxn modelId="{1B114317-10A3-3E4E-9290-5D9A5F26E09B}" type="presParOf" srcId="{99AB6D19-64E3-3341-A70E-5236EB92BF56}" destId="{37180A01-8281-6B46-A0EF-E59474AD032C}" srcOrd="0" destOrd="0" presId="urn:microsoft.com/office/officeart/2005/8/layout/vList5"/>
    <dgm:cxn modelId="{D0BA0360-8D59-4A42-80F3-B0D5C7A573F8}" type="presParOf" srcId="{ECC101CD-951F-3B46-842C-9A4C79AFEAEB}" destId="{3AC5813D-EEC3-CC43-99A8-BEF56BC2B82C}" srcOrd="7" destOrd="0" presId="urn:microsoft.com/office/officeart/2005/8/layout/vList5"/>
    <dgm:cxn modelId="{3DCA706E-59FE-7E4A-BC75-9E73C306621D}" type="presParOf" srcId="{ECC101CD-951F-3B46-842C-9A4C79AFEAEB}" destId="{AA9B907D-60B8-D448-888D-8DE9BB925805}" srcOrd="8" destOrd="0" presId="urn:microsoft.com/office/officeart/2005/8/layout/vList5"/>
    <dgm:cxn modelId="{A9EB95FF-CCD2-BC49-B7CC-60CCFF60C246}" type="presParOf" srcId="{AA9B907D-60B8-D448-888D-8DE9BB925805}" destId="{54A14801-7D63-1545-9210-B2C663E414D2}" srcOrd="0" destOrd="0" presId="urn:microsoft.com/office/officeart/2005/8/layout/vList5"/>
    <dgm:cxn modelId="{C373A282-81FB-BC4D-9342-18EE9D309B4F}" type="presParOf" srcId="{ECC101CD-951F-3B46-842C-9A4C79AFEAEB}" destId="{E266D2A1-8FD9-1F4D-8591-323B475E5E80}" srcOrd="9" destOrd="0" presId="urn:microsoft.com/office/officeart/2005/8/layout/vList5"/>
    <dgm:cxn modelId="{99094B22-68CA-2F4C-B36F-35F1CC650170}" type="presParOf" srcId="{ECC101CD-951F-3B46-842C-9A4C79AFEAEB}" destId="{B7A54C32-49C9-7A42-9131-33AE2049805A}" srcOrd="10" destOrd="0" presId="urn:microsoft.com/office/officeart/2005/8/layout/vList5"/>
    <dgm:cxn modelId="{CD812309-C9C1-D646-854C-52C05386DF60}" type="presParOf" srcId="{B7A54C32-49C9-7A42-9131-33AE2049805A}" destId="{AF3544DB-77C5-914B-958B-76B4AE10516B}" srcOrd="0" destOrd="0" presId="urn:microsoft.com/office/officeart/2005/8/layout/vList5"/>
    <dgm:cxn modelId="{CD824659-E659-3F48-A26B-94618B2065BF}" type="presParOf" srcId="{ECC101CD-951F-3B46-842C-9A4C79AFEAEB}" destId="{2B09A435-280E-814D-AC4A-8246745BF612}" srcOrd="11" destOrd="0" presId="urn:microsoft.com/office/officeart/2005/8/layout/vList5"/>
    <dgm:cxn modelId="{CF17A8B1-9B85-6444-B346-BAFD4607ACBA}" type="presParOf" srcId="{ECC101CD-951F-3B46-842C-9A4C79AFEAEB}" destId="{8D0762CF-341F-5C45-848E-75BA2E494C70}" srcOrd="12" destOrd="0" presId="urn:microsoft.com/office/officeart/2005/8/layout/vList5"/>
    <dgm:cxn modelId="{792E0032-C320-2041-ACBD-8F6FD87DE9B4}" type="presParOf" srcId="{8D0762CF-341F-5C45-848E-75BA2E494C70}" destId="{7CA25AE2-E511-BA4F-A6EC-65863F0443FA}"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933CE1-009E-4702-A055-3B52D4DD3B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C44365-4FB2-4925-88A9-B0CC921738F8}">
      <dgm:prSet/>
      <dgm:spPr/>
      <dgm:t>
        <a:bodyPr/>
        <a:lstStyle/>
        <a:p>
          <a:pPr>
            <a:lnSpc>
              <a:spcPct val="100000"/>
            </a:lnSpc>
          </a:pPr>
          <a:r>
            <a:rPr lang="en-US"/>
            <a:t>Feature engineering involves transforming raw data into features that are more meaningful for machine learning. We implemented various strategies here:</a:t>
          </a:r>
        </a:p>
      </dgm:t>
    </dgm:pt>
    <dgm:pt modelId="{1B96CA3F-D556-48C0-8074-3FAECAD439BB}" type="parTrans" cxnId="{E73E1649-1472-4AFD-889E-56FA302109D4}">
      <dgm:prSet/>
      <dgm:spPr/>
      <dgm:t>
        <a:bodyPr/>
        <a:lstStyle/>
        <a:p>
          <a:endParaRPr lang="en-US"/>
        </a:p>
      </dgm:t>
    </dgm:pt>
    <dgm:pt modelId="{0F737717-180E-4CF9-80E7-B2AD0B4B0F75}" type="sibTrans" cxnId="{E73E1649-1472-4AFD-889E-56FA302109D4}">
      <dgm:prSet/>
      <dgm:spPr/>
      <dgm:t>
        <a:bodyPr/>
        <a:lstStyle/>
        <a:p>
          <a:endParaRPr lang="en-US"/>
        </a:p>
      </dgm:t>
    </dgm:pt>
    <dgm:pt modelId="{9328FCDD-63DB-4CD6-8509-FB42DB2828B3}">
      <dgm:prSet/>
      <dgm:spPr/>
      <dgm:t>
        <a:bodyPr/>
        <a:lstStyle/>
        <a:p>
          <a:pPr>
            <a:lnSpc>
              <a:spcPct val="100000"/>
            </a:lnSpc>
          </a:pPr>
          <a:r>
            <a:rPr lang="en-US"/>
            <a:t>Temporary features were created from date and time information to capture temporary patterns and relationships</a:t>
          </a:r>
        </a:p>
        <a:p>
          <a:pPr>
            <a:lnSpc>
              <a:spcPct val="100000"/>
            </a:lnSpc>
          </a:pPr>
          <a:endParaRPr lang="en-US"/>
        </a:p>
      </dgm:t>
    </dgm:pt>
    <dgm:pt modelId="{C66F5EE5-730A-4C29-AD48-CF0FA0768209}" type="parTrans" cxnId="{94F61456-D993-403D-92B5-122301B1910B}">
      <dgm:prSet/>
      <dgm:spPr/>
      <dgm:t>
        <a:bodyPr/>
        <a:lstStyle/>
        <a:p>
          <a:endParaRPr lang="en-US"/>
        </a:p>
      </dgm:t>
    </dgm:pt>
    <dgm:pt modelId="{F1E97BD5-F6B9-4799-82BB-8693DB82739F}" type="sibTrans" cxnId="{94F61456-D993-403D-92B5-122301B1910B}">
      <dgm:prSet/>
      <dgm:spPr/>
      <dgm:t>
        <a:bodyPr/>
        <a:lstStyle/>
        <a:p>
          <a:endParaRPr lang="en-US"/>
        </a:p>
      </dgm:t>
    </dgm:pt>
    <dgm:pt modelId="{B9C741F1-33C9-F94C-BA54-D78727463B45}">
      <dgm:prSet/>
      <dgm:spPr/>
      <dgm:t>
        <a:bodyPr/>
        <a:lstStyle/>
        <a:p>
          <a:pPr>
            <a:lnSpc>
              <a:spcPct val="100000"/>
            </a:lnSpc>
          </a:pPr>
          <a:r>
            <a:rPr lang="en-US"/>
            <a:t>Features like shipping_delay, delivery_duration, order_to_delivery, and on_time_delivery  were created from existing ones to capture additional information and enhance predictive power.</a:t>
          </a:r>
        </a:p>
      </dgm:t>
    </dgm:pt>
    <dgm:pt modelId="{85439D8F-5084-DC42-A1F1-CEC82106906F}" type="sibTrans" cxnId="{F985C543-3CB2-D74D-B5BB-8407771AD2DE}">
      <dgm:prSet/>
      <dgm:spPr/>
      <dgm:t>
        <a:bodyPr/>
        <a:lstStyle/>
        <a:p>
          <a:endParaRPr lang="en-US"/>
        </a:p>
      </dgm:t>
    </dgm:pt>
    <dgm:pt modelId="{8D649F39-575A-1447-8FD6-F53AB0D0E818}" type="parTrans" cxnId="{F985C543-3CB2-D74D-B5BB-8407771AD2DE}">
      <dgm:prSet/>
      <dgm:spPr/>
      <dgm:t>
        <a:bodyPr/>
        <a:lstStyle/>
        <a:p>
          <a:endParaRPr lang="en-US"/>
        </a:p>
      </dgm:t>
    </dgm:pt>
    <dgm:pt modelId="{FE5AFAA2-F702-4B1D-93CE-8736B0CDFCC4}" type="pres">
      <dgm:prSet presAssocID="{7E933CE1-009E-4702-A055-3B52D4DD3BDB}" presName="root" presStyleCnt="0">
        <dgm:presLayoutVars>
          <dgm:dir/>
          <dgm:resizeHandles val="exact"/>
        </dgm:presLayoutVars>
      </dgm:prSet>
      <dgm:spPr/>
    </dgm:pt>
    <dgm:pt modelId="{DF3C3EAD-34D4-494E-8142-48BE65C04AD6}" type="pres">
      <dgm:prSet presAssocID="{08C44365-4FB2-4925-88A9-B0CC921738F8}" presName="compNode" presStyleCnt="0"/>
      <dgm:spPr/>
    </dgm:pt>
    <dgm:pt modelId="{D4C71977-0FC7-4298-BB7C-2AD547C735AE}" type="pres">
      <dgm:prSet presAssocID="{08C44365-4FB2-4925-88A9-B0CC921738F8}" presName="bgRect" presStyleLbl="bgShp" presStyleIdx="0" presStyleCnt="3"/>
      <dgm:spPr/>
    </dgm:pt>
    <dgm:pt modelId="{43644BC0-657E-4962-AEA3-60B5DC7A2DE8}" type="pres">
      <dgm:prSet presAssocID="{08C44365-4FB2-4925-88A9-B0CC921738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1752F66-C0E0-4C8B-AACE-8489FDB26B27}" type="pres">
      <dgm:prSet presAssocID="{08C44365-4FB2-4925-88A9-B0CC921738F8}" presName="spaceRect" presStyleCnt="0"/>
      <dgm:spPr/>
    </dgm:pt>
    <dgm:pt modelId="{2E2B5F3C-BD7C-4488-8416-61C2E7FCF325}" type="pres">
      <dgm:prSet presAssocID="{08C44365-4FB2-4925-88A9-B0CC921738F8}" presName="parTx" presStyleLbl="revTx" presStyleIdx="0" presStyleCnt="3">
        <dgm:presLayoutVars>
          <dgm:chMax val="0"/>
          <dgm:chPref val="0"/>
        </dgm:presLayoutVars>
      </dgm:prSet>
      <dgm:spPr/>
    </dgm:pt>
    <dgm:pt modelId="{1979BEF6-17D3-42F1-8326-58C0C84FDAD2}" type="pres">
      <dgm:prSet presAssocID="{0F737717-180E-4CF9-80E7-B2AD0B4B0F75}" presName="sibTrans" presStyleCnt="0"/>
      <dgm:spPr/>
    </dgm:pt>
    <dgm:pt modelId="{A465DFA6-41AC-4F1A-8A07-B58C5DB57BE2}" type="pres">
      <dgm:prSet presAssocID="{9328FCDD-63DB-4CD6-8509-FB42DB2828B3}" presName="compNode" presStyleCnt="0"/>
      <dgm:spPr/>
    </dgm:pt>
    <dgm:pt modelId="{AAD4CB42-C87E-415E-8CED-7910F456FA8D}" type="pres">
      <dgm:prSet presAssocID="{9328FCDD-63DB-4CD6-8509-FB42DB2828B3}" presName="bgRect" presStyleLbl="bgShp" presStyleIdx="1" presStyleCnt="3"/>
      <dgm:spPr/>
    </dgm:pt>
    <dgm:pt modelId="{A60BA4BF-3AAB-48A8-8899-1DAF01B48480}" type="pres">
      <dgm:prSet presAssocID="{9328FCDD-63DB-4CD6-8509-FB42DB2828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4D0644B8-8EB8-410C-895A-DF435C8C031A}" type="pres">
      <dgm:prSet presAssocID="{9328FCDD-63DB-4CD6-8509-FB42DB2828B3}" presName="spaceRect" presStyleCnt="0"/>
      <dgm:spPr/>
    </dgm:pt>
    <dgm:pt modelId="{D0656E39-E16F-4668-9BAC-023BB757FC6A}" type="pres">
      <dgm:prSet presAssocID="{9328FCDD-63DB-4CD6-8509-FB42DB2828B3}" presName="parTx" presStyleLbl="revTx" presStyleIdx="1" presStyleCnt="3">
        <dgm:presLayoutVars>
          <dgm:chMax val="0"/>
          <dgm:chPref val="0"/>
        </dgm:presLayoutVars>
      </dgm:prSet>
      <dgm:spPr/>
    </dgm:pt>
    <dgm:pt modelId="{CA4A1D97-83A1-3949-BAA5-A85846F7F526}" type="pres">
      <dgm:prSet presAssocID="{F1E97BD5-F6B9-4799-82BB-8693DB82739F}" presName="sibTrans" presStyleCnt="0"/>
      <dgm:spPr/>
    </dgm:pt>
    <dgm:pt modelId="{196EFAB8-0CBA-834E-B862-88728279D240}" type="pres">
      <dgm:prSet presAssocID="{B9C741F1-33C9-F94C-BA54-D78727463B45}" presName="compNode" presStyleCnt="0"/>
      <dgm:spPr/>
    </dgm:pt>
    <dgm:pt modelId="{30204BB2-CCFA-454C-A246-F97958A039F6}" type="pres">
      <dgm:prSet presAssocID="{B9C741F1-33C9-F94C-BA54-D78727463B45}" presName="bgRect" presStyleLbl="bgShp" presStyleIdx="2" presStyleCnt="3"/>
      <dgm:spPr/>
    </dgm:pt>
    <dgm:pt modelId="{6188B764-2156-3743-819A-FA2B3F1FD81A}" type="pres">
      <dgm:prSet presAssocID="{B9C741F1-33C9-F94C-BA54-D78727463B45}" presName="iconRect" presStyleLbl="node1" presStyleIdx="2" presStyleCnt="3"/>
      <dgm:spPr/>
    </dgm:pt>
    <dgm:pt modelId="{9C5C99DC-E82B-AD4E-8446-538A5B2AC57D}" type="pres">
      <dgm:prSet presAssocID="{B9C741F1-33C9-F94C-BA54-D78727463B45}" presName="spaceRect" presStyleCnt="0"/>
      <dgm:spPr/>
    </dgm:pt>
    <dgm:pt modelId="{66832DA5-5A2C-F14A-8EDD-2AF13E1527BC}" type="pres">
      <dgm:prSet presAssocID="{B9C741F1-33C9-F94C-BA54-D78727463B45}" presName="parTx" presStyleLbl="revTx" presStyleIdx="2" presStyleCnt="3">
        <dgm:presLayoutVars>
          <dgm:chMax val="0"/>
          <dgm:chPref val="0"/>
        </dgm:presLayoutVars>
      </dgm:prSet>
      <dgm:spPr/>
    </dgm:pt>
  </dgm:ptLst>
  <dgm:cxnLst>
    <dgm:cxn modelId="{F985C543-3CB2-D74D-B5BB-8407771AD2DE}" srcId="{7E933CE1-009E-4702-A055-3B52D4DD3BDB}" destId="{B9C741F1-33C9-F94C-BA54-D78727463B45}" srcOrd="2" destOrd="0" parTransId="{8D649F39-575A-1447-8FD6-F53AB0D0E818}" sibTransId="{85439D8F-5084-DC42-A1F1-CEC82106906F}"/>
    <dgm:cxn modelId="{E2D07546-266B-2E47-888B-1D66100C219D}" type="presOf" srcId="{9328FCDD-63DB-4CD6-8509-FB42DB2828B3}" destId="{D0656E39-E16F-4668-9BAC-023BB757FC6A}" srcOrd="0" destOrd="0" presId="urn:microsoft.com/office/officeart/2018/2/layout/IconVerticalSolidList"/>
    <dgm:cxn modelId="{E73E1649-1472-4AFD-889E-56FA302109D4}" srcId="{7E933CE1-009E-4702-A055-3B52D4DD3BDB}" destId="{08C44365-4FB2-4925-88A9-B0CC921738F8}" srcOrd="0" destOrd="0" parTransId="{1B96CA3F-D556-48C0-8074-3FAECAD439BB}" sibTransId="{0F737717-180E-4CF9-80E7-B2AD0B4B0F75}"/>
    <dgm:cxn modelId="{94F61456-D993-403D-92B5-122301B1910B}" srcId="{7E933CE1-009E-4702-A055-3B52D4DD3BDB}" destId="{9328FCDD-63DB-4CD6-8509-FB42DB2828B3}" srcOrd="1" destOrd="0" parTransId="{C66F5EE5-730A-4C29-AD48-CF0FA0768209}" sibTransId="{F1E97BD5-F6B9-4799-82BB-8693DB82739F}"/>
    <dgm:cxn modelId="{43D22BC6-AE06-43C6-8D95-B029C51B3FCC}" type="presOf" srcId="{7E933CE1-009E-4702-A055-3B52D4DD3BDB}" destId="{FE5AFAA2-F702-4B1D-93CE-8736B0CDFCC4}" srcOrd="0" destOrd="0" presId="urn:microsoft.com/office/officeart/2018/2/layout/IconVerticalSolidList"/>
    <dgm:cxn modelId="{CB5D41E7-EAD5-BE44-B9BD-BCE56CED3999}" type="presOf" srcId="{08C44365-4FB2-4925-88A9-B0CC921738F8}" destId="{2E2B5F3C-BD7C-4488-8416-61C2E7FCF325}" srcOrd="0" destOrd="0" presId="urn:microsoft.com/office/officeart/2018/2/layout/IconVerticalSolidList"/>
    <dgm:cxn modelId="{EA9F42FF-8B89-D743-8F28-D5D94BAD9DF3}" type="presOf" srcId="{B9C741F1-33C9-F94C-BA54-D78727463B45}" destId="{66832DA5-5A2C-F14A-8EDD-2AF13E1527BC}" srcOrd="0" destOrd="0" presId="urn:microsoft.com/office/officeart/2018/2/layout/IconVerticalSolidList"/>
    <dgm:cxn modelId="{41F4E2B8-D81E-C940-AB01-2C5B4BE77E5F}" type="presParOf" srcId="{FE5AFAA2-F702-4B1D-93CE-8736B0CDFCC4}" destId="{DF3C3EAD-34D4-494E-8142-48BE65C04AD6}" srcOrd="0" destOrd="0" presId="urn:microsoft.com/office/officeart/2018/2/layout/IconVerticalSolidList"/>
    <dgm:cxn modelId="{DC0478F9-5F02-1C48-BD1D-071835013F5A}" type="presParOf" srcId="{DF3C3EAD-34D4-494E-8142-48BE65C04AD6}" destId="{D4C71977-0FC7-4298-BB7C-2AD547C735AE}" srcOrd="0" destOrd="0" presId="urn:microsoft.com/office/officeart/2018/2/layout/IconVerticalSolidList"/>
    <dgm:cxn modelId="{915AAACD-1C6D-374A-8054-0FD9C6F30A39}" type="presParOf" srcId="{DF3C3EAD-34D4-494E-8142-48BE65C04AD6}" destId="{43644BC0-657E-4962-AEA3-60B5DC7A2DE8}" srcOrd="1" destOrd="0" presId="urn:microsoft.com/office/officeart/2018/2/layout/IconVerticalSolidList"/>
    <dgm:cxn modelId="{ABF6AAE3-40B4-734E-9496-8A70E409EE3E}" type="presParOf" srcId="{DF3C3EAD-34D4-494E-8142-48BE65C04AD6}" destId="{B1752F66-C0E0-4C8B-AACE-8489FDB26B27}" srcOrd="2" destOrd="0" presId="urn:microsoft.com/office/officeart/2018/2/layout/IconVerticalSolidList"/>
    <dgm:cxn modelId="{5AE7524A-6E11-9A4C-9151-AD0BD214DAF5}" type="presParOf" srcId="{DF3C3EAD-34D4-494E-8142-48BE65C04AD6}" destId="{2E2B5F3C-BD7C-4488-8416-61C2E7FCF325}" srcOrd="3" destOrd="0" presId="urn:microsoft.com/office/officeart/2018/2/layout/IconVerticalSolidList"/>
    <dgm:cxn modelId="{D8DFE596-6FD4-5640-8563-67AE3A15954E}" type="presParOf" srcId="{FE5AFAA2-F702-4B1D-93CE-8736B0CDFCC4}" destId="{1979BEF6-17D3-42F1-8326-58C0C84FDAD2}" srcOrd="1" destOrd="0" presId="urn:microsoft.com/office/officeart/2018/2/layout/IconVerticalSolidList"/>
    <dgm:cxn modelId="{76D62358-4430-A84F-A707-EFD11A6E7AF7}" type="presParOf" srcId="{FE5AFAA2-F702-4B1D-93CE-8736B0CDFCC4}" destId="{A465DFA6-41AC-4F1A-8A07-B58C5DB57BE2}" srcOrd="2" destOrd="0" presId="urn:microsoft.com/office/officeart/2018/2/layout/IconVerticalSolidList"/>
    <dgm:cxn modelId="{16F66520-A122-2A49-A864-30CF48DE577B}" type="presParOf" srcId="{A465DFA6-41AC-4F1A-8A07-B58C5DB57BE2}" destId="{AAD4CB42-C87E-415E-8CED-7910F456FA8D}" srcOrd="0" destOrd="0" presId="urn:microsoft.com/office/officeart/2018/2/layout/IconVerticalSolidList"/>
    <dgm:cxn modelId="{1EEEC360-8274-2948-97D0-CAD3C42086EA}" type="presParOf" srcId="{A465DFA6-41AC-4F1A-8A07-B58C5DB57BE2}" destId="{A60BA4BF-3AAB-48A8-8899-1DAF01B48480}" srcOrd="1" destOrd="0" presId="urn:microsoft.com/office/officeart/2018/2/layout/IconVerticalSolidList"/>
    <dgm:cxn modelId="{1698EB5D-AB68-604A-ABB8-216A48CE8B06}" type="presParOf" srcId="{A465DFA6-41AC-4F1A-8A07-B58C5DB57BE2}" destId="{4D0644B8-8EB8-410C-895A-DF435C8C031A}" srcOrd="2" destOrd="0" presId="urn:microsoft.com/office/officeart/2018/2/layout/IconVerticalSolidList"/>
    <dgm:cxn modelId="{330F12A2-3496-EE4F-AEB9-9BA709C6C126}" type="presParOf" srcId="{A465DFA6-41AC-4F1A-8A07-B58C5DB57BE2}" destId="{D0656E39-E16F-4668-9BAC-023BB757FC6A}" srcOrd="3" destOrd="0" presId="urn:microsoft.com/office/officeart/2018/2/layout/IconVerticalSolidList"/>
    <dgm:cxn modelId="{2B9AB179-62BA-3846-8409-877769B8F45B}" type="presParOf" srcId="{FE5AFAA2-F702-4B1D-93CE-8736B0CDFCC4}" destId="{CA4A1D97-83A1-3949-BAA5-A85846F7F526}" srcOrd="3" destOrd="0" presId="urn:microsoft.com/office/officeart/2018/2/layout/IconVerticalSolidList"/>
    <dgm:cxn modelId="{80495E6A-8754-9243-96D7-8B9E8B926DE6}" type="presParOf" srcId="{FE5AFAA2-F702-4B1D-93CE-8736B0CDFCC4}" destId="{196EFAB8-0CBA-834E-B862-88728279D240}" srcOrd="4" destOrd="0" presId="urn:microsoft.com/office/officeart/2018/2/layout/IconVerticalSolidList"/>
    <dgm:cxn modelId="{B7530CD2-75F5-9842-A202-C12FF40EA7F9}" type="presParOf" srcId="{196EFAB8-0CBA-834E-B862-88728279D240}" destId="{30204BB2-CCFA-454C-A246-F97958A039F6}" srcOrd="0" destOrd="0" presId="urn:microsoft.com/office/officeart/2018/2/layout/IconVerticalSolidList"/>
    <dgm:cxn modelId="{5B487554-9A68-8045-B628-AC4E20282E3B}" type="presParOf" srcId="{196EFAB8-0CBA-834E-B862-88728279D240}" destId="{6188B764-2156-3743-819A-FA2B3F1FD81A}" srcOrd="1" destOrd="0" presId="urn:microsoft.com/office/officeart/2018/2/layout/IconVerticalSolidList"/>
    <dgm:cxn modelId="{0251C249-C6BE-5D4F-90AC-445B398A8F0F}" type="presParOf" srcId="{196EFAB8-0CBA-834E-B862-88728279D240}" destId="{9C5C99DC-E82B-AD4E-8446-538A5B2AC57D}" srcOrd="2" destOrd="0" presId="urn:microsoft.com/office/officeart/2018/2/layout/IconVerticalSolidList"/>
    <dgm:cxn modelId="{A6DA3084-69C4-D047-8E18-AC964B52E337}" type="presParOf" srcId="{196EFAB8-0CBA-834E-B862-88728279D240}" destId="{66832DA5-5A2C-F14A-8EDD-2AF13E1527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5A5978-6B31-4C59-A5C9-BC7355F96C5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324260C-BD4B-45EA-9CCE-AB3A22217F5F}">
      <dgm:prSet/>
      <dgm:spPr/>
      <dgm:t>
        <a:bodyPr/>
        <a:lstStyle/>
        <a:p>
          <a:r>
            <a:rPr lang="en-US"/>
            <a:t>Logistic Regression</a:t>
          </a:r>
        </a:p>
      </dgm:t>
    </dgm:pt>
    <dgm:pt modelId="{F516976C-3B7A-4908-B66F-8B692295F739}" type="parTrans" cxnId="{1F73D21E-1CA6-49B4-AD09-D0D1DCDAEBF4}">
      <dgm:prSet/>
      <dgm:spPr/>
      <dgm:t>
        <a:bodyPr/>
        <a:lstStyle/>
        <a:p>
          <a:endParaRPr lang="en-US"/>
        </a:p>
      </dgm:t>
    </dgm:pt>
    <dgm:pt modelId="{E3D94C03-2526-48DF-BAC5-333EEE05DB2C}" type="sibTrans" cxnId="{1F73D21E-1CA6-49B4-AD09-D0D1DCDAEBF4}">
      <dgm:prSet/>
      <dgm:spPr/>
      <dgm:t>
        <a:bodyPr/>
        <a:lstStyle/>
        <a:p>
          <a:endParaRPr lang="en-US"/>
        </a:p>
      </dgm:t>
    </dgm:pt>
    <dgm:pt modelId="{DBE30132-4CE6-40F5-A375-4B4C77696B8A}">
      <dgm:prSet/>
      <dgm:spPr/>
      <dgm:t>
        <a:bodyPr/>
        <a:lstStyle/>
        <a:p>
          <a:r>
            <a:rPr lang="en-US"/>
            <a:t>Random Forest</a:t>
          </a:r>
        </a:p>
      </dgm:t>
    </dgm:pt>
    <dgm:pt modelId="{CB6200C2-0273-4C76-AFC9-12946EBAD29C}" type="parTrans" cxnId="{29C399EC-A7F8-4110-9837-8350B57FABB8}">
      <dgm:prSet/>
      <dgm:spPr/>
      <dgm:t>
        <a:bodyPr/>
        <a:lstStyle/>
        <a:p>
          <a:endParaRPr lang="en-US"/>
        </a:p>
      </dgm:t>
    </dgm:pt>
    <dgm:pt modelId="{74DA3F1D-9CBB-4C83-AD4E-04DD4B1E29CA}" type="sibTrans" cxnId="{29C399EC-A7F8-4110-9837-8350B57FABB8}">
      <dgm:prSet/>
      <dgm:spPr/>
      <dgm:t>
        <a:bodyPr/>
        <a:lstStyle/>
        <a:p>
          <a:endParaRPr lang="en-US"/>
        </a:p>
      </dgm:t>
    </dgm:pt>
    <dgm:pt modelId="{4E85F829-8E37-4B3E-8620-ECFC2EF8C788}" type="pres">
      <dgm:prSet presAssocID="{385A5978-6B31-4C59-A5C9-BC7355F96C5B}" presName="linear" presStyleCnt="0">
        <dgm:presLayoutVars>
          <dgm:dir/>
          <dgm:animLvl val="lvl"/>
          <dgm:resizeHandles val="exact"/>
        </dgm:presLayoutVars>
      </dgm:prSet>
      <dgm:spPr/>
    </dgm:pt>
    <dgm:pt modelId="{1E3128A5-16FB-47B6-98B3-01F45FCB8ABA}" type="pres">
      <dgm:prSet presAssocID="{A324260C-BD4B-45EA-9CCE-AB3A22217F5F}" presName="parentLin" presStyleCnt="0"/>
      <dgm:spPr/>
    </dgm:pt>
    <dgm:pt modelId="{46EBA559-123A-4D85-B620-07C3B820C47A}" type="pres">
      <dgm:prSet presAssocID="{A324260C-BD4B-45EA-9CCE-AB3A22217F5F}" presName="parentLeftMargin" presStyleLbl="node1" presStyleIdx="0" presStyleCnt="2"/>
      <dgm:spPr/>
    </dgm:pt>
    <dgm:pt modelId="{1A59EB29-85A2-415F-B695-DE687C0990AD}" type="pres">
      <dgm:prSet presAssocID="{A324260C-BD4B-45EA-9CCE-AB3A22217F5F}" presName="parentText" presStyleLbl="node1" presStyleIdx="0" presStyleCnt="2">
        <dgm:presLayoutVars>
          <dgm:chMax val="0"/>
          <dgm:bulletEnabled val="1"/>
        </dgm:presLayoutVars>
      </dgm:prSet>
      <dgm:spPr/>
    </dgm:pt>
    <dgm:pt modelId="{C01E4F76-0310-480C-9EC4-BE7B464886B7}" type="pres">
      <dgm:prSet presAssocID="{A324260C-BD4B-45EA-9CCE-AB3A22217F5F}" presName="negativeSpace" presStyleCnt="0"/>
      <dgm:spPr/>
    </dgm:pt>
    <dgm:pt modelId="{3651925B-6B57-4428-B76A-89A949AD304B}" type="pres">
      <dgm:prSet presAssocID="{A324260C-BD4B-45EA-9CCE-AB3A22217F5F}" presName="childText" presStyleLbl="conFgAcc1" presStyleIdx="0" presStyleCnt="2">
        <dgm:presLayoutVars>
          <dgm:bulletEnabled val="1"/>
        </dgm:presLayoutVars>
      </dgm:prSet>
      <dgm:spPr/>
    </dgm:pt>
    <dgm:pt modelId="{0CF9C5B7-6E80-4DA4-B5ED-89BBC80AB69E}" type="pres">
      <dgm:prSet presAssocID="{E3D94C03-2526-48DF-BAC5-333EEE05DB2C}" presName="spaceBetweenRectangles" presStyleCnt="0"/>
      <dgm:spPr/>
    </dgm:pt>
    <dgm:pt modelId="{06E1BE96-B595-4011-9D62-9B06F18E0945}" type="pres">
      <dgm:prSet presAssocID="{DBE30132-4CE6-40F5-A375-4B4C77696B8A}" presName="parentLin" presStyleCnt="0"/>
      <dgm:spPr/>
    </dgm:pt>
    <dgm:pt modelId="{5A149066-BFE6-4D34-B2E6-DD9E5FD72287}" type="pres">
      <dgm:prSet presAssocID="{DBE30132-4CE6-40F5-A375-4B4C77696B8A}" presName="parentLeftMargin" presStyleLbl="node1" presStyleIdx="0" presStyleCnt="2"/>
      <dgm:spPr/>
    </dgm:pt>
    <dgm:pt modelId="{036D3E99-7C46-4B76-974E-F080A2201884}" type="pres">
      <dgm:prSet presAssocID="{DBE30132-4CE6-40F5-A375-4B4C77696B8A}" presName="parentText" presStyleLbl="node1" presStyleIdx="1" presStyleCnt="2">
        <dgm:presLayoutVars>
          <dgm:chMax val="0"/>
          <dgm:bulletEnabled val="1"/>
        </dgm:presLayoutVars>
      </dgm:prSet>
      <dgm:spPr/>
    </dgm:pt>
    <dgm:pt modelId="{8EA981BC-3408-4499-B277-FDB38A7771D4}" type="pres">
      <dgm:prSet presAssocID="{DBE30132-4CE6-40F5-A375-4B4C77696B8A}" presName="negativeSpace" presStyleCnt="0"/>
      <dgm:spPr/>
    </dgm:pt>
    <dgm:pt modelId="{5E0983A9-78E8-4B1B-A969-0C0D674C11CE}" type="pres">
      <dgm:prSet presAssocID="{DBE30132-4CE6-40F5-A375-4B4C77696B8A}" presName="childText" presStyleLbl="conFgAcc1" presStyleIdx="1" presStyleCnt="2">
        <dgm:presLayoutVars>
          <dgm:bulletEnabled val="1"/>
        </dgm:presLayoutVars>
      </dgm:prSet>
      <dgm:spPr/>
    </dgm:pt>
  </dgm:ptLst>
  <dgm:cxnLst>
    <dgm:cxn modelId="{1F73D21E-1CA6-49B4-AD09-D0D1DCDAEBF4}" srcId="{385A5978-6B31-4C59-A5C9-BC7355F96C5B}" destId="{A324260C-BD4B-45EA-9CCE-AB3A22217F5F}" srcOrd="0" destOrd="0" parTransId="{F516976C-3B7A-4908-B66F-8B692295F739}" sibTransId="{E3D94C03-2526-48DF-BAC5-333EEE05DB2C}"/>
    <dgm:cxn modelId="{2B1A7020-7F5A-874F-A43D-051CDB3B47D4}" type="presOf" srcId="{DBE30132-4CE6-40F5-A375-4B4C77696B8A}" destId="{036D3E99-7C46-4B76-974E-F080A2201884}" srcOrd="1" destOrd="0" presId="urn:microsoft.com/office/officeart/2005/8/layout/list1"/>
    <dgm:cxn modelId="{C4A78141-3E2D-4A4D-83A0-F1DF906A2429}" type="presOf" srcId="{A324260C-BD4B-45EA-9CCE-AB3A22217F5F}" destId="{46EBA559-123A-4D85-B620-07C3B820C47A}" srcOrd="0" destOrd="0" presId="urn:microsoft.com/office/officeart/2005/8/layout/list1"/>
    <dgm:cxn modelId="{8660A861-F46B-7143-A34E-06E09500AFAD}" type="presOf" srcId="{385A5978-6B31-4C59-A5C9-BC7355F96C5B}" destId="{4E85F829-8E37-4B3E-8620-ECFC2EF8C788}" srcOrd="0" destOrd="0" presId="urn:microsoft.com/office/officeart/2005/8/layout/list1"/>
    <dgm:cxn modelId="{455E08C0-1F6B-6A45-A8F7-DA9B17553C8F}" type="presOf" srcId="{A324260C-BD4B-45EA-9CCE-AB3A22217F5F}" destId="{1A59EB29-85A2-415F-B695-DE687C0990AD}" srcOrd="1" destOrd="0" presId="urn:microsoft.com/office/officeart/2005/8/layout/list1"/>
    <dgm:cxn modelId="{29C399EC-A7F8-4110-9837-8350B57FABB8}" srcId="{385A5978-6B31-4C59-A5C9-BC7355F96C5B}" destId="{DBE30132-4CE6-40F5-A375-4B4C77696B8A}" srcOrd="1" destOrd="0" parTransId="{CB6200C2-0273-4C76-AFC9-12946EBAD29C}" sibTransId="{74DA3F1D-9CBB-4C83-AD4E-04DD4B1E29CA}"/>
    <dgm:cxn modelId="{D35C2BF3-7B72-EA4C-8A0F-49A872CED394}" type="presOf" srcId="{DBE30132-4CE6-40F5-A375-4B4C77696B8A}" destId="{5A149066-BFE6-4D34-B2E6-DD9E5FD72287}" srcOrd="0" destOrd="0" presId="urn:microsoft.com/office/officeart/2005/8/layout/list1"/>
    <dgm:cxn modelId="{3672B4F7-4ECE-D442-9415-8F0D1F882278}" type="presParOf" srcId="{4E85F829-8E37-4B3E-8620-ECFC2EF8C788}" destId="{1E3128A5-16FB-47B6-98B3-01F45FCB8ABA}" srcOrd="0" destOrd="0" presId="urn:microsoft.com/office/officeart/2005/8/layout/list1"/>
    <dgm:cxn modelId="{C9CDEF8D-09A0-BF4D-813A-8458601CFBAC}" type="presParOf" srcId="{1E3128A5-16FB-47B6-98B3-01F45FCB8ABA}" destId="{46EBA559-123A-4D85-B620-07C3B820C47A}" srcOrd="0" destOrd="0" presId="urn:microsoft.com/office/officeart/2005/8/layout/list1"/>
    <dgm:cxn modelId="{65B77CAC-F28D-6143-92B1-FB9B0E36F586}" type="presParOf" srcId="{1E3128A5-16FB-47B6-98B3-01F45FCB8ABA}" destId="{1A59EB29-85A2-415F-B695-DE687C0990AD}" srcOrd="1" destOrd="0" presId="urn:microsoft.com/office/officeart/2005/8/layout/list1"/>
    <dgm:cxn modelId="{1C09188F-907F-6741-81B6-1CE596D167E7}" type="presParOf" srcId="{4E85F829-8E37-4B3E-8620-ECFC2EF8C788}" destId="{C01E4F76-0310-480C-9EC4-BE7B464886B7}" srcOrd="1" destOrd="0" presId="urn:microsoft.com/office/officeart/2005/8/layout/list1"/>
    <dgm:cxn modelId="{7FB41667-443F-144B-A022-03BE3C8091D9}" type="presParOf" srcId="{4E85F829-8E37-4B3E-8620-ECFC2EF8C788}" destId="{3651925B-6B57-4428-B76A-89A949AD304B}" srcOrd="2" destOrd="0" presId="urn:microsoft.com/office/officeart/2005/8/layout/list1"/>
    <dgm:cxn modelId="{2AE94676-F6A9-404F-8779-3FE1EC78E38B}" type="presParOf" srcId="{4E85F829-8E37-4B3E-8620-ECFC2EF8C788}" destId="{0CF9C5B7-6E80-4DA4-B5ED-89BBC80AB69E}" srcOrd="3" destOrd="0" presId="urn:microsoft.com/office/officeart/2005/8/layout/list1"/>
    <dgm:cxn modelId="{5962EB10-96A2-1045-8EF6-BB76819286B6}" type="presParOf" srcId="{4E85F829-8E37-4B3E-8620-ECFC2EF8C788}" destId="{06E1BE96-B595-4011-9D62-9B06F18E0945}" srcOrd="4" destOrd="0" presId="urn:microsoft.com/office/officeart/2005/8/layout/list1"/>
    <dgm:cxn modelId="{248D8E19-31F3-AD48-AEC2-FA072958531E}" type="presParOf" srcId="{06E1BE96-B595-4011-9D62-9B06F18E0945}" destId="{5A149066-BFE6-4D34-B2E6-DD9E5FD72287}" srcOrd="0" destOrd="0" presId="urn:microsoft.com/office/officeart/2005/8/layout/list1"/>
    <dgm:cxn modelId="{625A3852-F593-7441-88BE-665E892E38CA}" type="presParOf" srcId="{06E1BE96-B595-4011-9D62-9B06F18E0945}" destId="{036D3E99-7C46-4B76-974E-F080A2201884}" srcOrd="1" destOrd="0" presId="urn:microsoft.com/office/officeart/2005/8/layout/list1"/>
    <dgm:cxn modelId="{6B588BFB-8F0B-B743-AB1B-7EEEAA8D07E4}" type="presParOf" srcId="{4E85F829-8E37-4B3E-8620-ECFC2EF8C788}" destId="{8EA981BC-3408-4499-B277-FDB38A7771D4}" srcOrd="5" destOrd="0" presId="urn:microsoft.com/office/officeart/2005/8/layout/list1"/>
    <dgm:cxn modelId="{0F24E240-817C-5C43-AAB6-D4954917FA19}" type="presParOf" srcId="{4E85F829-8E37-4B3E-8620-ECFC2EF8C788}" destId="{5E0983A9-78E8-4B1B-A969-0C0D674C11C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6B1E8-C653-C041-A810-D4881B3D8265}">
      <dsp:nvSpPr>
        <dsp:cNvPr id="0" name=""/>
        <dsp:cNvSpPr/>
      </dsp:nvSpPr>
      <dsp:spPr>
        <a:xfrm>
          <a:off x="198"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Over $10B in medical supplies shipped annually to 90+ countries</a:t>
          </a:r>
        </a:p>
      </dsp:txBody>
      <dsp:txXfrm>
        <a:off x="198" y="1108709"/>
        <a:ext cx="2402123" cy="1663065"/>
      </dsp:txXfrm>
    </dsp:sp>
    <dsp:sp modelId="{7CD4FCA9-19A3-524A-AA81-B36D546464F0}">
      <dsp:nvSpPr>
        <dsp:cNvPr id="0" name=""/>
        <dsp:cNvSpPr/>
      </dsp:nvSpPr>
      <dsp:spPr>
        <a:xfrm>
          <a:off x="198"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98" y="0"/>
        <a:ext cx="2402123" cy="1108710"/>
      </dsp:txXfrm>
    </dsp:sp>
    <dsp:sp modelId="{F44206A9-A5F4-3041-8D9B-716E5DFC7104}">
      <dsp:nvSpPr>
        <dsp:cNvPr id="0" name=""/>
        <dsp:cNvSpPr/>
      </dsp:nvSpPr>
      <dsp:spPr>
        <a:xfrm>
          <a:off x="2594491"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Delivery delays have severe public health consequences.</a:t>
          </a:r>
        </a:p>
      </dsp:txBody>
      <dsp:txXfrm>
        <a:off x="2594491" y="1108709"/>
        <a:ext cx="2402123" cy="1663065"/>
      </dsp:txXfrm>
    </dsp:sp>
    <dsp:sp modelId="{C3255535-34F1-DE44-BAC6-7D6C38BB976F}">
      <dsp:nvSpPr>
        <dsp:cNvPr id="0" name=""/>
        <dsp:cNvSpPr/>
      </dsp:nvSpPr>
      <dsp:spPr>
        <a:xfrm>
          <a:off x="2594491"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594491" y="0"/>
        <a:ext cx="2402123" cy="1108710"/>
      </dsp:txXfrm>
    </dsp:sp>
    <dsp:sp modelId="{CC63C2EE-1351-2943-AEA9-3F14E9F9F860}">
      <dsp:nvSpPr>
        <dsp:cNvPr id="0" name=""/>
        <dsp:cNvSpPr/>
      </dsp:nvSpPr>
      <dsp:spPr>
        <a:xfrm>
          <a:off x="5188784"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Unpredictable bottlenecks due to many complex variables.</a:t>
          </a:r>
        </a:p>
      </dsp:txBody>
      <dsp:txXfrm>
        <a:off x="5188784" y="1108709"/>
        <a:ext cx="2402123" cy="1663065"/>
      </dsp:txXfrm>
    </dsp:sp>
    <dsp:sp modelId="{926D5293-88A1-284E-8DE2-248A0ED88257}">
      <dsp:nvSpPr>
        <dsp:cNvPr id="0" name=""/>
        <dsp:cNvSpPr/>
      </dsp:nvSpPr>
      <dsp:spPr>
        <a:xfrm>
          <a:off x="5188784"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5188784" y="0"/>
        <a:ext cx="2402123" cy="1108710"/>
      </dsp:txXfrm>
    </dsp:sp>
    <dsp:sp modelId="{670671C1-9259-2B40-A106-351BE101295A}">
      <dsp:nvSpPr>
        <dsp:cNvPr id="0" name=""/>
        <dsp:cNvSpPr/>
      </dsp:nvSpPr>
      <dsp:spPr>
        <a:xfrm>
          <a:off x="7783077"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Current prediction relies on expert manual evaluation, not scalable</a:t>
          </a:r>
        </a:p>
      </dsp:txBody>
      <dsp:txXfrm>
        <a:off x="7783077" y="1108709"/>
        <a:ext cx="2402123" cy="1663065"/>
      </dsp:txXfrm>
    </dsp:sp>
    <dsp:sp modelId="{4DCC49DC-7B73-7B4B-9871-4873C397B01F}">
      <dsp:nvSpPr>
        <dsp:cNvPr id="0" name=""/>
        <dsp:cNvSpPr/>
      </dsp:nvSpPr>
      <dsp:spPr>
        <a:xfrm>
          <a:off x="7783077"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783077" y="0"/>
        <a:ext cx="2402123" cy="1108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2394E-7641-4071-9C2A-1C5021D55951}">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73CC6-3CC9-450C-86E6-10BBDB94209A}">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AC454-D1F1-4DE0-AD1F-7E14C33136B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The primary objective of this project is to develop a machine learning model to predict whether a new global health commodity shipment would deliver on its scheduled date or not. </a:t>
          </a:r>
          <a:endParaRPr lang="en-US" sz="1500" kern="1200"/>
        </a:p>
      </dsp:txBody>
      <dsp:txXfrm>
        <a:off x="1834517" y="1507711"/>
        <a:ext cx="3148942" cy="1335915"/>
      </dsp:txXfrm>
    </dsp:sp>
    <dsp:sp modelId="{5461D03F-033F-46C6-8974-3732E944AE78}">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18DC-9A0A-4FE7-AB55-65FAFA39E612}">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71434-675B-4D16-B911-A1CFD8E52CEB}">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This information would be valuable to supply chain analysts who could use it to plan for potential delays and take proactive steps to mitigate them.</a:t>
          </a:r>
          <a:endParaRPr lang="en-US" sz="1500" kern="1200"/>
        </a:p>
      </dsp:txBody>
      <dsp:txXfrm>
        <a:off x="7154322"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04D29-47C1-4B42-8F4F-A56186671A53}">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790F4-1278-484F-9C73-4A9F4AEFC4D0}">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Accuracy</a:t>
          </a:r>
        </a:p>
      </dsp:txBody>
      <dsp:txXfrm>
        <a:off x="569079" y="2427788"/>
        <a:ext cx="2072362" cy="720000"/>
      </dsp:txXfrm>
    </dsp:sp>
    <dsp:sp modelId="{F5400296-2D6D-412D-8B13-8187598DAD8E}">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578319-62F9-4D8A-8195-446017338E7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Precision</a:t>
          </a:r>
        </a:p>
      </dsp:txBody>
      <dsp:txXfrm>
        <a:off x="3004105" y="2427788"/>
        <a:ext cx="2072362" cy="720000"/>
      </dsp:txXfrm>
    </dsp:sp>
    <dsp:sp modelId="{AF77550B-87D6-4451-B628-4137F3D3A8BB}">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A69C2-EFBE-4D35-B4CA-F6F32D19CC5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Recall</a:t>
          </a:r>
        </a:p>
      </dsp:txBody>
      <dsp:txXfrm>
        <a:off x="5439131" y="2427788"/>
        <a:ext cx="2072362" cy="720000"/>
      </dsp:txXfrm>
    </dsp:sp>
    <dsp:sp modelId="{7D360AE7-3AA9-40F3-8B34-E1C21E447B0E}">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AC323-0D96-47AD-BF63-B24DFF60F6E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F1 Score.</a:t>
          </a:r>
        </a:p>
      </dsp:txBody>
      <dsp:txXfrm>
        <a:off x="7874157" y="2427788"/>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9961-5D23-EE49-ACC5-A47C43F447AD}">
      <dsp:nvSpPr>
        <dsp:cNvPr id="0" name=""/>
        <dsp:cNvSpPr/>
      </dsp:nvSpPr>
      <dsp:spPr>
        <a:xfrm>
          <a:off x="3364992" y="371"/>
          <a:ext cx="3785616" cy="59597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Insights</a:t>
          </a:r>
        </a:p>
      </dsp:txBody>
      <dsp:txXfrm>
        <a:off x="3394085" y="29464"/>
        <a:ext cx="3727430" cy="537785"/>
      </dsp:txXfrm>
    </dsp:sp>
    <dsp:sp modelId="{65B319CE-02CD-9642-B938-F76C48EEB94F}">
      <dsp:nvSpPr>
        <dsp:cNvPr id="0" name=""/>
        <dsp:cNvSpPr/>
      </dsp:nvSpPr>
      <dsp:spPr>
        <a:xfrm>
          <a:off x="3364992" y="626142"/>
          <a:ext cx="3785616" cy="595971"/>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Feature Engineering</a:t>
          </a:r>
        </a:p>
      </dsp:txBody>
      <dsp:txXfrm>
        <a:off x="3394085" y="655235"/>
        <a:ext cx="3727430" cy="537785"/>
      </dsp:txXfrm>
    </dsp:sp>
    <dsp:sp modelId="{0018A16E-DF42-4E45-A896-CE18019EF6AC}">
      <dsp:nvSpPr>
        <dsp:cNvPr id="0" name=""/>
        <dsp:cNvSpPr/>
      </dsp:nvSpPr>
      <dsp:spPr>
        <a:xfrm>
          <a:off x="3364992" y="1251912"/>
          <a:ext cx="3785616" cy="595971"/>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Processing</a:t>
          </a:r>
        </a:p>
      </dsp:txBody>
      <dsp:txXfrm>
        <a:off x="3394085" y="1281005"/>
        <a:ext cx="3727430" cy="537785"/>
      </dsp:txXfrm>
    </dsp:sp>
    <dsp:sp modelId="{37180A01-8281-6B46-A0EF-E59474AD032C}">
      <dsp:nvSpPr>
        <dsp:cNvPr id="0" name=""/>
        <dsp:cNvSpPr/>
      </dsp:nvSpPr>
      <dsp:spPr>
        <a:xfrm>
          <a:off x="3364992" y="1877683"/>
          <a:ext cx="3785616" cy="59597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Training-</a:t>
          </a:r>
          <a:br>
            <a:rPr lang="en-US" sz="1600" kern="1200"/>
          </a:br>
          <a:r>
            <a:rPr lang="en-US" sz="1600" b="0" i="0" kern="1200"/>
            <a:t>testing split</a:t>
          </a:r>
          <a:endParaRPr lang="en-US" sz="1600" kern="1200"/>
        </a:p>
      </dsp:txBody>
      <dsp:txXfrm>
        <a:off x="3394085" y="1906776"/>
        <a:ext cx="3727430" cy="537785"/>
      </dsp:txXfrm>
    </dsp:sp>
    <dsp:sp modelId="{54A14801-7D63-1545-9210-B2C663E414D2}">
      <dsp:nvSpPr>
        <dsp:cNvPr id="0" name=""/>
        <dsp:cNvSpPr/>
      </dsp:nvSpPr>
      <dsp:spPr>
        <a:xfrm>
          <a:off x="3364992" y="2503453"/>
          <a:ext cx="3785616" cy="595971"/>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Training using different Algorithms</a:t>
          </a:r>
        </a:p>
      </dsp:txBody>
      <dsp:txXfrm>
        <a:off x="3394085" y="2532546"/>
        <a:ext cx="3727430" cy="537785"/>
      </dsp:txXfrm>
    </dsp:sp>
    <dsp:sp modelId="{AF3544DB-77C5-914B-958B-76B4AE10516B}">
      <dsp:nvSpPr>
        <dsp:cNvPr id="0" name=""/>
        <dsp:cNvSpPr/>
      </dsp:nvSpPr>
      <dsp:spPr>
        <a:xfrm>
          <a:off x="3364992" y="3129223"/>
          <a:ext cx="3785616" cy="595971"/>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Training with different Algorithms and Comparison</a:t>
          </a:r>
        </a:p>
      </dsp:txBody>
      <dsp:txXfrm>
        <a:off x="3394085" y="3158316"/>
        <a:ext cx="3727430" cy="537785"/>
      </dsp:txXfrm>
    </dsp:sp>
    <dsp:sp modelId="{7CA25AE2-E511-BA4F-A6EC-65863F0443FA}">
      <dsp:nvSpPr>
        <dsp:cNvPr id="0" name=""/>
        <dsp:cNvSpPr/>
      </dsp:nvSpPr>
      <dsp:spPr>
        <a:xfrm>
          <a:off x="3364992" y="3754994"/>
          <a:ext cx="3785616" cy="59597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Conclusion &amp; Findings</a:t>
          </a:r>
        </a:p>
      </dsp:txBody>
      <dsp:txXfrm>
        <a:off x="3394085" y="3784087"/>
        <a:ext cx="3727430" cy="537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71977-0FC7-4298-BB7C-2AD547C735A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44BC0-657E-4962-AEA3-60B5DC7A2DE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B5F3C-BD7C-4488-8416-61C2E7FCF32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Feature engineering involves transforming raw data into features that are more meaningful for machine learning. We implemented various strategies here:</a:t>
          </a:r>
        </a:p>
      </dsp:txBody>
      <dsp:txXfrm>
        <a:off x="1435590" y="531"/>
        <a:ext cx="9080009" cy="1242935"/>
      </dsp:txXfrm>
    </dsp:sp>
    <dsp:sp modelId="{AAD4CB42-C87E-415E-8CED-7910F456FA8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BA4BF-3AAB-48A8-8899-1DAF01B4848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56E39-E16F-4668-9BAC-023BB757FC6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Temporary features were created from date and time information to capture temporary patterns and relationships</a:t>
          </a:r>
        </a:p>
        <a:p>
          <a:pPr marL="0" lvl="0" indent="0" algn="l" defTabSz="800100">
            <a:lnSpc>
              <a:spcPct val="100000"/>
            </a:lnSpc>
            <a:spcBef>
              <a:spcPct val="0"/>
            </a:spcBef>
            <a:spcAft>
              <a:spcPct val="35000"/>
            </a:spcAft>
            <a:buNone/>
          </a:pPr>
          <a:endParaRPr lang="en-US" sz="1800" kern="1200"/>
        </a:p>
      </dsp:txBody>
      <dsp:txXfrm>
        <a:off x="1435590" y="1554201"/>
        <a:ext cx="9080009" cy="1242935"/>
      </dsp:txXfrm>
    </dsp:sp>
    <dsp:sp modelId="{30204BB2-CCFA-454C-A246-F97958A039F6}">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8B764-2156-3743-819A-FA2B3F1FD81A}">
      <dsp:nvSpPr>
        <dsp:cNvPr id="0" name=""/>
        <dsp:cNvSpPr/>
      </dsp:nvSpPr>
      <dsp:spPr>
        <a:xfrm>
          <a:off x="375988" y="338753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32DA5-5A2C-F14A-8EDD-2AF13E1527B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Features like shipping_delay, delivery_duration, order_to_delivery, and on_time_delivery  were created from existing ones to capture additional information and enhance predictive power.</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1925B-6B57-4428-B76A-89A949AD304B}">
      <dsp:nvSpPr>
        <dsp:cNvPr id="0" name=""/>
        <dsp:cNvSpPr/>
      </dsp:nvSpPr>
      <dsp:spPr>
        <a:xfrm>
          <a:off x="0" y="1540470"/>
          <a:ext cx="6900512" cy="11087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59EB29-85A2-415F-B695-DE687C0990AD}">
      <dsp:nvSpPr>
        <dsp:cNvPr id="0" name=""/>
        <dsp:cNvSpPr/>
      </dsp:nvSpPr>
      <dsp:spPr>
        <a:xfrm>
          <a:off x="345025" y="891030"/>
          <a:ext cx="4830358" cy="1298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955800">
            <a:lnSpc>
              <a:spcPct val="90000"/>
            </a:lnSpc>
            <a:spcBef>
              <a:spcPct val="0"/>
            </a:spcBef>
            <a:spcAft>
              <a:spcPct val="35000"/>
            </a:spcAft>
            <a:buNone/>
          </a:pPr>
          <a:r>
            <a:rPr lang="en-US" sz="4400" kern="1200"/>
            <a:t>Logistic Regression</a:t>
          </a:r>
        </a:p>
      </dsp:txBody>
      <dsp:txXfrm>
        <a:off x="408431" y="954436"/>
        <a:ext cx="4703546" cy="1172068"/>
      </dsp:txXfrm>
    </dsp:sp>
    <dsp:sp modelId="{5E0983A9-78E8-4B1B-A969-0C0D674C11CE}">
      <dsp:nvSpPr>
        <dsp:cNvPr id="0" name=""/>
        <dsp:cNvSpPr/>
      </dsp:nvSpPr>
      <dsp:spPr>
        <a:xfrm>
          <a:off x="0" y="3536310"/>
          <a:ext cx="6900512" cy="1108799"/>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6D3E99-7C46-4B76-974E-F080A2201884}">
      <dsp:nvSpPr>
        <dsp:cNvPr id="0" name=""/>
        <dsp:cNvSpPr/>
      </dsp:nvSpPr>
      <dsp:spPr>
        <a:xfrm>
          <a:off x="345025" y="2886870"/>
          <a:ext cx="4830358" cy="1298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955800">
            <a:lnSpc>
              <a:spcPct val="90000"/>
            </a:lnSpc>
            <a:spcBef>
              <a:spcPct val="0"/>
            </a:spcBef>
            <a:spcAft>
              <a:spcPct val="35000"/>
            </a:spcAft>
            <a:buNone/>
          </a:pPr>
          <a:r>
            <a:rPr lang="en-US" sz="4400" kern="1200"/>
            <a:t>Random Forest</a:t>
          </a:r>
        </a:p>
      </dsp:txBody>
      <dsp:txXfrm>
        <a:off x="408431" y="2950276"/>
        <a:ext cx="4703546" cy="117206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63F7F-BFBA-4D7C-B314-22212A4E0B72}"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2F5C1-02F9-4737-9C36-623419A47579}" type="slidenum">
              <a:rPr lang="en-US" smtClean="0"/>
              <a:t>‹#›</a:t>
            </a:fld>
            <a:endParaRPr lang="en-US"/>
          </a:p>
        </p:txBody>
      </p:sp>
    </p:spTree>
    <p:extLst>
      <p:ext uri="{BB962C8B-B14F-4D97-AF65-F5344CB8AC3E}">
        <p14:creationId xmlns:p14="http://schemas.microsoft.com/office/powerpoint/2010/main" val="191223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1</a:t>
            </a:fld>
            <a:endParaRPr lang="en-US"/>
          </a:p>
        </p:txBody>
      </p:sp>
    </p:spTree>
    <p:extLst>
      <p:ext uri="{BB962C8B-B14F-4D97-AF65-F5344CB8AC3E}">
        <p14:creationId xmlns:p14="http://schemas.microsoft.com/office/powerpoint/2010/main" val="425102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1d27fa7b0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1d27fa7b0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2a1d27fa7b0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1d27fa7b0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a1d27fa7b0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1d27fa7b0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1d27fa7b0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g2a1d27fa7b0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23</a:t>
            </a:fld>
            <a:endParaRPr lang="en-US"/>
          </a:p>
        </p:txBody>
      </p:sp>
    </p:spTree>
    <p:extLst>
      <p:ext uri="{BB962C8B-B14F-4D97-AF65-F5344CB8AC3E}">
        <p14:creationId xmlns:p14="http://schemas.microsoft.com/office/powerpoint/2010/main" val="25165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25</a:t>
            </a:fld>
            <a:endParaRPr lang="en-US"/>
          </a:p>
        </p:txBody>
      </p:sp>
    </p:spTree>
    <p:extLst>
      <p:ext uri="{BB962C8B-B14F-4D97-AF65-F5344CB8AC3E}">
        <p14:creationId xmlns:p14="http://schemas.microsoft.com/office/powerpoint/2010/main" val="1871096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85513A-D8A9-0648-BDE4-13DCBE5AC50D}" type="slidenum">
              <a:rPr lang="en-US" smtClean="0"/>
              <a:t>26</a:t>
            </a:fld>
            <a:endParaRPr lang="en-US"/>
          </a:p>
        </p:txBody>
      </p:sp>
    </p:spTree>
    <p:extLst>
      <p:ext uri="{BB962C8B-B14F-4D97-AF65-F5344CB8AC3E}">
        <p14:creationId xmlns:p14="http://schemas.microsoft.com/office/powerpoint/2010/main" val="221921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27</a:t>
            </a:fld>
            <a:endParaRPr lang="en-US"/>
          </a:p>
        </p:txBody>
      </p:sp>
    </p:spTree>
    <p:extLst>
      <p:ext uri="{BB962C8B-B14F-4D97-AF65-F5344CB8AC3E}">
        <p14:creationId xmlns:p14="http://schemas.microsoft.com/office/powerpoint/2010/main" val="125246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28</a:t>
            </a:fld>
            <a:endParaRPr lang="en-US"/>
          </a:p>
        </p:txBody>
      </p:sp>
    </p:spTree>
    <p:extLst>
      <p:ext uri="{BB962C8B-B14F-4D97-AF65-F5344CB8AC3E}">
        <p14:creationId xmlns:p14="http://schemas.microsoft.com/office/powerpoint/2010/main" val="285344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85513A-D8A9-0648-BDE4-13DCBE5AC50D}" type="slidenum">
              <a:rPr lang="en-US" smtClean="0"/>
              <a:t>29</a:t>
            </a:fld>
            <a:endParaRPr lang="en-US"/>
          </a:p>
        </p:txBody>
      </p:sp>
    </p:spTree>
    <p:extLst>
      <p:ext uri="{BB962C8B-B14F-4D97-AF65-F5344CB8AC3E}">
        <p14:creationId xmlns:p14="http://schemas.microsoft.com/office/powerpoint/2010/main" val="389149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a:p>
            <a:endParaRPr lang="en-US" b="0" i="0" dirty="0">
              <a:solidFill>
                <a:srgbClr val="374151"/>
              </a:solidFill>
              <a:effectLst/>
              <a:latin typeface="Söhne"/>
            </a:endParaRPr>
          </a:p>
          <a:p>
            <a:pPr rtl="0">
              <a:spcBef>
                <a:spcPts val="0"/>
              </a:spcBef>
              <a:spcAft>
                <a:spcPts val="0"/>
              </a:spcAft>
            </a:pPr>
            <a:r>
              <a:rPr lang="en-US" sz="1800" b="0" i="0" u="none" strike="noStrike" dirty="0">
                <a:solidFill>
                  <a:srgbClr val="1C1917"/>
                </a:solidFill>
                <a:effectLst/>
                <a:latin typeface="Roboto" panose="02000000000000000000" pitchFamily="2" charset="0"/>
              </a:rPr>
              <a:t>With the insights and predictive models developed, supply chain analysts can now quantify shipment risks and take targeted actions to ensure essential medical commodities are delivered on time. Going further, we see opportunities to optimize global health supply chains across the pipeline - from order planning to routing logistics. We believe this project has demonstrated the immense potential of data-driven decision making to save lives by strengthening vulnerable medical supply chains.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30</a:t>
            </a:fld>
            <a:endParaRPr lang="en-US"/>
          </a:p>
        </p:txBody>
      </p:sp>
    </p:spTree>
    <p:extLst>
      <p:ext uri="{BB962C8B-B14F-4D97-AF65-F5344CB8AC3E}">
        <p14:creationId xmlns:p14="http://schemas.microsoft.com/office/powerpoint/2010/main" val="247018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2</a:t>
            </a:fld>
            <a:endParaRPr lang="en-US"/>
          </a:p>
        </p:txBody>
      </p:sp>
    </p:spTree>
    <p:extLst>
      <p:ext uri="{BB962C8B-B14F-4D97-AF65-F5344CB8AC3E}">
        <p14:creationId xmlns:p14="http://schemas.microsoft.com/office/powerpoint/2010/main" val="330715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3</a:t>
            </a:fld>
            <a:endParaRPr lang="en-US"/>
          </a:p>
        </p:txBody>
      </p:sp>
    </p:spTree>
    <p:extLst>
      <p:ext uri="{BB962C8B-B14F-4D97-AF65-F5344CB8AC3E}">
        <p14:creationId xmlns:p14="http://schemas.microsoft.com/office/powerpoint/2010/main" val="140612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4</a:t>
            </a:fld>
            <a:endParaRPr lang="en-US"/>
          </a:p>
        </p:txBody>
      </p:sp>
    </p:spTree>
    <p:extLst>
      <p:ext uri="{BB962C8B-B14F-4D97-AF65-F5344CB8AC3E}">
        <p14:creationId xmlns:p14="http://schemas.microsoft.com/office/powerpoint/2010/main" val="97252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6</a:t>
            </a:fld>
            <a:endParaRPr lang="en-US"/>
          </a:p>
        </p:txBody>
      </p:sp>
    </p:spTree>
    <p:extLst>
      <p:ext uri="{BB962C8B-B14F-4D97-AF65-F5344CB8AC3E}">
        <p14:creationId xmlns:p14="http://schemas.microsoft.com/office/powerpoint/2010/main" val="39321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7</a:t>
            </a:fld>
            <a:endParaRPr lang="en-US"/>
          </a:p>
        </p:txBody>
      </p:sp>
    </p:spTree>
    <p:extLst>
      <p:ext uri="{BB962C8B-B14F-4D97-AF65-F5344CB8AC3E}">
        <p14:creationId xmlns:p14="http://schemas.microsoft.com/office/powerpoint/2010/main" val="420148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5513A-D8A9-0648-BDE4-13DCBE5AC50D}" type="slidenum">
              <a:rPr lang="en-US" smtClean="0"/>
              <a:t>8</a:t>
            </a:fld>
            <a:endParaRPr lang="en-US"/>
          </a:p>
        </p:txBody>
      </p:sp>
    </p:spTree>
    <p:extLst>
      <p:ext uri="{BB962C8B-B14F-4D97-AF65-F5344CB8AC3E}">
        <p14:creationId xmlns:p14="http://schemas.microsoft.com/office/powerpoint/2010/main" val="64229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1d27fa7b0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1d27fa7b0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a1d27fa7b0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208" name="Google Shape;2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usaid.gov/data/dataset/0162a542-4f2e-4fe2-ad5d-8f6ed2344056" TargetMode="External"/><Relationship Id="rId2" Type="http://schemas.openxmlformats.org/officeDocument/2006/relationships/hyperlink" Target="https://www.kaggle.com/datasets/apoorvwatsky/supply-chain-shipment-pricing-data" TargetMode="External"/><Relationship Id="rId1" Type="http://schemas.openxmlformats.org/officeDocument/2006/relationships/slideLayout" Target="../slideLayouts/slideLayout2.xml"/><Relationship Id="rId4" Type="http://schemas.openxmlformats.org/officeDocument/2006/relationships/hyperlink" Target="https://www.opendatanetwork.com/dataset/data.usaid.gov/a3rc-nmf6"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6150"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22897" y="873505"/>
            <a:ext cx="4166547" cy="2549145"/>
          </a:xfrm>
        </p:spPr>
        <p:txBody>
          <a:bodyPr>
            <a:normAutofit/>
          </a:bodyPr>
          <a:lstStyle/>
          <a:p>
            <a:r>
              <a:rPr lang="en-US" sz="3600">
                <a:solidFill>
                  <a:schemeClr val="tx1">
                    <a:lumMod val="85000"/>
                    <a:lumOff val="15000"/>
                  </a:schemeClr>
                </a:solidFill>
                <a:cs typeface="Calibri Light"/>
              </a:rPr>
              <a:t> </a:t>
            </a:r>
            <a:r>
              <a:rPr lang="en-US" sz="3600" b="1">
                <a:solidFill>
                  <a:schemeClr val="tx1">
                    <a:lumMod val="85000"/>
                    <a:lumOff val="15000"/>
                  </a:schemeClr>
                </a:solidFill>
                <a:cs typeface="Calibri Light"/>
              </a:rPr>
              <a:t>Supply Chain Shipment Prediction  for Medical Records</a:t>
            </a:r>
          </a:p>
        </p:txBody>
      </p:sp>
      <p:sp>
        <p:nvSpPr>
          <p:cNvPr id="3" name="Subtitle 2"/>
          <p:cNvSpPr>
            <a:spLocks noGrp="1"/>
          </p:cNvSpPr>
          <p:nvPr>
            <p:ph type="subTitle" idx="1"/>
          </p:nvPr>
        </p:nvSpPr>
        <p:spPr>
          <a:xfrm>
            <a:off x="669050" y="5332954"/>
            <a:ext cx="2918642" cy="900753"/>
          </a:xfrm>
        </p:spPr>
        <p:txBody>
          <a:bodyPr>
            <a:normAutofit/>
          </a:bodyPr>
          <a:lstStyle/>
          <a:p>
            <a:r>
              <a:rPr lang="en-US" sz="1600" err="1">
                <a:solidFill>
                  <a:schemeClr val="tx1">
                    <a:lumMod val="85000"/>
                    <a:lumOff val="15000"/>
                  </a:schemeClr>
                </a:solidFill>
              </a:rPr>
              <a:t>Shatarupa</a:t>
            </a:r>
            <a:r>
              <a:rPr lang="en-US" sz="1600">
                <a:solidFill>
                  <a:schemeClr val="tx1">
                    <a:lumMod val="85000"/>
                    <a:lumOff val="15000"/>
                  </a:schemeClr>
                </a:solidFill>
              </a:rPr>
              <a:t> </a:t>
            </a:r>
            <a:r>
              <a:rPr lang="en-US" sz="1600" err="1">
                <a:solidFill>
                  <a:schemeClr val="tx1">
                    <a:lumMod val="85000"/>
                    <a:lumOff val="15000"/>
                  </a:schemeClr>
                </a:solidFill>
              </a:rPr>
              <a:t>Sarma</a:t>
            </a:r>
            <a:r>
              <a:rPr lang="en-US" sz="1600">
                <a:solidFill>
                  <a:schemeClr val="tx1">
                    <a:lumMod val="85000"/>
                    <a:lumOff val="15000"/>
                  </a:schemeClr>
                </a:solidFill>
              </a:rPr>
              <a:t> - 002765202</a:t>
            </a:r>
          </a:p>
          <a:p>
            <a:r>
              <a:rPr lang="en-US" sz="1600">
                <a:solidFill>
                  <a:schemeClr val="tx1">
                    <a:lumMod val="85000"/>
                    <a:lumOff val="15000"/>
                  </a:schemeClr>
                </a:solidFill>
              </a:rPr>
              <a:t>Saniya </a:t>
            </a:r>
            <a:r>
              <a:rPr lang="en-US" sz="1600" err="1">
                <a:solidFill>
                  <a:schemeClr val="tx1">
                    <a:lumMod val="85000"/>
                    <a:lumOff val="15000"/>
                  </a:schemeClr>
                </a:solidFill>
              </a:rPr>
              <a:t>Athani</a:t>
            </a:r>
            <a:r>
              <a:rPr lang="en-US" sz="1600">
                <a:solidFill>
                  <a:schemeClr val="tx1">
                    <a:lumMod val="85000"/>
                    <a:lumOff val="15000"/>
                  </a:schemeClr>
                </a:solidFill>
              </a:rPr>
              <a:t> - 002682245</a:t>
            </a:r>
          </a:p>
        </p:txBody>
      </p:sp>
      <p:sp>
        <p:nvSpPr>
          <p:cNvPr id="1035" name="Freeform: Shape 1034">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350" y="618119"/>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48987"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company name&#10;&#10;Description automatically generated">
            <a:extLst>
              <a:ext uri="{FF2B5EF4-FFF2-40B4-BE49-F238E27FC236}">
                <a16:creationId xmlns:a16="http://schemas.microsoft.com/office/drawing/2014/main" id="{0B3809D0-96D7-5E79-B182-540A974A34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7150" y="1667714"/>
            <a:ext cx="6239775" cy="3509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40682C-119A-25E7-9916-F6B0CC3A6543}"/>
              </a:ext>
            </a:extLst>
          </p:cNvPr>
          <p:cNvSpPr txBox="1"/>
          <p:nvPr/>
        </p:nvSpPr>
        <p:spPr>
          <a:xfrm>
            <a:off x="10188948" y="840461"/>
            <a:ext cx="1083366" cy="584775"/>
          </a:xfrm>
          <a:prstGeom prst="rect">
            <a:avLst/>
          </a:prstGeom>
          <a:noFill/>
        </p:spPr>
        <p:txBody>
          <a:bodyPr wrap="square" rtlCol="0">
            <a:spAutoFit/>
          </a:bodyPr>
          <a:lstStyle/>
          <a:p>
            <a:r>
              <a:rPr lang="en-US" sz="3200"/>
              <a:t>2023</a:t>
            </a:r>
          </a:p>
        </p:txBody>
      </p:sp>
      <p:sp>
        <p:nvSpPr>
          <p:cNvPr id="4" name="TextBox 3">
            <a:extLst>
              <a:ext uri="{FF2B5EF4-FFF2-40B4-BE49-F238E27FC236}">
                <a16:creationId xmlns:a16="http://schemas.microsoft.com/office/drawing/2014/main" id="{53FCE1C7-CF4E-0933-E080-8B0A2D4DEA88}"/>
              </a:ext>
            </a:extLst>
          </p:cNvPr>
          <p:cNvSpPr txBox="1"/>
          <p:nvPr/>
        </p:nvSpPr>
        <p:spPr>
          <a:xfrm>
            <a:off x="8857129" y="1767533"/>
            <a:ext cx="2244880" cy="923330"/>
          </a:xfrm>
          <a:prstGeom prst="rect">
            <a:avLst/>
          </a:prstGeom>
          <a:noFill/>
        </p:spPr>
        <p:txBody>
          <a:bodyPr wrap="square" rtlCol="0">
            <a:spAutoFit/>
          </a:bodyPr>
          <a:lstStyle/>
          <a:p>
            <a:r>
              <a:rPr lang="en-US"/>
              <a:t>Data Science Engineering Methods &amp; Tools INFO 6105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24"/>
          <p:cNvSpPr txBox="1">
            <a:spLocks noGrp="1"/>
          </p:cNvSpPr>
          <p:nvPr>
            <p:ph type="title"/>
          </p:nvPr>
        </p:nvSpPr>
        <p:spPr>
          <a:xfrm>
            <a:off x="6094105" y="802955"/>
            <a:ext cx="4977976" cy="1455996"/>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3600">
                <a:solidFill>
                  <a:schemeClr val="tx2"/>
                </a:solidFill>
              </a:rPr>
              <a:t>Data Preprocessing</a:t>
            </a:r>
          </a:p>
        </p:txBody>
      </p:sp>
      <p:pic>
        <p:nvPicPr>
          <p:cNvPr id="212" name="Google Shape;212;p24"/>
          <p:cNvPicPr preferRelativeResize="0"/>
          <p:nvPr/>
        </p:nvPicPr>
        <p:blipFill>
          <a:blip r:embed="rId3"/>
          <a:stretch>
            <a:fillRect/>
          </a:stretch>
        </p:blipFill>
        <p:spPr>
          <a:xfrm>
            <a:off x="1756075" y="615925"/>
            <a:ext cx="1856297" cy="276615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grpSp>
        <p:nvGrpSpPr>
          <p:cNvPr id="226" name="Group 225">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21" name="Freeform: Shape 22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Shape 22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4" name="Freeform: Shape 223">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3" name="Google Shape;213;p24"/>
          <p:cNvPicPr preferRelativeResize="0"/>
          <p:nvPr/>
        </p:nvPicPr>
        <p:blipFill>
          <a:blip r:embed="rId4"/>
          <a:stretch>
            <a:fillRect/>
          </a:stretch>
        </p:blipFill>
        <p:spPr>
          <a:xfrm>
            <a:off x="804672" y="3462198"/>
            <a:ext cx="3759105" cy="225546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211" name="Google Shape;211;p24"/>
          <p:cNvSpPr txBox="1">
            <a:spLocks noGrp="1"/>
          </p:cNvSpPr>
          <p:nvPr>
            <p:ph type="body" idx="1"/>
          </p:nvPr>
        </p:nvSpPr>
        <p:spPr>
          <a:xfrm>
            <a:off x="6090574" y="2451662"/>
            <a:ext cx="4977578" cy="3639289"/>
          </a:xfrm>
          <a:prstGeom prst="rect">
            <a:avLst/>
          </a:prstGeom>
        </p:spPr>
        <p:txBody>
          <a:bodyPr spcFirstLastPara="1" lIns="91425" tIns="45700" rIns="91425" bIns="45700" anchor="ctr" anchorCtr="0">
            <a:normAutofit/>
          </a:bodyPr>
          <a:lstStyle/>
          <a:p>
            <a:pPr marL="228600" lvl="0" indent="-50800" rtl="0">
              <a:spcBef>
                <a:spcPts val="0"/>
              </a:spcBef>
              <a:spcAft>
                <a:spcPts val="600"/>
              </a:spcAft>
              <a:buNone/>
            </a:pPr>
            <a:r>
              <a:rPr lang="en-US" sz="1800">
                <a:solidFill>
                  <a:schemeClr val="tx2"/>
                </a:solidFill>
              </a:rPr>
              <a:t>Employed many techniques for data processing.</a:t>
            </a:r>
          </a:p>
          <a:p>
            <a:pPr marL="457200" lvl="0" indent="-342900" rtl="0">
              <a:spcBef>
                <a:spcPts val="0"/>
              </a:spcBef>
              <a:spcAft>
                <a:spcPts val="600"/>
              </a:spcAft>
              <a:buSzPts val="1800"/>
              <a:buChar char="•"/>
            </a:pPr>
            <a:r>
              <a:rPr lang="en-US" sz="1800">
                <a:solidFill>
                  <a:schemeClr val="tx2"/>
                </a:solidFill>
              </a:rPr>
              <a:t>Missing values were imputed with mean values.</a:t>
            </a:r>
          </a:p>
          <a:p>
            <a:pPr marL="457200" lvl="0" indent="-342900" rtl="0">
              <a:spcBef>
                <a:spcPts val="0"/>
              </a:spcBef>
              <a:spcAft>
                <a:spcPts val="600"/>
              </a:spcAft>
              <a:buSzPts val="1800"/>
              <a:buChar char="•"/>
            </a:pPr>
            <a:r>
              <a:rPr lang="en-US" sz="1800">
                <a:solidFill>
                  <a:schemeClr val="tx2"/>
                </a:solidFill>
              </a:rPr>
              <a:t>Mismatched data was dropped: Checked any date mismatches between the Shipment dates vs Delivery dates.</a:t>
            </a:r>
          </a:p>
          <a:p>
            <a:pPr marL="457200" lvl="0" indent="-342900" rtl="0">
              <a:spcBef>
                <a:spcPts val="0"/>
              </a:spcBef>
              <a:spcAft>
                <a:spcPts val="600"/>
              </a:spcAft>
              <a:buSzPts val="1800"/>
              <a:buChar char="•"/>
            </a:pPr>
            <a:r>
              <a:rPr lang="en-US" sz="1800">
                <a:solidFill>
                  <a:schemeClr val="tx2"/>
                </a:solidFill>
              </a:rPr>
              <a:t>Invalid Data: The Item value is more than 0 and </a:t>
            </a:r>
            <a:r>
              <a:rPr lang="en-US" sz="1800" err="1">
                <a:solidFill>
                  <a:schemeClr val="tx2"/>
                </a:solidFill>
              </a:rPr>
              <a:t>quanitity</a:t>
            </a:r>
            <a:r>
              <a:rPr lang="en-US" sz="1800">
                <a:solidFill>
                  <a:schemeClr val="tx2"/>
                </a:solidFill>
              </a:rPr>
              <a:t> is more than 0. This could be invalid data as this could be error or </a:t>
            </a:r>
            <a:r>
              <a:rPr lang="en-US" sz="1800" err="1">
                <a:solidFill>
                  <a:schemeClr val="tx2"/>
                </a:solidFill>
              </a:rPr>
              <a:t>pecial</a:t>
            </a:r>
            <a:r>
              <a:rPr lang="en-US" sz="1800">
                <a:solidFill>
                  <a:schemeClr val="tx2"/>
                </a:solidFill>
              </a:rPr>
              <a:t> circumstances.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useBgFill="1">
        <p:nvSpPr>
          <p:cNvPr id="241" name="Rectangle 240">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2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19" name="Google Shape;219;p25"/>
          <p:cNvSpPr txBox="1">
            <a:spLocks noGrp="1"/>
          </p:cNvSpPr>
          <p:nvPr>
            <p:ph type="title"/>
          </p:nvPr>
        </p:nvSpPr>
        <p:spPr>
          <a:xfrm>
            <a:off x="838201" y="643467"/>
            <a:ext cx="3888526" cy="180052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t>Data Preprocessing</a:t>
            </a:r>
          </a:p>
        </p:txBody>
      </p:sp>
      <p:sp>
        <p:nvSpPr>
          <p:cNvPr id="220" name="Google Shape;220;p25"/>
          <p:cNvSpPr txBox="1">
            <a:spLocks noGrp="1"/>
          </p:cNvSpPr>
          <p:nvPr>
            <p:ph type="body" idx="1"/>
          </p:nvPr>
        </p:nvSpPr>
        <p:spPr>
          <a:xfrm>
            <a:off x="838201" y="2623381"/>
            <a:ext cx="3888528" cy="3553581"/>
          </a:xfrm>
          <a:prstGeom prst="rect">
            <a:avLst/>
          </a:prstGeom>
        </p:spPr>
        <p:txBody>
          <a:bodyPr spcFirstLastPara="1" lIns="91425" tIns="45700" rIns="91425" bIns="45700" anchorCtr="0">
            <a:normAutofit/>
          </a:bodyPr>
          <a:lstStyle/>
          <a:p>
            <a:pPr marL="457200" lvl="0" indent="0" rtl="0">
              <a:spcBef>
                <a:spcPts val="0"/>
              </a:spcBef>
              <a:spcAft>
                <a:spcPts val="600"/>
              </a:spcAft>
              <a:buNone/>
            </a:pPr>
            <a:endParaRPr lang="en-US" sz="2000"/>
          </a:p>
          <a:p>
            <a:pPr marL="457200" lvl="0" indent="-342900" rtl="0">
              <a:spcBef>
                <a:spcPts val="0"/>
              </a:spcBef>
              <a:spcAft>
                <a:spcPts val="600"/>
              </a:spcAft>
              <a:buSzPts val="1800"/>
              <a:buChar char="•"/>
            </a:pPr>
            <a:r>
              <a:rPr lang="en-US" sz="2000"/>
              <a:t>Duplicates are removed</a:t>
            </a:r>
          </a:p>
          <a:p>
            <a:pPr marL="457200" lvl="0" indent="-342900" rtl="0">
              <a:spcBef>
                <a:spcPts val="0"/>
              </a:spcBef>
              <a:spcAft>
                <a:spcPts val="600"/>
              </a:spcAft>
              <a:buSzPts val="1800"/>
              <a:buChar char="•"/>
            </a:pPr>
            <a:r>
              <a:rPr lang="en-US" sz="2000"/>
              <a:t>Categorical variables were converted to numerical representations using one-hot encoding or label encoding techniques.</a:t>
            </a:r>
          </a:p>
        </p:txBody>
      </p:sp>
      <p:pic>
        <p:nvPicPr>
          <p:cNvPr id="221" name="Google Shape;221;p25"/>
          <p:cNvPicPr preferRelativeResize="0"/>
          <p:nvPr/>
        </p:nvPicPr>
        <p:blipFill>
          <a:blip r:embed="rId3"/>
          <a:stretch>
            <a:fillRect/>
          </a:stretch>
        </p:blipFill>
        <p:spPr>
          <a:xfrm>
            <a:off x="7931885" y="643234"/>
            <a:ext cx="2741409" cy="262489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222" name="Google Shape;222;p25"/>
          <p:cNvPicPr preferRelativeResize="0"/>
          <p:nvPr/>
        </p:nvPicPr>
        <p:blipFill>
          <a:blip r:embed="rId4"/>
          <a:stretch>
            <a:fillRect/>
          </a:stretch>
        </p:blipFill>
        <p:spPr>
          <a:xfrm>
            <a:off x="7056646" y="4176166"/>
            <a:ext cx="4491887" cy="141494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6B9B-968C-0C48-6B34-6AEB7F14D7F2}"/>
              </a:ext>
            </a:extLst>
          </p:cNvPr>
          <p:cNvSpPr>
            <a:spLocks noGrp="1"/>
          </p:cNvSpPr>
          <p:nvPr>
            <p:ph type="title"/>
          </p:nvPr>
        </p:nvSpPr>
        <p:spPr/>
        <p:txBody>
          <a:bodyPr/>
          <a:lstStyle/>
          <a:p>
            <a:r>
              <a:rPr lang="en-US"/>
              <a:t>Feature Engineering:</a:t>
            </a:r>
          </a:p>
        </p:txBody>
      </p:sp>
      <p:graphicFrame>
        <p:nvGraphicFramePr>
          <p:cNvPr id="5" name="Content Placeholder 2">
            <a:extLst>
              <a:ext uri="{FF2B5EF4-FFF2-40B4-BE49-F238E27FC236}">
                <a16:creationId xmlns:a16="http://schemas.microsoft.com/office/drawing/2014/main" id="{1E39577F-7233-79DF-50D5-2482D24FE748}"/>
              </a:ext>
            </a:extLst>
          </p:cNvPr>
          <p:cNvGraphicFramePr>
            <a:graphicFrameLocks noGrp="1"/>
          </p:cNvGraphicFramePr>
          <p:nvPr>
            <p:ph idx="1"/>
            <p:extLst>
              <p:ext uri="{D42A27DB-BD31-4B8C-83A1-F6EECF244321}">
                <p14:modId xmlns:p14="http://schemas.microsoft.com/office/powerpoint/2010/main" val="4164897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99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838200" y="365125"/>
            <a:ext cx="10823100" cy="116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Preprocessing</a:t>
            </a:r>
          </a:p>
        </p:txBody>
      </p:sp>
      <p:sp>
        <p:nvSpPr>
          <p:cNvPr id="228" name="Google Shape;228;p26"/>
          <p:cNvSpPr txBox="1">
            <a:spLocks noGrp="1"/>
          </p:cNvSpPr>
          <p:nvPr>
            <p:ph type="body" idx="1"/>
          </p:nvPr>
        </p:nvSpPr>
        <p:spPr>
          <a:xfrm>
            <a:off x="6428750" y="287575"/>
            <a:ext cx="5870400" cy="5030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a:p>
          <a:p>
            <a:pPr marL="457200" lvl="0" indent="-334327" algn="l" rtl="0">
              <a:lnSpc>
                <a:spcPct val="90000"/>
              </a:lnSpc>
              <a:spcBef>
                <a:spcPts val="0"/>
              </a:spcBef>
              <a:spcAft>
                <a:spcPts val="0"/>
              </a:spcAft>
              <a:buSzPct val="64285"/>
              <a:buChar char="•"/>
            </a:pPr>
            <a:r>
              <a:rPr lang="en-US"/>
              <a:t>Outliers were identified and analysed: There are potential outliers in various columns, especially in quantities, values, pack prices, unit prices, weights, freight costs, and insurance costs.</a:t>
            </a:r>
          </a:p>
          <a:p>
            <a:pPr marL="457200" lvl="0" indent="0" algn="l" rtl="0">
              <a:spcBef>
                <a:spcPts val="0"/>
              </a:spcBef>
              <a:spcAft>
                <a:spcPts val="0"/>
              </a:spcAft>
              <a:buNone/>
            </a:pPr>
            <a:endParaRPr lang="en-US"/>
          </a:p>
          <a:p>
            <a:pPr marL="457200" lvl="0" indent="0" algn="l" rtl="0">
              <a:lnSpc>
                <a:spcPct val="90000"/>
              </a:lnSpc>
              <a:spcBef>
                <a:spcPts val="0"/>
              </a:spcBef>
              <a:spcAft>
                <a:spcPts val="0"/>
              </a:spcAft>
              <a:buNone/>
            </a:pPr>
            <a:endParaRPr lang="en-US"/>
          </a:p>
        </p:txBody>
      </p:sp>
      <p:pic>
        <p:nvPicPr>
          <p:cNvPr id="229" name="Google Shape;229;p26"/>
          <p:cNvPicPr preferRelativeResize="0"/>
          <p:nvPr/>
        </p:nvPicPr>
        <p:blipFill>
          <a:blip r:embed="rId3">
            <a:alphaModFix/>
          </a:blip>
          <a:stretch>
            <a:fillRect/>
          </a:stretch>
        </p:blipFill>
        <p:spPr>
          <a:xfrm>
            <a:off x="152400" y="1682725"/>
            <a:ext cx="5901400" cy="423310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2600" y="99500"/>
            <a:ext cx="5587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Analysis &amp; Insight</a:t>
            </a:r>
            <a:endParaRPr/>
          </a:p>
        </p:txBody>
      </p:sp>
      <p:sp>
        <p:nvSpPr>
          <p:cNvPr id="204" name="Google Shape;204;p23"/>
          <p:cNvSpPr txBox="1">
            <a:spLocks noGrp="1"/>
          </p:cNvSpPr>
          <p:nvPr>
            <p:ph type="body" idx="1"/>
          </p:nvPr>
        </p:nvSpPr>
        <p:spPr>
          <a:xfrm>
            <a:off x="6704925" y="415636"/>
            <a:ext cx="5487075" cy="5814614"/>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None/>
            </a:pPr>
            <a:r>
              <a:rPr lang="en-US" b="1"/>
              <a:t>Order Quantity Analysis: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median order quantity is 3000 units. This shows most orders are for smaller quantities rather than bulk orders. However, we see some very large order quantities with max at 61,9999.0 units. Need to analyze what products had such bulk orders.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Pricing Analysis: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There is a large variation in product unit pricing looking at the standard deviation. Unit prices range from as low as  0.0𝑡𝑜 238. The median pack price is $9.3. So most products are lower priced, but we have some premium priced items driving average pack price higher.</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Shipment Cost Analysis</a:t>
            </a:r>
            <a:r>
              <a:rPr lang="en-US"/>
              <a:t>: The median freight cost is 5866 Max freight cost is 289653.2- this seems very high. Need to check which order/products had such high shipping bill. Similar for insurance cost - median is 47.345 but max is $7708.44, so we might have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Shipment Value:</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median value per line item is around $30600. The maximum value for a line item is significantly higher than the median, suggesting potential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Pack Price:</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pack price is approximately $9. The maximum pack price is much higher than the average, indicating potential outliers. Unit Price: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unit price is around $0.16. The maximum unit price is considerably higher than the average, suggesting potential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Weight (Kilograms):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weight per shipment is approximately 238 kilograms. The maximum weight for a shipment is considerably higher than the average, indicating potential outliers. Freight Cost (USD):</a:t>
            </a:r>
            <a:endParaRPr/>
          </a:p>
        </p:txBody>
      </p:sp>
      <p:pic>
        <p:nvPicPr>
          <p:cNvPr id="205" name="Google Shape;205;p23"/>
          <p:cNvPicPr preferRelativeResize="0"/>
          <p:nvPr/>
        </p:nvPicPr>
        <p:blipFill>
          <a:blip r:embed="rId3">
            <a:alphaModFix/>
          </a:blip>
          <a:stretch>
            <a:fillRect/>
          </a:stretch>
        </p:blipFill>
        <p:spPr>
          <a:xfrm>
            <a:off x="122600" y="1204750"/>
            <a:ext cx="6582324" cy="426019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13E06-3708-D462-12F5-4FD1189976C6}"/>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Country wise order data</a:t>
            </a:r>
          </a:p>
        </p:txBody>
      </p:sp>
      <p:sp>
        <p:nvSpPr>
          <p:cNvPr id="5" name="TextBox 4">
            <a:extLst>
              <a:ext uri="{FF2B5EF4-FFF2-40B4-BE49-F238E27FC236}">
                <a16:creationId xmlns:a16="http://schemas.microsoft.com/office/drawing/2014/main" id="{146E868A-4EE2-4A27-2393-12B634A532C3}"/>
              </a:ext>
            </a:extLst>
          </p:cNvPr>
          <p:cNvSpPr txBox="1"/>
          <p:nvPr/>
        </p:nvSpPr>
        <p:spPr>
          <a:xfrm>
            <a:off x="1008185" y="1285875"/>
            <a:ext cx="10175630"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a:t>The data is of 43 countries. There are mostly developing nations and majority are from African Continent.   </a:t>
            </a:r>
          </a:p>
        </p:txBody>
      </p:sp>
      <p:pic>
        <p:nvPicPr>
          <p:cNvPr id="2050" name="Picture 2">
            <a:extLst>
              <a:ext uri="{FF2B5EF4-FFF2-40B4-BE49-F238E27FC236}">
                <a16:creationId xmlns:a16="http://schemas.microsoft.com/office/drawing/2014/main" id="{4C47C39C-45D6-D811-D32F-5708DAD09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0269" y="2143761"/>
            <a:ext cx="9775223" cy="425222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0C19-E5C4-A389-FD89-6847A45D33F2}"/>
              </a:ext>
            </a:extLst>
          </p:cNvPr>
          <p:cNvSpPr>
            <a:spLocks noGrp="1"/>
          </p:cNvSpPr>
          <p:nvPr>
            <p:ph type="title"/>
          </p:nvPr>
        </p:nvSpPr>
        <p:spPr>
          <a:xfrm>
            <a:off x="151177" y="79459"/>
            <a:ext cx="7306263" cy="987341"/>
          </a:xfrm>
        </p:spPr>
        <p:txBody>
          <a:bodyPr>
            <a:normAutofit fontScale="90000"/>
          </a:bodyPr>
          <a:lstStyle/>
          <a:p>
            <a:br>
              <a:rPr lang="en-US">
                <a:cs typeface="Calibri Light"/>
              </a:rPr>
            </a:br>
            <a:br>
              <a:rPr lang="en-US">
                <a:cs typeface="Calibri Light"/>
              </a:rPr>
            </a:br>
            <a:br>
              <a:rPr lang="en-US">
                <a:cs typeface="Calibri Light"/>
              </a:rPr>
            </a:br>
            <a:r>
              <a:rPr lang="en-US" sz="4900" b="1">
                <a:cs typeface="Calibri Light"/>
              </a:rPr>
              <a:t>Correlation matrix heatmap</a:t>
            </a:r>
            <a:br>
              <a:rPr lang="en-US">
                <a:cs typeface="Calibri Light"/>
              </a:rPr>
            </a:br>
            <a:br>
              <a:rPr lang="en-US">
                <a:cs typeface="Calibri Light"/>
              </a:rPr>
            </a:br>
            <a:endParaRPr lang="en-US"/>
          </a:p>
        </p:txBody>
      </p:sp>
      <p:pic>
        <p:nvPicPr>
          <p:cNvPr id="4" name="Content Placeholder 3" descr="A chart with red and blue squares&#10;&#10;Description automatically generated">
            <a:extLst>
              <a:ext uri="{FF2B5EF4-FFF2-40B4-BE49-F238E27FC236}">
                <a16:creationId xmlns:a16="http://schemas.microsoft.com/office/drawing/2014/main" id="{167D6F3F-A05A-B5D1-2E53-065C3724BC56}"/>
              </a:ext>
            </a:extLst>
          </p:cNvPr>
          <p:cNvPicPr>
            <a:picLocks noGrp="1" noChangeAspect="1"/>
          </p:cNvPicPr>
          <p:nvPr>
            <p:ph idx="1"/>
          </p:nvPr>
        </p:nvPicPr>
        <p:blipFill>
          <a:blip r:embed="rId2"/>
          <a:stretch>
            <a:fillRect/>
          </a:stretch>
        </p:blipFill>
        <p:spPr>
          <a:xfrm>
            <a:off x="4206703" y="1229360"/>
            <a:ext cx="7596289" cy="554918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038EDDD-2208-FB47-332E-9BC17350DEC0}"/>
              </a:ext>
            </a:extLst>
          </p:cNvPr>
          <p:cNvSpPr txBox="1"/>
          <p:nvPr/>
        </p:nvSpPr>
        <p:spPr>
          <a:xfrm>
            <a:off x="389008" y="1788160"/>
            <a:ext cx="3400672" cy="4801314"/>
          </a:xfrm>
          <a:prstGeom prst="rect">
            <a:avLst/>
          </a:prstGeom>
          <a:noFill/>
        </p:spPr>
        <p:txBody>
          <a:bodyPr wrap="square" rtlCol="0">
            <a:spAutoFit/>
          </a:bodyPr>
          <a:lstStyle/>
          <a:p>
            <a:pPr marL="285750" indent="-285750">
              <a:buFont typeface="Arial" panose="020B0604020202020204" pitchFamily="34" charset="0"/>
              <a:buChar char="•"/>
            </a:pPr>
            <a:r>
              <a:rPr lang="en-US"/>
              <a:t>Correlation matrix which shows Correlation coefficient for the numerical variables</a:t>
            </a:r>
          </a:p>
          <a:p>
            <a:endParaRPr lang="en-US"/>
          </a:p>
          <a:p>
            <a:pPr marL="285750" indent="-285750">
              <a:buFont typeface="Arial" panose="020B0604020202020204" pitchFamily="34" charset="0"/>
              <a:buChar char="•"/>
            </a:pPr>
            <a:r>
              <a:rPr lang="en-US"/>
              <a:t>Line item Value and Line Item Insurance has high positive correlation with Insurance of 0.96</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Line item quantity has a weak negative correlation with Pack price -0.13</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23099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6EA7-7574-8204-4620-3088A33DF7A1}"/>
              </a:ext>
            </a:extLst>
          </p:cNvPr>
          <p:cNvSpPr>
            <a:spLocks noGrp="1"/>
          </p:cNvSpPr>
          <p:nvPr>
            <p:ph type="title"/>
          </p:nvPr>
        </p:nvSpPr>
        <p:spPr>
          <a:xfrm>
            <a:off x="323462" y="57652"/>
            <a:ext cx="4345432" cy="1165141"/>
          </a:xfrm>
        </p:spPr>
        <p:txBody>
          <a:bodyPr>
            <a:normAutofit fontScale="90000"/>
          </a:bodyPr>
          <a:lstStyle/>
          <a:p>
            <a:r>
              <a:rPr lang="en-US" b="1"/>
              <a:t>Correlation </a:t>
            </a:r>
            <a:r>
              <a:rPr lang="en-US" b="1" err="1"/>
              <a:t>Pairplot</a:t>
            </a:r>
            <a:endParaRPr lang="en-US" b="1"/>
          </a:p>
        </p:txBody>
      </p:sp>
      <p:sp>
        <p:nvSpPr>
          <p:cNvPr id="7" name="TextBox 6">
            <a:extLst>
              <a:ext uri="{FF2B5EF4-FFF2-40B4-BE49-F238E27FC236}">
                <a16:creationId xmlns:a16="http://schemas.microsoft.com/office/drawing/2014/main" id="{F0038C0E-C923-58F4-64EF-46580DE87359}"/>
              </a:ext>
            </a:extLst>
          </p:cNvPr>
          <p:cNvSpPr txBox="1"/>
          <p:nvPr/>
        </p:nvSpPr>
        <p:spPr>
          <a:xfrm>
            <a:off x="155448" y="1767840"/>
            <a:ext cx="4345432" cy="2031325"/>
          </a:xfrm>
          <a:prstGeom prst="rect">
            <a:avLst/>
          </a:prstGeom>
          <a:noFill/>
        </p:spPr>
        <p:txBody>
          <a:bodyPr wrap="square">
            <a:spAutoFit/>
          </a:bodyPr>
          <a:lstStyle/>
          <a:p>
            <a:pPr marL="285750" indent="-285750">
              <a:buFont typeface="Arial" panose="020B0604020202020204" pitchFamily="34" charset="0"/>
              <a:buChar char="•"/>
            </a:pPr>
            <a:r>
              <a:rPr lang="en-US">
                <a:solidFill>
                  <a:srgbClr val="000000"/>
                </a:solidFill>
                <a:latin typeface="Helvetica Neue"/>
              </a:rPr>
              <a:t>T</a:t>
            </a:r>
            <a:r>
              <a:rPr lang="en-US" b="0" i="0">
                <a:solidFill>
                  <a:srgbClr val="000000"/>
                </a:solidFill>
                <a:effectLst/>
                <a:latin typeface="Helvetica Neue"/>
              </a:rPr>
              <a:t>here is a high co-relation pair between Line Item Insurance and Value and </a:t>
            </a:r>
            <a:r>
              <a:rPr lang="en-US" b="0" i="0" err="1">
                <a:solidFill>
                  <a:srgbClr val="000000"/>
                </a:solidFill>
                <a:effectLst/>
                <a:latin typeface="Helvetica Neue"/>
              </a:rPr>
              <a:t>quantiy</a:t>
            </a:r>
            <a:r>
              <a:rPr lang="en-US" b="0" i="0">
                <a:solidFill>
                  <a:srgbClr val="000000"/>
                </a:solidFill>
                <a:effectLst/>
                <a:latin typeface="Helvetica Neue"/>
              </a:rPr>
              <a:t> of the items, which makes sense. </a:t>
            </a:r>
          </a:p>
          <a:p>
            <a:endParaRPr lang="en-US" b="0" i="0">
              <a:solidFill>
                <a:srgbClr val="000000"/>
              </a:solidFill>
              <a:effectLst/>
              <a:latin typeface="Helvetica Neue"/>
            </a:endParaRPr>
          </a:p>
          <a:p>
            <a:pPr marL="285750" indent="-285750">
              <a:buFont typeface="Arial" panose="020B0604020202020204" pitchFamily="34" charset="0"/>
              <a:buChar char="•"/>
            </a:pPr>
            <a:r>
              <a:rPr lang="en-US" b="0" i="0">
                <a:solidFill>
                  <a:srgbClr val="000000"/>
                </a:solidFill>
                <a:effectLst/>
                <a:latin typeface="Helvetica Neue"/>
              </a:rPr>
              <a:t>There is also positive high co-relation between Quantity and value.</a:t>
            </a:r>
            <a:endParaRPr lang="en-US"/>
          </a:p>
        </p:txBody>
      </p:sp>
      <p:pic>
        <p:nvPicPr>
          <p:cNvPr id="1028" name="Picture 4">
            <a:extLst>
              <a:ext uri="{FF2B5EF4-FFF2-40B4-BE49-F238E27FC236}">
                <a16:creationId xmlns:a16="http://schemas.microsoft.com/office/drawing/2014/main" id="{40807DC3-FE6C-C4C0-4BC7-EE83FFB26A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7120" y="416244"/>
            <a:ext cx="6471920" cy="613686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46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1EEF-8403-4577-33A4-616B38FD9E93}"/>
              </a:ext>
            </a:extLst>
          </p:cNvPr>
          <p:cNvSpPr>
            <a:spLocks noGrp="1"/>
          </p:cNvSpPr>
          <p:nvPr>
            <p:ph type="title"/>
          </p:nvPr>
        </p:nvSpPr>
        <p:spPr/>
        <p:txBody>
          <a:bodyPr/>
          <a:lstStyle/>
          <a:p>
            <a:r>
              <a:rPr lang="en-US" b="1"/>
              <a:t>Order Analysis</a:t>
            </a:r>
          </a:p>
        </p:txBody>
      </p:sp>
      <p:pic>
        <p:nvPicPr>
          <p:cNvPr id="6146" name="Picture 2">
            <a:extLst>
              <a:ext uri="{FF2B5EF4-FFF2-40B4-BE49-F238E27FC236}">
                <a16:creationId xmlns:a16="http://schemas.microsoft.com/office/drawing/2014/main" id="{B9C03E84-4FFA-DF05-CD95-D5DBDA1FF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6954" y="1290095"/>
            <a:ext cx="6009640" cy="531936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5BE30D-13DD-4743-395B-F6876D56DA60}"/>
              </a:ext>
            </a:extLst>
          </p:cNvPr>
          <p:cNvSpPr txBox="1"/>
          <p:nvPr/>
        </p:nvSpPr>
        <p:spPr>
          <a:xfrm>
            <a:off x="685800" y="1683544"/>
            <a:ext cx="3754120" cy="369332"/>
          </a:xfrm>
          <a:prstGeom prst="rect">
            <a:avLst/>
          </a:prstGeom>
          <a:noFill/>
        </p:spPr>
        <p:txBody>
          <a:bodyPr wrap="square" rtlCol="0">
            <a:spAutoFit/>
          </a:bodyPr>
          <a:lstStyle/>
          <a:p>
            <a:r>
              <a:rPr lang="en-US" i="1"/>
              <a:t>Which countries has the most orders?</a:t>
            </a:r>
          </a:p>
        </p:txBody>
      </p:sp>
      <p:sp>
        <p:nvSpPr>
          <p:cNvPr id="6" name="TextBox 5">
            <a:extLst>
              <a:ext uri="{FF2B5EF4-FFF2-40B4-BE49-F238E27FC236}">
                <a16:creationId xmlns:a16="http://schemas.microsoft.com/office/drawing/2014/main" id="{2186B1D9-412E-6B90-1E41-3C8E21BD1ED5}"/>
              </a:ext>
            </a:extLst>
          </p:cNvPr>
          <p:cNvSpPr txBox="1"/>
          <p:nvPr/>
        </p:nvSpPr>
        <p:spPr>
          <a:xfrm>
            <a:off x="838200" y="2472452"/>
            <a:ext cx="4323080" cy="1477328"/>
          </a:xfrm>
          <a:prstGeom prst="rect">
            <a:avLst/>
          </a:prstGeom>
          <a:noFill/>
        </p:spPr>
        <p:txBody>
          <a:bodyPr wrap="square" rtlCol="0">
            <a:spAutoFit/>
          </a:bodyPr>
          <a:lstStyle/>
          <a:p>
            <a:pPr marL="285750" indent="-285750">
              <a:buFont typeface="Arial" panose="020B0604020202020204" pitchFamily="34" charset="0"/>
              <a:buChar char="•"/>
            </a:pPr>
            <a:r>
              <a:rPr lang="en-US"/>
              <a:t>Nigeria ordered most medical supplies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Top 10 countries makes most of the orders </a:t>
            </a:r>
          </a:p>
          <a:p>
            <a:endParaRPr lang="en-US"/>
          </a:p>
        </p:txBody>
      </p:sp>
    </p:spTree>
    <p:extLst>
      <p:ext uri="{BB962C8B-B14F-4D97-AF65-F5344CB8AC3E}">
        <p14:creationId xmlns:p14="http://schemas.microsoft.com/office/powerpoint/2010/main" val="423549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793115"/>
          </a:xfrm>
        </p:spPr>
        <p:txBody>
          <a:bodyPr/>
          <a:lstStyle/>
          <a:p>
            <a:r>
              <a:rPr lang="en-US" b="1"/>
              <a:t>Order Analysis</a:t>
            </a:r>
          </a:p>
        </p:txBody>
      </p:sp>
      <p:pic>
        <p:nvPicPr>
          <p:cNvPr id="7170" name="Picture 2">
            <a:extLst>
              <a:ext uri="{FF2B5EF4-FFF2-40B4-BE49-F238E27FC236}">
                <a16:creationId xmlns:a16="http://schemas.microsoft.com/office/drawing/2014/main" id="{38247AB5-9AAB-1BDD-6D04-CB6FF70F3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0563" y="2497455"/>
            <a:ext cx="4572000" cy="411116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09E958-648E-6A02-52F6-2646CC0EC664}"/>
              </a:ext>
            </a:extLst>
          </p:cNvPr>
          <p:cNvSpPr txBox="1"/>
          <p:nvPr/>
        </p:nvSpPr>
        <p:spPr>
          <a:xfrm>
            <a:off x="594763" y="1162089"/>
            <a:ext cx="5598563" cy="369332"/>
          </a:xfrm>
          <a:prstGeom prst="rect">
            <a:avLst/>
          </a:prstGeom>
          <a:noFill/>
        </p:spPr>
        <p:txBody>
          <a:bodyPr wrap="square" rtlCol="0">
            <a:spAutoFit/>
          </a:bodyPr>
          <a:lstStyle/>
          <a:p>
            <a:r>
              <a:rPr lang="en-US" i="1"/>
              <a:t>What kind of medical supplies were shipped?</a:t>
            </a:r>
          </a:p>
        </p:txBody>
      </p:sp>
      <p:sp>
        <p:nvSpPr>
          <p:cNvPr id="5" name="TextBox 4">
            <a:extLst>
              <a:ext uri="{FF2B5EF4-FFF2-40B4-BE49-F238E27FC236}">
                <a16:creationId xmlns:a16="http://schemas.microsoft.com/office/drawing/2014/main" id="{6E3390C5-BC06-F2D9-05A7-3401569F9875}"/>
              </a:ext>
            </a:extLst>
          </p:cNvPr>
          <p:cNvSpPr txBox="1"/>
          <p:nvPr/>
        </p:nvSpPr>
        <p:spPr>
          <a:xfrm>
            <a:off x="6878321" y="1659146"/>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Majority of shipments consist of Adult sub class of supplies</a:t>
            </a:r>
          </a:p>
        </p:txBody>
      </p:sp>
      <p:pic>
        <p:nvPicPr>
          <p:cNvPr id="7172" name="Picture 4">
            <a:extLst>
              <a:ext uri="{FF2B5EF4-FFF2-40B4-BE49-F238E27FC236}">
                <a16:creationId xmlns:a16="http://schemas.microsoft.com/office/drawing/2014/main" id="{E6CD9F5D-44BA-A2E5-35B7-1040EB688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 y="2497455"/>
            <a:ext cx="4810760" cy="400896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C1A577-7412-EFC8-E166-C7790FC88074}"/>
              </a:ext>
            </a:extLst>
          </p:cNvPr>
          <p:cNvSpPr txBox="1"/>
          <p:nvPr/>
        </p:nvSpPr>
        <p:spPr>
          <a:xfrm>
            <a:off x="1112520" y="1758790"/>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Majority of shipments consist of ARV Product type</a:t>
            </a:r>
          </a:p>
        </p:txBody>
      </p:sp>
    </p:spTree>
    <p:extLst>
      <p:ext uri="{BB962C8B-B14F-4D97-AF65-F5344CB8AC3E}">
        <p14:creationId xmlns:p14="http://schemas.microsoft.com/office/powerpoint/2010/main" val="424075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D898-50D3-6241-910A-9C1BB52DC3AD}"/>
              </a:ext>
            </a:extLst>
          </p:cNvPr>
          <p:cNvSpPr>
            <a:spLocks noGrp="1"/>
          </p:cNvSpPr>
          <p:nvPr>
            <p:ph type="title"/>
          </p:nvPr>
        </p:nvSpPr>
        <p:spPr/>
        <p:txBody>
          <a:bodyPr/>
          <a:lstStyle/>
          <a:p>
            <a:r>
              <a:rPr lang="en-US">
                <a:ea typeface="Calibri Light"/>
                <a:cs typeface="Calibri Light"/>
              </a:rPr>
              <a:t>Agenda:</a:t>
            </a:r>
          </a:p>
        </p:txBody>
      </p:sp>
      <p:sp>
        <p:nvSpPr>
          <p:cNvPr id="3" name="Content Placeholder 2">
            <a:extLst>
              <a:ext uri="{FF2B5EF4-FFF2-40B4-BE49-F238E27FC236}">
                <a16:creationId xmlns:a16="http://schemas.microsoft.com/office/drawing/2014/main" id="{8D4DE09A-AD3C-B0C2-5C0B-387F64A331E0}"/>
              </a:ext>
            </a:extLst>
          </p:cNvPr>
          <p:cNvSpPr>
            <a:spLocks noGrp="1"/>
          </p:cNvSpPr>
          <p:nvPr>
            <p:ph idx="1"/>
          </p:nvPr>
        </p:nvSpPr>
        <p:spPr/>
        <p:txBody>
          <a:bodyPr>
            <a:normAutofit lnSpcReduction="10000"/>
          </a:bodyPr>
          <a:lstStyle/>
          <a:p>
            <a:pPr marL="0" indent="0">
              <a:buNone/>
            </a:pPr>
            <a:r>
              <a:rPr lang="en-US"/>
              <a:t>Analysis of Supply Chain Shipment Pricing Data:</a:t>
            </a:r>
          </a:p>
          <a:p>
            <a:r>
              <a:rPr lang="en-US"/>
              <a:t>Business Problem</a:t>
            </a:r>
          </a:p>
          <a:p>
            <a:r>
              <a:rPr lang="en-US"/>
              <a:t>Introduction</a:t>
            </a:r>
          </a:p>
          <a:p>
            <a:r>
              <a:rPr lang="en-US"/>
              <a:t>Project Objectives </a:t>
            </a:r>
          </a:p>
          <a:p>
            <a:r>
              <a:rPr lang="en-US"/>
              <a:t>Pre-processing</a:t>
            </a:r>
          </a:p>
          <a:p>
            <a:r>
              <a:rPr lang="en-US"/>
              <a:t>Data Analysis, Training and Prediction</a:t>
            </a:r>
          </a:p>
          <a:p>
            <a:r>
              <a:rPr lang="en-US"/>
              <a:t>Impact</a:t>
            </a:r>
          </a:p>
          <a:p>
            <a:r>
              <a:rPr lang="en-US"/>
              <a:t>Future Directions</a:t>
            </a:r>
          </a:p>
          <a:p>
            <a:r>
              <a:rPr lang="en-US"/>
              <a:t>Recommendations/Conclusion</a:t>
            </a:r>
          </a:p>
          <a:p>
            <a:endParaRPr lang="en-US"/>
          </a:p>
        </p:txBody>
      </p:sp>
    </p:spTree>
    <p:extLst>
      <p:ext uri="{BB962C8B-B14F-4D97-AF65-F5344CB8AC3E}">
        <p14:creationId xmlns:p14="http://schemas.microsoft.com/office/powerpoint/2010/main" val="220780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894715"/>
          </a:xfrm>
        </p:spPr>
        <p:txBody>
          <a:bodyPr/>
          <a:lstStyle/>
          <a:p>
            <a:r>
              <a:rPr lang="en-US" b="1"/>
              <a:t>Cost Analysis</a:t>
            </a:r>
          </a:p>
        </p:txBody>
      </p:sp>
      <p:sp>
        <p:nvSpPr>
          <p:cNvPr id="4" name="TextBox 3">
            <a:extLst>
              <a:ext uri="{FF2B5EF4-FFF2-40B4-BE49-F238E27FC236}">
                <a16:creationId xmlns:a16="http://schemas.microsoft.com/office/drawing/2014/main" id="{5C09E958-648E-6A02-52F6-2646CC0EC664}"/>
              </a:ext>
            </a:extLst>
          </p:cNvPr>
          <p:cNvSpPr txBox="1"/>
          <p:nvPr/>
        </p:nvSpPr>
        <p:spPr>
          <a:xfrm>
            <a:off x="1188720" y="1247447"/>
            <a:ext cx="6949440" cy="369332"/>
          </a:xfrm>
          <a:prstGeom prst="rect">
            <a:avLst/>
          </a:prstGeom>
          <a:noFill/>
        </p:spPr>
        <p:txBody>
          <a:bodyPr wrap="square" rtlCol="0">
            <a:spAutoFit/>
          </a:bodyPr>
          <a:lstStyle/>
          <a:p>
            <a:r>
              <a:rPr lang="en-US" i="1"/>
              <a:t>What are the costs of medical supplies?</a:t>
            </a:r>
          </a:p>
        </p:txBody>
      </p:sp>
      <p:sp>
        <p:nvSpPr>
          <p:cNvPr id="5" name="TextBox 4">
            <a:extLst>
              <a:ext uri="{FF2B5EF4-FFF2-40B4-BE49-F238E27FC236}">
                <a16:creationId xmlns:a16="http://schemas.microsoft.com/office/drawing/2014/main" id="{6E3390C5-BC06-F2D9-05A7-3401569F9875}"/>
              </a:ext>
            </a:extLst>
          </p:cNvPr>
          <p:cNvSpPr txBox="1"/>
          <p:nvPr/>
        </p:nvSpPr>
        <p:spPr>
          <a:xfrm>
            <a:off x="6847840" y="2036128"/>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HIV test has highest variability per pack price.</a:t>
            </a:r>
          </a:p>
        </p:txBody>
      </p:sp>
      <p:pic>
        <p:nvPicPr>
          <p:cNvPr id="8196" name="Picture 4">
            <a:extLst>
              <a:ext uri="{FF2B5EF4-FFF2-40B4-BE49-F238E27FC236}">
                <a16:creationId xmlns:a16="http://schemas.microsoft.com/office/drawing/2014/main" id="{61611402-2415-39AC-7162-2CC8387F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40" y="3012136"/>
            <a:ext cx="4358640" cy="340424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00C2A73-C6FC-79E2-966B-1B081479E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319" y="3129280"/>
            <a:ext cx="4208655" cy="328710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783425-D855-3F4B-A4C9-147E6CAA0ABA}"/>
              </a:ext>
            </a:extLst>
          </p:cNvPr>
          <p:cNvSpPr txBox="1"/>
          <p:nvPr/>
        </p:nvSpPr>
        <p:spPr>
          <a:xfrm>
            <a:off x="1290319" y="2249844"/>
            <a:ext cx="4572000" cy="369332"/>
          </a:xfrm>
          <a:prstGeom prst="rect">
            <a:avLst/>
          </a:prstGeom>
          <a:noFill/>
        </p:spPr>
        <p:txBody>
          <a:bodyPr wrap="square" rtlCol="0">
            <a:spAutoFit/>
          </a:bodyPr>
          <a:lstStyle/>
          <a:p>
            <a:pPr marL="285750" indent="-285750">
              <a:buFont typeface="Arial" panose="020B0604020202020204" pitchFamily="34" charset="0"/>
              <a:buChar char="•"/>
            </a:pPr>
            <a:r>
              <a:rPr lang="en-US"/>
              <a:t>HRDT has high variability in pack price</a:t>
            </a:r>
          </a:p>
        </p:txBody>
      </p:sp>
    </p:spTree>
    <p:extLst>
      <p:ext uri="{BB962C8B-B14F-4D97-AF65-F5344CB8AC3E}">
        <p14:creationId xmlns:p14="http://schemas.microsoft.com/office/powerpoint/2010/main" val="5680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1325563"/>
          </a:xfrm>
        </p:spPr>
        <p:txBody>
          <a:bodyPr/>
          <a:lstStyle/>
          <a:p>
            <a:r>
              <a:rPr lang="en-US" b="1"/>
              <a:t>Cost Analysis</a:t>
            </a:r>
          </a:p>
        </p:txBody>
      </p:sp>
      <p:sp>
        <p:nvSpPr>
          <p:cNvPr id="4" name="TextBox 3">
            <a:extLst>
              <a:ext uri="{FF2B5EF4-FFF2-40B4-BE49-F238E27FC236}">
                <a16:creationId xmlns:a16="http://schemas.microsoft.com/office/drawing/2014/main" id="{5C09E958-648E-6A02-52F6-2646CC0EC664}"/>
              </a:ext>
            </a:extLst>
          </p:cNvPr>
          <p:cNvSpPr txBox="1"/>
          <p:nvPr/>
        </p:nvSpPr>
        <p:spPr>
          <a:xfrm>
            <a:off x="1178560" y="1957705"/>
            <a:ext cx="4033520" cy="646331"/>
          </a:xfrm>
          <a:prstGeom prst="rect">
            <a:avLst/>
          </a:prstGeom>
          <a:noFill/>
        </p:spPr>
        <p:txBody>
          <a:bodyPr wrap="square" rtlCol="0">
            <a:spAutoFit/>
          </a:bodyPr>
          <a:lstStyle/>
          <a:p>
            <a:r>
              <a:rPr lang="en-US" i="1"/>
              <a:t>What are top 10 freight cost for the shipments?</a:t>
            </a:r>
          </a:p>
        </p:txBody>
      </p:sp>
      <p:sp>
        <p:nvSpPr>
          <p:cNvPr id="5" name="TextBox 4">
            <a:extLst>
              <a:ext uri="{FF2B5EF4-FFF2-40B4-BE49-F238E27FC236}">
                <a16:creationId xmlns:a16="http://schemas.microsoft.com/office/drawing/2014/main" id="{6E3390C5-BC06-F2D9-05A7-3401569F9875}"/>
              </a:ext>
            </a:extLst>
          </p:cNvPr>
          <p:cNvSpPr txBox="1"/>
          <p:nvPr/>
        </p:nvSpPr>
        <p:spPr>
          <a:xfrm>
            <a:off x="1081637" y="2966720"/>
            <a:ext cx="4572000" cy="369332"/>
          </a:xfrm>
          <a:prstGeom prst="rect">
            <a:avLst/>
          </a:prstGeom>
          <a:noFill/>
        </p:spPr>
        <p:txBody>
          <a:bodyPr wrap="square" rtlCol="0">
            <a:spAutoFit/>
          </a:bodyPr>
          <a:lstStyle/>
          <a:p>
            <a:pPr marL="285750" indent="-285750">
              <a:buFont typeface="Arial" panose="020B0604020202020204" pitchFamily="34" charset="0"/>
              <a:buChar char="•"/>
            </a:pPr>
            <a:r>
              <a:rPr lang="en-US"/>
              <a:t>Highest Freight cost is close to $300K</a:t>
            </a:r>
          </a:p>
        </p:txBody>
      </p:sp>
      <p:pic>
        <p:nvPicPr>
          <p:cNvPr id="10242" name="Picture 2">
            <a:extLst>
              <a:ext uri="{FF2B5EF4-FFF2-40B4-BE49-F238E27FC236}">
                <a16:creationId xmlns:a16="http://schemas.microsoft.com/office/drawing/2014/main" id="{A55AFE1B-C34F-8179-7104-15F11C89C8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3637" y="1624322"/>
            <a:ext cx="5847483" cy="442961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1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5596-56D5-572F-7783-FC3D5C9E1AB5}"/>
              </a:ext>
            </a:extLst>
          </p:cNvPr>
          <p:cNvSpPr>
            <a:spLocks noGrp="1"/>
          </p:cNvSpPr>
          <p:nvPr>
            <p:ph type="title"/>
          </p:nvPr>
        </p:nvSpPr>
        <p:spPr/>
        <p:txBody>
          <a:bodyPr/>
          <a:lstStyle/>
          <a:p>
            <a:r>
              <a:rPr lang="en-US" b="1"/>
              <a:t>Delivery Analysis </a:t>
            </a:r>
          </a:p>
        </p:txBody>
      </p:sp>
      <p:pic>
        <p:nvPicPr>
          <p:cNvPr id="4" name="Content Placeholder 3" descr="A pie chart with numbers and text&#10;&#10;Description automatically generated">
            <a:extLst>
              <a:ext uri="{FF2B5EF4-FFF2-40B4-BE49-F238E27FC236}">
                <a16:creationId xmlns:a16="http://schemas.microsoft.com/office/drawing/2014/main" id="{4AF14512-9393-0F2D-96CE-1C7154022A61}"/>
              </a:ext>
            </a:extLst>
          </p:cNvPr>
          <p:cNvPicPr>
            <a:picLocks noGrp="1" noChangeAspect="1"/>
          </p:cNvPicPr>
          <p:nvPr>
            <p:ph idx="1"/>
          </p:nvPr>
        </p:nvPicPr>
        <p:blipFill>
          <a:blip r:embed="rId2"/>
          <a:stretch>
            <a:fillRect/>
          </a:stretch>
        </p:blipFill>
        <p:spPr>
          <a:xfrm>
            <a:off x="6263255" y="1266649"/>
            <a:ext cx="5573340" cy="522622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1E228C7-7B0E-A4A9-8985-81515B1E0076}"/>
              </a:ext>
            </a:extLst>
          </p:cNvPr>
          <p:cNvSpPr txBox="1"/>
          <p:nvPr/>
        </p:nvSpPr>
        <p:spPr>
          <a:xfrm>
            <a:off x="1016000" y="2864099"/>
            <a:ext cx="4734560" cy="1754326"/>
          </a:xfrm>
          <a:prstGeom prst="rect">
            <a:avLst/>
          </a:prstGeom>
          <a:noFill/>
        </p:spPr>
        <p:txBody>
          <a:bodyPr wrap="square" rtlCol="0">
            <a:spAutoFit/>
          </a:bodyPr>
          <a:lstStyle/>
          <a:p>
            <a:pPr marL="285750" indent="-285750">
              <a:buFont typeface="Arial" panose="020B0604020202020204" pitchFamily="34" charset="0"/>
              <a:buChar char="•"/>
            </a:pPr>
            <a:r>
              <a:rPr lang="en-US"/>
              <a:t>Most of the shipments used Air as shipment mode ~ 61%</a:t>
            </a:r>
          </a:p>
          <a:p>
            <a:pPr marL="285750" indent="-285750">
              <a:buFont typeface="Arial" panose="020B0604020202020204" pitchFamily="34" charset="0"/>
              <a:buChar char="•"/>
            </a:pPr>
            <a:r>
              <a:rPr lang="en-US"/>
              <a:t>Next, 28.4% of the shipments were delivered by truck</a:t>
            </a:r>
          </a:p>
          <a:p>
            <a:pPr marL="285750" indent="-285750">
              <a:buFont typeface="Arial" panose="020B0604020202020204" pitchFamily="34" charset="0"/>
              <a:buChar char="•"/>
            </a:pPr>
            <a:r>
              <a:rPr lang="en-US"/>
              <a:t>6.5% and 3.7% were delivered by Air Charter and ocean, respectively. </a:t>
            </a:r>
          </a:p>
        </p:txBody>
      </p:sp>
      <p:sp>
        <p:nvSpPr>
          <p:cNvPr id="7" name="TextBox 6">
            <a:extLst>
              <a:ext uri="{FF2B5EF4-FFF2-40B4-BE49-F238E27FC236}">
                <a16:creationId xmlns:a16="http://schemas.microsoft.com/office/drawing/2014/main" id="{C1B237F8-3ED7-C7F8-78D8-3077D2F7803E}"/>
              </a:ext>
            </a:extLst>
          </p:cNvPr>
          <p:cNvSpPr txBox="1"/>
          <p:nvPr/>
        </p:nvSpPr>
        <p:spPr>
          <a:xfrm>
            <a:off x="1016000" y="1595120"/>
            <a:ext cx="4318000" cy="923330"/>
          </a:xfrm>
          <a:prstGeom prst="rect">
            <a:avLst/>
          </a:prstGeom>
          <a:noFill/>
        </p:spPr>
        <p:txBody>
          <a:bodyPr wrap="square" rtlCol="0">
            <a:spAutoFit/>
          </a:bodyPr>
          <a:lstStyle/>
          <a:p>
            <a:r>
              <a:rPr lang="en-US" i="1"/>
              <a:t>How were the shipment delivered to customers?</a:t>
            </a:r>
          </a:p>
          <a:p>
            <a:endParaRPr lang="en-US"/>
          </a:p>
        </p:txBody>
      </p:sp>
    </p:spTree>
    <p:extLst>
      <p:ext uri="{BB962C8B-B14F-4D97-AF65-F5344CB8AC3E}">
        <p14:creationId xmlns:p14="http://schemas.microsoft.com/office/powerpoint/2010/main" val="258285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994E-3264-C651-0FE4-9B854BF38732}"/>
              </a:ext>
            </a:extLst>
          </p:cNvPr>
          <p:cNvSpPr>
            <a:spLocks noGrp="1"/>
          </p:cNvSpPr>
          <p:nvPr>
            <p:ph type="title"/>
          </p:nvPr>
        </p:nvSpPr>
        <p:spPr>
          <a:xfrm>
            <a:off x="788577" y="162753"/>
            <a:ext cx="10515600" cy="742503"/>
          </a:xfrm>
        </p:spPr>
        <p:txBody>
          <a:bodyPr/>
          <a:lstStyle/>
          <a:p>
            <a:r>
              <a:rPr lang="en-US" b="1"/>
              <a:t>Delivery Analysis</a:t>
            </a:r>
          </a:p>
        </p:txBody>
      </p:sp>
      <p:pic>
        <p:nvPicPr>
          <p:cNvPr id="3" name="Content Placeholder 3" descr="A graph of a number of green and red bars&#10;&#10;Description automatically generated">
            <a:extLst>
              <a:ext uri="{FF2B5EF4-FFF2-40B4-BE49-F238E27FC236}">
                <a16:creationId xmlns:a16="http://schemas.microsoft.com/office/drawing/2014/main" id="{714F7F58-AB8E-6F12-F790-95E486893BD2}"/>
              </a:ext>
            </a:extLst>
          </p:cNvPr>
          <p:cNvPicPr>
            <a:picLocks noChangeAspect="1"/>
          </p:cNvPicPr>
          <p:nvPr/>
        </p:nvPicPr>
        <p:blipFill>
          <a:blip r:embed="rId3"/>
          <a:stretch>
            <a:fillRect/>
          </a:stretch>
        </p:blipFill>
        <p:spPr>
          <a:xfrm>
            <a:off x="6536467" y="3355850"/>
            <a:ext cx="5111496" cy="332841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8338FBC-732B-0179-6E50-8F609639EB7D}"/>
              </a:ext>
            </a:extLst>
          </p:cNvPr>
          <p:cNvSpPr txBox="1"/>
          <p:nvPr/>
        </p:nvSpPr>
        <p:spPr>
          <a:xfrm>
            <a:off x="947928" y="2022166"/>
            <a:ext cx="4337304" cy="923330"/>
          </a:xfrm>
          <a:prstGeom prst="rect">
            <a:avLst/>
          </a:prstGeom>
          <a:noFill/>
        </p:spPr>
        <p:txBody>
          <a:bodyPr wrap="square">
            <a:spAutoFit/>
          </a:bodyPr>
          <a:lstStyle/>
          <a:p>
            <a:r>
              <a:rPr lang="en-US" i="0">
                <a:solidFill>
                  <a:srgbClr val="000000"/>
                </a:solidFill>
                <a:effectLst/>
                <a:latin typeface="Helvetica Neue"/>
              </a:rPr>
              <a:t>South Africa has the highest </a:t>
            </a:r>
            <a:r>
              <a:rPr lang="en-US" b="1" i="0">
                <a:solidFill>
                  <a:srgbClr val="000000"/>
                </a:solidFill>
                <a:effectLst/>
                <a:latin typeface="Helvetica Neue"/>
              </a:rPr>
              <a:t>count</a:t>
            </a:r>
            <a:r>
              <a:rPr lang="en-US" i="0">
                <a:solidFill>
                  <a:srgbClr val="000000"/>
                </a:solidFill>
                <a:effectLst/>
                <a:latin typeface="Helvetica Neue"/>
              </a:rPr>
              <a:t> of on time delivery. Most shipment delivered </a:t>
            </a:r>
            <a:r>
              <a:rPr lang="en-US">
                <a:solidFill>
                  <a:srgbClr val="000000"/>
                </a:solidFill>
                <a:latin typeface="Helvetica Neue"/>
              </a:rPr>
              <a:t>on-time SA.</a:t>
            </a:r>
            <a:endParaRPr lang="en-US"/>
          </a:p>
        </p:txBody>
      </p:sp>
      <p:pic>
        <p:nvPicPr>
          <p:cNvPr id="3078" name="Picture 6">
            <a:extLst>
              <a:ext uri="{FF2B5EF4-FFF2-40B4-BE49-F238E27FC236}">
                <a16:creationId xmlns:a16="http://schemas.microsoft.com/office/drawing/2014/main" id="{D846D080-A037-362D-B342-56174327D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 y="3268983"/>
            <a:ext cx="5524500" cy="35021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316D1F-C885-661E-DA28-C744D628CAB9}"/>
              </a:ext>
            </a:extLst>
          </p:cNvPr>
          <p:cNvSpPr txBox="1"/>
          <p:nvPr/>
        </p:nvSpPr>
        <p:spPr>
          <a:xfrm>
            <a:off x="6290861" y="2022166"/>
            <a:ext cx="5240740" cy="1200329"/>
          </a:xfrm>
          <a:prstGeom prst="rect">
            <a:avLst/>
          </a:prstGeom>
          <a:noFill/>
        </p:spPr>
        <p:txBody>
          <a:bodyPr wrap="square" rtlCol="0">
            <a:spAutoFit/>
          </a:bodyPr>
          <a:lstStyle/>
          <a:p>
            <a:r>
              <a:rPr lang="en-US" b="0" i="0">
                <a:solidFill>
                  <a:srgbClr val="000000"/>
                </a:solidFill>
                <a:effectLst/>
                <a:latin typeface="Helvetica Neue"/>
              </a:rPr>
              <a:t>Vietnam has the highest </a:t>
            </a:r>
            <a:r>
              <a:rPr lang="en-US" b="1" i="0">
                <a:solidFill>
                  <a:srgbClr val="000000"/>
                </a:solidFill>
                <a:effectLst/>
                <a:latin typeface="Helvetica Neue"/>
              </a:rPr>
              <a:t>percentage</a:t>
            </a:r>
            <a:r>
              <a:rPr lang="en-US" b="0" i="0">
                <a:solidFill>
                  <a:srgbClr val="000000"/>
                </a:solidFill>
                <a:effectLst/>
                <a:latin typeface="Helvetica Neue"/>
              </a:rPr>
              <a:t> of on time delivery. </a:t>
            </a:r>
            <a:r>
              <a:rPr lang="en-US" err="1">
                <a:solidFill>
                  <a:srgbClr val="000000"/>
                </a:solidFill>
                <a:latin typeface="Helvetica Neue"/>
              </a:rPr>
              <a:t>Aprox</a:t>
            </a:r>
            <a:r>
              <a:rPr lang="en-US">
                <a:solidFill>
                  <a:srgbClr val="000000"/>
                </a:solidFill>
                <a:latin typeface="Helvetica Neue"/>
              </a:rPr>
              <a:t> 98% shipment delivered to Vietnam were on-time. </a:t>
            </a:r>
            <a:endParaRPr lang="en-US" b="0" i="0">
              <a:solidFill>
                <a:srgbClr val="000000"/>
              </a:solidFill>
              <a:effectLst/>
              <a:latin typeface="Helvetica Neue"/>
            </a:endParaRPr>
          </a:p>
          <a:p>
            <a:endParaRPr lang="en-US"/>
          </a:p>
        </p:txBody>
      </p:sp>
      <p:sp>
        <p:nvSpPr>
          <p:cNvPr id="11" name="TextBox 10">
            <a:extLst>
              <a:ext uri="{FF2B5EF4-FFF2-40B4-BE49-F238E27FC236}">
                <a16:creationId xmlns:a16="http://schemas.microsoft.com/office/drawing/2014/main" id="{E8433224-AA01-7F19-D39E-D0FC9C8E1550}"/>
              </a:ext>
            </a:extLst>
          </p:cNvPr>
          <p:cNvSpPr txBox="1"/>
          <p:nvPr/>
        </p:nvSpPr>
        <p:spPr>
          <a:xfrm>
            <a:off x="788577" y="1228743"/>
            <a:ext cx="7792720" cy="369332"/>
          </a:xfrm>
          <a:prstGeom prst="rect">
            <a:avLst/>
          </a:prstGeom>
          <a:noFill/>
        </p:spPr>
        <p:txBody>
          <a:bodyPr wrap="square" rtlCol="0">
            <a:spAutoFit/>
          </a:bodyPr>
          <a:lstStyle/>
          <a:p>
            <a:r>
              <a:rPr lang="en-US" i="1"/>
              <a:t>Which countries received the greatest number of on-time shipments? </a:t>
            </a:r>
          </a:p>
        </p:txBody>
      </p:sp>
    </p:spTree>
    <p:extLst>
      <p:ext uri="{BB962C8B-B14F-4D97-AF65-F5344CB8AC3E}">
        <p14:creationId xmlns:p14="http://schemas.microsoft.com/office/powerpoint/2010/main" val="420997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96D50D-85B4-FD56-AB10-C1B4C343EFDB}"/>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Looks like most shipment were delivered on time before 2010.  There was sharp drop in 2010 and was close to 50% for 2 years. The trend after that </a:t>
            </a:r>
            <a:r>
              <a:rPr lang="en-US" sz="2200"/>
              <a:t>is been </a:t>
            </a:r>
            <a:r>
              <a:rPr lang="en-US" sz="2200" b="0" i="0">
                <a:effectLst/>
              </a:rPr>
              <a:t>inclining but did not reach to earlier levels. </a:t>
            </a:r>
            <a:endParaRPr lang="en-US" sz="2200"/>
          </a:p>
        </p:txBody>
      </p:sp>
      <p:pic>
        <p:nvPicPr>
          <p:cNvPr id="4" name="Content Placeholder 3" descr="A graph of a number of blue and orange lines&#10;&#10;Description automatically generated">
            <a:extLst>
              <a:ext uri="{FF2B5EF4-FFF2-40B4-BE49-F238E27FC236}">
                <a16:creationId xmlns:a16="http://schemas.microsoft.com/office/drawing/2014/main" id="{E67CA8DC-97D4-4202-82E5-5D9631D3CCD4}"/>
              </a:ext>
            </a:extLst>
          </p:cNvPr>
          <p:cNvPicPr>
            <a:picLocks noGrp="1" noChangeAspect="1"/>
          </p:cNvPicPr>
          <p:nvPr>
            <p:ph idx="1"/>
          </p:nvPr>
        </p:nvPicPr>
        <p:blipFill>
          <a:blip r:embed="rId2"/>
          <a:stretch>
            <a:fillRect/>
          </a:stretch>
        </p:blipFill>
        <p:spPr>
          <a:xfrm>
            <a:off x="4674108" y="1999793"/>
            <a:ext cx="6903720" cy="382758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209A2869-D446-8602-5EF1-DD1515C9F761}"/>
              </a:ext>
            </a:extLst>
          </p:cNvPr>
          <p:cNvSpPr/>
          <p:nvPr/>
        </p:nvSpPr>
        <p:spPr>
          <a:xfrm>
            <a:off x="7356525" y="2427590"/>
            <a:ext cx="1215267" cy="27533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32F514C-3B57-369B-E146-49DBB8AE8338}"/>
              </a:ext>
            </a:extLst>
          </p:cNvPr>
          <p:cNvSpPr txBox="1">
            <a:spLocks/>
          </p:cNvSpPr>
          <p:nvPr/>
        </p:nvSpPr>
        <p:spPr>
          <a:xfrm>
            <a:off x="630936" y="226665"/>
            <a:ext cx="10515600" cy="742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Delivery Analysis</a:t>
            </a:r>
          </a:p>
        </p:txBody>
      </p:sp>
      <p:sp>
        <p:nvSpPr>
          <p:cNvPr id="33" name="TextBox 32">
            <a:extLst>
              <a:ext uri="{FF2B5EF4-FFF2-40B4-BE49-F238E27FC236}">
                <a16:creationId xmlns:a16="http://schemas.microsoft.com/office/drawing/2014/main" id="{1F63CED9-2220-B992-5A89-F606F4D64A33}"/>
              </a:ext>
            </a:extLst>
          </p:cNvPr>
          <p:cNvSpPr txBox="1"/>
          <p:nvPr/>
        </p:nvSpPr>
        <p:spPr>
          <a:xfrm>
            <a:off x="457200" y="1219200"/>
            <a:ext cx="4104640" cy="646331"/>
          </a:xfrm>
          <a:prstGeom prst="rect">
            <a:avLst/>
          </a:prstGeom>
          <a:noFill/>
        </p:spPr>
        <p:txBody>
          <a:bodyPr wrap="square" rtlCol="0">
            <a:spAutoFit/>
          </a:bodyPr>
          <a:lstStyle/>
          <a:p>
            <a:r>
              <a:rPr lang="en-US" i="1"/>
              <a:t>Is there any pattern or trend in on-time delivery historically?</a:t>
            </a:r>
          </a:p>
        </p:txBody>
      </p:sp>
    </p:spTree>
    <p:extLst>
      <p:ext uri="{BB962C8B-B14F-4D97-AF65-F5344CB8AC3E}">
        <p14:creationId xmlns:p14="http://schemas.microsoft.com/office/powerpoint/2010/main" val="7640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D8340-E74C-182B-E37F-68E0719A83BA}"/>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b="1" kern="1200">
                <a:solidFill>
                  <a:schemeClr val="tx2"/>
                </a:solidFill>
                <a:latin typeface="+mj-lt"/>
                <a:ea typeface="+mj-ea"/>
                <a:cs typeface="+mj-cs"/>
              </a:rPr>
              <a:t>On-Time delivery prediction model</a:t>
            </a:r>
          </a:p>
        </p:txBody>
      </p:sp>
      <p:grpSp>
        <p:nvGrpSpPr>
          <p:cNvPr id="28" name="Group 2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29" name="Freeform: Shape 2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Boxes on a conveyor belt&#10;&#10;Description automatically generated">
            <a:extLst>
              <a:ext uri="{FF2B5EF4-FFF2-40B4-BE49-F238E27FC236}">
                <a16:creationId xmlns:a16="http://schemas.microsoft.com/office/drawing/2014/main" id="{F4327CA6-3922-BCDE-0461-42D09D3F6286}"/>
              </a:ext>
            </a:extLst>
          </p:cNvPr>
          <p:cNvPicPr>
            <a:picLocks noChangeAspect="1"/>
          </p:cNvPicPr>
          <p:nvPr/>
        </p:nvPicPr>
        <p:blipFill rotWithShape="1">
          <a:blip r:embed="rId3"/>
          <a:stretch/>
        </p:blipFill>
        <p:spPr>
          <a:xfrm>
            <a:off x="804672" y="1702814"/>
            <a:ext cx="6137549" cy="3452371"/>
          </a:xfrm>
          <a:prstGeom prst="rect">
            <a:avLst/>
          </a:prstGeom>
        </p:spPr>
      </p:pic>
      <p:grpSp>
        <p:nvGrpSpPr>
          <p:cNvPr id="34" name="Group 3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35" name="Freeform: Shape 3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D9E903B8-3643-1586-7EA5-8B9E7819EA26}"/>
              </a:ext>
            </a:extLst>
          </p:cNvPr>
          <p:cNvSpPr txBox="1"/>
          <p:nvPr/>
        </p:nvSpPr>
        <p:spPr>
          <a:xfrm>
            <a:off x="1300480" y="4541520"/>
            <a:ext cx="7142480" cy="72136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27207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88AD4-5659-4CB0-EC14-903FC9B55AF5}"/>
              </a:ext>
            </a:extLst>
          </p:cNvPr>
          <p:cNvSpPr>
            <a:spLocks noGrp="1"/>
          </p:cNvSpPr>
          <p:nvPr>
            <p:ph type="title"/>
          </p:nvPr>
        </p:nvSpPr>
        <p:spPr>
          <a:xfrm>
            <a:off x="635000" y="640823"/>
            <a:ext cx="3418659" cy="5583148"/>
          </a:xfrm>
        </p:spPr>
        <p:txBody>
          <a:bodyPr anchor="ctr">
            <a:normAutofit/>
          </a:bodyPr>
          <a:lstStyle/>
          <a:p>
            <a:r>
              <a:rPr lang="en-US" sz="5400"/>
              <a:t>Train-Test Split</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65CCE07-4960-2317-2E1B-A439D9B15E33}"/>
              </a:ext>
            </a:extLst>
          </p:cNvPr>
          <p:cNvGraphicFramePr>
            <a:graphicFrameLocks noGrp="1"/>
          </p:cNvGraphicFramePr>
          <p:nvPr>
            <p:ph idx="1"/>
            <p:extLst>
              <p:ext uri="{D42A27DB-BD31-4B8C-83A1-F6EECF244321}">
                <p14:modId xmlns:p14="http://schemas.microsoft.com/office/powerpoint/2010/main" val="28224472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30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93" name="Rectangle 519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15D21-539F-A27C-E0BD-D84487601807}"/>
              </a:ext>
            </a:extLst>
          </p:cNvPr>
          <p:cNvSpPr>
            <a:spLocks noGrp="1"/>
          </p:cNvSpPr>
          <p:nvPr>
            <p:ph type="title"/>
          </p:nvPr>
        </p:nvSpPr>
        <p:spPr>
          <a:xfrm>
            <a:off x="838198" y="547815"/>
            <a:ext cx="10916922" cy="1680519"/>
          </a:xfrm>
        </p:spPr>
        <p:txBody>
          <a:bodyPr vert="horz" lIns="91440" tIns="45720" rIns="91440" bIns="45720" rtlCol="0">
            <a:normAutofit/>
          </a:bodyPr>
          <a:lstStyle/>
          <a:p>
            <a:r>
              <a:rPr lang="en-US" sz="3700" b="0" i="0">
                <a:effectLst/>
              </a:rPr>
              <a:t>Confusion Matrix for Logistic Regression Model and Random Tree</a:t>
            </a:r>
            <a:endParaRPr lang="en-US" sz="3700"/>
          </a:p>
        </p:txBody>
      </p:sp>
      <p:sp>
        <p:nvSpPr>
          <p:cNvPr id="5171" name="Content Placeholder 5154">
            <a:extLst>
              <a:ext uri="{FF2B5EF4-FFF2-40B4-BE49-F238E27FC236}">
                <a16:creationId xmlns:a16="http://schemas.microsoft.com/office/drawing/2014/main" id="{DA67F92A-8CDE-AFAB-6E14-8FE1C066E3FF}"/>
              </a:ext>
            </a:extLst>
          </p:cNvPr>
          <p:cNvSpPr>
            <a:spLocks noGrp="1"/>
          </p:cNvSpPr>
          <p:nvPr>
            <p:ph idx="1"/>
          </p:nvPr>
        </p:nvSpPr>
        <p:spPr>
          <a:xfrm>
            <a:off x="6781199" y="6035040"/>
            <a:ext cx="3068320" cy="419855"/>
          </a:xfrm>
        </p:spPr>
        <p:txBody>
          <a:bodyPr anchor="ctr">
            <a:normAutofit/>
          </a:bodyPr>
          <a:lstStyle/>
          <a:p>
            <a:pPr marL="0" indent="0">
              <a:buNone/>
            </a:pPr>
            <a:r>
              <a:rPr lang="en-US" sz="2000"/>
              <a:t>Logistic Regression</a:t>
            </a:r>
          </a:p>
          <a:p>
            <a:endParaRPr lang="en-US" sz="2000"/>
          </a:p>
        </p:txBody>
      </p:sp>
      <p:pic>
        <p:nvPicPr>
          <p:cNvPr id="5124" name="Picture 4">
            <a:extLst>
              <a:ext uri="{FF2B5EF4-FFF2-40B4-BE49-F238E27FC236}">
                <a16:creationId xmlns:a16="http://schemas.microsoft.com/office/drawing/2014/main" id="{54925FC6-FAA2-69E2-0286-5A2C93EA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54" r="-2" b="16947"/>
          <a:stretch/>
        </p:blipFill>
        <p:spPr bwMode="auto">
          <a:xfrm>
            <a:off x="838198" y="2797026"/>
            <a:ext cx="5167185" cy="296094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575BCD1-3104-CCB2-300A-045DF749BF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727" r="3" b="16910"/>
          <a:stretch/>
        </p:blipFill>
        <p:spPr bwMode="auto">
          <a:xfrm>
            <a:off x="6198394" y="2797679"/>
            <a:ext cx="5167185" cy="295963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BBA50B-68D2-FD64-D88C-95CC1FED5059}"/>
              </a:ext>
            </a:extLst>
          </p:cNvPr>
          <p:cNvSpPr txBox="1"/>
          <p:nvPr/>
        </p:nvSpPr>
        <p:spPr>
          <a:xfrm>
            <a:off x="1935598" y="5875636"/>
            <a:ext cx="2506170" cy="369332"/>
          </a:xfrm>
          <a:prstGeom prst="rect">
            <a:avLst/>
          </a:prstGeom>
          <a:noFill/>
        </p:spPr>
        <p:txBody>
          <a:bodyPr wrap="square">
            <a:spAutoFit/>
          </a:bodyPr>
          <a:lstStyle/>
          <a:p>
            <a:r>
              <a:rPr lang="en-US"/>
              <a:t>Random Forest</a:t>
            </a:r>
          </a:p>
        </p:txBody>
      </p:sp>
    </p:spTree>
    <p:extLst>
      <p:ext uri="{BB962C8B-B14F-4D97-AF65-F5344CB8AC3E}">
        <p14:creationId xmlns:p14="http://schemas.microsoft.com/office/powerpoint/2010/main" val="391911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3D047E-6B16-748D-B602-F0945E21FA5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Model Tuning</a:t>
            </a:r>
          </a:p>
        </p:txBody>
      </p:sp>
      <p:sp>
        <p:nvSpPr>
          <p:cNvPr id="4" name="Text Placeholder 3">
            <a:extLst>
              <a:ext uri="{FF2B5EF4-FFF2-40B4-BE49-F238E27FC236}">
                <a16:creationId xmlns:a16="http://schemas.microsoft.com/office/drawing/2014/main" id="{2669E0B7-513E-F8E8-CABA-B105CCF0A3D6}"/>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spc="-100">
                <a:solidFill>
                  <a:srgbClr val="FFFFFF"/>
                </a:solidFill>
                <a:latin typeface="+mn-lt"/>
                <a:ea typeface="+mn-ea"/>
                <a:cs typeface="+mn-cs"/>
              </a:rPr>
              <a:t>Hypertuning</a:t>
            </a:r>
            <a:br>
              <a:rPr lang="en-US" sz="2000" kern="1200" spc="-100">
                <a:solidFill>
                  <a:srgbClr val="FFFFFF"/>
                </a:solidFill>
                <a:latin typeface="+mn-lt"/>
                <a:ea typeface="+mn-ea"/>
                <a:cs typeface="+mn-cs"/>
              </a:rPr>
            </a:br>
            <a:r>
              <a:rPr lang="en-US" sz="2000" kern="1200" spc="-100">
                <a:solidFill>
                  <a:srgbClr val="FFFFFF"/>
                </a:solidFill>
                <a:latin typeface="+mn-lt"/>
                <a:ea typeface="+mn-ea"/>
                <a:cs typeface="+mn-cs"/>
              </a:rPr>
              <a:t>using GridSearchCV</a:t>
            </a:r>
            <a:endParaRPr lang="en-US" sz="2000" kern="1200">
              <a:solidFill>
                <a:srgbClr val="FFFFFF"/>
              </a:solidFill>
              <a:latin typeface="+mn-lt"/>
              <a:ea typeface="+mn-ea"/>
              <a:cs typeface="+mn-cs"/>
            </a:endParaRPr>
          </a:p>
        </p:txBody>
      </p:sp>
      <p:pic>
        <p:nvPicPr>
          <p:cNvPr id="6" name="Picture 5">
            <a:extLst>
              <a:ext uri="{FF2B5EF4-FFF2-40B4-BE49-F238E27FC236}">
                <a16:creationId xmlns:a16="http://schemas.microsoft.com/office/drawing/2014/main" id="{FE43ED53-6A9E-18EA-53E8-4EB4C29365BB}"/>
              </a:ext>
            </a:extLst>
          </p:cNvPr>
          <p:cNvPicPr>
            <a:picLocks noChangeAspect="1"/>
          </p:cNvPicPr>
          <p:nvPr/>
        </p:nvPicPr>
        <p:blipFill>
          <a:blip r:embed="rId3"/>
          <a:stretch>
            <a:fillRect/>
          </a:stretch>
        </p:blipFill>
        <p:spPr>
          <a:xfrm>
            <a:off x="4146223" y="250669"/>
            <a:ext cx="7225748" cy="3414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4E7C27EE-7510-BE3F-53DA-CE7D67DA5788}"/>
              </a:ext>
            </a:extLst>
          </p:cNvPr>
          <p:cNvPicPr>
            <a:picLocks noChangeAspect="1"/>
          </p:cNvPicPr>
          <p:nvPr/>
        </p:nvPicPr>
        <p:blipFill>
          <a:blip r:embed="rId4"/>
          <a:stretch>
            <a:fillRect/>
          </a:stretch>
        </p:blipFill>
        <p:spPr>
          <a:xfrm>
            <a:off x="4143840" y="3994722"/>
            <a:ext cx="7225748" cy="1914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934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7A09-1CCE-F449-457F-72ABDF900531}"/>
              </a:ext>
            </a:extLst>
          </p:cNvPr>
          <p:cNvSpPr>
            <a:spLocks noGrp="1"/>
          </p:cNvSpPr>
          <p:nvPr>
            <p:ph type="title"/>
          </p:nvPr>
        </p:nvSpPr>
        <p:spPr>
          <a:xfrm>
            <a:off x="812997" y="112897"/>
            <a:ext cx="5229317" cy="795947"/>
          </a:xfrm>
        </p:spPr>
        <p:txBody>
          <a:bodyPr>
            <a:normAutofit fontScale="90000"/>
          </a:bodyPr>
          <a:lstStyle/>
          <a:p>
            <a:r>
              <a:rPr lang="en-US" b="1">
                <a:solidFill>
                  <a:schemeClr val="tx2"/>
                </a:solidFill>
              </a:rPr>
              <a:t>Findings &amp; Conclusion</a:t>
            </a:r>
          </a:p>
        </p:txBody>
      </p:sp>
      <p:grpSp>
        <p:nvGrpSpPr>
          <p:cNvPr id="63" name="Group 62">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20" y="170311"/>
            <a:ext cx="2514948" cy="2174333"/>
            <a:chOff x="-305" y="-4155"/>
            <a:chExt cx="2514948" cy="2174333"/>
          </a:xfrm>
        </p:grpSpPr>
        <p:sp>
          <p:nvSpPr>
            <p:cNvPr id="64" name="Freeform: Shape 63">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7" name="Freeform: Shape 66">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C83F94E-2171-4B04-DDEC-D155A0E3AA96}"/>
              </a:ext>
            </a:extLst>
          </p:cNvPr>
          <p:cNvSpPr>
            <a:spLocks noGrp="1"/>
          </p:cNvSpPr>
          <p:nvPr>
            <p:ph idx="1"/>
          </p:nvPr>
        </p:nvSpPr>
        <p:spPr>
          <a:xfrm>
            <a:off x="6740529" y="1932075"/>
            <a:ext cx="5029200" cy="2946336"/>
          </a:xfrm>
        </p:spPr>
        <p:txBody>
          <a:bodyPr anchor="ctr">
            <a:normAutofit/>
          </a:bodyPr>
          <a:lstStyle/>
          <a:p>
            <a:r>
              <a:rPr lang="en-US" sz="1700" b="1">
                <a:solidFill>
                  <a:schemeClr val="tx2"/>
                </a:solidFill>
              </a:rPr>
              <a:t>Amongst the two algorithms, Random Forest shows the highest accuracy of 99%</a:t>
            </a:r>
          </a:p>
          <a:p>
            <a:r>
              <a:rPr lang="en-US" sz="1700" b="1">
                <a:solidFill>
                  <a:schemeClr val="tx2"/>
                </a:solidFill>
              </a:rPr>
              <a:t>True Positive and True Negative are at 88.3% and 11.7% respectively</a:t>
            </a:r>
          </a:p>
          <a:p>
            <a:r>
              <a:rPr lang="en-US" sz="1700" b="1">
                <a:solidFill>
                  <a:schemeClr val="tx2"/>
                </a:solidFill>
              </a:rPr>
              <a:t>This concludes that Random Forest is the best Machine Learning Algorithm for this dataset</a:t>
            </a:r>
          </a:p>
        </p:txBody>
      </p:sp>
      <p:pic>
        <p:nvPicPr>
          <p:cNvPr id="6" name="Picture 5">
            <a:extLst>
              <a:ext uri="{FF2B5EF4-FFF2-40B4-BE49-F238E27FC236}">
                <a16:creationId xmlns:a16="http://schemas.microsoft.com/office/drawing/2014/main" id="{BB13682D-0672-B492-58F4-544578926D42}"/>
              </a:ext>
            </a:extLst>
          </p:cNvPr>
          <p:cNvPicPr>
            <a:picLocks noChangeAspect="1"/>
          </p:cNvPicPr>
          <p:nvPr/>
        </p:nvPicPr>
        <p:blipFill>
          <a:blip r:embed="rId3"/>
          <a:stretch>
            <a:fillRect/>
          </a:stretch>
        </p:blipFill>
        <p:spPr>
          <a:xfrm>
            <a:off x="635443" y="1957913"/>
            <a:ext cx="5166360" cy="1590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2">
            <a:extLst>
              <a:ext uri="{FF2B5EF4-FFF2-40B4-BE49-F238E27FC236}">
                <a16:creationId xmlns:a16="http://schemas.microsoft.com/office/drawing/2014/main" id="{5288541D-C390-EE11-8703-835748227346}"/>
              </a:ext>
            </a:extLst>
          </p:cNvPr>
          <p:cNvSpPr txBox="1">
            <a:spLocks/>
          </p:cNvSpPr>
          <p:nvPr/>
        </p:nvSpPr>
        <p:spPr>
          <a:xfrm>
            <a:off x="3869268" y="2033778"/>
            <a:ext cx="7315200" cy="12275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1"/>
            <a:endParaRPr lang="en-US"/>
          </a:p>
        </p:txBody>
      </p:sp>
      <p:sp>
        <p:nvSpPr>
          <p:cNvPr id="9" name="Frame 8">
            <a:extLst>
              <a:ext uri="{FF2B5EF4-FFF2-40B4-BE49-F238E27FC236}">
                <a16:creationId xmlns:a16="http://schemas.microsoft.com/office/drawing/2014/main" id="{307B84B2-DD68-C6FB-D8C2-29AE08363A01}"/>
              </a:ext>
            </a:extLst>
          </p:cNvPr>
          <p:cNvSpPr/>
          <p:nvPr/>
        </p:nvSpPr>
        <p:spPr>
          <a:xfrm>
            <a:off x="5640705" y="2903220"/>
            <a:ext cx="914400" cy="914400"/>
          </a:xfrm>
          <a:prstGeom prst="fram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082B9DA6-B56F-D1DD-D93B-11759BA9BC85}"/>
              </a:ext>
            </a:extLst>
          </p:cNvPr>
          <p:cNvGrpSpPr/>
          <p:nvPr/>
        </p:nvGrpSpPr>
        <p:grpSpPr>
          <a:xfrm>
            <a:off x="237416" y="3817141"/>
            <a:ext cx="6118225" cy="2141355"/>
            <a:chOff x="572672" y="3105677"/>
            <a:chExt cx="10388413" cy="1657582"/>
          </a:xfrm>
        </p:grpSpPr>
        <p:pic>
          <p:nvPicPr>
            <p:cNvPr id="8" name="Picture 7">
              <a:extLst>
                <a:ext uri="{FF2B5EF4-FFF2-40B4-BE49-F238E27FC236}">
                  <a16:creationId xmlns:a16="http://schemas.microsoft.com/office/drawing/2014/main" id="{B31C8CE7-E373-40F9-FBF4-B6F659C421EC}"/>
                </a:ext>
              </a:extLst>
            </p:cNvPr>
            <p:cNvPicPr>
              <a:picLocks noChangeAspect="1"/>
            </p:cNvPicPr>
            <p:nvPr/>
          </p:nvPicPr>
          <p:blipFill>
            <a:blip r:embed="rId4"/>
            <a:stretch>
              <a:fillRect/>
            </a:stretch>
          </p:blipFill>
          <p:spPr>
            <a:xfrm>
              <a:off x="572672" y="3105678"/>
              <a:ext cx="5715798" cy="1657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13F288C-7856-DAD3-7B2F-677B5E1F1F38}"/>
                </a:ext>
              </a:extLst>
            </p:cNvPr>
            <p:cNvPicPr>
              <a:picLocks noChangeAspect="1"/>
            </p:cNvPicPr>
            <p:nvPr/>
          </p:nvPicPr>
          <p:blipFill>
            <a:blip r:embed="rId5"/>
            <a:stretch>
              <a:fillRect/>
            </a:stretch>
          </p:blipFill>
          <p:spPr>
            <a:xfrm>
              <a:off x="5989526" y="3105677"/>
              <a:ext cx="4971559" cy="1600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70445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2DFE-FDC6-0006-6612-E77B7A68FC06}"/>
              </a:ext>
            </a:extLst>
          </p:cNvPr>
          <p:cNvSpPr>
            <a:spLocks noGrp="1"/>
          </p:cNvSpPr>
          <p:nvPr>
            <p:ph type="title"/>
          </p:nvPr>
        </p:nvSpPr>
        <p:spPr/>
        <p:txBody>
          <a:bodyPr/>
          <a:lstStyle/>
          <a:p>
            <a:r>
              <a:rPr lang="en-US"/>
              <a:t>Business Problem </a:t>
            </a:r>
          </a:p>
        </p:txBody>
      </p:sp>
      <p:graphicFrame>
        <p:nvGraphicFramePr>
          <p:cNvPr id="17" name="Content Placeholder 2">
            <a:extLst>
              <a:ext uri="{FF2B5EF4-FFF2-40B4-BE49-F238E27FC236}">
                <a16:creationId xmlns:a16="http://schemas.microsoft.com/office/drawing/2014/main" id="{4A43FB8D-9BDA-8931-011E-A7E78BBB67E1}"/>
              </a:ext>
            </a:extLst>
          </p:cNvPr>
          <p:cNvGraphicFramePr>
            <a:graphicFrameLocks noGrp="1"/>
          </p:cNvGraphicFramePr>
          <p:nvPr>
            <p:ph idx="1"/>
          </p:nvPr>
        </p:nvGraphicFramePr>
        <p:xfrm>
          <a:off x="838200" y="1825625"/>
          <a:ext cx="10185400"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35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0C1E-0BF2-4F0F-7944-BE65D71532DB}"/>
              </a:ext>
            </a:extLst>
          </p:cNvPr>
          <p:cNvSpPr>
            <a:spLocks noGrp="1"/>
          </p:cNvSpPr>
          <p:nvPr>
            <p:ph type="title"/>
          </p:nvPr>
        </p:nvSpPr>
        <p:spPr>
          <a:xfrm>
            <a:off x="1737360" y="294640"/>
            <a:ext cx="7772400" cy="671034"/>
          </a:xfrm>
        </p:spPr>
        <p:txBody>
          <a:bodyPr anchor="b">
            <a:noAutofit/>
          </a:bodyPr>
          <a:lstStyle/>
          <a:p>
            <a:pPr algn="ctr"/>
            <a:r>
              <a:rPr lang="en-US" b="1"/>
              <a:t>Data Scientist’s Conclusion</a:t>
            </a:r>
          </a:p>
        </p:txBody>
      </p:sp>
      <p:sp>
        <p:nvSpPr>
          <p:cNvPr id="3" name="Content Placeholder 2">
            <a:extLst>
              <a:ext uri="{FF2B5EF4-FFF2-40B4-BE49-F238E27FC236}">
                <a16:creationId xmlns:a16="http://schemas.microsoft.com/office/drawing/2014/main" id="{DE53146F-255A-1E4B-A0EF-713A9605B1CB}"/>
              </a:ext>
            </a:extLst>
          </p:cNvPr>
          <p:cNvSpPr>
            <a:spLocks noGrp="1"/>
          </p:cNvSpPr>
          <p:nvPr>
            <p:ph idx="1"/>
          </p:nvPr>
        </p:nvSpPr>
        <p:spPr>
          <a:xfrm>
            <a:off x="505460" y="1351754"/>
            <a:ext cx="10853420" cy="3829846"/>
          </a:xfrm>
        </p:spPr>
        <p:txBody>
          <a:bodyPr anchor="t">
            <a:normAutofit/>
          </a:bodyPr>
          <a:lstStyle/>
          <a:p>
            <a:r>
              <a:rPr lang="en-US" sz="2000">
                <a:latin typeface="Söhne"/>
              </a:rPr>
              <a:t>The Machine Learning approach have immense potential to transform global medical supply chains with data-driven decision-making.</a:t>
            </a:r>
            <a:endParaRPr lang="en-US">
              <a:latin typeface="Calibri" panose="020F0502020204030204"/>
              <a:cs typeface="Calibri" panose="020F0502020204030204"/>
            </a:endParaRPr>
          </a:p>
          <a:p>
            <a:r>
              <a:rPr lang="en-US" sz="2000">
                <a:latin typeface="Calibri"/>
                <a:cs typeface="Calibri"/>
              </a:rPr>
              <a:t>Equipped with predictive models, supply chain analysts can take proactive actions to ensure smooth last-mile delivery.</a:t>
            </a:r>
            <a:endParaRPr lang="en-US"/>
          </a:p>
          <a:p>
            <a:r>
              <a:rPr lang="en-US" sz="2000">
                <a:latin typeface="Söhne"/>
              </a:rPr>
              <a:t>Scheduling recipient site preparation</a:t>
            </a:r>
            <a:endParaRPr lang="en-US"/>
          </a:p>
          <a:p>
            <a:r>
              <a:rPr lang="en-US" sz="2000">
                <a:latin typeface="Söhne"/>
              </a:rPr>
              <a:t>Proactive issue resolution to minimize completion delays</a:t>
            </a:r>
            <a:endParaRPr lang="en-US"/>
          </a:p>
          <a:p>
            <a:r>
              <a:rPr lang="en-US" sz="2000">
                <a:latin typeface="Söhne"/>
              </a:rPr>
              <a:t>Identifying shipment routes prone to delays.</a:t>
            </a:r>
            <a:endParaRPr lang="en-US"/>
          </a:p>
        </p:txBody>
      </p:sp>
      <p:sp>
        <p:nvSpPr>
          <p:cNvPr id="17" name="Rectangle 16">
            <a:extLst>
              <a:ext uri="{FF2B5EF4-FFF2-40B4-BE49-F238E27FC236}">
                <a16:creationId xmlns:a16="http://schemas.microsoft.com/office/drawing/2014/main" id="{6CF042CA-1AB3-5530-1155-8018D6D6A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BD5A982-4141-9143-22DC-C0713B397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97382"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31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23D4-4B4D-4ECE-70BA-DC8E735029D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62EEDA21-7610-2165-DDF2-5DC1B005B00A}"/>
              </a:ext>
            </a:extLst>
          </p:cNvPr>
          <p:cNvSpPr>
            <a:spLocks noGrp="1"/>
          </p:cNvSpPr>
          <p:nvPr>
            <p:ph idx="1"/>
          </p:nvPr>
        </p:nvSpPr>
        <p:spPr/>
        <p:txBody>
          <a:bodyPr/>
          <a:lstStyle/>
          <a:p>
            <a:r>
              <a:rPr lang="en-US">
                <a:hlinkClick r:id="rId2"/>
              </a:rPr>
              <a:t>https://www.kaggle.com/datasets/apoorvwatsky/supply-chain-shipment-pricing-data</a:t>
            </a:r>
            <a:endParaRPr lang="en-US"/>
          </a:p>
          <a:p>
            <a:r>
              <a:rPr lang="en-US" b="0" i="0" u="none" strike="noStrike">
                <a:solidFill>
                  <a:srgbClr val="202124"/>
                </a:solidFill>
                <a:effectLst/>
                <a:latin typeface="Inter"/>
                <a:hlinkClick r:id="rId3"/>
              </a:rPr>
              <a:t>https://www.usaid.gov/data/dataset/0162a542-4f2e-4fe2-ad5d-8f6ed2344056</a:t>
            </a:r>
            <a:endParaRPr lang="en-US" b="0" i="0" u="none" strike="noStrike">
              <a:solidFill>
                <a:srgbClr val="202124"/>
              </a:solidFill>
              <a:effectLst/>
              <a:latin typeface="Inter"/>
            </a:endParaRPr>
          </a:p>
          <a:p>
            <a:r>
              <a:rPr lang="en-US">
                <a:hlinkClick r:id="rId4"/>
              </a:rPr>
              <a:t>Supply Chain Shipment Pricing Dataset (opendatanetwork.com)</a:t>
            </a:r>
          </a:p>
          <a:p>
            <a:pPr marL="0" indent="0">
              <a:buNone/>
            </a:pPr>
            <a:endParaRPr lang="en-US"/>
          </a:p>
        </p:txBody>
      </p:sp>
    </p:spTree>
    <p:extLst>
      <p:ext uri="{BB962C8B-B14F-4D97-AF65-F5344CB8AC3E}">
        <p14:creationId xmlns:p14="http://schemas.microsoft.com/office/powerpoint/2010/main" val="67678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85CE-A3EC-E85C-D0B4-A6134CBCD764}"/>
              </a:ext>
            </a:extLst>
          </p:cNvPr>
          <p:cNvSpPr>
            <a:spLocks noGrp="1"/>
          </p:cNvSpPr>
          <p:nvPr>
            <p:ph type="title"/>
          </p:nvPr>
        </p:nvSpPr>
        <p:spPr/>
        <p:txBody>
          <a:bodyPr/>
          <a:lstStyle/>
          <a:p>
            <a:r>
              <a:rPr lang="en-US"/>
              <a:t>Project Objective:</a:t>
            </a:r>
          </a:p>
        </p:txBody>
      </p:sp>
      <p:graphicFrame>
        <p:nvGraphicFramePr>
          <p:cNvPr id="8" name="Content Placeholder 2">
            <a:extLst>
              <a:ext uri="{FF2B5EF4-FFF2-40B4-BE49-F238E27FC236}">
                <a16:creationId xmlns:a16="http://schemas.microsoft.com/office/drawing/2014/main" id="{4861B1DA-51B2-48E9-57AD-55AA24706B3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45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D56B9-57A1-6D57-7858-8CFA28B2B51B}"/>
              </a:ext>
            </a:extLst>
          </p:cNvPr>
          <p:cNvSpPr>
            <a:spLocks noGrp="1"/>
          </p:cNvSpPr>
          <p:nvPr>
            <p:ph type="title"/>
          </p:nvPr>
        </p:nvSpPr>
        <p:spPr>
          <a:xfrm>
            <a:off x="1136397" y="502021"/>
            <a:ext cx="4959603" cy="1642969"/>
          </a:xfrm>
        </p:spPr>
        <p:txBody>
          <a:bodyPr anchor="b">
            <a:normAutofit/>
          </a:bodyPr>
          <a:lstStyle/>
          <a:p>
            <a:r>
              <a:rPr lang="en-US" sz="4000"/>
              <a:t>Data Source and Description:</a:t>
            </a:r>
          </a:p>
        </p:txBody>
      </p:sp>
      <p:sp>
        <p:nvSpPr>
          <p:cNvPr id="3" name="Content Placeholder 2">
            <a:extLst>
              <a:ext uri="{FF2B5EF4-FFF2-40B4-BE49-F238E27FC236}">
                <a16:creationId xmlns:a16="http://schemas.microsoft.com/office/drawing/2014/main" id="{B4B530BD-23E4-18C5-4779-2B88AA2DF6D8}"/>
              </a:ext>
            </a:extLst>
          </p:cNvPr>
          <p:cNvSpPr>
            <a:spLocks noGrp="1"/>
          </p:cNvSpPr>
          <p:nvPr>
            <p:ph idx="1"/>
          </p:nvPr>
        </p:nvSpPr>
        <p:spPr>
          <a:xfrm>
            <a:off x="1136397" y="2418408"/>
            <a:ext cx="4959603" cy="3522569"/>
          </a:xfrm>
        </p:spPr>
        <p:txBody>
          <a:bodyPr anchor="t">
            <a:normAutofit/>
          </a:bodyPr>
          <a:lstStyle/>
          <a:p>
            <a:r>
              <a:rPr lang="en-US" sz="1700"/>
              <a:t>The Supply Chain Shipment Pricing Dataset contains over 100,000 shipment records from various sources, including USAID's Project Procurement Request (PQR) system.</a:t>
            </a:r>
          </a:p>
          <a:p>
            <a:br>
              <a:rPr lang="en-US" sz="1700"/>
            </a:br>
            <a:r>
              <a:rPr lang="en-US" sz="1700"/>
              <a:t>The dataset provides comprehensive information on shipment characteristics, including origin and destination countries, commodity types, transportation modes, and associated costs.</a:t>
            </a:r>
          </a:p>
          <a:p>
            <a:br>
              <a:rPr lang="en-US" sz="1700"/>
            </a:br>
            <a:r>
              <a:rPr lang="en-US" sz="1700"/>
              <a:t>The dataset captures delay between expected and actual delivery </a:t>
            </a:r>
          </a:p>
        </p:txBody>
      </p:sp>
      <p:pic>
        <p:nvPicPr>
          <p:cNvPr id="1030" name="Picture 6" descr="A screenshot of a computer&#10;&#10;Description automatically generated">
            <a:extLst>
              <a:ext uri="{FF2B5EF4-FFF2-40B4-BE49-F238E27FC236}">
                <a16:creationId xmlns:a16="http://schemas.microsoft.com/office/drawing/2014/main" id="{B280AF99-7E12-B555-3561-A2CF1C9480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706127"/>
            <a:ext cx="5201023" cy="5031988"/>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11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9ACE4-0205-9105-FD67-0A6295986C5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Project Approach:</a:t>
            </a:r>
          </a:p>
        </p:txBody>
      </p:sp>
      <p:sp>
        <p:nvSpPr>
          <p:cNvPr id="3" name="Content Placeholder 2">
            <a:extLst>
              <a:ext uri="{FF2B5EF4-FFF2-40B4-BE49-F238E27FC236}">
                <a16:creationId xmlns:a16="http://schemas.microsoft.com/office/drawing/2014/main" id="{67A7CA91-EACA-3D76-90EA-1B08A0580DEC}"/>
              </a:ext>
            </a:extLst>
          </p:cNvPr>
          <p:cNvSpPr>
            <a:spLocks noGrp="1"/>
          </p:cNvSpPr>
          <p:nvPr>
            <p:ph idx="1"/>
          </p:nvPr>
        </p:nvSpPr>
        <p:spPr>
          <a:xfrm>
            <a:off x="4810259" y="649480"/>
            <a:ext cx="6555347" cy="5546047"/>
          </a:xfrm>
        </p:spPr>
        <p:txBody>
          <a:bodyPr anchor="ctr">
            <a:normAutofit/>
          </a:bodyPr>
          <a:lstStyle/>
          <a:p>
            <a:r>
              <a:rPr lang="en-US" sz="2000"/>
              <a:t>Identified correlations between delayed shipments and factors like routes, volumes</a:t>
            </a:r>
          </a:p>
          <a:p>
            <a:r>
              <a:rPr lang="en-US" sz="2000"/>
              <a:t>Developed Random Forest model to predict on-time delivery with 99% accuracy</a:t>
            </a:r>
          </a:p>
          <a:p>
            <a:r>
              <a:rPr lang="en-US" sz="2000"/>
              <a:t>Developed a Logistic Regression model to predict the on-time delivery with 88% accuracy</a:t>
            </a:r>
          </a:p>
          <a:p>
            <a:r>
              <a:rPr lang="en-US" sz="2000"/>
              <a:t>Compared the models for our use case.</a:t>
            </a:r>
          </a:p>
          <a:p>
            <a:pPr marL="0" indent="0">
              <a:buNone/>
            </a:pPr>
            <a:br>
              <a:rPr lang="en-US" sz="2000"/>
            </a:br>
            <a:endParaRPr lang="en-US" sz="2000"/>
          </a:p>
        </p:txBody>
      </p:sp>
    </p:spTree>
    <p:extLst>
      <p:ext uri="{BB962C8B-B14F-4D97-AF65-F5344CB8AC3E}">
        <p14:creationId xmlns:p14="http://schemas.microsoft.com/office/powerpoint/2010/main" val="255881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F12D-3DEF-A48B-3E7B-9763477AD2DF}"/>
              </a:ext>
            </a:extLst>
          </p:cNvPr>
          <p:cNvSpPr>
            <a:spLocks noGrp="1"/>
          </p:cNvSpPr>
          <p:nvPr>
            <p:ph type="title"/>
          </p:nvPr>
        </p:nvSpPr>
        <p:spPr/>
        <p:txBody>
          <a:bodyPr/>
          <a:lstStyle/>
          <a:p>
            <a:r>
              <a:rPr lang="en-US"/>
              <a:t>Metrics used:</a:t>
            </a:r>
          </a:p>
        </p:txBody>
      </p:sp>
      <p:graphicFrame>
        <p:nvGraphicFramePr>
          <p:cNvPr id="5" name="Content Placeholder 2">
            <a:extLst>
              <a:ext uri="{FF2B5EF4-FFF2-40B4-BE49-F238E27FC236}">
                <a16:creationId xmlns:a16="http://schemas.microsoft.com/office/drawing/2014/main" id="{E18F45D0-F2D7-47EE-FEC9-0A585677379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36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up of a blue and green wall&#10;&#10;Description automatically generated">
            <a:extLst>
              <a:ext uri="{FF2B5EF4-FFF2-40B4-BE49-F238E27FC236}">
                <a16:creationId xmlns:a16="http://schemas.microsoft.com/office/drawing/2014/main" id="{78090408-83AA-A673-80B0-DDCC698B62E4}"/>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53FF1-91D7-B7EB-85B8-FE3A246F22ED}"/>
              </a:ext>
            </a:extLst>
          </p:cNvPr>
          <p:cNvSpPr>
            <a:spLocks noGrp="1"/>
          </p:cNvSpPr>
          <p:nvPr>
            <p:ph type="title"/>
          </p:nvPr>
        </p:nvSpPr>
        <p:spPr>
          <a:xfrm>
            <a:off x="362339" y="188502"/>
            <a:ext cx="10515600" cy="813610"/>
          </a:xfrm>
        </p:spPr>
        <p:txBody>
          <a:bodyPr vert="horz" lIns="91440" tIns="45720" rIns="91440" bIns="45720" rtlCol="0" anchor="ctr">
            <a:normAutofit/>
          </a:bodyPr>
          <a:lstStyle/>
          <a:p>
            <a:r>
              <a:rPr lang="en-US"/>
              <a:t>Scope of Analysis</a:t>
            </a:r>
          </a:p>
        </p:txBody>
      </p:sp>
      <p:sp>
        <p:nvSpPr>
          <p:cNvPr id="5" name="Content Placeholder 2">
            <a:extLst>
              <a:ext uri="{FF2B5EF4-FFF2-40B4-BE49-F238E27FC236}">
                <a16:creationId xmlns:a16="http://schemas.microsoft.com/office/drawing/2014/main" id="{64764CFF-9775-6FF9-AF09-603152F021B9}"/>
              </a:ext>
            </a:extLst>
          </p:cNvPr>
          <p:cNvSpPr txBox="1">
            <a:spLocks/>
          </p:cNvSpPr>
          <p:nvPr/>
        </p:nvSpPr>
        <p:spPr>
          <a:xfrm>
            <a:off x="754224" y="1408922"/>
            <a:ext cx="7315200" cy="154421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Analyzing the dataset by its features </a:t>
            </a:r>
          </a:p>
          <a:p>
            <a:r>
              <a:rPr lang="en-US"/>
              <a:t>Selecting best fitting and highly relevant features </a:t>
            </a:r>
          </a:p>
          <a:p>
            <a:r>
              <a:rPr lang="en-US"/>
              <a:t>Training &amp; Prediction</a:t>
            </a:r>
          </a:p>
        </p:txBody>
      </p:sp>
      <p:graphicFrame>
        <p:nvGraphicFramePr>
          <p:cNvPr id="4" name="Content Placeholder 3">
            <a:extLst>
              <a:ext uri="{FF2B5EF4-FFF2-40B4-BE49-F238E27FC236}">
                <a16:creationId xmlns:a16="http://schemas.microsoft.com/office/drawing/2014/main" id="{70D9ACEE-DE48-0153-B814-42E5AE80B889}"/>
              </a:ext>
            </a:extLst>
          </p:cNvPr>
          <p:cNvGraphicFramePr>
            <a:graphicFrameLocks noGrp="1"/>
          </p:cNvGraphicFramePr>
          <p:nvPr>
            <p:ph idx="1"/>
            <p:extLst>
              <p:ext uri="{D42A27DB-BD31-4B8C-83A1-F6EECF244321}">
                <p14:modId xmlns:p14="http://schemas.microsoft.com/office/powerpoint/2010/main" val="750712543"/>
              </p:ext>
            </p:extLst>
          </p:nvPr>
        </p:nvGraphicFramePr>
        <p:xfrm>
          <a:off x="2316261" y="2318160"/>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547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useBgFill="1">
        <p:nvSpPr>
          <p:cNvPr id="214" name="Rectangle 213">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p22"/>
          <p:cNvSpPr txBox="1">
            <a:spLocks noGrp="1"/>
          </p:cNvSpPr>
          <p:nvPr>
            <p:ph type="title"/>
          </p:nvPr>
        </p:nvSpPr>
        <p:spPr>
          <a:xfrm>
            <a:off x="589009" y="502400"/>
            <a:ext cx="3367171" cy="1818064"/>
          </a:xfrm>
          <a:prstGeom prst="rect">
            <a:avLst/>
          </a:prstGeom>
        </p:spPr>
        <p:txBody>
          <a:bodyPr spcFirstLastPara="1" lIns="91425" tIns="45700" rIns="91425" bIns="45700" anchorCtr="0">
            <a:normAutofit/>
          </a:bodyPr>
          <a:lstStyle/>
          <a:p>
            <a:pPr marL="0" lvl="0" indent="0" algn="ctr" rtl="0">
              <a:spcBef>
                <a:spcPts val="0"/>
              </a:spcBef>
              <a:spcAft>
                <a:spcPts val="0"/>
              </a:spcAft>
              <a:buNone/>
            </a:pPr>
            <a:r>
              <a:rPr lang="en-US" sz="2800"/>
              <a:t>Data Exploration </a:t>
            </a:r>
          </a:p>
        </p:txBody>
      </p:sp>
      <p:pic>
        <p:nvPicPr>
          <p:cNvPr id="196" name="Google Shape;196;p22"/>
          <p:cNvPicPr preferRelativeResize="0"/>
          <p:nvPr/>
        </p:nvPicPr>
        <p:blipFill rotWithShape="1">
          <a:blip r:embed="rId3"/>
          <a:srcRect l="16383" r="-2" b="-2"/>
          <a:stretch/>
        </p:blipFill>
        <p:spPr>
          <a:xfrm>
            <a:off x="4555236" y="6"/>
            <a:ext cx="7636763" cy="2762724"/>
          </a:xfrm>
          <a:prstGeom prst="rect">
            <a:avLst/>
          </a:prstGeom>
          <a:noFill/>
        </p:spPr>
      </p:pic>
      <p:sp>
        <p:nvSpPr>
          <p:cNvPr id="215" name="Rectangle 214">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7" name="Google Shape;197;p22"/>
          <p:cNvPicPr preferRelativeResize="0"/>
          <p:nvPr/>
        </p:nvPicPr>
        <p:blipFill rotWithShape="1">
          <a:blip r:embed="rId4"/>
          <a:srcRect t="11061" r="2" b="10802"/>
          <a:stretch/>
        </p:blipFill>
        <p:spPr>
          <a:xfrm>
            <a:off x="-1" y="2826737"/>
            <a:ext cx="4565779" cy="4031263"/>
          </a:xfrm>
          <a:prstGeom prst="rect">
            <a:avLst/>
          </a:prstGeom>
          <a:noFill/>
        </p:spPr>
      </p:pic>
      <p:sp>
        <p:nvSpPr>
          <p:cNvPr id="195" name="Google Shape;195;p22"/>
          <p:cNvSpPr txBox="1">
            <a:spLocks noGrp="1"/>
          </p:cNvSpPr>
          <p:nvPr>
            <p:ph type="body" idx="1"/>
          </p:nvPr>
        </p:nvSpPr>
        <p:spPr>
          <a:xfrm>
            <a:off x="5449633" y="3455208"/>
            <a:ext cx="5742432" cy="2344708"/>
          </a:xfrm>
          <a:prstGeom prst="rect">
            <a:avLst/>
          </a:prstGeom>
        </p:spPr>
        <p:txBody>
          <a:bodyPr spcFirstLastPara="1" lIns="91425" tIns="45700" rIns="91425" bIns="45700" anchor="ctr" anchorCtr="0">
            <a:normAutofit/>
          </a:bodyPr>
          <a:lstStyle/>
          <a:p>
            <a:pPr marL="228600" lvl="0" indent="-101600" rtl="0">
              <a:spcBef>
                <a:spcPts val="1000"/>
              </a:spcBef>
              <a:spcAft>
                <a:spcPts val="0"/>
              </a:spcAft>
              <a:buClr>
                <a:schemeClr val="dk1"/>
              </a:buClr>
              <a:buSzPts val="2000"/>
              <a:buFont typeface="Arial"/>
              <a:buNone/>
            </a:pPr>
            <a:r>
              <a:rPr lang="en-US" sz="1900"/>
              <a:t>Initial data exploration revealed intriguing patterns and correlations:</a:t>
            </a:r>
          </a:p>
          <a:p>
            <a:pPr marL="457200" lvl="0" indent="-355600" rtl="0">
              <a:spcBef>
                <a:spcPts val="1000"/>
              </a:spcBef>
              <a:spcAft>
                <a:spcPts val="0"/>
              </a:spcAft>
              <a:buSzPts val="2000"/>
              <a:buChar char="•"/>
            </a:pPr>
            <a:r>
              <a:rPr lang="en-US" sz="1900"/>
              <a:t>Larger order sizes were more susceptible to delays.</a:t>
            </a:r>
          </a:p>
          <a:p>
            <a:pPr marL="457200" lvl="0" indent="-355600" rtl="0">
              <a:spcBef>
                <a:spcPts val="0"/>
              </a:spcBef>
              <a:spcAft>
                <a:spcPts val="0"/>
              </a:spcAft>
              <a:buSzPts val="2000"/>
              <a:buChar char="•"/>
            </a:pPr>
            <a:r>
              <a:rPr lang="en-US" sz="1900"/>
              <a:t>Certain product types, such as pharmaceuticals, exhibited higher delay rates.</a:t>
            </a:r>
          </a:p>
          <a:p>
            <a:pPr marL="457200" lvl="0" indent="-355600" rtl="0">
              <a:spcBef>
                <a:spcPts val="0"/>
              </a:spcBef>
              <a:spcAft>
                <a:spcPts val="0"/>
              </a:spcAft>
              <a:buSzPts val="2000"/>
              <a:buChar char="•"/>
            </a:pPr>
            <a:r>
              <a:rPr lang="en-US" sz="1900"/>
              <a:t>Shipments routed through specific regions, such as Africa, were more prone to delays.</a:t>
            </a:r>
          </a:p>
          <a:p>
            <a:pPr marL="0" lvl="0" indent="0" rtl="0">
              <a:spcBef>
                <a:spcPts val="1000"/>
              </a:spcBef>
              <a:spcAft>
                <a:spcPts val="0"/>
              </a:spcAft>
              <a:buNone/>
            </a:pPr>
            <a:endParaRPr lang="en-US" sz="1900"/>
          </a:p>
        </p:txBody>
      </p:sp>
      <p:sp>
        <p:nvSpPr>
          <p:cNvPr id="216" name="Rectangle 2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office theme</Template>
  <TotalTime>25</TotalTime>
  <Words>1471</Words>
  <Application>Microsoft Office PowerPoint</Application>
  <PresentationFormat>Widescreen</PresentationFormat>
  <Paragraphs>185</Paragraphs>
  <Slides>31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Helvetica Neue</vt:lpstr>
      <vt:lpstr>Inter</vt:lpstr>
      <vt:lpstr>Roboto</vt:lpstr>
      <vt:lpstr>Söhne</vt:lpstr>
      <vt:lpstr>office theme</vt:lpstr>
      <vt:lpstr> Supply Chain Shipment Prediction  for Medical Records</vt:lpstr>
      <vt:lpstr>Agenda:</vt:lpstr>
      <vt:lpstr>Business Problem </vt:lpstr>
      <vt:lpstr>Project Objective:</vt:lpstr>
      <vt:lpstr>Data Source and Description:</vt:lpstr>
      <vt:lpstr>Project Approach:</vt:lpstr>
      <vt:lpstr>Metrics used:</vt:lpstr>
      <vt:lpstr>Scope of Analysis</vt:lpstr>
      <vt:lpstr>Data Exploration </vt:lpstr>
      <vt:lpstr>Data Preprocessing</vt:lpstr>
      <vt:lpstr>Data Preprocessing</vt:lpstr>
      <vt:lpstr>Feature Engineering:</vt:lpstr>
      <vt:lpstr>Data Preprocessing</vt:lpstr>
      <vt:lpstr>Data Analysis &amp; Insight</vt:lpstr>
      <vt:lpstr>Country wise order data</vt:lpstr>
      <vt:lpstr>   Correlation matrix heatmap  </vt:lpstr>
      <vt:lpstr>Correlation Pairplot</vt:lpstr>
      <vt:lpstr>Order Analysis</vt:lpstr>
      <vt:lpstr>Order Analysis</vt:lpstr>
      <vt:lpstr>Cost Analysis</vt:lpstr>
      <vt:lpstr>Cost Analysis</vt:lpstr>
      <vt:lpstr>Delivery Analysis </vt:lpstr>
      <vt:lpstr>Delivery Analysis</vt:lpstr>
      <vt:lpstr>PowerPoint Presentation</vt:lpstr>
      <vt:lpstr>On-Time delivery prediction model</vt:lpstr>
      <vt:lpstr>Train-Test Split</vt:lpstr>
      <vt:lpstr>Confusion Matrix for Logistic Regression Model and Random Tree</vt:lpstr>
      <vt:lpstr>Model Tuning</vt:lpstr>
      <vt:lpstr>Findings &amp; Conclusion</vt:lpstr>
      <vt:lpstr>Data Scientist’s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saniya athani</dc:creator>
  <cp:lastModifiedBy>Saniya Athani</cp:lastModifiedBy>
  <cp:revision>4</cp:revision>
  <dcterms:created xsi:type="dcterms:W3CDTF">2023-11-27T20:34:40Z</dcterms:created>
  <dcterms:modified xsi:type="dcterms:W3CDTF">2024-02-28T05:18:55Z</dcterms:modified>
</cp:coreProperties>
</file>