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1"/>
  </p:notesMasterIdLst>
  <p:sldIdLst>
    <p:sldId id="260" r:id="rId5"/>
    <p:sldId id="257"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B9F70B-09FA-4BCB-AB8B-C108ACEC2FD4}">
          <p14:sldIdLst>
            <p14:sldId id="260"/>
            <p14:sldId id="257"/>
            <p14:sldId id="261"/>
            <p14:sldId id="262"/>
            <p14:sldId id="263"/>
            <p14:sldId id="264"/>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53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2/19/2022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2/19/2022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2/19/2022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2/19/2022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 xmlns:a16="http://schemas.microsoft.com/office/drawing/2014/main" id="{E5A92FE9-DB05-4D0D-AF5A-BE8664B9FF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 xmlns:a16="http://schemas.microsoft.com/office/drawing/2014/main" id="{53D9B26A-5143-49A7-BA98-D871D5BD719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 xmlns:a16="http://schemas.microsoft.com/office/drawing/2014/main" id="{68B85E55-A2A1-4682-B891-F201358A92D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 xmlns:a16="http://schemas.microsoft.com/office/drawing/2014/main" id="{45EF6EDB-9B5D-49E9-96FA-1AE08BF95E5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 xmlns:a16="http://schemas.microsoft.com/office/drawing/2014/main" id="{38338226-D6E2-4EEE-B271-DB4BD096DB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 xmlns:a16="http://schemas.microsoft.com/office/drawing/2014/main" id="{4878FB48-17B3-4A11-8025-DE0945CD4E7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 xmlns:a16="http://schemas.microsoft.com/office/drawing/2014/main" id="{4150A21C-DD6D-4D3C-9E95-7A3CA263BEB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 xmlns:a16="http://schemas.microsoft.com/office/drawing/2014/main" id="{7505BF04-104D-4180-A284-42FCD6B04DD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 xmlns:a16="http://schemas.microsoft.com/office/drawing/2014/main" id="{652CD06E-EB43-4697-A9C1-290232C3BAD6}"/>
              </a:ext>
            </a:extLst>
          </p:cNvPr>
          <p:cNvSpPr>
            <a:spLocks noGrp="1"/>
          </p:cNvSpPr>
          <p:nvPr>
            <p:ph type="ctrTitle"/>
          </p:nvPr>
        </p:nvSpPr>
        <p:spPr>
          <a:xfrm>
            <a:off x="1018190" y="924232"/>
            <a:ext cx="8174971" cy="1856725"/>
          </a:xfrm>
        </p:spPr>
        <p:txBody>
          <a:bodyPr>
            <a:normAutofit fontScale="90000"/>
          </a:bodyPr>
          <a:lstStyle/>
          <a:p>
            <a:pPr algn="l"/>
            <a:r>
              <a:rPr lang="en-US" sz="4800" dirty="0" smtClean="0"/>
              <a:t>IDEA – 1 :</a:t>
            </a:r>
            <a:br>
              <a:rPr lang="en-US" sz="4800" dirty="0" smtClean="0"/>
            </a:br>
            <a:r>
              <a:rPr lang="en-US" sz="4800" b="1" i="1" dirty="0" smtClean="0">
                <a:latin typeface="Algerian" panose="04020705040A02060702" pitchFamily="82" charset="0"/>
              </a:rPr>
              <a:t>Brain Tumor detection using Deep Learning</a:t>
            </a:r>
            <a:endParaRPr lang="en-US" sz="4800" b="1" i="1" dirty="0">
              <a:latin typeface="Algerian" panose="04020705040A02060702" pitchFamily="82" charset="0"/>
            </a:endParaRPr>
          </a:p>
        </p:txBody>
      </p:sp>
      <p:sp>
        <p:nvSpPr>
          <p:cNvPr id="3" name="Subtitle 2">
            <a:extLst>
              <a:ext uri="{FF2B5EF4-FFF2-40B4-BE49-F238E27FC236}">
                <a16:creationId xmlns="" xmlns:a16="http://schemas.microsoft.com/office/drawing/2014/main" id="{1FBBDE4E-FFA3-44D5-BA0B-7575E2214B7C}"/>
              </a:ext>
            </a:extLst>
          </p:cNvPr>
          <p:cNvSpPr>
            <a:spLocks noGrp="1"/>
          </p:cNvSpPr>
          <p:nvPr>
            <p:ph type="subTitle" idx="1"/>
          </p:nvPr>
        </p:nvSpPr>
        <p:spPr>
          <a:xfrm>
            <a:off x="6633410" y="3267192"/>
            <a:ext cx="1884947" cy="2411713"/>
          </a:xfrm>
        </p:spPr>
        <p:txBody>
          <a:bodyPr>
            <a:noAutofit/>
          </a:bodyPr>
          <a:lstStyle/>
          <a:p>
            <a:pPr algn="l"/>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479" y="3129600"/>
            <a:ext cx="3618899" cy="2846486"/>
          </a:xfrm>
          <a:prstGeom prst="rect">
            <a:avLst/>
          </a:prstGeom>
        </p:spPr>
      </p:pic>
    </p:spTree>
    <p:extLst>
      <p:ext uri="{BB962C8B-B14F-4D97-AF65-F5344CB8AC3E}">
        <p14:creationId xmlns:p14="http://schemas.microsoft.com/office/powerpoint/2010/main" val="3884466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 xmlns:a16="http://schemas.microsoft.com/office/drawing/2014/main" id="{99CAC3B1-4879-424D-8F15-2062771961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 xmlns:a16="http://schemas.microsoft.com/office/drawing/2014/main" id="{4B8492CB-DFBA-4A82-9778-F21493DA36C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 xmlns:a16="http://schemas.microsoft.com/office/drawing/2014/main" id="{E34CC1C8-EBDD-4AEA-83E6-B27575B62E2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 xmlns:a16="http://schemas.microsoft.com/office/drawing/2014/main" id="{D6B38644-B85D-4211-9526-5B4C2A662B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 xmlns:a16="http://schemas.microsoft.com/office/drawing/2014/main" id="{8A8B2820-6B8F-4C19-BFC5-D28EE44E54C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 xmlns:a16="http://schemas.microsoft.com/office/drawing/2014/main" id="{773528ED-4D37-4A77-A8CA-86B6221C5E8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 xmlns:a16="http://schemas.microsoft.com/office/drawing/2014/main" id="{8A58A902-E944-4399-9A93-A91A6A82B16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 xmlns:a16="http://schemas.microsoft.com/office/drawing/2014/main" id="{4EDB1155-2E8E-4FB8-AD42-101FE438323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 xmlns:a16="http://schemas.microsoft.com/office/drawing/2014/main" id="{C7492CCE-C435-464E-A19A-D4C606FDBE3D}"/>
              </a:ext>
            </a:extLst>
          </p:cNvPr>
          <p:cNvSpPr>
            <a:spLocks noGrp="1"/>
          </p:cNvSpPr>
          <p:nvPr>
            <p:ph type="title"/>
          </p:nvPr>
        </p:nvSpPr>
        <p:spPr>
          <a:xfrm>
            <a:off x="288275" y="168442"/>
            <a:ext cx="7411825" cy="1168233"/>
          </a:xfrm>
        </p:spPr>
        <p:txBody>
          <a:bodyPr>
            <a:normAutofit/>
          </a:bodyPr>
          <a:lstStyle/>
          <a:p>
            <a:pPr algn="l"/>
            <a:r>
              <a:rPr lang="en-US" dirty="0"/>
              <a:t>What is Brain </a:t>
            </a:r>
            <a:r>
              <a:rPr lang="en-US" dirty="0" smtClean="0"/>
              <a:t>Tumor?</a:t>
            </a:r>
            <a:endParaRPr lang="en-US" dirty="0"/>
          </a:p>
        </p:txBody>
      </p:sp>
      <p:sp>
        <p:nvSpPr>
          <p:cNvPr id="3" name="Content Placeholder 2">
            <a:extLst>
              <a:ext uri="{FF2B5EF4-FFF2-40B4-BE49-F238E27FC236}">
                <a16:creationId xmlns="" xmlns:a16="http://schemas.microsoft.com/office/drawing/2014/main" id="{60DFF4FA-F598-4962-B6AB-31A8BE724E52}"/>
              </a:ext>
            </a:extLst>
          </p:cNvPr>
          <p:cNvSpPr>
            <a:spLocks noGrp="1"/>
          </p:cNvSpPr>
          <p:nvPr>
            <p:ph idx="1"/>
          </p:nvPr>
        </p:nvSpPr>
        <p:spPr>
          <a:xfrm>
            <a:off x="283514" y="1228028"/>
            <a:ext cx="6750949" cy="4338583"/>
          </a:xfrm>
        </p:spPr>
        <p:txBody>
          <a:bodyPr anchor="t">
            <a:normAutofit/>
          </a:bodyPr>
          <a:lstStyle/>
          <a:p>
            <a:r>
              <a:rPr lang="en-US" sz="2000" dirty="0"/>
              <a:t> A brain tumor is a mass or growth of abnormal cells in your brain.</a:t>
            </a:r>
          </a:p>
          <a:p>
            <a:r>
              <a:rPr lang="en-US" sz="2000" dirty="0"/>
              <a:t>Many different types of brain tumors exist. Some brain tumors are noncancerous (benign), and some brain tumors are cancerous (malignant). Brain tumors can begin in your brain (primary brain tumors), or cancer can begin in other parts of your body and spread to your brain as secondary (metastatic) brain tumors.</a:t>
            </a:r>
          </a:p>
          <a:p>
            <a:r>
              <a:rPr lang="en-US" sz="2000" dirty="0"/>
              <a:t>Brain tumor treatment options depend on the type of brain tumor you </a:t>
            </a:r>
          </a:p>
          <a:p>
            <a:pPr marL="0" indent="0">
              <a:buNone/>
            </a:pPr>
            <a:r>
              <a:rPr lang="en-US" sz="2000" dirty="0"/>
              <a:t>      have, as well as its size and location.</a:t>
            </a:r>
          </a:p>
          <a:p>
            <a:endParaRPr lang="en-US" sz="1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11" t="20179" b="7204"/>
          <a:stretch/>
        </p:blipFill>
        <p:spPr>
          <a:xfrm>
            <a:off x="7193711" y="1122948"/>
            <a:ext cx="4347412" cy="4379494"/>
          </a:xfrm>
          <a:prstGeom prst="rect">
            <a:avLst/>
          </a:prstGeom>
        </p:spPr>
      </p:pic>
    </p:spTree>
    <p:extLst>
      <p:ext uri="{BB962C8B-B14F-4D97-AF65-F5344CB8AC3E}">
        <p14:creationId xmlns:p14="http://schemas.microsoft.com/office/powerpoint/2010/main" val="990684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 xmlns:a16="http://schemas.microsoft.com/office/drawing/2014/main" id="{99CAC3B1-4879-424D-8F15-2062771961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 xmlns:a16="http://schemas.microsoft.com/office/drawing/2014/main" id="{4B8492CB-DFBA-4A82-9778-F21493DA36C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 xmlns:a16="http://schemas.microsoft.com/office/drawing/2014/main" id="{E34CC1C8-EBDD-4AEA-83E6-B27575B62E2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 xmlns:a16="http://schemas.microsoft.com/office/drawing/2014/main" id="{D6B38644-B85D-4211-9526-5B4C2A662B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 xmlns:a16="http://schemas.microsoft.com/office/drawing/2014/main" id="{8A8B2820-6B8F-4C19-BFC5-D28EE44E54C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 xmlns:a16="http://schemas.microsoft.com/office/drawing/2014/main" id="{773528ED-4D37-4A77-A8CA-86B6221C5E8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 xmlns:a16="http://schemas.microsoft.com/office/drawing/2014/main" id="{8A58A902-E944-4399-9A93-A91A6A82B16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 xmlns:a16="http://schemas.microsoft.com/office/drawing/2014/main" id="{4EDB1155-2E8E-4FB8-AD42-101FE438323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 xmlns:a16="http://schemas.microsoft.com/office/drawing/2014/main" id="{C7492CCE-C435-464E-A19A-D4C606FDBE3D}"/>
              </a:ext>
            </a:extLst>
          </p:cNvPr>
          <p:cNvSpPr>
            <a:spLocks noGrp="1"/>
          </p:cNvSpPr>
          <p:nvPr>
            <p:ph type="title"/>
          </p:nvPr>
        </p:nvSpPr>
        <p:spPr>
          <a:xfrm>
            <a:off x="4074696" y="216567"/>
            <a:ext cx="7884584" cy="898357"/>
          </a:xfrm>
        </p:spPr>
        <p:txBody>
          <a:bodyPr>
            <a:normAutofit fontScale="90000"/>
          </a:bodyPr>
          <a:lstStyle/>
          <a:p>
            <a:pPr algn="l"/>
            <a:r>
              <a:rPr lang="en-US" sz="3600" dirty="0" smtClean="0"/>
              <a:t>    Why </a:t>
            </a:r>
            <a:r>
              <a:rPr lang="en-US" sz="3600" dirty="0"/>
              <a:t>we decided to choose  this </a:t>
            </a:r>
            <a:r>
              <a:rPr lang="en-US" sz="3600" dirty="0" smtClean="0"/>
              <a:t>topic ?</a:t>
            </a:r>
            <a:br>
              <a:rPr lang="en-US" sz="3600" dirty="0" smtClean="0"/>
            </a:br>
            <a:endParaRPr lang="en-US" sz="3600" dirty="0"/>
          </a:p>
        </p:txBody>
      </p:sp>
      <p:sp>
        <p:nvSpPr>
          <p:cNvPr id="3" name="Content Placeholder 2">
            <a:extLst>
              <a:ext uri="{FF2B5EF4-FFF2-40B4-BE49-F238E27FC236}">
                <a16:creationId xmlns="" xmlns:a16="http://schemas.microsoft.com/office/drawing/2014/main" id="{60DFF4FA-F598-4962-B6AB-31A8BE724E52}"/>
              </a:ext>
            </a:extLst>
          </p:cNvPr>
          <p:cNvSpPr>
            <a:spLocks noGrp="1"/>
          </p:cNvSpPr>
          <p:nvPr>
            <p:ph idx="1"/>
          </p:nvPr>
        </p:nvSpPr>
        <p:spPr>
          <a:xfrm>
            <a:off x="4186989" y="1192935"/>
            <a:ext cx="7829693" cy="5285705"/>
          </a:xfrm>
        </p:spPr>
        <p:txBody>
          <a:bodyPr anchor="t">
            <a:normAutofit/>
          </a:bodyPr>
          <a:lstStyle/>
          <a:p>
            <a:r>
              <a:rPr lang="en-US" sz="2000" dirty="0"/>
              <a:t>This project deals with such a system, which uses computer, based procedures to detect tumor blocks and classify the type of tumor using Convolution Neural Network Algorithm for MRI images of different patients. </a:t>
            </a:r>
          </a:p>
          <a:p>
            <a:r>
              <a:rPr lang="en-US" sz="2000" dirty="0"/>
              <a:t>The main motivation behind Brain tumor detection is to not only detect tumor but it can also classify types of tumor. When these algorithms are applied on the MRI images the prediction of brain tumor is done very fast and a higher accuracy helps in providing the treatment to the patients. </a:t>
            </a:r>
            <a:endParaRPr lang="en-US" sz="2000" dirty="0" smtClean="0"/>
          </a:p>
          <a:p>
            <a:r>
              <a:rPr lang="en-US" sz="2000" dirty="0" smtClean="0"/>
              <a:t>These </a:t>
            </a:r>
            <a:r>
              <a:rPr lang="en-US" sz="2000" dirty="0"/>
              <a:t>prediction also helps the radiologist in making quick decisions. In the proposed work, a self defined Artificial Neural Network (ANN) and Convolution Neural Network (CNN) is applied in detecting the presence of brain tumor and their performance is analyzed.</a:t>
            </a:r>
            <a:r>
              <a:rPr lang="en-US" sz="2000" dirty="0" smtClean="0"/>
              <a:t>. </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778" y="1192935"/>
            <a:ext cx="3737811" cy="5285705"/>
          </a:xfrm>
          <a:prstGeom prst="rect">
            <a:avLst/>
          </a:prstGeom>
        </p:spPr>
      </p:pic>
    </p:spTree>
    <p:extLst>
      <p:ext uri="{BB962C8B-B14F-4D97-AF65-F5344CB8AC3E}">
        <p14:creationId xmlns:p14="http://schemas.microsoft.com/office/powerpoint/2010/main" val="306889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 xmlns:a16="http://schemas.microsoft.com/office/drawing/2014/main" id="{E5A92FE9-DB05-4D0D-AF5A-BE8664B9FF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 xmlns:a16="http://schemas.microsoft.com/office/drawing/2014/main" id="{53D9B26A-5143-49A7-BA98-D871D5BD719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 xmlns:a16="http://schemas.microsoft.com/office/drawing/2014/main" id="{68B85E55-A2A1-4682-B891-F201358A92D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 xmlns:a16="http://schemas.microsoft.com/office/drawing/2014/main" id="{45EF6EDB-9B5D-49E9-96FA-1AE08BF95E5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 xmlns:a16="http://schemas.microsoft.com/office/drawing/2014/main" id="{38338226-D6E2-4EEE-B271-DB4BD096DB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 xmlns:a16="http://schemas.microsoft.com/office/drawing/2014/main" id="{4878FB48-17B3-4A11-8025-DE0945CD4E7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 xmlns:a16="http://schemas.microsoft.com/office/drawing/2014/main" id="{4150A21C-DD6D-4D3C-9E95-7A3CA263BEB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 xmlns:a16="http://schemas.microsoft.com/office/drawing/2014/main" id="{7505BF04-104D-4180-A284-42FCD6B04DD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 xmlns:a16="http://schemas.microsoft.com/office/drawing/2014/main" id="{652CD06E-EB43-4697-A9C1-290232C3BAD6}"/>
              </a:ext>
            </a:extLst>
          </p:cNvPr>
          <p:cNvSpPr>
            <a:spLocks noGrp="1"/>
          </p:cNvSpPr>
          <p:nvPr>
            <p:ph type="ctrTitle"/>
          </p:nvPr>
        </p:nvSpPr>
        <p:spPr>
          <a:xfrm>
            <a:off x="1018191" y="924232"/>
            <a:ext cx="7178070" cy="863348"/>
          </a:xfrm>
        </p:spPr>
        <p:txBody>
          <a:bodyPr>
            <a:noAutofit/>
          </a:bodyPr>
          <a:lstStyle/>
          <a:p>
            <a:pPr algn="l"/>
            <a:r>
              <a:rPr lang="en-US" sz="4000" dirty="0" smtClean="0"/>
              <a:t>Our Workflow and Procedure to make this Project:</a:t>
            </a:r>
            <a:endParaRPr lang="en-US" sz="4000" dirty="0"/>
          </a:p>
        </p:txBody>
      </p:sp>
      <p:sp>
        <p:nvSpPr>
          <p:cNvPr id="3" name="Subtitle 2">
            <a:extLst>
              <a:ext uri="{FF2B5EF4-FFF2-40B4-BE49-F238E27FC236}">
                <a16:creationId xmlns="" xmlns:a16="http://schemas.microsoft.com/office/drawing/2014/main" id="{1FBBDE4E-FFA3-44D5-BA0B-7575E2214B7C}"/>
              </a:ext>
            </a:extLst>
          </p:cNvPr>
          <p:cNvSpPr>
            <a:spLocks noGrp="1"/>
          </p:cNvSpPr>
          <p:nvPr>
            <p:ph type="subTitle" idx="1"/>
          </p:nvPr>
        </p:nvSpPr>
        <p:spPr>
          <a:xfrm>
            <a:off x="1018189" y="2090057"/>
            <a:ext cx="9810231" cy="4118238"/>
          </a:xfrm>
        </p:spPr>
        <p:txBody>
          <a:bodyPr>
            <a:normAutofit/>
          </a:bodyPr>
          <a:lstStyle/>
          <a:p>
            <a:pPr marL="342900" indent="-342900" algn="l">
              <a:buFont typeface="Arial" panose="020B0604020202020204" pitchFamily="34" charset="0"/>
              <a:buChar char="•"/>
            </a:pPr>
            <a:r>
              <a:rPr lang="en-US" dirty="0" smtClean="0"/>
              <a:t>Dataset source </a:t>
            </a:r>
            <a:r>
              <a:rPr lang="en-US" dirty="0"/>
              <a:t>: https://www.kaggle.com/ahmedhamada0/brain-tumor-detection</a:t>
            </a:r>
            <a:endParaRPr lang="en-US" dirty="0" smtClean="0"/>
          </a:p>
          <a:p>
            <a:pPr algn="l"/>
            <a:endParaRPr lang="en-US" dirty="0" smtClean="0"/>
          </a:p>
          <a:p>
            <a:pPr marL="342900" indent="-342900" algn="l">
              <a:buFont typeface="Arial" panose="020B0604020202020204" pitchFamily="34" charset="0"/>
              <a:buChar char="•"/>
            </a:pPr>
            <a:r>
              <a:rPr lang="en-US" dirty="0" smtClean="0"/>
              <a:t>Platform For Building the model :  Google </a:t>
            </a:r>
            <a:r>
              <a:rPr lang="en-US" dirty="0" err="1" smtClean="0"/>
              <a:t>Colab</a:t>
            </a:r>
            <a:endParaRPr lang="en-US" dirty="0" smtClean="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r>
              <a:rPr lang="en-US" dirty="0" smtClean="0"/>
              <a:t>Deployment software : </a:t>
            </a:r>
            <a:r>
              <a:rPr lang="en-US" dirty="0" err="1" smtClean="0"/>
              <a:t>Streamlit</a:t>
            </a:r>
            <a:r>
              <a:rPr lang="en-US" dirty="0"/>
              <a:t> (https://streamlit.io/)</a:t>
            </a:r>
            <a:endParaRPr lang="en-US" dirty="0" smtClean="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r>
              <a:rPr lang="en-US" dirty="0" smtClean="0"/>
              <a:t>Application :</a:t>
            </a:r>
            <a:endParaRPr lang="en-US" dirty="0"/>
          </a:p>
        </p:txBody>
      </p:sp>
    </p:spTree>
    <p:extLst>
      <p:ext uri="{BB962C8B-B14F-4D97-AF65-F5344CB8AC3E}">
        <p14:creationId xmlns:p14="http://schemas.microsoft.com/office/powerpoint/2010/main" val="674751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237" y="553451"/>
            <a:ext cx="10018713" cy="882317"/>
          </a:xfrm>
        </p:spPr>
        <p:txBody>
          <a:bodyPr/>
          <a:lstStyle/>
          <a:p>
            <a:r>
              <a:rPr lang="en-US" dirty="0" smtClean="0"/>
              <a:t>MODEL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1895" y="2085473"/>
            <a:ext cx="3161532" cy="441960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0359" y="3023321"/>
            <a:ext cx="6614862" cy="3050619"/>
          </a:xfrm>
          <a:prstGeom prst="rect">
            <a:avLst/>
          </a:prstGeom>
        </p:spPr>
      </p:pic>
      <p:sp>
        <p:nvSpPr>
          <p:cNvPr id="6" name="TextBox 5"/>
          <p:cNvSpPr txBox="1"/>
          <p:nvPr/>
        </p:nvSpPr>
        <p:spPr>
          <a:xfrm>
            <a:off x="2125580" y="1604211"/>
            <a:ext cx="2098138" cy="369332"/>
          </a:xfrm>
          <a:prstGeom prst="rect">
            <a:avLst/>
          </a:prstGeom>
          <a:noFill/>
        </p:spPr>
        <p:txBody>
          <a:bodyPr wrap="none" rtlCol="0">
            <a:spAutoFit/>
          </a:bodyPr>
          <a:lstStyle/>
          <a:p>
            <a:r>
              <a:rPr lang="en-US" dirty="0" smtClean="0"/>
              <a:t>Overall Architecture</a:t>
            </a:r>
            <a:endParaRPr lang="en-US" dirty="0"/>
          </a:p>
        </p:txBody>
      </p:sp>
      <p:sp>
        <p:nvSpPr>
          <p:cNvPr id="7" name="TextBox 6"/>
          <p:cNvSpPr txBox="1"/>
          <p:nvPr/>
        </p:nvSpPr>
        <p:spPr>
          <a:xfrm>
            <a:off x="7034463" y="2502750"/>
            <a:ext cx="2930098" cy="369332"/>
          </a:xfrm>
          <a:prstGeom prst="rect">
            <a:avLst/>
          </a:prstGeom>
          <a:noFill/>
        </p:spPr>
        <p:txBody>
          <a:bodyPr wrap="none" rtlCol="0">
            <a:spAutoFit/>
          </a:bodyPr>
          <a:lstStyle/>
          <a:p>
            <a:r>
              <a:rPr lang="en-US" dirty="0" smtClean="0"/>
              <a:t>Neural Network Architecture</a:t>
            </a:r>
          </a:p>
        </p:txBody>
      </p:sp>
    </p:spTree>
    <p:extLst>
      <p:ext uri="{BB962C8B-B14F-4D97-AF65-F5344CB8AC3E}">
        <p14:creationId xmlns:p14="http://schemas.microsoft.com/office/powerpoint/2010/main" val="4122884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137" y="1171073"/>
            <a:ext cx="5943600" cy="1315453"/>
          </a:xfrm>
        </p:spPr>
        <p:txBody>
          <a:bodyPr/>
          <a:lstStyle/>
          <a:p>
            <a:r>
              <a:rPr lang="en-US" dirty="0" smtClean="0"/>
              <a:t>Expected Outcome</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217" y="3064042"/>
            <a:ext cx="6244209" cy="2783305"/>
          </a:xfrm>
        </p:spPr>
      </p:pic>
      <p:pic>
        <p:nvPicPr>
          <p:cNvPr id="1026" name="Picture 2" descr="Brain Tumor Classification Using Convolutional Neural Networks | Biomedical  and Pharmacology Jour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605" y="368968"/>
            <a:ext cx="4336657" cy="5847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440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D7023227-530E-4024-91EF-312A851A758C}">
  <ds:schemaRefs>
    <ds:schemaRef ds:uri="http://schemas.openxmlformats.org/package/2006/metadata/core-properties"/>
    <ds:schemaRef ds:uri="http://schemas.microsoft.com/office/2006/documentManagement/types"/>
    <ds:schemaRef ds:uri="http://schemas.microsoft.com/office/infopath/2007/PartnerControls"/>
    <ds:schemaRef ds:uri="http://purl.org/dc/terms/"/>
    <ds:schemaRef ds:uri="http://purl.org/dc/elements/1.1/"/>
    <ds:schemaRef ds:uri="http://purl.org/dc/dcmitype/"/>
    <ds:schemaRef ds:uri="71af3243-3dd4-4a8d-8c0d-dd76da1f02a5"/>
    <ds:schemaRef ds:uri="http://schemas.microsoft.com/office/2006/metadata/properties"/>
    <ds:schemaRef ds:uri="16c05727-aa75-4e4a-9b5f-8a80a116589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Parallax design</Template>
  <TotalTime>132</TotalTime>
  <Words>296</Words>
  <Application>Microsoft Office PowerPoint</Application>
  <PresentationFormat>Custom</PresentationFormat>
  <Paragraphs>22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Parallax</vt:lpstr>
      <vt:lpstr>IDEA – 1 : Brain Tumor detection using Deep Learning</vt:lpstr>
      <vt:lpstr>What is Brain Tumor?</vt:lpstr>
      <vt:lpstr>    Why we decided to choose  this topic ? </vt:lpstr>
      <vt:lpstr>Our Workflow and Procedure to make this Project:</vt:lpstr>
      <vt:lpstr>MODEL ARCHITECTURE</vt:lpstr>
      <vt:lpstr>Expected Outcome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dheerajdarekar0014@gmail.com</dc:creator>
  <cp:lastModifiedBy>SANIYA MULLA</cp:lastModifiedBy>
  <cp:revision>9</cp:revision>
  <dcterms:created xsi:type="dcterms:W3CDTF">2022-01-30T13:57:33Z</dcterms:created>
  <dcterms:modified xsi:type="dcterms:W3CDTF">2022-02-19T11:53:32Z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