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FB73-119A-4146-A3F9-E78F07DB61D0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336A-85A1-4594-AD25-49AC44369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9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FB73-119A-4146-A3F9-E78F07DB61D0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336A-85A1-4594-AD25-49AC44369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4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FB73-119A-4146-A3F9-E78F07DB61D0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336A-85A1-4594-AD25-49AC4436926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7717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FB73-119A-4146-A3F9-E78F07DB61D0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336A-85A1-4594-AD25-49AC44369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08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FB73-119A-4146-A3F9-E78F07DB61D0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336A-85A1-4594-AD25-49AC4436926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0376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FB73-119A-4146-A3F9-E78F07DB61D0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336A-85A1-4594-AD25-49AC44369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97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FB73-119A-4146-A3F9-E78F07DB61D0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336A-85A1-4594-AD25-49AC44369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32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FB73-119A-4146-A3F9-E78F07DB61D0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336A-85A1-4594-AD25-49AC44369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FB73-119A-4146-A3F9-E78F07DB61D0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336A-85A1-4594-AD25-49AC44369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FB73-119A-4146-A3F9-E78F07DB61D0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336A-85A1-4594-AD25-49AC44369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5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FB73-119A-4146-A3F9-E78F07DB61D0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336A-85A1-4594-AD25-49AC44369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8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FB73-119A-4146-A3F9-E78F07DB61D0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336A-85A1-4594-AD25-49AC44369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1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FB73-119A-4146-A3F9-E78F07DB61D0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336A-85A1-4594-AD25-49AC44369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8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FB73-119A-4146-A3F9-E78F07DB61D0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336A-85A1-4594-AD25-49AC44369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8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FB73-119A-4146-A3F9-E78F07DB61D0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336A-85A1-4594-AD25-49AC44369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5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336A-85A1-4594-AD25-49AC4436926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FB73-119A-4146-A3F9-E78F07DB61D0}" type="datetimeFigureOut">
              <a:rPr lang="en-US" smtClean="0"/>
              <a:t>6/12/2021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1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4FB73-119A-4146-A3F9-E78F07DB61D0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3B336A-85A1-4594-AD25-49AC44369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1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notebooks.gesis.org/binder/jupyter/user/ipython-ipython-in-depth-f96fj1a2/notebooks/binder/Index.ipynb#In-order-to-avoid-competition,-we-better-avoid-areas-such-as-Bathurst-Manor-Wilson-Heights,-Agincourt,-Alderwood-Long-Branch,-and-others-where-pizzerias-are-in-top-2-types-of-restauran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6372-F496-4D14-B133-60A83BF75A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business case: Opening s restaurant in Toronto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35EEE-0CEB-49F9-AD6F-61F43CA91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Assignment for the Data Science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340760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A094-D364-4C31-AEA3-C35AD66C2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E9BDC-E873-4BD8-9B1C-0BFD60D0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5921"/>
            <a:ext cx="4893472" cy="4395442"/>
          </a:xfrm>
        </p:spPr>
        <p:txBody>
          <a:bodyPr>
            <a:normAutofit/>
          </a:bodyPr>
          <a:lstStyle/>
          <a:p>
            <a:r>
              <a:rPr lang="en-US" sz="2000" dirty="0"/>
              <a:t>Prior to opening a new business, it is crucial for novice and experienced entrepreneurs to make a smart decision in the matter of location, food type, logistics, concept, and more. </a:t>
            </a:r>
          </a:p>
          <a:p>
            <a:r>
              <a:rPr lang="en-US" sz="2000" u="sng" dirty="0"/>
              <a:t>The </a:t>
            </a:r>
            <a:r>
              <a:rPr lang="en-US" sz="2000" b="1" u="sng" dirty="0"/>
              <a:t>goal</a:t>
            </a:r>
            <a:r>
              <a:rPr lang="en-US" sz="2000" u="sng" dirty="0"/>
              <a:t> of my final project is to explore a business idea of opening a new pizza restaurant in Toronto</a:t>
            </a:r>
            <a:r>
              <a:rPr lang="en-US" sz="2000" dirty="0"/>
              <a:t>.</a:t>
            </a:r>
          </a:p>
        </p:txBody>
      </p:sp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108F03A2-E1FD-44D9-9161-18E936CD6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463" y="1816401"/>
            <a:ext cx="3860838" cy="269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4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F1835-BCDA-46BA-8882-35B7429E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19FB5-F8FF-497E-9130-B2046C6BF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algn="l"/>
            <a:r>
              <a:rPr lang="en-US" dirty="0"/>
              <a:t> Entrepreneurs want to know:</a:t>
            </a:r>
          </a:p>
          <a:p>
            <a:pPr algn="l"/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i="1" dirty="0"/>
              <a:t>Which part of the city has the most and least restaurants at this moment?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1" dirty="0"/>
              <a:t>How are the reviews of each restaurant that might be considered as a competitor?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1" dirty="0"/>
              <a:t>Which type of restaurants is the most popular in each neighborhood?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1" dirty="0"/>
              <a:t>Where can a new restaurant fit in perfectly? We assume that a neighborhood where there are no or comparatively less pizza restaurants located.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413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8661-BBFD-4261-BBF5-7A0107DD4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41C9A-03EE-4E66-86D5-6BEC13F2B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1659988"/>
            <a:ext cx="3342286" cy="499402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200" b="0" i="0" dirty="0">
                <a:effectLst/>
                <a:latin typeface="Helvetica Neue"/>
              </a:rPr>
              <a:t>The data used in this analysis is the scrapped data of Toronto neighborhoods.</a:t>
            </a:r>
          </a:p>
          <a:p>
            <a:pPr>
              <a:lnSpc>
                <a:spcPct val="90000"/>
              </a:lnSpc>
            </a:pPr>
            <a:r>
              <a:rPr lang="en-US" sz="1200" b="0" i="0" dirty="0">
                <a:effectLst/>
                <a:latin typeface="Helvetica Neue"/>
              </a:rPr>
              <a:t>It was crawled </a:t>
            </a:r>
            <a:r>
              <a:rPr lang="en-US" sz="1200" dirty="0">
                <a:latin typeface="Helvetica Neue"/>
              </a:rPr>
              <a:t>using </a:t>
            </a:r>
            <a:r>
              <a:rPr lang="en-US" sz="1200" b="0" i="0" dirty="0">
                <a:effectLst/>
                <a:latin typeface="Helvetica Neue"/>
              </a:rPr>
              <a:t>Scrapy framework, it contains postal codes, borough names, and corresponding neighborhoods.</a:t>
            </a:r>
          </a:p>
          <a:p>
            <a:pPr>
              <a:lnSpc>
                <a:spcPct val="90000"/>
              </a:lnSpc>
            </a:pPr>
            <a:r>
              <a:rPr lang="en-US" sz="1200" b="0" i="0" dirty="0">
                <a:effectLst/>
                <a:latin typeface="Helvetica Neue"/>
              </a:rPr>
              <a:t>Issues within </a:t>
            </a:r>
            <a:r>
              <a:rPr lang="en-US" sz="1200" dirty="0">
                <a:latin typeface="Helvetica Neue"/>
              </a:rPr>
              <a:t>data collection: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Helvetica Neue"/>
              </a:rPr>
              <a:t>1) A few scraped </a:t>
            </a:r>
            <a:r>
              <a:rPr lang="en-US" sz="1200" b="0" i="0" dirty="0">
                <a:effectLst/>
                <a:latin typeface="Helvetica Neue"/>
              </a:rPr>
              <a:t>boroughs that were unidentified ("Not Assigned"), so these values had to be removed.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Helvetica Neue"/>
              </a:rPr>
              <a:t>2) D</a:t>
            </a:r>
            <a:r>
              <a:rPr lang="en-US" sz="1200" b="0" i="0" dirty="0">
                <a:effectLst/>
                <a:latin typeface="Helvetica Neue"/>
              </a:rPr>
              <a:t>uplicated values in the dataset was solved in the </a:t>
            </a:r>
            <a:r>
              <a:rPr lang="en-US" sz="1200" b="0" i="0" dirty="0" err="1">
                <a:effectLst/>
                <a:latin typeface="Helvetica Neue"/>
              </a:rPr>
              <a:t>proccess</a:t>
            </a:r>
            <a:r>
              <a:rPr lang="en-US" sz="1200" b="0" i="0" dirty="0">
                <a:effectLst/>
                <a:latin typeface="Helvetica Neue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sz="1200" b="0" i="0" dirty="0">
                <a:effectLst/>
                <a:latin typeface="Helvetica Neue"/>
              </a:rPr>
              <a:t>3) Toronto neighborhood data with coordinates was provided by Coursera </a:t>
            </a:r>
            <a:r>
              <a:rPr lang="en-US" sz="1200" b="0" i="0" dirty="0" err="1">
                <a:effectLst/>
                <a:latin typeface="Helvetica Neue"/>
              </a:rPr>
              <a:t>andI</a:t>
            </a:r>
            <a:r>
              <a:rPr lang="en-US" sz="1200" b="0" i="0" dirty="0">
                <a:effectLst/>
                <a:latin typeface="Helvetica Neue"/>
              </a:rPr>
              <a:t> matched all the records with my scraped data. </a:t>
            </a:r>
          </a:p>
          <a:p>
            <a:pPr>
              <a:lnSpc>
                <a:spcPct val="90000"/>
              </a:lnSpc>
            </a:pPr>
            <a:r>
              <a:rPr lang="en-US" sz="1200" b="0" i="0" dirty="0">
                <a:effectLst/>
                <a:latin typeface="Helvetica Neue"/>
              </a:rPr>
              <a:t>4) Foursquare API was used to find and map all the restaurants in each neighborhood and further explore them in detail.</a:t>
            </a:r>
          </a:p>
          <a:p>
            <a:pPr>
              <a:lnSpc>
                <a:spcPct val="90000"/>
              </a:lnSpc>
            </a:pPr>
            <a:endParaRPr lang="en-US" sz="1050" dirty="0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6070B2D6-81E7-418B-BE9D-30EF04A626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5" r="23783" b="1"/>
          <a:stretch/>
        </p:blipFill>
        <p:spPr>
          <a:xfrm>
            <a:off x="677334" y="1659989"/>
            <a:ext cx="5393868" cy="386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76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22653-332A-42EC-87C1-729277E7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7ED99-7A0F-4C64-90C0-278CE05F3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2160589"/>
            <a:ext cx="4410718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The data on Toronto neighborhoods is presented below in the form of tables a alongside matched coordinates.</a:t>
            </a:r>
          </a:p>
          <a:p>
            <a:pPr>
              <a:lnSpc>
                <a:spcPct val="90000"/>
              </a:lnSpc>
            </a:pPr>
            <a:endParaRPr lang="en-US" sz="1700" dirty="0"/>
          </a:p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The data was used to locate all restaurants in Toronto accurately using </a:t>
            </a:r>
            <a:r>
              <a:rPr lang="en-US" sz="1700" dirty="0" err="1"/>
              <a:t>Forsquare</a:t>
            </a:r>
            <a:r>
              <a:rPr lang="en-US" sz="1700" dirty="0"/>
              <a:t> API for each neighborhood that is presented on the map below.</a:t>
            </a:r>
          </a:p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92685DB8-1D41-4C7B-BBBC-B945F4EF49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4" t="20323" r="19988" b="19642"/>
          <a:stretch/>
        </p:blipFill>
        <p:spPr>
          <a:xfrm>
            <a:off x="5222209" y="4181986"/>
            <a:ext cx="4051793" cy="2066414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91B9C9E-C9EB-4573-BCE8-A101D3B6C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438" y="2160589"/>
            <a:ext cx="4233334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3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FE5E9-CF3C-47D4-92E4-FB21E0699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E145D-CA05-47D3-B190-A3A3F38C8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Helvetica Neue"/>
              </a:rPr>
              <a:t>K-Clustering ML technique will be used for this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err="1">
                <a:effectLst/>
                <a:latin typeface="Helvetica Neue"/>
              </a:rPr>
              <a:t>Foresquare</a:t>
            </a:r>
            <a:r>
              <a:rPr lang="en-US" b="0" i="0">
                <a:effectLst/>
                <a:latin typeface="Helvetica Neue"/>
              </a:rPr>
              <a:t> API is used in order to get relevant information on restaurants in each neighborhood in Toronto, such as reviews and the type of food they serve.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912CBCB-8DDC-4387-9D97-E80B11B228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2" r="28810" b="-2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3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FEE74-9DF9-4854-8B7C-91FC664C2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9" y="609602"/>
            <a:ext cx="8778632" cy="3208334"/>
          </a:xfrm>
        </p:spPr>
        <p:txBody>
          <a:bodyPr>
            <a:normAutofit/>
          </a:bodyPr>
          <a:lstStyle/>
          <a:p>
            <a:r>
              <a:rPr lang="en-US" sz="1600" b="1" i="0" dirty="0">
                <a:effectLst/>
                <a:latin typeface="Helvetica Neue"/>
              </a:rPr>
              <a:t>In the table below, we can clearly see what types of restaurants are most popular in each neighborhood (only a few presented as an </a:t>
            </a:r>
            <a:r>
              <a:rPr lang="en-US" sz="1600" b="1" i="0" dirty="0" err="1">
                <a:effectLst/>
                <a:latin typeface="Helvetica Neue"/>
              </a:rPr>
              <a:t>expampe</a:t>
            </a:r>
            <a:r>
              <a:rPr lang="en-US" sz="1600" b="1" i="0" dirty="0">
                <a:effectLst/>
                <a:latin typeface="Helvetica Neue"/>
              </a:rPr>
              <a:t>).</a:t>
            </a:r>
          </a:p>
          <a:p>
            <a:r>
              <a:rPr lang="en-US" sz="1600" b="1" i="0" dirty="0">
                <a:effectLst/>
                <a:latin typeface="Helvetica Neue"/>
              </a:rPr>
              <a:t>In order to avoid competition, </a:t>
            </a:r>
            <a:r>
              <a:rPr lang="en-US" sz="1600" b="1" dirty="0">
                <a:latin typeface="Helvetica Neue"/>
              </a:rPr>
              <a:t>a new pizza business</a:t>
            </a:r>
            <a:r>
              <a:rPr lang="en-US" sz="1600" b="1" i="0" dirty="0">
                <a:effectLst/>
                <a:latin typeface="Helvetica Neue"/>
              </a:rPr>
              <a:t> should avoid areas such as Bathurst Manor Wilson Heights, Agincourt, Alderwood Long Branch, and others where pizzerias are in top 2 types of restaurants.</a:t>
            </a:r>
            <a:r>
              <a:rPr lang="en-US" sz="1600" b="1" i="0" u="none" strike="noStrike" dirty="0">
                <a:effectLst/>
                <a:latin typeface="Helvetica Neue"/>
                <a:hlinkClick r:id="rId2"/>
              </a:rPr>
              <a:t>¶</a:t>
            </a:r>
            <a:endParaRPr lang="en-US" sz="1600" b="1" i="0" dirty="0">
              <a:effectLst/>
              <a:latin typeface="Helvetica Neue"/>
            </a:endParaRPr>
          </a:p>
          <a:p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EFF310D-9EB5-4D9E-ACD7-028E9B96C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9" y="2736275"/>
            <a:ext cx="9326880" cy="262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64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5AE94-2736-42D8-B2EF-4E10BD16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K-Clustering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64E02-7390-42F9-AC58-DFC8F80A0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17" y="1488613"/>
            <a:ext cx="4410718" cy="388077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 used unsupervised learning K-means algorithm to cluster the boroughs. K-Means algorithm is one of the most common cluster method of unsupervised learning.</a:t>
            </a:r>
          </a:p>
          <a:p>
            <a:r>
              <a:rPr lang="en-US" dirty="0"/>
              <a:t>The full analysis process is provided in the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C5A9A7DD-32A0-4853-9EFE-49CDCAD80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859" y="1823343"/>
            <a:ext cx="4410718" cy="2392814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03F6C1B-1B65-460A-8698-F1EDAD95F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621" y="4587568"/>
            <a:ext cx="6941087" cy="199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874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455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Helvetica Neue</vt:lpstr>
      <vt:lpstr>Arial</vt:lpstr>
      <vt:lpstr>Trebuchet MS</vt:lpstr>
      <vt:lpstr>Wingdings 3</vt:lpstr>
      <vt:lpstr>Facet</vt:lpstr>
      <vt:lpstr>A business case: Opening s restaurant in Toronto </vt:lpstr>
      <vt:lpstr>Introduction </vt:lpstr>
      <vt:lpstr>Questions of interest</vt:lpstr>
      <vt:lpstr>Data</vt:lpstr>
      <vt:lpstr>Data</vt:lpstr>
      <vt:lpstr>Methodology</vt:lpstr>
      <vt:lpstr>PowerPoint Presentation</vt:lpstr>
      <vt:lpstr>K-Clustering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business case: Opening s restaurant in Toronto </dc:title>
  <dc:creator>Saniya Yesmakanova</dc:creator>
  <cp:lastModifiedBy>Saniya Yesmakanova</cp:lastModifiedBy>
  <cp:revision>4</cp:revision>
  <dcterms:created xsi:type="dcterms:W3CDTF">2021-06-12T12:21:09Z</dcterms:created>
  <dcterms:modified xsi:type="dcterms:W3CDTF">2021-06-12T12:55:38Z</dcterms:modified>
</cp:coreProperties>
</file>