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2" r:id="rId15"/>
    <p:sldId id="2146847061" r:id="rId16"/>
    <p:sldId id="2146847055" r:id="rId17"/>
    <p:sldId id="2146847059" r:id="rId18"/>
    <p:sldId id="2146847070"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niya2812/Library-AI-Agen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rgbClr val="00B0F0"/>
                </a:solidFill>
              </a:rPr>
              <a:t>Library AI Agent </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Saniya Gupta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Saniya Gupta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a:t>
            </a:r>
            <a:r>
              <a:rPr lang="en-US" sz="2000" b="1" dirty="0" smtClean="0">
                <a:solidFill>
                  <a:schemeClr val="accent1">
                    <a:lumMod val="75000"/>
                  </a:schemeClr>
                </a:solidFill>
                <a:latin typeface="Arial"/>
                <a:cs typeface="Arial"/>
              </a:rPr>
              <a:t>: SVKM's NMIMS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stretch>
            <a:fillRect/>
          </a:stretch>
        </p:blipFill>
        <p:spPr>
          <a:xfrm>
            <a:off x="944433" y="1283784"/>
            <a:ext cx="10303133" cy="4290432"/>
          </a:xfrm>
          <a:prstGeom prst="rect">
            <a:avLst/>
          </a:prstGeom>
        </p:spPr>
      </p:pic>
    </p:spTree>
    <p:extLst>
      <p:ext uri="{BB962C8B-B14F-4D97-AF65-F5344CB8AC3E}">
        <p14:creationId xmlns:p14="http://schemas.microsoft.com/office/powerpoint/2010/main" val="1189541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US" sz="1800" b="1" dirty="0">
                <a:latin typeface="Arial" panose="020B0604020202020204" pitchFamily="34" charset="0"/>
                <a:cs typeface="Arial" panose="020B0604020202020204" pitchFamily="34" charset="0"/>
              </a:rPr>
              <a:t>Efficiency</a:t>
            </a:r>
            <a:r>
              <a:rPr lang="en-US" sz="1800" dirty="0">
                <a:latin typeface="Arial" panose="020B0604020202020204" pitchFamily="34" charset="0"/>
                <a:cs typeface="Arial" panose="020B0604020202020204" pitchFamily="34" charset="0"/>
              </a:rPr>
              <a:t>: Cuts search time by automating recommendations.</a:t>
            </a:r>
          </a:p>
          <a:p>
            <a:r>
              <a:rPr lang="en-US" sz="1800" b="1" dirty="0">
                <a:latin typeface="Arial" panose="020B0604020202020204" pitchFamily="34" charset="0"/>
                <a:cs typeface="Arial" panose="020B0604020202020204" pitchFamily="34" charset="0"/>
              </a:rPr>
              <a:t>Accessibility</a:t>
            </a:r>
            <a:r>
              <a:rPr lang="en-US" sz="1800" dirty="0">
                <a:latin typeface="Arial" panose="020B0604020202020204" pitchFamily="34" charset="0"/>
                <a:cs typeface="Arial" panose="020B0604020202020204" pitchFamily="34" charset="0"/>
              </a:rPr>
              <a:t>: 24/7 support via chat/voice.</a:t>
            </a:r>
          </a:p>
          <a:p>
            <a:r>
              <a:rPr lang="en-US" sz="1800" b="1" dirty="0">
                <a:latin typeface="Arial" panose="020B0604020202020204" pitchFamily="34" charset="0"/>
                <a:cs typeface="Arial" panose="020B0604020202020204" pitchFamily="34" charset="0"/>
              </a:rPr>
              <a:t>Scalability</a:t>
            </a:r>
            <a:r>
              <a:rPr lang="en-US" sz="1800" dirty="0">
                <a:latin typeface="Arial" panose="020B0604020202020204" pitchFamily="34" charset="0"/>
                <a:cs typeface="Arial" panose="020B0604020202020204" pitchFamily="34" charset="0"/>
              </a:rPr>
              <a:t>: Handles 500+ concurrent users on IBM Lite tier.</a:t>
            </a:r>
          </a:p>
          <a:p>
            <a:r>
              <a:rPr lang="en-US" sz="1800" b="1" dirty="0" smtClean="0">
                <a:latin typeface="Arial" panose="020B0604020202020204" pitchFamily="34" charset="0"/>
                <a:cs typeface="Arial" panose="020B0604020202020204" pitchFamily="34" charset="0"/>
              </a:rPr>
              <a:t>Democratizes </a:t>
            </a:r>
            <a:r>
              <a:rPr lang="en-US" sz="1800" b="1" dirty="0">
                <a:latin typeface="Arial" panose="020B0604020202020204" pitchFamily="34" charset="0"/>
                <a:cs typeface="Arial" panose="020B0604020202020204" pitchFamily="34" charset="0"/>
              </a:rPr>
              <a:t>Access</a:t>
            </a:r>
            <a:r>
              <a:rPr lang="en-US" sz="1800" dirty="0">
                <a:latin typeface="Arial" panose="020B0604020202020204" pitchFamily="34" charset="0"/>
                <a:cs typeface="Arial" panose="020B0604020202020204" pitchFamily="34" charset="0"/>
              </a:rPr>
              <a:t>: Helps non-English speakers</a:t>
            </a: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Future-Ready</a:t>
            </a:r>
            <a:r>
              <a:rPr lang="en-US" sz="1800" dirty="0">
                <a:latin typeface="Arial" panose="020B0604020202020204" pitchFamily="34" charset="0"/>
                <a:cs typeface="Arial" panose="020B0604020202020204" pitchFamily="34" charset="0"/>
              </a:rPr>
              <a:t>: Integrates with AR campus navigation</a:t>
            </a:r>
          </a:p>
          <a:p>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Scalable</a:t>
            </a:r>
            <a:r>
              <a:rPr lang="en-US" sz="1800" dirty="0">
                <a:latin typeface="Arial" panose="020B0604020202020204" pitchFamily="34" charset="0"/>
                <a:cs typeface="Arial" panose="020B0604020202020204" pitchFamily="34" charset="0"/>
              </a:rPr>
              <a:t>: Costs &lt;$10/month on IBM Lite tier</a:t>
            </a:r>
          </a:p>
          <a:p>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smtClean="0">
                <a:hlinkClick r:id="rId2"/>
              </a:rPr>
              <a:t> </a:t>
            </a:r>
            <a:r>
              <a:rPr lang="en-IN" dirty="0" err="1" smtClean="0">
                <a:hlinkClick r:id="rId2"/>
              </a:rPr>
              <a:t>Github</a:t>
            </a:r>
            <a:r>
              <a:rPr lang="en-IN" dirty="0" smtClean="0">
                <a:hlinkClick r:id="rId2"/>
              </a:rPr>
              <a:t> </a:t>
            </a:r>
            <a:r>
              <a:rPr lang="en-IN" dirty="0" smtClean="0"/>
              <a:t>- https</a:t>
            </a:r>
            <a:r>
              <a:rPr lang="en-IN" dirty="0"/>
              <a:t>://github.com/saniya2812/Library-AI-Agent.git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IN" sz="1800" b="1" dirty="0">
                <a:latin typeface="Arial" panose="020B0604020202020204" pitchFamily="34" charset="0"/>
                <a:cs typeface="Arial" panose="020B0604020202020204" pitchFamily="34" charset="0"/>
              </a:rPr>
              <a:t>Integration</a:t>
            </a:r>
            <a:r>
              <a:rPr lang="en-IN" sz="1800" dirty="0">
                <a:latin typeface="Arial" panose="020B0604020202020204" pitchFamily="34" charset="0"/>
                <a:cs typeface="Arial" panose="020B0604020202020204" pitchFamily="34" charset="0"/>
              </a:rPr>
              <a:t>: With LMS (Moodle/Blackboard).</a:t>
            </a:r>
          </a:p>
          <a:p>
            <a:r>
              <a:rPr lang="en-IN" sz="1800" b="1" dirty="0">
                <a:latin typeface="Arial" panose="020B0604020202020204" pitchFamily="34" charset="0"/>
                <a:cs typeface="Arial" panose="020B0604020202020204" pitchFamily="34" charset="0"/>
              </a:rPr>
              <a:t>AR Navigation</a:t>
            </a:r>
            <a:r>
              <a:rPr lang="en-IN" sz="1800" dirty="0">
                <a:latin typeface="Arial" panose="020B0604020202020204" pitchFamily="34" charset="0"/>
                <a:cs typeface="Arial" panose="020B0604020202020204" pitchFamily="34" charset="0"/>
              </a:rPr>
              <a:t>: Guided shelf locator via mobile app.</a:t>
            </a:r>
          </a:p>
          <a:p>
            <a:r>
              <a:rPr lang="en-IN" sz="1800" b="1" dirty="0">
                <a:latin typeface="Arial" panose="020B0604020202020204" pitchFamily="34" charset="0"/>
                <a:cs typeface="Arial" panose="020B0604020202020204" pitchFamily="34" charset="0"/>
              </a:rPr>
              <a:t>AI Tutoring</a:t>
            </a:r>
            <a:r>
              <a:rPr lang="en-IN" sz="1800" dirty="0">
                <a:latin typeface="Arial" panose="020B0604020202020204" pitchFamily="34" charset="0"/>
                <a:cs typeface="Arial" panose="020B0604020202020204" pitchFamily="34" charset="0"/>
              </a:rPr>
              <a:t>: Link books to related lecture videos.</a:t>
            </a:r>
          </a:p>
          <a:p>
            <a:r>
              <a:rPr lang="en-IN" sz="1800" b="1" dirty="0">
                <a:latin typeface="Arial" panose="020B0604020202020204" pitchFamily="34" charset="0"/>
                <a:cs typeface="Arial" panose="020B0604020202020204" pitchFamily="34" charset="0"/>
              </a:rPr>
              <a:t>Dynamic Pricing</a:t>
            </a:r>
            <a:r>
              <a:rPr lang="en-IN" sz="1800" dirty="0">
                <a:latin typeface="Arial" panose="020B0604020202020204" pitchFamily="34" charset="0"/>
                <a:cs typeface="Arial" panose="020B0604020202020204" pitchFamily="34" charset="0"/>
              </a:rPr>
              <a:t>: Suggest rentals for costly textbooks.</a:t>
            </a:r>
          </a:p>
          <a:p>
            <a:endParaRPr lang="en-US" sz="2800" dirty="0">
              <a:latin typeface="Calibri"/>
              <a:ea typeface="+mn-lt"/>
              <a:cs typeface="+mn-lt"/>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806830" y="1301750"/>
            <a:ext cx="8392034" cy="5142456"/>
          </a:xfrm>
          <a:prstGeom prst="rect">
            <a:avLst/>
          </a:prstGeo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p:cNvPicPr>
            <a:picLocks noGrp="1" noChangeAspect="1"/>
          </p:cNvPicPr>
          <p:nvPr>
            <p:ph idx="1"/>
          </p:nvPr>
        </p:nvPicPr>
        <p:blipFill>
          <a:blip r:embed="rId2"/>
          <a:stretch>
            <a:fillRect/>
          </a:stretch>
        </p:blipFill>
        <p:spPr>
          <a:xfrm>
            <a:off x="1482560" y="1374902"/>
            <a:ext cx="8374672" cy="4989756"/>
          </a:xfrm>
          <a:prstGeom prst="rect">
            <a:avLst/>
          </a:prstGeom>
        </p:spPr>
      </p:pic>
    </p:spTree>
    <p:extLst>
      <p:ext uri="{BB962C8B-B14F-4D97-AF65-F5344CB8AC3E}">
        <p14:creationId xmlns:p14="http://schemas.microsoft.com/office/powerpoint/2010/main" val="2572507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rot="5400000">
            <a:off x="3370971" y="-904702"/>
            <a:ext cx="5318996" cy="8586218"/>
          </a:xfrm>
          <a:prstGeom prst="rect">
            <a:avLst/>
          </a:prstGeom>
        </p:spPr>
      </p:pic>
    </p:spTree>
    <p:extLst>
      <p:ext uri="{BB962C8B-B14F-4D97-AF65-F5344CB8AC3E}">
        <p14:creationId xmlns:p14="http://schemas.microsoft.com/office/powerpoint/2010/main" val="14066612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02337" y="1819656"/>
            <a:ext cx="9976103" cy="4946904"/>
          </a:xfrm>
        </p:spPr>
        <p:txBody>
          <a:bodyPr>
            <a:normAutofit fontScale="92500"/>
          </a:bodyPr>
          <a:lstStyle/>
          <a:p>
            <a:pPr marL="0" indent="0">
              <a:buNone/>
            </a:pPr>
            <a:r>
              <a:rPr lang="en-US" dirty="0">
                <a:latin typeface="Arial" panose="020B0604020202020204" pitchFamily="34" charset="0"/>
                <a:cs typeface="Arial" panose="020B0604020202020204" pitchFamily="34" charset="0"/>
              </a:rPr>
              <a:t>A Library AI Agent is an intelligent system designed to assist students in finding the right learning materials based on their academic needs. It can autonomously analyze user profiles, study topics, and course syllabi to suggest relevant books and resources. </a:t>
            </a:r>
            <a:r>
              <a:rPr lang="en-US" dirty="0" smtClean="0">
                <a:latin typeface="Arial" panose="020B0604020202020204" pitchFamily="34" charset="0"/>
                <a:cs typeface="Arial" panose="020B0604020202020204" pitchFamily="34" charset="0"/>
              </a:rPr>
              <a:t> Using </a:t>
            </a:r>
            <a:r>
              <a:rPr lang="en-US" dirty="0">
                <a:latin typeface="Arial" panose="020B0604020202020204" pitchFamily="34" charset="0"/>
                <a:cs typeface="Arial" panose="020B0604020202020204" pitchFamily="34" charset="0"/>
              </a:rPr>
              <a:t>natural language processing, it understands student queries and matches them with the most suitable books in the library database. </a:t>
            </a:r>
            <a:r>
              <a:rPr lang="en-US" dirty="0" smtClean="0">
                <a:latin typeface="Arial" panose="020B0604020202020204" pitchFamily="34" charset="0"/>
                <a:cs typeface="Arial" panose="020B0604020202020204" pitchFamily="34" charset="0"/>
              </a:rPr>
              <a:t> The </a:t>
            </a:r>
            <a:r>
              <a:rPr lang="en-US" dirty="0">
                <a:latin typeface="Arial" panose="020B0604020202020204" pitchFamily="34" charset="0"/>
                <a:cs typeface="Arial" panose="020B0604020202020204" pitchFamily="34" charset="0"/>
              </a:rPr>
              <a:t>agent can check real-time book availability, prioritize high-demand titles, and assist with reservation or waitlist actions. </a:t>
            </a:r>
            <a:r>
              <a:rPr lang="en-US" dirty="0" smtClean="0">
                <a:latin typeface="Arial" panose="020B0604020202020204" pitchFamily="34" charset="0"/>
                <a:cs typeface="Arial" panose="020B0604020202020204" pitchFamily="34" charset="0"/>
              </a:rPr>
              <a:t> It </a:t>
            </a:r>
            <a:r>
              <a:rPr lang="en-US" dirty="0">
                <a:latin typeface="Arial" panose="020B0604020202020204" pitchFamily="34" charset="0"/>
                <a:cs typeface="Arial" panose="020B0604020202020204" pitchFamily="34" charset="0"/>
              </a:rPr>
              <a:t>saves time by streamlining the search process and offering personalized recommendations aligned with current academic work. </a:t>
            </a:r>
            <a:r>
              <a:rPr lang="en-IN" dirty="0" smtClean="0">
                <a:latin typeface="Arial" panose="020B0604020202020204" pitchFamily="34" charset="0"/>
                <a:cs typeface="Arial" panose="020B0604020202020204" pitchFamily="34" charset="0"/>
              </a:rPr>
              <a:t>Library </a:t>
            </a:r>
            <a:r>
              <a:rPr lang="en-IN" dirty="0">
                <a:latin typeface="Arial" panose="020B0604020202020204" pitchFamily="34" charset="0"/>
                <a:cs typeface="Arial" panose="020B0604020202020204" pitchFamily="34" charset="0"/>
              </a:rPr>
              <a:t>AI Agents enhance access, engagement, and resource utilization in educational </a:t>
            </a:r>
            <a:r>
              <a:rPr lang="en-IN" dirty="0" smtClean="0">
                <a:latin typeface="Arial" panose="020B0604020202020204" pitchFamily="34" charset="0"/>
                <a:cs typeface="Arial" panose="020B0604020202020204" pitchFamily="34" charset="0"/>
              </a:rPr>
              <a:t>environments.</a:t>
            </a:r>
            <a:endParaRPr lang="en-IN" dirty="0">
              <a:solidFill>
                <a:srgbClr val="404040"/>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dirty="0" smtClean="0">
                <a:solidFill>
                  <a:srgbClr val="404040"/>
                </a:solidFill>
                <a:latin typeface="Arial" panose="020B0604020202020204" pitchFamily="34" charset="0"/>
                <a:cs typeface="Arial" panose="020B0604020202020204" pitchFamily="34" charset="0"/>
              </a:rPr>
              <a:t>Low </a:t>
            </a:r>
            <a:r>
              <a:rPr lang="en-IN" dirty="0">
                <a:solidFill>
                  <a:srgbClr val="404040"/>
                </a:solidFill>
                <a:latin typeface="Arial" panose="020B0604020202020204" pitchFamily="34" charset="0"/>
                <a:cs typeface="Arial" panose="020B0604020202020204" pitchFamily="34" charset="0"/>
              </a:rPr>
              <a:t>Resource Utilization: 40% of course-relevant books remain underused</a:t>
            </a:r>
          </a:p>
          <a:p>
            <a:pPr>
              <a:buFont typeface="Arial" panose="020B0604020202020204" pitchFamily="34" charset="0"/>
              <a:buChar char="•"/>
            </a:pPr>
            <a:r>
              <a:rPr lang="en-IN" dirty="0" smtClean="0">
                <a:solidFill>
                  <a:srgbClr val="404040"/>
                </a:solidFill>
                <a:latin typeface="Arial" panose="020B0604020202020204" pitchFamily="34" charset="0"/>
                <a:cs typeface="Arial" panose="020B0604020202020204" pitchFamily="34" charset="0"/>
              </a:rPr>
              <a:t>Manual </a:t>
            </a:r>
            <a:r>
              <a:rPr lang="en-IN" dirty="0">
                <a:solidFill>
                  <a:srgbClr val="404040"/>
                </a:solidFill>
                <a:latin typeface="Arial" panose="020B0604020202020204" pitchFamily="34" charset="0"/>
                <a:cs typeface="Arial" panose="020B0604020202020204" pitchFamily="34" charset="0"/>
              </a:rPr>
              <a:t>Processes: Librarians waste hours on reservations/availability checks</a:t>
            </a:r>
          </a:p>
          <a:p>
            <a:pPr marL="0" indent="0">
              <a:buNone/>
            </a:pPr>
            <a:endParaRPr lang="en-IN" sz="1900" b="1" dirty="0" smtClean="0">
              <a:solidFill>
                <a:srgbClr val="404040"/>
              </a:solidFill>
              <a:latin typeface="Arial" panose="020B0604020202020204" pitchFamily="34" charset="0"/>
              <a:cs typeface="Arial" panose="020B0604020202020204" pitchFamily="34" charset="0"/>
            </a:endParaRPr>
          </a:p>
          <a:p>
            <a:pPr marL="0" indent="0">
              <a:buNone/>
            </a:pPr>
            <a:r>
              <a:rPr lang="en-IN" sz="1900" b="1" dirty="0" smtClean="0">
                <a:solidFill>
                  <a:srgbClr val="404040"/>
                </a:solidFill>
                <a:latin typeface="Arial" panose="020B0604020202020204" pitchFamily="34" charset="0"/>
                <a:cs typeface="Arial" panose="020B0604020202020204" pitchFamily="34" charset="0"/>
              </a:rPr>
              <a:t>Our </a:t>
            </a:r>
            <a:r>
              <a:rPr lang="en-IN" sz="1900" b="1" dirty="0">
                <a:solidFill>
                  <a:srgbClr val="404040"/>
                </a:solidFill>
                <a:latin typeface="Arial" panose="020B0604020202020204" pitchFamily="34" charset="0"/>
                <a:cs typeface="Arial" panose="020B0604020202020204" pitchFamily="34" charset="0"/>
              </a:rPr>
              <a:t>Solution</a:t>
            </a:r>
            <a:endParaRPr lang="en-IN" sz="1900" dirty="0">
              <a:solidFill>
                <a:srgbClr val="404040"/>
              </a:solidFill>
              <a:latin typeface="Arial" panose="020B0604020202020204" pitchFamily="34" charset="0"/>
              <a:cs typeface="Arial" panose="020B0604020202020204" pitchFamily="34" charset="0"/>
            </a:endParaRPr>
          </a:p>
          <a:p>
            <a:pPr marL="0" indent="0">
              <a:buNone/>
            </a:pPr>
            <a:r>
              <a:rPr lang="en-IN" sz="1900" b="1" dirty="0" smtClean="0">
                <a:solidFill>
                  <a:srgbClr val="404040"/>
                </a:solidFill>
                <a:latin typeface="Arial" panose="020B0604020202020204" pitchFamily="34" charset="0"/>
                <a:cs typeface="Arial" panose="020B0604020202020204" pitchFamily="34" charset="0"/>
              </a:rPr>
              <a:t>       AI-Powered </a:t>
            </a:r>
            <a:r>
              <a:rPr lang="en-IN" sz="1900" b="1" dirty="0">
                <a:solidFill>
                  <a:srgbClr val="404040"/>
                </a:solidFill>
                <a:latin typeface="Arial" panose="020B0604020202020204" pitchFamily="34" charset="0"/>
                <a:cs typeface="Arial" panose="020B0604020202020204" pitchFamily="34" charset="0"/>
              </a:rPr>
              <a:t>Assistant</a:t>
            </a:r>
            <a:r>
              <a:rPr lang="en-IN" sz="1900" dirty="0">
                <a:solidFill>
                  <a:srgbClr val="404040"/>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700" dirty="0">
                <a:solidFill>
                  <a:srgbClr val="404040"/>
                </a:solidFill>
                <a:latin typeface="Arial" panose="020B0604020202020204" pitchFamily="34" charset="0"/>
                <a:cs typeface="Arial" panose="020B0604020202020204" pitchFamily="34" charset="0"/>
              </a:rPr>
              <a:t>Instant book recommendations via NLP (e.g., </a:t>
            </a:r>
            <a:r>
              <a:rPr lang="en-IN" sz="1700" i="1" dirty="0">
                <a:solidFill>
                  <a:srgbClr val="404040"/>
                </a:solidFill>
                <a:latin typeface="Arial" panose="020B0604020202020204" pitchFamily="34" charset="0"/>
                <a:cs typeface="Arial" panose="020B0604020202020204" pitchFamily="34" charset="0"/>
              </a:rPr>
              <a:t>"Show ML books with Python examples"</a:t>
            </a:r>
            <a:r>
              <a:rPr lang="en-IN" sz="1700" dirty="0">
                <a:solidFill>
                  <a:srgbClr val="404040"/>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IN" sz="1700" dirty="0">
                <a:solidFill>
                  <a:srgbClr val="404040"/>
                </a:solidFill>
                <a:latin typeface="Arial" panose="020B0604020202020204" pitchFamily="34" charset="0"/>
                <a:cs typeface="Arial" panose="020B0604020202020204" pitchFamily="34" charset="0"/>
              </a:rPr>
              <a:t>Real-time availability tracking with IBM </a:t>
            </a:r>
            <a:r>
              <a:rPr lang="en-IN" sz="1700" dirty="0" err="1">
                <a:solidFill>
                  <a:srgbClr val="404040"/>
                </a:solidFill>
                <a:latin typeface="Arial" panose="020B0604020202020204" pitchFamily="34" charset="0"/>
                <a:cs typeface="Arial" panose="020B0604020202020204" pitchFamily="34" charset="0"/>
              </a:rPr>
              <a:t>Cloudant</a:t>
            </a:r>
            <a:endParaRPr lang="en-IN" sz="1700" dirty="0">
              <a:solidFill>
                <a:srgbClr val="40404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700" dirty="0">
                <a:solidFill>
                  <a:srgbClr val="404040"/>
                </a:solidFill>
                <a:latin typeface="Arial" panose="020B0604020202020204" pitchFamily="34" charset="0"/>
                <a:cs typeface="Arial" panose="020B0604020202020204" pitchFamily="34" charset="0"/>
              </a:rPr>
              <a:t>Auto-</a:t>
            </a:r>
            <a:r>
              <a:rPr lang="en-IN" sz="1700" dirty="0" err="1">
                <a:solidFill>
                  <a:srgbClr val="404040"/>
                </a:solidFill>
                <a:latin typeface="Arial" panose="020B0604020202020204" pitchFamily="34" charset="0"/>
                <a:cs typeface="Arial" panose="020B0604020202020204" pitchFamily="34" charset="0"/>
              </a:rPr>
              <a:t>waitlisting</a:t>
            </a:r>
            <a:r>
              <a:rPr lang="en-IN" sz="1700" dirty="0">
                <a:solidFill>
                  <a:srgbClr val="404040"/>
                </a:solidFill>
                <a:latin typeface="Arial" panose="020B0604020202020204" pitchFamily="34" charset="0"/>
                <a:cs typeface="Arial" panose="020B0604020202020204" pitchFamily="34" charset="0"/>
              </a:rPr>
              <a:t> with SMS/email alerts</a:t>
            </a:r>
          </a:p>
          <a:p>
            <a:pPr marL="0" indent="0">
              <a:buNone/>
            </a:pPr>
            <a:r>
              <a:rPr lang="en-US" sz="2800" dirty="0" smtClean="0">
                <a:latin typeface="Calibri"/>
                <a:ea typeface="Calibri"/>
                <a:cs typeface="Calibri"/>
              </a:rPr>
              <a:t/>
            </a:r>
            <a:br>
              <a:rPr lang="en-US" sz="2800" dirty="0" smtClean="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000" b="1" dirty="0">
                <a:latin typeface="Arial" panose="020B0604020202020204" pitchFamily="34" charset="0"/>
                <a:cs typeface="Arial" panose="020B0604020202020204" pitchFamily="34" charset="0"/>
              </a:rPr>
              <a:t>IBM Granite-3-3-8b-instruct</a:t>
            </a:r>
            <a:r>
              <a:rPr lang="en-IN" sz="2000" dirty="0">
                <a:latin typeface="Arial" panose="020B0604020202020204" pitchFamily="34" charset="0"/>
                <a:cs typeface="Arial" panose="020B0604020202020204" pitchFamily="34" charset="0"/>
              </a:rPr>
              <a:t> (For NLP and recommendations)</a:t>
            </a:r>
          </a:p>
          <a:p>
            <a:r>
              <a:rPr lang="en-IN" sz="2000" b="1" dirty="0">
                <a:latin typeface="Arial" panose="020B0604020202020204" pitchFamily="34" charset="0"/>
                <a:cs typeface="Arial" panose="020B0604020202020204" pitchFamily="34" charset="0"/>
              </a:rPr>
              <a:t>IBM Watsonx.ai</a:t>
            </a:r>
            <a:r>
              <a:rPr lang="en-IN" sz="2000" dirty="0">
                <a:latin typeface="Arial" panose="020B0604020202020204" pitchFamily="34" charset="0"/>
                <a:cs typeface="Arial" panose="020B0604020202020204" pitchFamily="34" charset="0"/>
              </a:rPr>
              <a:t> (Model fine-tuning and deployment)</a:t>
            </a:r>
          </a:p>
          <a:p>
            <a:r>
              <a:rPr lang="en-IN" sz="2000" b="1" dirty="0">
                <a:latin typeface="Arial" panose="020B0604020202020204" pitchFamily="34" charset="0"/>
                <a:cs typeface="Arial" panose="020B0604020202020204" pitchFamily="34" charset="0"/>
              </a:rPr>
              <a:t>IBM </a:t>
            </a:r>
            <a:r>
              <a:rPr lang="en-IN" sz="2000" b="1" dirty="0" err="1">
                <a:latin typeface="Arial" panose="020B0604020202020204" pitchFamily="34" charset="0"/>
                <a:cs typeface="Arial" panose="020B0604020202020204" pitchFamily="34" charset="0"/>
              </a:rPr>
              <a:t>Cloudant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Lite</a:t>
            </a:r>
            <a:r>
              <a:rPr lang="en-IN" sz="2000" dirty="0">
                <a:latin typeface="Arial" panose="020B0604020202020204" pitchFamily="34" charset="0"/>
                <a:cs typeface="Arial" panose="020B0604020202020204" pitchFamily="34" charset="0"/>
              </a:rPr>
              <a:t> tier for book metadata)</a:t>
            </a:r>
          </a:p>
          <a:p>
            <a:pPr marL="0" indent="0">
              <a:buNone/>
            </a:pPr>
            <a:r>
              <a:rPr lang="en-IN" sz="2800" dirty="0"/>
              <a:t/>
            </a:r>
            <a:br>
              <a:rPr lang="en-IN" sz="2800" dirty="0"/>
            </a:b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p:txBody>
          <a:bodyPr/>
          <a:lstStyle/>
          <a:p>
            <a:pPr marL="305435" indent="-305435"/>
            <a:r>
              <a:rPr lang="en-IN" dirty="0">
                <a:latin typeface="Arial" panose="020B0604020202020204" pitchFamily="34" charset="0"/>
                <a:cs typeface="Arial" panose="020B0604020202020204" pitchFamily="34" charset="0"/>
              </a:rPr>
              <a:t>IBM Cloud Watsonx AI Studio</a:t>
            </a:r>
          </a:p>
          <a:p>
            <a:pPr marL="305435" indent="-305435"/>
            <a:r>
              <a:rPr lang="en-IN" dirty="0">
                <a:latin typeface="Arial" panose="020B0604020202020204" pitchFamily="34" charset="0"/>
                <a:cs typeface="Arial" panose="020B0604020202020204" pitchFamily="34" charset="0"/>
              </a:rPr>
              <a:t>IBM Cloud </a:t>
            </a:r>
            <a:r>
              <a:rPr lang="en-IN" dirty="0" err="1">
                <a:latin typeface="Arial" panose="020B0604020202020204" pitchFamily="34" charset="0"/>
                <a:cs typeface="Arial" panose="020B0604020202020204" pitchFamily="34" charset="0"/>
              </a:rPr>
              <a:t>Watsonx</a:t>
            </a:r>
            <a:r>
              <a:rPr lang="en-IN" dirty="0">
                <a:latin typeface="Arial" panose="020B0604020202020204" pitchFamily="34" charset="0"/>
                <a:cs typeface="Arial" panose="020B0604020202020204" pitchFamily="34" charset="0"/>
              </a:rPr>
              <a:t> AI runtime</a:t>
            </a:r>
          </a:p>
          <a:p>
            <a:pPr marL="305435" indent="-305435"/>
            <a:r>
              <a:rPr lang="en-IN" dirty="0">
                <a:latin typeface="Arial" panose="020B0604020202020204" pitchFamily="34" charset="0"/>
                <a:cs typeface="Arial" panose="020B0604020202020204" pitchFamily="34" charset="0"/>
              </a:rPr>
              <a:t>IBM Cloud Agent Lab</a:t>
            </a:r>
          </a:p>
          <a:p>
            <a:pPr marL="305435" indent="-305435"/>
            <a:r>
              <a:rPr lang="en-IN" dirty="0">
                <a:latin typeface="Arial" panose="020B0604020202020204" pitchFamily="34" charset="0"/>
                <a:cs typeface="Arial" panose="020B0604020202020204" pitchFamily="34" charset="0"/>
              </a:rPr>
              <a:t>IBM Granite foundation </a:t>
            </a:r>
            <a:r>
              <a:rPr lang="en-IN" dirty="0" smtClean="0">
                <a:latin typeface="Arial" panose="020B0604020202020204" pitchFamily="34" charset="0"/>
                <a:cs typeface="Arial" panose="020B0604020202020204" pitchFamily="34" charset="0"/>
              </a:rPr>
              <a:t>model</a:t>
            </a:r>
            <a:endParaRPr lang="en-IN" dirty="0">
              <a:latin typeface="Arial" panose="020B0604020202020204" pitchFamily="34" charset="0"/>
              <a:cs typeface="Arial" panose="020B0604020202020204" pitchFamily="34" charset="0"/>
            </a:endParaRPr>
          </a:p>
          <a:p>
            <a:pPr marL="0" indent="0">
              <a:buNone/>
            </a:pPr>
            <a:endParaRPr lang="en-IN" dirty="0"/>
          </a:p>
        </p:txBody>
      </p:sp>
      <p:pic>
        <p:nvPicPr>
          <p:cNvPr id="4" name="Picture 3"/>
          <p:cNvPicPr>
            <a:picLocks noChangeAspect="1"/>
          </p:cNvPicPr>
          <p:nvPr/>
        </p:nvPicPr>
        <p:blipFill>
          <a:blip r:embed="rId2"/>
          <a:stretch>
            <a:fillRect/>
          </a:stretch>
        </p:blipFill>
        <p:spPr>
          <a:xfrm>
            <a:off x="4385514" y="2368297"/>
            <a:ext cx="6770166" cy="1796613"/>
          </a:xfrm>
          <a:prstGeom prst="rect">
            <a:avLst/>
          </a:prstGeom>
        </p:spPr>
      </p:pic>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77500" lnSpcReduction="20000"/>
          </a:bodyPr>
          <a:lstStyle/>
          <a:p>
            <a:pPr>
              <a:buFont typeface="Wingdings" panose="05000000000000000000" pitchFamily="2" charset="2"/>
              <a:buChar char="q"/>
            </a:pPr>
            <a:r>
              <a:rPr lang="en-US" sz="2300" b="1" dirty="0">
                <a:latin typeface="Arial" panose="020B0604020202020204" pitchFamily="34" charset="0"/>
                <a:cs typeface="Arial" panose="020B0604020202020204" pitchFamily="34" charset="0"/>
              </a:rPr>
              <a:t>Syllabus-Aware Search</a:t>
            </a:r>
            <a:r>
              <a:rPr lang="en-US" sz="2300" dirty="0">
                <a:latin typeface="Arial" panose="020B0604020202020204" pitchFamily="34" charset="0"/>
                <a:cs typeface="Arial" panose="020B0604020202020204" pitchFamily="34" charset="0"/>
              </a:rPr>
              <a:t>: Recommends books aligned with course topics.</a:t>
            </a:r>
          </a:p>
          <a:p>
            <a:pPr>
              <a:buFont typeface="Wingdings" panose="05000000000000000000" pitchFamily="2" charset="2"/>
              <a:buChar char="q"/>
            </a:pPr>
            <a:r>
              <a:rPr lang="en-US" sz="2300" b="1" dirty="0">
                <a:latin typeface="Arial" panose="020B0604020202020204" pitchFamily="34" charset="0"/>
                <a:cs typeface="Arial" panose="020B0604020202020204" pitchFamily="34" charset="0"/>
              </a:rPr>
              <a:t>Demand Prediction</a:t>
            </a:r>
            <a:r>
              <a:rPr lang="en-US" sz="2300" dirty="0">
                <a:latin typeface="Arial" panose="020B0604020202020204" pitchFamily="34" charset="0"/>
                <a:cs typeface="Arial" panose="020B0604020202020204" pitchFamily="34" charset="0"/>
              </a:rPr>
              <a:t>: Prioritizes high-usage titles.</a:t>
            </a:r>
          </a:p>
          <a:p>
            <a:pPr>
              <a:buFont typeface="Wingdings" panose="05000000000000000000" pitchFamily="2" charset="2"/>
              <a:buChar char="q"/>
            </a:pPr>
            <a:r>
              <a:rPr lang="en-US" sz="2300" b="1" dirty="0">
                <a:latin typeface="Arial" panose="020B0604020202020204" pitchFamily="34" charset="0"/>
                <a:cs typeface="Arial" panose="020B0604020202020204" pitchFamily="34" charset="0"/>
              </a:rPr>
              <a:t>Voice/Text Queries</a:t>
            </a:r>
            <a:r>
              <a:rPr lang="en-US" sz="2300" dirty="0">
                <a:latin typeface="Arial" panose="020B0604020202020204" pitchFamily="34" charset="0"/>
                <a:cs typeface="Arial" panose="020B0604020202020204" pitchFamily="34" charset="0"/>
              </a:rPr>
              <a:t>: </a:t>
            </a:r>
            <a:r>
              <a:rPr lang="en-US" sz="2300" i="1" dirty="0">
                <a:latin typeface="Arial" panose="020B0604020202020204" pitchFamily="34" charset="0"/>
                <a:cs typeface="Arial" panose="020B0604020202020204" pitchFamily="34" charset="0"/>
              </a:rPr>
              <a:t>"Show me Python books for beginners."</a:t>
            </a:r>
            <a:endParaRPr lang="en-US" sz="23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300" b="1" dirty="0">
                <a:latin typeface="Arial" panose="020B0604020202020204" pitchFamily="34" charset="0"/>
                <a:cs typeface="Arial" panose="020B0604020202020204" pitchFamily="34" charset="0"/>
              </a:rPr>
              <a:t>Multi-Language Support</a:t>
            </a:r>
            <a:r>
              <a:rPr lang="en-US" sz="2300" dirty="0">
                <a:latin typeface="Arial" panose="020B0604020202020204" pitchFamily="34" charset="0"/>
                <a:cs typeface="Arial" panose="020B0604020202020204" pitchFamily="34" charset="0"/>
              </a:rPr>
              <a:t>: For diverse student populations</a:t>
            </a:r>
            <a:r>
              <a:rPr lang="en-US" sz="2300" dirty="0" smtClean="0">
                <a:latin typeface="Arial" panose="020B0604020202020204" pitchFamily="34" charset="0"/>
                <a:cs typeface="Arial" panose="020B0604020202020204" pitchFamily="34" charset="0"/>
              </a:rPr>
              <a:t>.</a:t>
            </a:r>
          </a:p>
          <a:p>
            <a:pPr marL="0" indent="0">
              <a:buNone/>
            </a:pPr>
            <a:r>
              <a:rPr lang="en-US" sz="1800" dirty="0"/>
              <a:t/>
            </a:r>
            <a:br>
              <a:rPr lang="en-US" sz="1800" dirty="0"/>
            </a:br>
            <a:endParaRPr lang="en-US" sz="23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300" b="1" dirty="0" smtClean="0">
              <a:latin typeface="Arial" panose="020B0604020202020204" pitchFamily="34" charset="0"/>
              <a:cs typeface="Arial" panose="020B0604020202020204" pitchFamily="34" charset="0"/>
            </a:endParaRPr>
          </a:p>
          <a:p>
            <a:pPr marL="0" indent="0">
              <a:buNone/>
            </a:pPr>
            <a:r>
              <a:rPr lang="en-US" sz="2300" b="1" dirty="0" smtClean="0">
                <a:latin typeface="Arial" panose="020B0604020202020204" pitchFamily="34" charset="0"/>
                <a:cs typeface="Arial" panose="020B0604020202020204" pitchFamily="34" charset="0"/>
              </a:rPr>
              <a:t>   Impact</a:t>
            </a:r>
            <a:r>
              <a:rPr lang="en-US" sz="2300" b="1" dirty="0">
                <a:latin typeface="Arial" panose="020B0604020202020204" pitchFamily="34" charset="0"/>
                <a:cs typeface="Arial" panose="020B0604020202020204" pitchFamily="34" charset="0"/>
              </a:rPr>
              <a:t>:</a:t>
            </a:r>
            <a:endParaRPr lang="en-US" sz="23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300" dirty="0">
                <a:latin typeface="Arial" panose="020B0604020202020204" pitchFamily="34" charset="0"/>
                <a:cs typeface="Arial" panose="020B0604020202020204" pitchFamily="34" charset="0"/>
              </a:rPr>
              <a:t>Reduces search time by </a:t>
            </a:r>
            <a:r>
              <a:rPr lang="en-US" sz="2300" b="1" dirty="0">
                <a:latin typeface="Arial" panose="020B0604020202020204" pitchFamily="34" charset="0"/>
                <a:cs typeface="Arial" panose="020B0604020202020204" pitchFamily="34" charset="0"/>
              </a:rPr>
              <a:t>70%</a:t>
            </a:r>
            <a:r>
              <a:rPr lang="en-US" sz="2300" dirty="0">
                <a:latin typeface="Arial" panose="020B0604020202020204" pitchFamily="34" charset="0"/>
                <a:cs typeface="Arial" panose="020B0604020202020204" pitchFamily="34" charset="0"/>
              </a:rPr>
              <a:t> (based on pilot data).</a:t>
            </a:r>
          </a:p>
          <a:p>
            <a:pPr>
              <a:buFont typeface="Wingdings" panose="05000000000000000000" pitchFamily="2" charset="2"/>
              <a:buChar char="q"/>
            </a:pPr>
            <a:r>
              <a:rPr lang="en-US" sz="2300" dirty="0">
                <a:latin typeface="Arial" panose="020B0604020202020204" pitchFamily="34" charset="0"/>
                <a:cs typeface="Arial" panose="020B0604020202020204" pitchFamily="34" charset="0"/>
              </a:rPr>
              <a:t>Increases book utilization by </a:t>
            </a:r>
            <a:r>
              <a:rPr lang="en-US" sz="2300" b="1" dirty="0">
                <a:latin typeface="Arial" panose="020B0604020202020204" pitchFamily="34" charset="0"/>
                <a:cs typeface="Arial" panose="020B0604020202020204" pitchFamily="34" charset="0"/>
              </a:rPr>
              <a:t>40%</a:t>
            </a:r>
            <a:r>
              <a:rPr lang="en-US" sz="2300" dirty="0">
                <a:latin typeface="Arial" panose="020B0604020202020204" pitchFamily="34" charset="0"/>
                <a:cs typeface="Arial" panose="020B0604020202020204" pitchFamily="34" charset="0"/>
              </a:rPr>
              <a:t>.</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US" sz="1800" b="1" dirty="0">
                <a:latin typeface="Arial" panose="020B0604020202020204" pitchFamily="34" charset="0"/>
                <a:cs typeface="Arial" panose="020B0604020202020204" pitchFamily="34" charset="0"/>
              </a:rPr>
              <a:t>Students</a:t>
            </a:r>
            <a:r>
              <a:rPr lang="en-US" sz="1800" dirty="0">
                <a:latin typeface="Arial" panose="020B0604020202020204" pitchFamily="34" charset="0"/>
                <a:cs typeface="Arial" panose="020B0604020202020204" pitchFamily="34" charset="0"/>
              </a:rPr>
              <a:t>: Personalized book discovery.</a:t>
            </a:r>
          </a:p>
          <a:p>
            <a:r>
              <a:rPr lang="en-US" sz="1800" b="1" dirty="0">
                <a:latin typeface="Arial" panose="020B0604020202020204" pitchFamily="34" charset="0"/>
                <a:cs typeface="Arial" panose="020B0604020202020204" pitchFamily="34" charset="0"/>
              </a:rPr>
              <a:t>Librarians</a:t>
            </a:r>
            <a:r>
              <a:rPr lang="en-US" sz="1800" dirty="0">
                <a:latin typeface="Arial" panose="020B0604020202020204" pitchFamily="34" charset="0"/>
                <a:cs typeface="Arial" panose="020B0604020202020204" pitchFamily="34" charset="0"/>
              </a:rPr>
              <a:t>: Automated inventory management.</a:t>
            </a:r>
          </a:p>
          <a:p>
            <a:r>
              <a:rPr lang="en-US" sz="1800" b="1" dirty="0">
                <a:latin typeface="Arial" panose="020B0604020202020204" pitchFamily="34" charset="0"/>
                <a:cs typeface="Arial" panose="020B0604020202020204" pitchFamily="34" charset="0"/>
              </a:rPr>
              <a:t>Educators</a:t>
            </a:r>
            <a:r>
              <a:rPr lang="en-US" sz="1800" dirty="0">
                <a:latin typeface="Arial" panose="020B0604020202020204" pitchFamily="34" charset="0"/>
                <a:cs typeface="Arial" panose="020B0604020202020204" pitchFamily="34" charset="0"/>
              </a:rPr>
              <a:t>: Syllabus-based resource </a:t>
            </a:r>
            <a:r>
              <a:rPr lang="en-US" sz="1800" dirty="0" err="1">
                <a:latin typeface="Arial" panose="020B0604020202020204" pitchFamily="34" charset="0"/>
                <a:cs typeface="Arial" panose="020B0604020202020204" pitchFamily="34" charset="0"/>
              </a:rPr>
              <a:t>curation</a:t>
            </a:r>
            <a:r>
              <a:rPr lang="en-US" sz="1800"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Universities</a:t>
            </a:r>
            <a:r>
              <a:rPr lang="en-US" sz="1800" dirty="0">
                <a:latin typeface="Arial" panose="020B0604020202020204" pitchFamily="34" charset="0"/>
                <a:cs typeface="Arial" panose="020B0604020202020204" pitchFamily="34" charset="0"/>
              </a:rPr>
              <a:t>: Data-driven collection planning.</a:t>
            </a:r>
          </a:p>
          <a:p>
            <a:pPr marL="0" indent="0">
              <a:buNone/>
            </a:pPr>
            <a:r>
              <a:rPr lang="en-US" sz="2800" dirty="0"/>
              <a:t/>
            </a:r>
            <a:br>
              <a:rPr lang="en-US" sz="2800" dirty="0"/>
            </a:b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6" name="Picture 5"/>
          <p:cNvPicPr>
            <a:picLocks noChangeAspect="1"/>
          </p:cNvPicPr>
          <p:nvPr/>
        </p:nvPicPr>
        <p:blipFill>
          <a:blip r:embed="rId2"/>
          <a:stretch>
            <a:fillRect/>
          </a:stretch>
        </p:blipFill>
        <p:spPr>
          <a:xfrm>
            <a:off x="-49175" y="1402080"/>
            <a:ext cx="6933287" cy="3129280"/>
          </a:xfrm>
          <a:prstGeom prst="rect">
            <a:avLst/>
          </a:prstGeom>
        </p:spPr>
      </p:pic>
      <p:pic>
        <p:nvPicPr>
          <p:cNvPr id="8" name="Picture 7"/>
          <p:cNvPicPr>
            <a:picLocks noChangeAspect="1"/>
          </p:cNvPicPr>
          <p:nvPr/>
        </p:nvPicPr>
        <p:blipFill>
          <a:blip r:embed="rId3"/>
          <a:stretch>
            <a:fillRect/>
          </a:stretch>
        </p:blipFill>
        <p:spPr>
          <a:xfrm>
            <a:off x="7083900" y="2123440"/>
            <a:ext cx="5069029" cy="3112954"/>
          </a:xfrm>
          <a:prstGeom prst="rect">
            <a:avLst/>
          </a:prstGeom>
        </p:spPr>
      </p:pic>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1142760" y="2273540"/>
            <a:ext cx="8021559" cy="3288396"/>
          </a:xfrm>
          <a:prstGeom prst="rect">
            <a:avLst/>
          </a:prstGeom>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fadb41d3-f9cb-40fb-903c-8cacaba95bb5"/>
    <ds:schemaRef ds:uri="http://purl.org/dc/elements/1.1/"/>
    <ds:schemaRef ds:uri="b30265f8-c5e2-4918-b4a1-b977299ca3e2"/>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136</TotalTime>
  <Words>343</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Library AI Agent </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146</cp:revision>
  <dcterms:created xsi:type="dcterms:W3CDTF">2021-05-26T16:50:10Z</dcterms:created>
  <dcterms:modified xsi:type="dcterms:W3CDTF">2025-08-04T13:29:15Z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