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Glacial Indifference" panose="020B0604020202020204" charset="0"/>
      <p:regular r:id="rId20"/>
    </p:embeddedFont>
    <p:embeddedFont>
      <p:font typeface="Arimo" panose="020B0604020202020204" charset="0"/>
      <p:regular r:id="rId21"/>
    </p:embeddedFont>
    <p:embeddedFont>
      <p:font typeface="Peace Sans" panose="020B0604020202020204" charset="0"/>
      <p:regular r:id="rId22"/>
    </p:embeddedFont>
    <p:embeddedFont>
      <p:font typeface="Open San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6" d="100"/>
          <a:sy n="36" d="100"/>
        </p:scale>
        <p:origin x="787"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50000"/>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35933" y="-131484"/>
            <a:ext cx="18597967" cy="10549969"/>
            <a:chOff x="0" y="0"/>
            <a:chExt cx="4898230" cy="2778593"/>
          </a:xfrm>
        </p:grpSpPr>
        <p:sp>
          <p:nvSpPr>
            <p:cNvPr id="4" name="Freeform 4"/>
            <p:cNvSpPr/>
            <p:nvPr/>
          </p:nvSpPr>
          <p:spPr>
            <a:xfrm>
              <a:off x="0" y="0"/>
              <a:ext cx="4898230" cy="2778593"/>
            </a:xfrm>
            <a:custGeom>
              <a:avLst/>
              <a:gdLst/>
              <a:ahLst/>
              <a:cxnLst/>
              <a:rect l="l" t="t" r="r" b="b"/>
              <a:pathLst>
                <a:path w="4898230" h="2778593">
                  <a:moveTo>
                    <a:pt x="0" y="0"/>
                  </a:moveTo>
                  <a:lnTo>
                    <a:pt x="4898230" y="0"/>
                  </a:lnTo>
                  <a:lnTo>
                    <a:pt x="4898230" y="2778593"/>
                  </a:lnTo>
                  <a:lnTo>
                    <a:pt x="0" y="2778593"/>
                  </a:lnTo>
                  <a:close/>
                </a:path>
              </a:pathLst>
            </a:custGeom>
            <a:solidFill>
              <a:srgbClr val="070937">
                <a:alpha val="89804"/>
              </a:srgbClr>
            </a:solidFill>
          </p:spPr>
        </p:sp>
        <p:sp>
          <p:nvSpPr>
            <p:cNvPr id="5" name="TextBox 5"/>
            <p:cNvSpPr txBox="1"/>
            <p:nvPr/>
          </p:nvSpPr>
          <p:spPr>
            <a:xfrm>
              <a:off x="0" y="-47625"/>
              <a:ext cx="4898230" cy="2826218"/>
            </a:xfrm>
            <a:prstGeom prst="rect">
              <a:avLst/>
            </a:prstGeom>
          </p:spPr>
          <p:txBody>
            <a:bodyPr lIns="50800" tIns="50800" rIns="50800" bIns="50800" rtlCol="0" anchor="ctr"/>
            <a:lstStyle/>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2659"/>
                </a:lnSpc>
              </a:pPr>
              <a:endParaRPr/>
            </a:p>
            <a:p>
              <a:pPr algn="ctr">
                <a:lnSpc>
                  <a:spcPts val="4479"/>
                </a:lnSpc>
              </a:pPr>
              <a:r>
                <a:rPr lang="en-US" sz="3199">
                  <a:solidFill>
                    <a:srgbClr val="FFFFFF">
                      <a:alpha val="89804"/>
                    </a:srgbClr>
                  </a:solidFill>
                  <a:latin typeface="Arimo"/>
                  <a:ea typeface="Arimo"/>
                  <a:cs typeface="Arimo"/>
                  <a:sym typeface="Arimo"/>
                </a:rPr>
                <a:t>A Hybrid Deep Learning Approach</a:t>
              </a:r>
            </a:p>
            <a:p>
              <a:pPr algn="ctr">
                <a:lnSpc>
                  <a:spcPts val="2659"/>
                </a:lnSpc>
              </a:pPr>
              <a:endParaRPr lang="en-US" sz="3199">
                <a:solidFill>
                  <a:srgbClr val="FFFFFF">
                    <a:alpha val="89804"/>
                  </a:srgbClr>
                </a:solidFill>
                <a:latin typeface="Arimo"/>
                <a:ea typeface="Arimo"/>
                <a:cs typeface="Arimo"/>
                <a:sym typeface="Arimo"/>
              </a:endParaRPr>
            </a:p>
          </p:txBody>
        </p:sp>
      </p:grpSp>
      <p:sp>
        <p:nvSpPr>
          <p:cNvPr id="6" name="AutoShape 6"/>
          <p:cNvSpPr/>
          <p:nvPr/>
        </p:nvSpPr>
        <p:spPr>
          <a:xfrm flipV="1">
            <a:off x="1028719" y="9277350"/>
            <a:ext cx="14101189" cy="0"/>
          </a:xfrm>
          <a:prstGeom prst="line">
            <a:avLst/>
          </a:prstGeom>
          <a:ln w="19050" cap="flat">
            <a:solidFill>
              <a:srgbClr val="C2CBF8"/>
            </a:solidFill>
            <a:prstDash val="solid"/>
            <a:headEnd type="none" w="sm" len="sm"/>
            <a:tailEnd type="none" w="sm" len="sm"/>
          </a:ln>
        </p:spPr>
      </p:sp>
      <p:sp>
        <p:nvSpPr>
          <p:cNvPr id="7" name="Freeform 7"/>
          <p:cNvSpPr/>
          <p:nvPr/>
        </p:nvSpPr>
        <p:spPr>
          <a:xfrm>
            <a:off x="16450120" y="-386222"/>
            <a:ext cx="809180" cy="4009451"/>
          </a:xfrm>
          <a:custGeom>
            <a:avLst/>
            <a:gdLst/>
            <a:ahLst/>
            <a:cxnLst/>
            <a:rect l="l" t="t" r="r" b="b"/>
            <a:pathLst>
              <a:path w="809180" h="4009451">
                <a:moveTo>
                  <a:pt x="0" y="0"/>
                </a:moveTo>
                <a:lnTo>
                  <a:pt x="809180" y="0"/>
                </a:lnTo>
                <a:lnTo>
                  <a:pt x="809180" y="4009451"/>
                </a:lnTo>
                <a:lnTo>
                  <a:pt x="0" y="40094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a:off x="1252911" y="-151653"/>
            <a:ext cx="809180" cy="4009451"/>
          </a:xfrm>
          <a:custGeom>
            <a:avLst/>
            <a:gdLst/>
            <a:ahLst/>
            <a:cxnLst/>
            <a:rect l="l" t="t" r="r" b="b"/>
            <a:pathLst>
              <a:path w="809180" h="4009451">
                <a:moveTo>
                  <a:pt x="0" y="0"/>
                </a:moveTo>
                <a:lnTo>
                  <a:pt x="809180" y="0"/>
                </a:lnTo>
                <a:lnTo>
                  <a:pt x="809180" y="4009451"/>
                </a:lnTo>
                <a:lnTo>
                  <a:pt x="0" y="40094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a:ln cap="sq">
            <a:noFill/>
            <a:prstDash val="solid"/>
            <a:miter/>
          </a:ln>
        </p:spPr>
      </p:sp>
      <p:sp>
        <p:nvSpPr>
          <p:cNvPr id="9" name="TextBox 9"/>
          <p:cNvSpPr txBox="1"/>
          <p:nvPr/>
        </p:nvSpPr>
        <p:spPr>
          <a:xfrm>
            <a:off x="2810715" y="4337124"/>
            <a:ext cx="12666571" cy="1624138"/>
          </a:xfrm>
          <a:prstGeom prst="rect">
            <a:avLst/>
          </a:prstGeom>
        </p:spPr>
        <p:txBody>
          <a:bodyPr lIns="0" tIns="0" rIns="0" bIns="0" rtlCol="0" anchor="t">
            <a:spAutoFit/>
          </a:bodyPr>
          <a:lstStyle/>
          <a:p>
            <a:pPr algn="ctr">
              <a:lnSpc>
                <a:spcPts val="6555"/>
              </a:lnSpc>
            </a:pPr>
            <a:r>
              <a:rPr lang="en-US" sz="4682">
                <a:solidFill>
                  <a:srgbClr val="FFFFFF"/>
                </a:solidFill>
                <a:latin typeface="Peace Sans"/>
                <a:ea typeface="Peace Sans"/>
                <a:cs typeface="Peace Sans"/>
                <a:sym typeface="Peace Sans"/>
              </a:rPr>
              <a:t>MULTIMODAL BIOMETRICS FOR DISEASE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09</a:t>
            </a:r>
          </a:p>
        </p:txBody>
      </p:sp>
      <p:sp>
        <p:nvSpPr>
          <p:cNvPr id="10" name="TextBox 10"/>
          <p:cNvSpPr txBox="1"/>
          <p:nvPr/>
        </p:nvSpPr>
        <p:spPr>
          <a:xfrm>
            <a:off x="436900" y="1275578"/>
            <a:ext cx="11546742" cy="613404"/>
          </a:xfrm>
          <a:prstGeom prst="rect">
            <a:avLst/>
          </a:prstGeom>
        </p:spPr>
        <p:txBody>
          <a:bodyPr lIns="0" tIns="0" rIns="0" bIns="0" rtlCol="0" anchor="t">
            <a:spAutoFit/>
          </a:bodyPr>
          <a:lstStyle/>
          <a:p>
            <a:pPr algn="l">
              <a:lnSpc>
                <a:spcPts val="5040"/>
              </a:lnSpc>
            </a:pPr>
            <a:r>
              <a:rPr lang="en-US" sz="3600">
                <a:solidFill>
                  <a:srgbClr val="080F46"/>
                </a:solidFill>
                <a:latin typeface="Peace Sans"/>
                <a:ea typeface="Peace Sans"/>
                <a:cs typeface="Peace Sans"/>
                <a:sym typeface="Peace Sans"/>
              </a:rPr>
              <a:t>HYBRID HAAR CASCADE-CNN MODEL</a:t>
            </a:r>
          </a:p>
        </p:txBody>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5582288" y="414523"/>
            <a:ext cx="2705712" cy="390525"/>
          </a:xfrm>
          <a:prstGeom prst="rect">
            <a:avLst/>
          </a:prstGeom>
        </p:spPr>
        <p:txBody>
          <a:bodyPr lIns="0" tIns="0" rIns="0" bIns="0" rtlCol="0" anchor="t">
            <a:spAutoFit/>
          </a:bodyPr>
          <a:lstStyle/>
          <a:p>
            <a:pPr algn="l">
              <a:lnSpc>
                <a:spcPts val="2850"/>
              </a:lnSpc>
            </a:pPr>
            <a:endParaRPr/>
          </a:p>
        </p:txBody>
      </p:sp>
      <p:sp>
        <p:nvSpPr>
          <p:cNvPr id="15" name="TextBox 15"/>
          <p:cNvSpPr txBox="1"/>
          <p:nvPr/>
        </p:nvSpPr>
        <p:spPr>
          <a:xfrm>
            <a:off x="0" y="2190182"/>
            <a:ext cx="18288000" cy="6995161"/>
          </a:xfrm>
          <a:prstGeom prst="rect">
            <a:avLst/>
          </a:prstGeom>
        </p:spPr>
        <p:txBody>
          <a:bodyPr lIns="0" tIns="0" rIns="0" bIns="0" rtlCol="0" anchor="t">
            <a:spAutoFit/>
          </a:bodyPr>
          <a:lstStyle/>
          <a:p>
            <a:pPr marL="777230" lvl="1" indent="-388615" algn="l">
              <a:lnSpc>
                <a:spcPts val="5039"/>
              </a:lnSpc>
              <a:buFont typeface="Arial"/>
              <a:buChar char="•"/>
            </a:pPr>
            <a:r>
              <a:rPr lang="en-US" sz="3599">
                <a:solidFill>
                  <a:srgbClr val="080F46"/>
                </a:solidFill>
                <a:latin typeface="Open Sans"/>
                <a:ea typeface="Open Sans"/>
                <a:cs typeface="Open Sans"/>
                <a:sym typeface="Open Sans"/>
              </a:rPr>
              <a:t>We use HAAR Cascade to detect and crop the face region from input images.</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HAAR Cascade quickly scans the image and finds face-like patterns using light-dark feature comparisons.</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Once the face is detected, it is passed to a CNN (Convolutional Neural Network).</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CNN automatically learns deep features from the cropped facial image, such as skin texture, spots, or discoloration.</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These learned features are used to classify the image into a specific skin disease.</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This combination improves the accuracy and speed of the system.</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HAAR + CNN ensures the system focuses only on the relevant facial region, reducing noise and irrelevant background.</a:t>
            </a:r>
          </a:p>
          <a:p>
            <a:pPr algn="ctr">
              <a:lnSpc>
                <a:spcPts val="5039"/>
              </a:lnSpc>
              <a:spcBef>
                <a:spcPct val="0"/>
              </a:spcBef>
            </a:pPr>
            <a:endParaRPr lang="en-US" sz="3599">
              <a:solidFill>
                <a:srgbClr val="080F46"/>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002125" y="8915044"/>
            <a:ext cx="2571750" cy="1169660"/>
            <a:chOff x="0" y="0"/>
            <a:chExt cx="677333" cy="308059"/>
          </a:xfrm>
        </p:grpSpPr>
        <p:sp>
          <p:nvSpPr>
            <p:cNvPr id="3" name="Freeform 3"/>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4" name="TextBox 4"/>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70224" y="8915044"/>
            <a:ext cx="15659064" cy="1169660"/>
            <a:chOff x="0" y="0"/>
            <a:chExt cx="4124198" cy="308059"/>
          </a:xfrm>
        </p:grpSpPr>
        <p:sp>
          <p:nvSpPr>
            <p:cNvPr id="6" name="Freeform 6"/>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7" name="TextBox 7"/>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927633" y="172593"/>
            <a:ext cx="5037035" cy="1169660"/>
            <a:chOff x="0" y="0"/>
            <a:chExt cx="1326626" cy="308059"/>
          </a:xfrm>
        </p:grpSpPr>
        <p:sp>
          <p:nvSpPr>
            <p:cNvPr id="9" name="Freeform 9"/>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0" name="TextBox 10"/>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7394" y="1556182"/>
            <a:ext cx="6383597" cy="5354242"/>
          </a:xfrm>
          <a:custGeom>
            <a:avLst/>
            <a:gdLst/>
            <a:ahLst/>
            <a:cxnLst/>
            <a:rect l="l" t="t" r="r" b="b"/>
            <a:pathLst>
              <a:path w="6383597" h="5354242">
                <a:moveTo>
                  <a:pt x="0" y="0"/>
                </a:moveTo>
                <a:lnTo>
                  <a:pt x="6383597" y="0"/>
                </a:lnTo>
                <a:lnTo>
                  <a:pt x="6383597" y="5354242"/>
                </a:lnTo>
                <a:lnTo>
                  <a:pt x="0" y="5354242"/>
                </a:lnTo>
                <a:lnTo>
                  <a:pt x="0" y="0"/>
                </a:lnTo>
                <a:close/>
              </a:path>
            </a:pathLst>
          </a:custGeom>
          <a:blipFill>
            <a:blip r:embed="rId2"/>
            <a:stretch>
              <a:fillRect/>
            </a:stretch>
          </a:blipFill>
        </p:spPr>
      </p:sp>
      <p:sp>
        <p:nvSpPr>
          <p:cNvPr id="12" name="Freeform 12"/>
          <p:cNvSpPr/>
          <p:nvPr/>
        </p:nvSpPr>
        <p:spPr>
          <a:xfrm>
            <a:off x="6756260" y="1556182"/>
            <a:ext cx="5580069" cy="4826760"/>
          </a:xfrm>
          <a:custGeom>
            <a:avLst/>
            <a:gdLst/>
            <a:ahLst/>
            <a:cxnLst/>
            <a:rect l="l" t="t" r="r" b="b"/>
            <a:pathLst>
              <a:path w="5580069" h="4826760">
                <a:moveTo>
                  <a:pt x="0" y="0"/>
                </a:moveTo>
                <a:lnTo>
                  <a:pt x="5580069" y="0"/>
                </a:lnTo>
                <a:lnTo>
                  <a:pt x="5580069" y="4826760"/>
                </a:lnTo>
                <a:lnTo>
                  <a:pt x="0" y="4826760"/>
                </a:lnTo>
                <a:lnTo>
                  <a:pt x="0" y="0"/>
                </a:lnTo>
                <a:close/>
              </a:path>
            </a:pathLst>
          </a:custGeom>
          <a:blipFill>
            <a:blip r:embed="rId3"/>
            <a:stretch>
              <a:fillRect/>
            </a:stretch>
          </a:blipFill>
        </p:spPr>
      </p:sp>
      <p:sp>
        <p:nvSpPr>
          <p:cNvPr id="13" name="Freeform 13"/>
          <p:cNvSpPr/>
          <p:nvPr/>
        </p:nvSpPr>
        <p:spPr>
          <a:xfrm>
            <a:off x="12412952" y="3210657"/>
            <a:ext cx="5551777" cy="2751609"/>
          </a:xfrm>
          <a:custGeom>
            <a:avLst/>
            <a:gdLst/>
            <a:ahLst/>
            <a:cxnLst/>
            <a:rect l="l" t="t" r="r" b="b"/>
            <a:pathLst>
              <a:path w="5551777" h="2751609">
                <a:moveTo>
                  <a:pt x="0" y="0"/>
                </a:moveTo>
                <a:lnTo>
                  <a:pt x="5551776" y="0"/>
                </a:lnTo>
                <a:lnTo>
                  <a:pt x="5551776" y="2751609"/>
                </a:lnTo>
                <a:lnTo>
                  <a:pt x="0" y="2751609"/>
                </a:lnTo>
                <a:lnTo>
                  <a:pt x="0" y="0"/>
                </a:lnTo>
                <a:close/>
              </a:path>
            </a:pathLst>
          </a:custGeom>
          <a:blipFill>
            <a:blip r:embed="rId4"/>
            <a:stretch>
              <a:fillRect/>
            </a:stretch>
          </a:blipFill>
        </p:spPr>
      </p:sp>
      <p:sp>
        <p:nvSpPr>
          <p:cNvPr id="14" name="TextBox 14"/>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10</a:t>
            </a:r>
          </a:p>
        </p:txBody>
      </p:sp>
      <p:sp>
        <p:nvSpPr>
          <p:cNvPr id="15" name="TextBox 15"/>
          <p:cNvSpPr txBox="1"/>
          <p:nvPr/>
        </p:nvSpPr>
        <p:spPr>
          <a:xfrm>
            <a:off x="8304908" y="824098"/>
            <a:ext cx="2705712" cy="390525"/>
          </a:xfrm>
          <a:prstGeom prst="rect">
            <a:avLst/>
          </a:prstGeom>
        </p:spPr>
        <p:txBody>
          <a:bodyPr lIns="0" tIns="0" rIns="0" bIns="0" rtlCol="0" anchor="t">
            <a:spAutoFit/>
          </a:bodyPr>
          <a:lstStyle/>
          <a:p>
            <a:pPr algn="l">
              <a:lnSpc>
                <a:spcPts val="285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93371" y="2099223"/>
            <a:ext cx="11301259" cy="6088553"/>
          </a:xfrm>
          <a:custGeom>
            <a:avLst/>
            <a:gdLst/>
            <a:ahLst/>
            <a:cxnLst/>
            <a:rect l="l" t="t" r="r" b="b"/>
            <a:pathLst>
              <a:path w="11301259" h="6088553">
                <a:moveTo>
                  <a:pt x="0" y="0"/>
                </a:moveTo>
                <a:lnTo>
                  <a:pt x="11301258" y="0"/>
                </a:lnTo>
                <a:lnTo>
                  <a:pt x="11301258" y="6088554"/>
                </a:lnTo>
                <a:lnTo>
                  <a:pt x="0" y="6088554"/>
                </a:lnTo>
                <a:lnTo>
                  <a:pt x="0" y="0"/>
                </a:lnTo>
                <a:close/>
              </a:path>
            </a:pathLst>
          </a:custGeom>
          <a:blipFill>
            <a:blip r:embed="rId2"/>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12</a:t>
            </a:r>
          </a:p>
        </p:txBody>
      </p:sp>
      <p:sp>
        <p:nvSpPr>
          <p:cNvPr id="10" name="TextBox 10"/>
          <p:cNvSpPr txBox="1"/>
          <p:nvPr/>
        </p:nvSpPr>
        <p:spPr>
          <a:xfrm>
            <a:off x="6488113" y="2724684"/>
            <a:ext cx="11546742" cy="613404"/>
          </a:xfrm>
          <a:prstGeom prst="rect">
            <a:avLst/>
          </a:prstGeom>
        </p:spPr>
        <p:txBody>
          <a:bodyPr lIns="0" tIns="0" rIns="0" bIns="0" rtlCol="0" anchor="t">
            <a:spAutoFit/>
          </a:bodyPr>
          <a:lstStyle/>
          <a:p>
            <a:pPr algn="l">
              <a:lnSpc>
                <a:spcPts val="5040"/>
              </a:lnSpc>
            </a:pPr>
            <a:r>
              <a:rPr lang="en-US" sz="3600">
                <a:solidFill>
                  <a:srgbClr val="080F46"/>
                </a:solidFill>
                <a:latin typeface="Peace Sans"/>
                <a:ea typeface="Peace Sans"/>
                <a:cs typeface="Peace Sans"/>
                <a:sym typeface="Peace Sans"/>
              </a:rPr>
              <a:t>CONCLUSION - </a:t>
            </a:r>
          </a:p>
        </p:txBody>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5582288" y="414523"/>
            <a:ext cx="2705712" cy="390525"/>
          </a:xfrm>
          <a:prstGeom prst="rect">
            <a:avLst/>
          </a:prstGeom>
        </p:spPr>
        <p:txBody>
          <a:bodyPr lIns="0" tIns="0" rIns="0" bIns="0" rtlCol="0" anchor="t">
            <a:spAutoFit/>
          </a:bodyPr>
          <a:lstStyle/>
          <a:p>
            <a:pPr algn="l">
              <a:lnSpc>
                <a:spcPts val="2850"/>
              </a:lnSpc>
            </a:pPr>
            <a:endParaRPr/>
          </a:p>
        </p:txBody>
      </p:sp>
      <p:sp>
        <p:nvSpPr>
          <p:cNvPr id="15" name="TextBox 15"/>
          <p:cNvSpPr txBox="1"/>
          <p:nvPr/>
        </p:nvSpPr>
        <p:spPr>
          <a:xfrm>
            <a:off x="0" y="4119880"/>
            <a:ext cx="18288000" cy="2389505"/>
          </a:xfrm>
          <a:prstGeom prst="rect">
            <a:avLst/>
          </a:prstGeom>
        </p:spPr>
        <p:txBody>
          <a:bodyPr lIns="0" tIns="0" rIns="0" bIns="0" rtlCol="0" anchor="t">
            <a:spAutoFit/>
          </a:bodyPr>
          <a:lstStyle/>
          <a:p>
            <a:pPr algn="ctr">
              <a:lnSpc>
                <a:spcPts val="3219"/>
              </a:lnSpc>
              <a:spcBef>
                <a:spcPct val="0"/>
              </a:spcBef>
            </a:pPr>
            <a:r>
              <a:rPr lang="en-US" sz="2299">
                <a:solidFill>
                  <a:srgbClr val="080F46"/>
                </a:solidFill>
                <a:latin typeface="Open Sans"/>
                <a:ea typeface="Open Sans"/>
                <a:cs typeface="Open Sans"/>
                <a:sym typeface="Open Sans"/>
              </a:rPr>
              <a:t>This research presents a hybrid machine learning framework combining multimodal biometrics—CNNs, Haar Cascade, and classifiers like SVM and KNN—for improved skin disease detection. Applied to the "20 Skin Disease Directories with Face Images" dataset, it effectively identifies conditions like eczema, melanoma, and psoriasis. The approach enhances diagnostic accuracy and reliability while supporting telemedicine and early detection. Future directions include integrating thermal imaging and 3D skin mapping, expanding datasets, and clinical testing to boost robustness and practical use. The study underscores AI's transformative potential in dermatological care.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13</a:t>
            </a:r>
          </a:p>
        </p:txBody>
      </p:sp>
      <p:sp>
        <p:nvSpPr>
          <p:cNvPr id="10" name="TextBox 10"/>
          <p:cNvSpPr txBox="1"/>
          <p:nvPr/>
        </p:nvSpPr>
        <p:spPr>
          <a:xfrm>
            <a:off x="6205927" y="3916684"/>
            <a:ext cx="11546742" cy="1226816"/>
          </a:xfrm>
          <a:prstGeom prst="rect">
            <a:avLst/>
          </a:prstGeom>
        </p:spPr>
        <p:txBody>
          <a:bodyPr lIns="0" tIns="0" rIns="0" bIns="0" rtlCol="0" anchor="t">
            <a:spAutoFit/>
          </a:bodyPr>
          <a:lstStyle/>
          <a:p>
            <a:pPr algn="l">
              <a:lnSpc>
                <a:spcPts val="10080"/>
              </a:lnSpc>
            </a:pPr>
            <a:r>
              <a:rPr lang="en-US" sz="7200">
                <a:solidFill>
                  <a:srgbClr val="080F46"/>
                </a:solidFill>
                <a:latin typeface="Peace Sans"/>
                <a:ea typeface="Peace Sans"/>
                <a:cs typeface="Peace Sans"/>
                <a:sym typeface="Peace Sans"/>
              </a:rPr>
              <a:t>THANK YOU</a:t>
            </a:r>
          </a:p>
        </p:txBody>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5582288" y="414523"/>
            <a:ext cx="2705712" cy="390525"/>
          </a:xfrm>
          <a:prstGeom prst="rect">
            <a:avLst/>
          </a:prstGeom>
        </p:spPr>
        <p:txBody>
          <a:bodyPr lIns="0" tIns="0" rIns="0" bIns="0" rtlCol="0" anchor="t">
            <a:spAutoFit/>
          </a:bodyPr>
          <a:lstStyle/>
          <a:p>
            <a:pPr algn="l">
              <a:lnSpc>
                <a:spcPts val="2850"/>
              </a:lnSpc>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01</a:t>
            </a:r>
          </a:p>
        </p:txBody>
      </p:sp>
      <p:sp>
        <p:nvSpPr>
          <p:cNvPr id="10" name="Freeform 10"/>
          <p:cNvSpPr/>
          <p:nvPr/>
        </p:nvSpPr>
        <p:spPr>
          <a:xfrm>
            <a:off x="16450120" y="-386222"/>
            <a:ext cx="809180" cy="4009451"/>
          </a:xfrm>
          <a:custGeom>
            <a:avLst/>
            <a:gdLst/>
            <a:ahLst/>
            <a:cxnLst/>
            <a:rect l="l" t="t" r="r" b="b"/>
            <a:pathLst>
              <a:path w="809180" h="4009451">
                <a:moveTo>
                  <a:pt x="0" y="0"/>
                </a:moveTo>
                <a:lnTo>
                  <a:pt x="809180" y="0"/>
                </a:lnTo>
                <a:lnTo>
                  <a:pt x="809180" y="4009451"/>
                </a:lnTo>
                <a:lnTo>
                  <a:pt x="0" y="400945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990600" y="1180328"/>
            <a:ext cx="12666571" cy="1377949"/>
          </a:xfrm>
          <a:prstGeom prst="rect">
            <a:avLst/>
          </a:prstGeom>
        </p:spPr>
        <p:txBody>
          <a:bodyPr lIns="0" tIns="0" rIns="0" bIns="0" rtlCol="0" anchor="t">
            <a:spAutoFit/>
          </a:bodyPr>
          <a:lstStyle/>
          <a:p>
            <a:pPr algn="l">
              <a:lnSpc>
                <a:spcPts val="11200"/>
              </a:lnSpc>
            </a:pPr>
            <a:r>
              <a:rPr lang="en-US" sz="8000">
                <a:solidFill>
                  <a:srgbClr val="151750"/>
                </a:solidFill>
                <a:latin typeface="Peace Sans"/>
                <a:ea typeface="Peace Sans"/>
                <a:cs typeface="Peace Sans"/>
                <a:sym typeface="Peace Sans"/>
              </a:rPr>
              <a:t>GROUP MEMBERS</a:t>
            </a:r>
          </a:p>
        </p:txBody>
      </p:sp>
      <p:sp>
        <p:nvSpPr>
          <p:cNvPr id="15" name="TextBox 15"/>
          <p:cNvSpPr txBox="1"/>
          <p:nvPr/>
        </p:nvSpPr>
        <p:spPr>
          <a:xfrm>
            <a:off x="1028700" y="3923736"/>
            <a:ext cx="6990027" cy="2635250"/>
          </a:xfrm>
          <a:prstGeom prst="rect">
            <a:avLst/>
          </a:prstGeom>
        </p:spPr>
        <p:txBody>
          <a:bodyPr lIns="0" tIns="0" rIns="0" bIns="0" rtlCol="0" anchor="t">
            <a:spAutoFit/>
          </a:bodyPr>
          <a:lstStyle/>
          <a:p>
            <a:pPr marL="1079501" lvl="1" indent="-539750" algn="l">
              <a:lnSpc>
                <a:spcPts val="7000"/>
              </a:lnSpc>
              <a:buFont typeface="Arial"/>
              <a:buChar char="•"/>
            </a:pPr>
            <a:r>
              <a:rPr lang="en-US" sz="5000">
                <a:solidFill>
                  <a:srgbClr val="151750"/>
                </a:solidFill>
                <a:latin typeface="Glacial Indifference"/>
                <a:ea typeface="Glacial Indifference"/>
                <a:cs typeface="Glacial Indifference"/>
                <a:sym typeface="Glacial Indifference"/>
              </a:rPr>
              <a:t>Himanshi Baherwani </a:t>
            </a:r>
          </a:p>
          <a:p>
            <a:pPr marL="1079501" lvl="1" indent="-539750" algn="l">
              <a:lnSpc>
                <a:spcPts val="7000"/>
              </a:lnSpc>
              <a:buFont typeface="Arial"/>
              <a:buChar char="•"/>
            </a:pPr>
            <a:r>
              <a:rPr lang="en-US" sz="5000">
                <a:solidFill>
                  <a:srgbClr val="151750"/>
                </a:solidFill>
                <a:latin typeface="Glacial Indifference"/>
                <a:ea typeface="Glacial Indifference"/>
                <a:cs typeface="Glacial Indifference"/>
                <a:sym typeface="Glacial Indifference"/>
              </a:rPr>
              <a:t>Jasleen Kaur </a:t>
            </a:r>
          </a:p>
          <a:p>
            <a:pPr marL="1079501" lvl="1" indent="-539750" algn="l">
              <a:lnSpc>
                <a:spcPts val="7000"/>
              </a:lnSpc>
              <a:buFont typeface="Arial"/>
              <a:buChar char="•"/>
            </a:pPr>
            <a:r>
              <a:rPr lang="en-US" sz="5000">
                <a:solidFill>
                  <a:srgbClr val="151750"/>
                </a:solidFill>
                <a:latin typeface="Glacial Indifference"/>
                <a:ea typeface="Glacial Indifference"/>
                <a:cs typeface="Glacial Indifference"/>
                <a:sym typeface="Glacial Indifference"/>
              </a:rPr>
              <a:t>Saniya Gupta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02</a:t>
            </a:r>
          </a:p>
        </p:txBody>
      </p:sp>
      <p:grpSp>
        <p:nvGrpSpPr>
          <p:cNvPr id="10" name="Group 10"/>
          <p:cNvGrpSpPr/>
          <p:nvPr/>
        </p:nvGrpSpPr>
        <p:grpSpPr>
          <a:xfrm>
            <a:off x="13927633" y="172593"/>
            <a:ext cx="5037035" cy="1169660"/>
            <a:chOff x="0" y="0"/>
            <a:chExt cx="1326626" cy="308059"/>
          </a:xfrm>
        </p:grpSpPr>
        <p:sp>
          <p:nvSpPr>
            <p:cNvPr id="11" name="Freeform 11"/>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2" name="TextBox 12"/>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174297" y="2527618"/>
            <a:ext cx="12666571" cy="1377949"/>
          </a:xfrm>
          <a:prstGeom prst="rect">
            <a:avLst/>
          </a:prstGeom>
        </p:spPr>
        <p:txBody>
          <a:bodyPr lIns="0" tIns="0" rIns="0" bIns="0" rtlCol="0" anchor="t">
            <a:spAutoFit/>
          </a:bodyPr>
          <a:lstStyle/>
          <a:p>
            <a:pPr algn="l">
              <a:lnSpc>
                <a:spcPts val="11200"/>
              </a:lnSpc>
            </a:pPr>
            <a:r>
              <a:rPr lang="en-US" sz="8000">
                <a:solidFill>
                  <a:srgbClr val="151750"/>
                </a:solidFill>
                <a:latin typeface="Peace Sans"/>
                <a:ea typeface="Peace Sans"/>
                <a:cs typeface="Peace Sans"/>
                <a:sym typeface="Peace Sans"/>
              </a:rPr>
              <a:t>INTRODUCTION</a:t>
            </a:r>
          </a:p>
        </p:txBody>
      </p:sp>
      <p:sp>
        <p:nvSpPr>
          <p:cNvPr id="14" name="TextBox 14"/>
          <p:cNvSpPr txBox="1"/>
          <p:nvPr/>
        </p:nvSpPr>
        <p:spPr>
          <a:xfrm>
            <a:off x="827544" y="4610417"/>
            <a:ext cx="16632913" cy="3453131"/>
          </a:xfrm>
          <a:prstGeom prst="rect">
            <a:avLst/>
          </a:prstGeom>
        </p:spPr>
        <p:txBody>
          <a:bodyPr lIns="0" tIns="0" rIns="0" bIns="0" rtlCol="0" anchor="t">
            <a:spAutoFit/>
          </a:bodyPr>
          <a:lstStyle/>
          <a:p>
            <a:pPr marL="604515" lvl="1" indent="-302257" algn="l">
              <a:lnSpc>
                <a:spcPts val="3919"/>
              </a:lnSpc>
              <a:spcBef>
                <a:spcPct val="0"/>
              </a:spcBef>
              <a:buFont typeface="Arial"/>
              <a:buChar char="•"/>
            </a:pPr>
            <a:r>
              <a:rPr lang="en-US" sz="2799">
                <a:solidFill>
                  <a:srgbClr val="000000"/>
                </a:solidFill>
                <a:latin typeface="Open Sans"/>
                <a:ea typeface="Open Sans"/>
                <a:cs typeface="Open Sans"/>
                <a:sym typeface="Open Sans"/>
              </a:rPr>
              <a:t>This project aims to detect skin diseases using facial images.</a:t>
            </a:r>
          </a:p>
          <a:p>
            <a:pPr marL="604515" lvl="1" indent="-302257" algn="l">
              <a:lnSpc>
                <a:spcPts val="3919"/>
              </a:lnSpc>
              <a:spcBef>
                <a:spcPct val="0"/>
              </a:spcBef>
              <a:buFont typeface="Arial"/>
              <a:buChar char="•"/>
            </a:pPr>
            <a:r>
              <a:rPr lang="en-US" sz="2799">
                <a:solidFill>
                  <a:srgbClr val="000000"/>
                </a:solidFill>
                <a:latin typeface="Open Sans"/>
                <a:ea typeface="Open Sans"/>
                <a:cs typeface="Open Sans"/>
                <a:sym typeface="Open Sans"/>
              </a:rPr>
              <a:t>Facial regions are automatically extracted from input images.</a:t>
            </a:r>
          </a:p>
          <a:p>
            <a:pPr marL="604515" lvl="1" indent="-302257" algn="l">
              <a:lnSpc>
                <a:spcPts val="3919"/>
              </a:lnSpc>
              <a:spcBef>
                <a:spcPct val="0"/>
              </a:spcBef>
              <a:buFont typeface="Arial"/>
              <a:buChar char="•"/>
            </a:pPr>
            <a:r>
              <a:rPr lang="en-US" sz="2799">
                <a:solidFill>
                  <a:srgbClr val="000000"/>
                </a:solidFill>
                <a:latin typeface="Open Sans"/>
                <a:ea typeface="Open Sans"/>
                <a:cs typeface="Open Sans"/>
                <a:sym typeface="Open Sans"/>
              </a:rPr>
              <a:t>Important features such as skin texture and color are analyzed for disease detection.</a:t>
            </a:r>
          </a:p>
          <a:p>
            <a:pPr marL="604515" lvl="1" indent="-302257" algn="l">
              <a:lnSpc>
                <a:spcPts val="3919"/>
              </a:lnSpc>
              <a:spcBef>
                <a:spcPct val="0"/>
              </a:spcBef>
              <a:buFont typeface="Arial"/>
              <a:buChar char="•"/>
            </a:pPr>
            <a:r>
              <a:rPr lang="en-US" sz="2799">
                <a:solidFill>
                  <a:srgbClr val="000000"/>
                </a:solidFill>
                <a:latin typeface="Open Sans"/>
                <a:ea typeface="Open Sans"/>
                <a:cs typeface="Open Sans"/>
                <a:sym typeface="Open Sans"/>
              </a:rPr>
              <a:t>The system compares new images with known cases to identify possible diseases.</a:t>
            </a:r>
          </a:p>
          <a:p>
            <a:pPr marL="604515" lvl="1" indent="-302257" algn="l">
              <a:lnSpc>
                <a:spcPts val="3919"/>
              </a:lnSpc>
              <a:spcBef>
                <a:spcPct val="0"/>
              </a:spcBef>
              <a:buFont typeface="Arial"/>
              <a:buChar char="•"/>
            </a:pPr>
            <a:r>
              <a:rPr lang="en-US" sz="2799">
                <a:solidFill>
                  <a:srgbClr val="000000"/>
                </a:solidFill>
                <a:latin typeface="Open Sans"/>
                <a:ea typeface="Open Sans"/>
                <a:cs typeface="Open Sans"/>
                <a:sym typeface="Open Sans"/>
              </a:rPr>
              <a:t>It is designed to be simple, effective, and works well in different lighting and skin tone conditions.</a:t>
            </a:r>
          </a:p>
          <a:p>
            <a:pPr algn="ctr">
              <a:lnSpc>
                <a:spcPts val="3919"/>
              </a:lnSpc>
              <a:spcBef>
                <a:spcPct val="0"/>
              </a:spcBef>
            </a:pPr>
            <a:endParaRPr lang="en-US" sz="2799">
              <a:solidFill>
                <a:srgbClr val="000000"/>
              </a:solidFill>
              <a:latin typeface="Open Sans"/>
              <a:ea typeface="Open Sans"/>
              <a:cs typeface="Open Sans"/>
              <a:sym typeface="Open Sans"/>
            </a:endParaRPr>
          </a:p>
          <a:p>
            <a:pPr algn="ctr">
              <a:lnSpc>
                <a:spcPts val="3919"/>
              </a:lnSpc>
              <a:spcBef>
                <a:spcPct val="0"/>
              </a:spcBef>
            </a:pPr>
            <a:endParaRPr lang="en-US" sz="2799">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03</a:t>
            </a:r>
          </a:p>
        </p:txBody>
      </p:sp>
      <p:sp>
        <p:nvSpPr>
          <p:cNvPr id="10" name="TextBox 10"/>
          <p:cNvSpPr txBox="1"/>
          <p:nvPr/>
        </p:nvSpPr>
        <p:spPr>
          <a:xfrm>
            <a:off x="992154" y="1227953"/>
            <a:ext cx="13853803" cy="1052190"/>
          </a:xfrm>
          <a:prstGeom prst="rect">
            <a:avLst/>
          </a:prstGeom>
        </p:spPr>
        <p:txBody>
          <a:bodyPr lIns="0" tIns="0" rIns="0" bIns="0" rtlCol="0" anchor="t">
            <a:spAutoFit/>
          </a:bodyPr>
          <a:lstStyle/>
          <a:p>
            <a:pPr algn="l">
              <a:lnSpc>
                <a:spcPts val="8680"/>
              </a:lnSpc>
            </a:pPr>
            <a:r>
              <a:rPr lang="en-US" sz="6200">
                <a:solidFill>
                  <a:srgbClr val="080F46"/>
                </a:solidFill>
                <a:latin typeface="Peace Sans"/>
                <a:ea typeface="Peace Sans"/>
                <a:cs typeface="Peace Sans"/>
                <a:sym typeface="Peace Sans"/>
              </a:rPr>
              <a:t>ABOUT THE DATASET </a:t>
            </a:r>
          </a:p>
        </p:txBody>
      </p:sp>
      <p:sp>
        <p:nvSpPr>
          <p:cNvPr id="11" name="TextBox 11"/>
          <p:cNvSpPr txBox="1"/>
          <p:nvPr/>
        </p:nvSpPr>
        <p:spPr>
          <a:xfrm>
            <a:off x="1028700" y="3152553"/>
            <a:ext cx="12744066" cy="1590675"/>
          </a:xfrm>
          <a:prstGeom prst="rect">
            <a:avLst/>
          </a:prstGeom>
        </p:spPr>
        <p:txBody>
          <a:bodyPr lIns="0" tIns="0" rIns="0" bIns="0" rtlCol="0" anchor="t">
            <a:spAutoFit/>
          </a:bodyPr>
          <a:lstStyle/>
          <a:p>
            <a:pPr algn="just">
              <a:lnSpc>
                <a:spcPts val="4200"/>
              </a:lnSpc>
            </a:pPr>
            <a:r>
              <a:rPr lang="en-US" sz="3000">
                <a:solidFill>
                  <a:srgbClr val="000000"/>
                </a:solidFill>
                <a:latin typeface="Glacial Indifference"/>
                <a:ea typeface="Glacial Indifference"/>
                <a:cs typeface="Glacial Indifference"/>
                <a:sym typeface="Glacial Indifference"/>
              </a:rPr>
              <a:t>The dataset tells about various skin diseases and how they can be indentified using the hybrid models . It contains 20 skin diseases directories with face images </a:t>
            </a:r>
          </a:p>
        </p:txBody>
      </p:sp>
      <p:grpSp>
        <p:nvGrpSpPr>
          <p:cNvPr id="12" name="Group 12"/>
          <p:cNvGrpSpPr/>
          <p:nvPr/>
        </p:nvGrpSpPr>
        <p:grpSpPr>
          <a:xfrm>
            <a:off x="13927633" y="172593"/>
            <a:ext cx="5037035" cy="1169660"/>
            <a:chOff x="0" y="0"/>
            <a:chExt cx="1326626" cy="308059"/>
          </a:xfrm>
        </p:grpSpPr>
        <p:sp>
          <p:nvSpPr>
            <p:cNvPr id="13" name="Freeform 13"/>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4" name="TextBox 14"/>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00" y="17259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04</a:t>
            </a:r>
          </a:p>
        </p:txBody>
      </p:sp>
      <p:sp>
        <p:nvSpPr>
          <p:cNvPr id="10" name="TextBox 10"/>
          <p:cNvSpPr txBox="1"/>
          <p:nvPr/>
        </p:nvSpPr>
        <p:spPr>
          <a:xfrm>
            <a:off x="1001679" y="1266053"/>
            <a:ext cx="11546742" cy="712464"/>
          </a:xfrm>
          <a:prstGeom prst="rect">
            <a:avLst/>
          </a:prstGeom>
        </p:spPr>
        <p:txBody>
          <a:bodyPr lIns="0" tIns="0" rIns="0" bIns="0" rtlCol="0" anchor="t">
            <a:spAutoFit/>
          </a:bodyPr>
          <a:lstStyle/>
          <a:p>
            <a:pPr algn="l">
              <a:lnSpc>
                <a:spcPts val="5880"/>
              </a:lnSpc>
            </a:pPr>
            <a:r>
              <a:rPr lang="en-US" sz="4200">
                <a:solidFill>
                  <a:srgbClr val="080F46"/>
                </a:solidFill>
                <a:latin typeface="Peace Sans"/>
                <a:ea typeface="Peace Sans"/>
                <a:cs typeface="Peace Sans"/>
                <a:sym typeface="Peace Sans"/>
              </a:rPr>
              <a:t>DIFFERENT MODELS FOR OUR PROJECT </a:t>
            </a:r>
          </a:p>
        </p:txBody>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5582288" y="414523"/>
            <a:ext cx="2705712" cy="390525"/>
          </a:xfrm>
          <a:prstGeom prst="rect">
            <a:avLst/>
          </a:prstGeom>
        </p:spPr>
        <p:txBody>
          <a:bodyPr lIns="0" tIns="0" rIns="0" bIns="0" rtlCol="0" anchor="t">
            <a:spAutoFit/>
          </a:bodyPr>
          <a:lstStyle/>
          <a:p>
            <a:pPr algn="l">
              <a:lnSpc>
                <a:spcPts val="2850"/>
              </a:lnSpc>
            </a:pPr>
            <a:endParaRPr/>
          </a:p>
        </p:txBody>
      </p:sp>
      <p:sp>
        <p:nvSpPr>
          <p:cNvPr id="15" name="TextBox 15"/>
          <p:cNvSpPr txBox="1"/>
          <p:nvPr/>
        </p:nvSpPr>
        <p:spPr>
          <a:xfrm>
            <a:off x="828061" y="2346139"/>
            <a:ext cx="9730638" cy="3324892"/>
          </a:xfrm>
          <a:prstGeom prst="rect">
            <a:avLst/>
          </a:prstGeom>
        </p:spPr>
        <p:txBody>
          <a:bodyPr lIns="0" tIns="0" rIns="0" bIns="0" rtlCol="0" anchor="t">
            <a:spAutoFit/>
          </a:bodyPr>
          <a:lstStyle/>
          <a:p>
            <a:pPr algn="ctr">
              <a:lnSpc>
                <a:spcPts val="5298"/>
              </a:lnSpc>
            </a:pPr>
            <a:r>
              <a:rPr lang="en-US" sz="3784">
                <a:solidFill>
                  <a:srgbClr val="080F46"/>
                </a:solidFill>
                <a:latin typeface="Open Sans"/>
                <a:ea typeface="Open Sans"/>
                <a:cs typeface="Open Sans"/>
                <a:sym typeface="Open Sans"/>
              </a:rPr>
              <a:t>1.KNN</a:t>
            </a:r>
          </a:p>
          <a:p>
            <a:pPr algn="ctr">
              <a:lnSpc>
                <a:spcPts val="5298"/>
              </a:lnSpc>
            </a:pPr>
            <a:r>
              <a:rPr lang="en-US" sz="3784">
                <a:solidFill>
                  <a:srgbClr val="080F46"/>
                </a:solidFill>
                <a:latin typeface="Open Sans"/>
                <a:ea typeface="Open Sans"/>
                <a:cs typeface="Open Sans"/>
                <a:sym typeface="Open Sans"/>
              </a:rPr>
              <a:t>2.CNN</a:t>
            </a:r>
          </a:p>
          <a:p>
            <a:pPr algn="ctr">
              <a:lnSpc>
                <a:spcPts val="5298"/>
              </a:lnSpc>
            </a:pPr>
            <a:r>
              <a:rPr lang="en-US" sz="3784">
                <a:solidFill>
                  <a:srgbClr val="080F46"/>
                </a:solidFill>
                <a:latin typeface="Open Sans"/>
                <a:ea typeface="Open Sans"/>
                <a:cs typeface="Open Sans"/>
                <a:sym typeface="Open Sans"/>
              </a:rPr>
              <a:t>3.SVM </a:t>
            </a:r>
          </a:p>
          <a:p>
            <a:pPr algn="ctr">
              <a:lnSpc>
                <a:spcPts val="5298"/>
              </a:lnSpc>
            </a:pPr>
            <a:r>
              <a:rPr lang="en-US" sz="3784">
                <a:solidFill>
                  <a:srgbClr val="080F46"/>
                </a:solidFill>
                <a:latin typeface="Open Sans"/>
                <a:ea typeface="Open Sans"/>
                <a:cs typeface="Open Sans"/>
                <a:sym typeface="Open Sans"/>
              </a:rPr>
              <a:t>                     4. HAAR CASCADE </a:t>
            </a:r>
          </a:p>
          <a:p>
            <a:pPr algn="ctr">
              <a:lnSpc>
                <a:spcPts val="5298"/>
              </a:lnSpc>
              <a:spcBef>
                <a:spcPct val="0"/>
              </a:spcBef>
            </a:pPr>
            <a:r>
              <a:rPr lang="en-US" sz="3784">
                <a:solidFill>
                  <a:srgbClr val="080F46"/>
                </a:solidFill>
                <a:latin typeface="Open Sans"/>
                <a:ea typeface="Open Sans"/>
                <a:cs typeface="Open Sans"/>
                <a:sym typeface="Open Sans"/>
              </a:rPr>
              <a:t>       5. HYBRID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0229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05</a:t>
            </a:r>
          </a:p>
        </p:txBody>
      </p:sp>
      <p:sp>
        <p:nvSpPr>
          <p:cNvPr id="10" name="TextBox 10"/>
          <p:cNvSpPr txBox="1"/>
          <p:nvPr/>
        </p:nvSpPr>
        <p:spPr>
          <a:xfrm>
            <a:off x="1028700" y="1275578"/>
            <a:ext cx="11546742" cy="613404"/>
          </a:xfrm>
          <a:prstGeom prst="rect">
            <a:avLst/>
          </a:prstGeom>
        </p:spPr>
        <p:txBody>
          <a:bodyPr lIns="0" tIns="0" rIns="0" bIns="0" rtlCol="0" anchor="t">
            <a:spAutoFit/>
          </a:bodyPr>
          <a:lstStyle/>
          <a:p>
            <a:pPr algn="l">
              <a:lnSpc>
                <a:spcPts val="5040"/>
              </a:lnSpc>
            </a:pPr>
            <a:r>
              <a:rPr lang="en-US" sz="3600">
                <a:solidFill>
                  <a:srgbClr val="080F46"/>
                </a:solidFill>
                <a:latin typeface="Peace Sans"/>
                <a:ea typeface="Peace Sans"/>
                <a:cs typeface="Peace Sans"/>
                <a:sym typeface="Peace Sans"/>
              </a:rPr>
              <a:t>HAAR CASCADE </a:t>
            </a:r>
          </a:p>
        </p:txBody>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5582288" y="414523"/>
            <a:ext cx="2705712" cy="390525"/>
          </a:xfrm>
          <a:prstGeom prst="rect">
            <a:avLst/>
          </a:prstGeom>
        </p:spPr>
        <p:txBody>
          <a:bodyPr lIns="0" tIns="0" rIns="0" bIns="0" rtlCol="0" anchor="t">
            <a:spAutoFit/>
          </a:bodyPr>
          <a:lstStyle/>
          <a:p>
            <a:pPr algn="l">
              <a:lnSpc>
                <a:spcPts val="2850"/>
              </a:lnSpc>
            </a:pPr>
            <a:endParaRPr/>
          </a:p>
        </p:txBody>
      </p:sp>
      <p:sp>
        <p:nvSpPr>
          <p:cNvPr id="15" name="TextBox 15"/>
          <p:cNvSpPr txBox="1"/>
          <p:nvPr/>
        </p:nvSpPr>
        <p:spPr>
          <a:xfrm>
            <a:off x="0" y="2355707"/>
            <a:ext cx="18288000" cy="6247230"/>
          </a:xfrm>
          <a:prstGeom prst="rect">
            <a:avLst/>
          </a:prstGeom>
        </p:spPr>
        <p:txBody>
          <a:bodyPr lIns="0" tIns="0" rIns="0" bIns="0" rtlCol="0" anchor="t">
            <a:spAutoFit/>
          </a:bodyPr>
          <a:lstStyle/>
          <a:p>
            <a:pPr marL="763669" lvl="1" indent="-381834" algn="just">
              <a:lnSpc>
                <a:spcPts val="4951"/>
              </a:lnSpc>
              <a:buFont typeface="Arial"/>
              <a:buChar char="•"/>
            </a:pPr>
            <a:r>
              <a:rPr lang="en-US" sz="3537" spc="-166">
                <a:solidFill>
                  <a:srgbClr val="080F46"/>
                </a:solidFill>
                <a:latin typeface="Open Sans"/>
                <a:ea typeface="Open Sans"/>
                <a:cs typeface="Open Sans"/>
                <a:sym typeface="Open Sans"/>
              </a:rPr>
              <a:t>HAAR Cascade is a method used for detecting objects in images, like detecting a disease in a photo.</a:t>
            </a:r>
          </a:p>
          <a:p>
            <a:pPr marL="763669" lvl="1" indent="-381834" algn="just">
              <a:lnSpc>
                <a:spcPts val="4951"/>
              </a:lnSpc>
              <a:buFont typeface="Arial"/>
              <a:buChar char="•"/>
            </a:pPr>
            <a:r>
              <a:rPr lang="en-US" sz="3537" spc="-166">
                <a:solidFill>
                  <a:srgbClr val="080F46"/>
                </a:solidFill>
                <a:latin typeface="Open Sans"/>
                <a:ea typeface="Open Sans"/>
                <a:cs typeface="Open Sans"/>
                <a:sym typeface="Open Sans"/>
              </a:rPr>
              <a:t>It works by scanning an image quickly and checking for patterns (features) that match what a disease usually looks like.</a:t>
            </a:r>
          </a:p>
          <a:p>
            <a:pPr marL="763669" lvl="1" indent="-381834" algn="just">
              <a:lnSpc>
                <a:spcPts val="4951"/>
              </a:lnSpc>
              <a:buFont typeface="Arial"/>
              <a:buChar char="•"/>
            </a:pPr>
            <a:r>
              <a:rPr lang="en-US" sz="3537" spc="-166">
                <a:solidFill>
                  <a:srgbClr val="080F46"/>
                </a:solidFill>
                <a:latin typeface="Open Sans"/>
                <a:ea typeface="Open Sans"/>
                <a:cs typeface="Open Sans"/>
                <a:sym typeface="Open Sans"/>
              </a:rPr>
              <a:t>It uses many small boxes (called features) to find parts of the disease</a:t>
            </a:r>
          </a:p>
          <a:p>
            <a:pPr marL="763669" lvl="1" indent="-381834" algn="just">
              <a:lnSpc>
                <a:spcPts val="4951"/>
              </a:lnSpc>
              <a:buFont typeface="Arial"/>
              <a:buChar char="•"/>
            </a:pPr>
            <a:r>
              <a:rPr lang="en-US" sz="3537" spc="-166">
                <a:solidFill>
                  <a:srgbClr val="080F46"/>
                </a:solidFill>
                <a:latin typeface="Open Sans"/>
                <a:ea typeface="Open Sans"/>
                <a:cs typeface="Open Sans"/>
                <a:sym typeface="Open Sans"/>
              </a:rPr>
              <a:t>It's fast and good for face disease detection, especially in real-time applications .</a:t>
            </a:r>
          </a:p>
          <a:p>
            <a:pPr marL="763669" lvl="1" indent="-381834" algn="just">
              <a:lnSpc>
                <a:spcPts val="4951"/>
              </a:lnSpc>
              <a:buFont typeface="Arial"/>
              <a:buChar char="•"/>
            </a:pPr>
            <a:r>
              <a:rPr lang="en-US" sz="3537" spc="-166">
                <a:solidFill>
                  <a:srgbClr val="080F46"/>
                </a:solidFill>
                <a:latin typeface="Open Sans"/>
                <a:ea typeface="Open Sans"/>
                <a:cs typeface="Open Sans"/>
                <a:sym typeface="Open Sans"/>
              </a:rPr>
              <a:t> In disease detection, HAAR Cascade is often used in the first step—to detect and crop the disease before analyzing it with deeper models.</a:t>
            </a:r>
          </a:p>
          <a:p>
            <a:pPr algn="ctr">
              <a:lnSpc>
                <a:spcPts val="4951"/>
              </a:lnSpc>
            </a:pPr>
            <a:endParaRPr lang="en-US" sz="3537" spc="-166">
              <a:solidFill>
                <a:srgbClr val="080F46"/>
              </a:solidFill>
              <a:latin typeface="Open Sans"/>
              <a:ea typeface="Open Sans"/>
              <a:cs typeface="Open Sans"/>
              <a:sym typeface="Open Sans"/>
            </a:endParaRPr>
          </a:p>
          <a:p>
            <a:pPr algn="ctr">
              <a:lnSpc>
                <a:spcPts val="4951"/>
              </a:lnSpc>
              <a:spcBef>
                <a:spcPct val="0"/>
              </a:spcBef>
            </a:pPr>
            <a:endParaRPr lang="en-US" sz="3537" spc="-166">
              <a:solidFill>
                <a:srgbClr val="080F46"/>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06</a:t>
            </a:r>
          </a:p>
        </p:txBody>
      </p:sp>
      <p:sp>
        <p:nvSpPr>
          <p:cNvPr id="10" name="TextBox 10"/>
          <p:cNvSpPr txBox="1"/>
          <p:nvPr/>
        </p:nvSpPr>
        <p:spPr>
          <a:xfrm>
            <a:off x="1028700" y="933450"/>
            <a:ext cx="11546742" cy="821049"/>
          </a:xfrm>
          <a:prstGeom prst="rect">
            <a:avLst/>
          </a:prstGeom>
        </p:spPr>
        <p:txBody>
          <a:bodyPr lIns="0" tIns="0" rIns="0" bIns="0" rtlCol="0" anchor="t">
            <a:spAutoFit/>
          </a:bodyPr>
          <a:lstStyle/>
          <a:p>
            <a:pPr algn="l">
              <a:lnSpc>
                <a:spcPts val="6720"/>
              </a:lnSpc>
            </a:pPr>
            <a:r>
              <a:rPr lang="en-US" sz="4800">
                <a:solidFill>
                  <a:srgbClr val="080F46"/>
                </a:solidFill>
                <a:latin typeface="Peace Sans"/>
                <a:ea typeface="Peace Sans"/>
                <a:cs typeface="Peace Sans"/>
                <a:sym typeface="Peace Sans"/>
              </a:rPr>
              <a:t>K-NEAREST NEIGHBORS (K-NN)</a:t>
            </a:r>
          </a:p>
        </p:txBody>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5582288" y="414523"/>
            <a:ext cx="2705712" cy="390525"/>
          </a:xfrm>
          <a:prstGeom prst="rect">
            <a:avLst/>
          </a:prstGeom>
        </p:spPr>
        <p:txBody>
          <a:bodyPr lIns="0" tIns="0" rIns="0" bIns="0" rtlCol="0" anchor="t">
            <a:spAutoFit/>
          </a:bodyPr>
          <a:lstStyle/>
          <a:p>
            <a:pPr algn="l">
              <a:lnSpc>
                <a:spcPts val="2850"/>
              </a:lnSpc>
            </a:pPr>
            <a:endParaRPr/>
          </a:p>
        </p:txBody>
      </p:sp>
      <p:sp>
        <p:nvSpPr>
          <p:cNvPr id="15" name="TextBox 15"/>
          <p:cNvSpPr txBox="1"/>
          <p:nvPr/>
        </p:nvSpPr>
        <p:spPr>
          <a:xfrm>
            <a:off x="190944" y="2077162"/>
            <a:ext cx="18097056" cy="9014544"/>
          </a:xfrm>
          <a:prstGeom prst="rect">
            <a:avLst/>
          </a:prstGeom>
        </p:spPr>
        <p:txBody>
          <a:bodyPr lIns="0" tIns="0" rIns="0" bIns="0" rtlCol="0" anchor="t">
            <a:spAutoFit/>
          </a:bodyPr>
          <a:lstStyle/>
          <a:p>
            <a:pPr marL="733511" lvl="1" indent="-366756" algn="l">
              <a:lnSpc>
                <a:spcPts val="4756"/>
              </a:lnSpc>
              <a:buFont typeface="Arial"/>
              <a:buChar char="•"/>
            </a:pPr>
            <a:r>
              <a:rPr lang="en-US" sz="3397">
                <a:solidFill>
                  <a:srgbClr val="080F46"/>
                </a:solidFill>
                <a:latin typeface="Open Sans"/>
                <a:ea typeface="Open Sans"/>
                <a:cs typeface="Open Sans"/>
                <a:sym typeface="Open Sans"/>
              </a:rPr>
              <a:t> We use the K-Nearest Neighbors (KNN) algorithm to detect skin diseases from facial images.</a:t>
            </a:r>
          </a:p>
          <a:p>
            <a:pPr marL="733511" lvl="1" indent="-366756" algn="l">
              <a:lnSpc>
                <a:spcPts val="4756"/>
              </a:lnSpc>
              <a:buFont typeface="Arial"/>
              <a:buChar char="•"/>
            </a:pPr>
            <a:r>
              <a:rPr lang="en-US" sz="3397">
                <a:solidFill>
                  <a:srgbClr val="080F46"/>
                </a:solidFill>
                <a:latin typeface="Open Sans"/>
                <a:ea typeface="Open Sans"/>
                <a:cs typeface="Open Sans"/>
                <a:sym typeface="Open Sans"/>
              </a:rPr>
              <a:t>KNN works by comparing a new image to stored examples using distance measures like Euclidean distance.</a:t>
            </a:r>
          </a:p>
          <a:p>
            <a:pPr marL="733511" lvl="1" indent="-366756" algn="l">
              <a:lnSpc>
                <a:spcPts val="4756"/>
              </a:lnSpc>
              <a:buFont typeface="Arial"/>
              <a:buChar char="•"/>
            </a:pPr>
            <a:r>
              <a:rPr lang="en-US" sz="3397">
                <a:solidFill>
                  <a:srgbClr val="080F46"/>
                </a:solidFill>
                <a:latin typeface="Open Sans"/>
                <a:ea typeface="Open Sans"/>
                <a:cs typeface="Open Sans"/>
                <a:sym typeface="Open Sans"/>
              </a:rPr>
              <a:t>Features such as texture and color are extracted and normalized for accurate comparison.</a:t>
            </a:r>
          </a:p>
          <a:p>
            <a:pPr marL="733511" lvl="1" indent="-366756" algn="l">
              <a:lnSpc>
                <a:spcPts val="4756"/>
              </a:lnSpc>
              <a:buFont typeface="Arial"/>
              <a:buChar char="•"/>
            </a:pPr>
            <a:r>
              <a:rPr lang="en-US" sz="3397">
                <a:solidFill>
                  <a:srgbClr val="080F46"/>
                </a:solidFill>
                <a:latin typeface="Open Sans"/>
                <a:ea typeface="Open Sans"/>
                <a:cs typeface="Open Sans"/>
                <a:sym typeface="Open Sans"/>
              </a:rPr>
              <a:t>The algorithm finds the ‘k’ most similar cases (neighbors).</a:t>
            </a:r>
          </a:p>
          <a:p>
            <a:pPr marL="733511" lvl="1" indent="-366756" algn="l">
              <a:lnSpc>
                <a:spcPts val="4756"/>
              </a:lnSpc>
              <a:buFont typeface="Arial"/>
              <a:buChar char="•"/>
            </a:pPr>
            <a:r>
              <a:rPr lang="en-US" sz="3397">
                <a:solidFill>
                  <a:srgbClr val="080F46"/>
                </a:solidFill>
                <a:latin typeface="Open Sans"/>
                <a:ea typeface="Open Sans"/>
                <a:cs typeface="Open Sans"/>
                <a:sym typeface="Open Sans"/>
              </a:rPr>
              <a:t>It predicts the disease based on majority voting among those neighbors.</a:t>
            </a:r>
          </a:p>
          <a:p>
            <a:pPr marL="733511" lvl="1" indent="-366756" algn="l">
              <a:lnSpc>
                <a:spcPts val="4756"/>
              </a:lnSpc>
              <a:buFont typeface="Arial"/>
              <a:buChar char="•"/>
            </a:pPr>
            <a:r>
              <a:rPr lang="en-US" sz="3397">
                <a:solidFill>
                  <a:srgbClr val="080F46"/>
                </a:solidFill>
                <a:latin typeface="Open Sans"/>
                <a:ea typeface="Open Sans"/>
                <a:cs typeface="Open Sans"/>
                <a:sym typeface="Open Sans"/>
              </a:rPr>
              <a:t>KNN is easy to use, interpretable, and effective for small datasets.</a:t>
            </a:r>
          </a:p>
          <a:p>
            <a:pPr marL="733511" lvl="1" indent="-366756" algn="l">
              <a:lnSpc>
                <a:spcPts val="4756"/>
              </a:lnSpc>
              <a:buFont typeface="Arial"/>
              <a:buChar char="•"/>
            </a:pPr>
            <a:r>
              <a:rPr lang="en-US" sz="3397">
                <a:solidFill>
                  <a:srgbClr val="080F46"/>
                </a:solidFill>
                <a:latin typeface="Open Sans"/>
                <a:ea typeface="Open Sans"/>
                <a:cs typeface="Open Sans"/>
                <a:sym typeface="Open Sans"/>
              </a:rPr>
              <a:t>It handles different skin tones, lighting conditions, and noise well.</a:t>
            </a:r>
          </a:p>
          <a:p>
            <a:pPr marL="733511" lvl="1" indent="-366756" algn="l">
              <a:lnSpc>
                <a:spcPts val="4756"/>
              </a:lnSpc>
              <a:buFont typeface="Arial"/>
              <a:buChar char="•"/>
            </a:pPr>
            <a:r>
              <a:rPr lang="en-US" sz="3397">
                <a:solidFill>
                  <a:srgbClr val="080F46"/>
                </a:solidFill>
                <a:latin typeface="Open Sans"/>
                <a:ea typeface="Open Sans"/>
                <a:cs typeface="Open Sans"/>
                <a:sym typeface="Open Sans"/>
              </a:rPr>
              <a:t>This makes it a reliable method for early, image-based skin disease detection.</a:t>
            </a:r>
          </a:p>
          <a:p>
            <a:pPr algn="l">
              <a:lnSpc>
                <a:spcPts val="4756"/>
              </a:lnSpc>
            </a:pPr>
            <a:endParaRPr lang="en-US" sz="3397">
              <a:solidFill>
                <a:srgbClr val="080F46"/>
              </a:solidFill>
              <a:latin typeface="Open Sans"/>
              <a:ea typeface="Open Sans"/>
              <a:cs typeface="Open Sans"/>
              <a:sym typeface="Open Sans"/>
            </a:endParaRPr>
          </a:p>
          <a:p>
            <a:pPr algn="l">
              <a:lnSpc>
                <a:spcPts val="4756"/>
              </a:lnSpc>
            </a:pPr>
            <a:endParaRPr lang="en-US" sz="3397">
              <a:solidFill>
                <a:srgbClr val="080F46"/>
              </a:solidFill>
              <a:latin typeface="Open Sans"/>
              <a:ea typeface="Open Sans"/>
              <a:cs typeface="Open Sans"/>
              <a:sym typeface="Open Sans"/>
            </a:endParaRPr>
          </a:p>
          <a:p>
            <a:pPr algn="ctr">
              <a:lnSpc>
                <a:spcPts val="4756"/>
              </a:lnSpc>
            </a:pPr>
            <a:endParaRPr lang="en-US" sz="3397">
              <a:solidFill>
                <a:srgbClr val="080F46"/>
              </a:solidFill>
              <a:latin typeface="Open Sans"/>
              <a:ea typeface="Open Sans"/>
              <a:cs typeface="Open Sans"/>
              <a:sym typeface="Open Sans"/>
            </a:endParaRPr>
          </a:p>
          <a:p>
            <a:pPr algn="ctr">
              <a:lnSpc>
                <a:spcPts val="4756"/>
              </a:lnSpc>
              <a:spcBef>
                <a:spcPct val="0"/>
              </a:spcBef>
            </a:pPr>
            <a:endParaRPr lang="en-US" sz="3397">
              <a:solidFill>
                <a:srgbClr val="080F46"/>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07</a:t>
            </a:r>
          </a:p>
        </p:txBody>
      </p:sp>
      <p:sp>
        <p:nvSpPr>
          <p:cNvPr id="10" name="TextBox 10"/>
          <p:cNvSpPr txBox="1"/>
          <p:nvPr/>
        </p:nvSpPr>
        <p:spPr>
          <a:xfrm>
            <a:off x="627844" y="1002214"/>
            <a:ext cx="11546742" cy="613404"/>
          </a:xfrm>
          <a:prstGeom prst="rect">
            <a:avLst/>
          </a:prstGeom>
        </p:spPr>
        <p:txBody>
          <a:bodyPr lIns="0" tIns="0" rIns="0" bIns="0" rtlCol="0" anchor="t">
            <a:spAutoFit/>
          </a:bodyPr>
          <a:lstStyle/>
          <a:p>
            <a:pPr algn="l">
              <a:lnSpc>
                <a:spcPts val="5040"/>
              </a:lnSpc>
            </a:pPr>
            <a:r>
              <a:rPr lang="en-US" sz="3600">
                <a:solidFill>
                  <a:srgbClr val="080F46"/>
                </a:solidFill>
                <a:latin typeface="Peace Sans"/>
                <a:ea typeface="Peace Sans"/>
                <a:cs typeface="Peace Sans"/>
                <a:sym typeface="Peace Sans"/>
              </a:rPr>
              <a:t>CONVOLUTIONAL NEURAL NETWORKS (CNN)</a:t>
            </a:r>
          </a:p>
        </p:txBody>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5582288" y="414523"/>
            <a:ext cx="2705712" cy="390525"/>
          </a:xfrm>
          <a:prstGeom prst="rect">
            <a:avLst/>
          </a:prstGeom>
        </p:spPr>
        <p:txBody>
          <a:bodyPr lIns="0" tIns="0" rIns="0" bIns="0" rtlCol="0" anchor="t">
            <a:spAutoFit/>
          </a:bodyPr>
          <a:lstStyle/>
          <a:p>
            <a:pPr algn="l">
              <a:lnSpc>
                <a:spcPts val="2850"/>
              </a:lnSpc>
            </a:pPr>
            <a:endParaRPr/>
          </a:p>
        </p:txBody>
      </p:sp>
      <p:sp>
        <p:nvSpPr>
          <p:cNvPr id="15" name="TextBox 15"/>
          <p:cNvSpPr txBox="1"/>
          <p:nvPr/>
        </p:nvSpPr>
        <p:spPr>
          <a:xfrm>
            <a:off x="319988" y="2285691"/>
            <a:ext cx="17667431" cy="6356986"/>
          </a:xfrm>
          <a:prstGeom prst="rect">
            <a:avLst/>
          </a:prstGeom>
        </p:spPr>
        <p:txBody>
          <a:bodyPr lIns="0" tIns="0" rIns="0" bIns="0" rtlCol="0" anchor="t">
            <a:spAutoFit/>
          </a:bodyPr>
          <a:lstStyle/>
          <a:p>
            <a:pPr algn="l">
              <a:lnSpc>
                <a:spcPts val="5039"/>
              </a:lnSpc>
            </a:pPr>
            <a:r>
              <a:rPr lang="en-US" sz="3599">
                <a:solidFill>
                  <a:srgbClr val="080F46"/>
                </a:solidFill>
                <a:latin typeface="Open Sans"/>
                <a:ea typeface="Open Sans"/>
                <a:cs typeface="Open Sans"/>
                <a:sym typeface="Open Sans"/>
              </a:rPr>
              <a:t>    CNN is a powerful deep learning model used to analyze images.</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It can automatically learn important features from images, like spots, patterns, textures, etc.</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It’s made up of layers that help it see more complex details step by step.</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It’s very good at recognizing diseases from medical images, like skin rashes, eye scans, or facial features.</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 In disease detection, CNNs are often used after getting the image (maybe using HAAR), to learn from it and make a diagnosis.</a:t>
            </a:r>
          </a:p>
          <a:p>
            <a:pPr algn="ctr">
              <a:lnSpc>
                <a:spcPts val="5039"/>
              </a:lnSpc>
            </a:pPr>
            <a:endParaRPr lang="en-US" sz="3599">
              <a:solidFill>
                <a:srgbClr val="080F46"/>
              </a:solidFill>
              <a:latin typeface="Open Sans"/>
              <a:ea typeface="Open Sans"/>
              <a:cs typeface="Open Sans"/>
              <a:sym typeface="Open Sans"/>
            </a:endParaRPr>
          </a:p>
          <a:p>
            <a:pPr algn="ctr">
              <a:lnSpc>
                <a:spcPts val="5039"/>
              </a:lnSpc>
              <a:spcBef>
                <a:spcPct val="0"/>
              </a:spcBef>
            </a:pPr>
            <a:endParaRPr lang="en-US" sz="3599">
              <a:solidFill>
                <a:srgbClr val="080F46"/>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002125" y="8915044"/>
            <a:ext cx="2571750" cy="1169660"/>
            <a:chOff x="0" y="0"/>
            <a:chExt cx="677333" cy="308059"/>
          </a:xfrm>
        </p:grpSpPr>
        <p:sp>
          <p:nvSpPr>
            <p:cNvPr id="4" name="Freeform 4"/>
            <p:cNvSpPr/>
            <p:nvPr/>
          </p:nvSpPr>
          <p:spPr>
            <a:xfrm>
              <a:off x="0" y="0"/>
              <a:ext cx="677333" cy="308059"/>
            </a:xfrm>
            <a:custGeom>
              <a:avLst/>
              <a:gdLst/>
              <a:ahLst/>
              <a:cxnLst/>
              <a:rect l="l" t="t" r="r" b="b"/>
              <a:pathLst>
                <a:path w="677333" h="308059">
                  <a:moveTo>
                    <a:pt x="474133" y="0"/>
                  </a:moveTo>
                  <a:cubicBezTo>
                    <a:pt x="586358" y="0"/>
                    <a:pt x="677333" y="68961"/>
                    <a:pt x="677333" y="154029"/>
                  </a:cubicBezTo>
                  <a:cubicBezTo>
                    <a:pt x="677333" y="239097"/>
                    <a:pt x="586358" y="308059"/>
                    <a:pt x="474133" y="308059"/>
                  </a:cubicBezTo>
                  <a:lnTo>
                    <a:pt x="203200" y="308059"/>
                  </a:lnTo>
                  <a:cubicBezTo>
                    <a:pt x="90976" y="308059"/>
                    <a:pt x="0" y="239097"/>
                    <a:pt x="0" y="154029"/>
                  </a:cubicBezTo>
                  <a:cubicBezTo>
                    <a:pt x="0" y="68961"/>
                    <a:pt x="90976" y="0"/>
                    <a:pt x="203200" y="0"/>
                  </a:cubicBezTo>
                  <a:lnTo>
                    <a:pt x="474133" y="0"/>
                  </a:lnTo>
                  <a:close/>
                </a:path>
              </a:pathLst>
            </a:custGeom>
            <a:solidFill>
              <a:srgbClr val="C2CBF8"/>
            </a:solidFill>
          </p:spPr>
        </p:sp>
        <p:sp>
          <p:nvSpPr>
            <p:cNvPr id="5" name="TextBox 5"/>
            <p:cNvSpPr txBox="1"/>
            <p:nvPr/>
          </p:nvSpPr>
          <p:spPr>
            <a:xfrm>
              <a:off x="0" y="-38100"/>
              <a:ext cx="677333" cy="346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70224" y="8915044"/>
            <a:ext cx="15659064" cy="1169660"/>
            <a:chOff x="0" y="0"/>
            <a:chExt cx="4124198" cy="308059"/>
          </a:xfrm>
        </p:grpSpPr>
        <p:sp>
          <p:nvSpPr>
            <p:cNvPr id="7" name="Freeform 7"/>
            <p:cNvSpPr/>
            <p:nvPr/>
          </p:nvSpPr>
          <p:spPr>
            <a:xfrm>
              <a:off x="0" y="0"/>
              <a:ext cx="4124198" cy="308059"/>
            </a:xfrm>
            <a:custGeom>
              <a:avLst/>
              <a:gdLst/>
              <a:ahLst/>
              <a:cxnLst/>
              <a:rect l="l" t="t" r="r" b="b"/>
              <a:pathLst>
                <a:path w="4124198" h="308059">
                  <a:moveTo>
                    <a:pt x="3920998" y="0"/>
                  </a:moveTo>
                  <a:cubicBezTo>
                    <a:pt x="4033222" y="0"/>
                    <a:pt x="4124198" y="68961"/>
                    <a:pt x="4124198" y="154029"/>
                  </a:cubicBezTo>
                  <a:cubicBezTo>
                    <a:pt x="4124198" y="239097"/>
                    <a:pt x="4033222" y="308059"/>
                    <a:pt x="3920998" y="308059"/>
                  </a:cubicBezTo>
                  <a:lnTo>
                    <a:pt x="203200" y="308059"/>
                  </a:lnTo>
                  <a:cubicBezTo>
                    <a:pt x="90976" y="308059"/>
                    <a:pt x="0" y="239097"/>
                    <a:pt x="0" y="154029"/>
                  </a:cubicBezTo>
                  <a:cubicBezTo>
                    <a:pt x="0" y="68961"/>
                    <a:pt x="90976" y="0"/>
                    <a:pt x="203200" y="0"/>
                  </a:cubicBezTo>
                  <a:lnTo>
                    <a:pt x="3920998" y="0"/>
                  </a:lnTo>
                  <a:close/>
                </a:path>
              </a:pathLst>
            </a:custGeom>
            <a:solidFill>
              <a:srgbClr val="C2CBF8"/>
            </a:solidFill>
          </p:spPr>
        </p:sp>
        <p:sp>
          <p:nvSpPr>
            <p:cNvPr id="8" name="TextBox 8"/>
            <p:cNvSpPr txBox="1"/>
            <p:nvPr/>
          </p:nvSpPr>
          <p:spPr>
            <a:xfrm>
              <a:off x="0" y="-38100"/>
              <a:ext cx="4124198" cy="346159"/>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6897350" y="9015687"/>
            <a:ext cx="1710638" cy="863600"/>
          </a:xfrm>
          <a:prstGeom prst="rect">
            <a:avLst/>
          </a:prstGeom>
        </p:spPr>
        <p:txBody>
          <a:bodyPr lIns="0" tIns="0" rIns="0" bIns="0" rtlCol="0" anchor="t">
            <a:spAutoFit/>
          </a:bodyPr>
          <a:lstStyle/>
          <a:p>
            <a:pPr algn="ctr">
              <a:lnSpc>
                <a:spcPts val="7000"/>
              </a:lnSpc>
            </a:pPr>
            <a:r>
              <a:rPr lang="en-US" sz="5000">
                <a:solidFill>
                  <a:srgbClr val="080F46"/>
                </a:solidFill>
                <a:latin typeface="Peace Sans"/>
                <a:ea typeface="Peace Sans"/>
                <a:cs typeface="Peace Sans"/>
                <a:sym typeface="Peace Sans"/>
              </a:rPr>
              <a:t>08</a:t>
            </a:r>
          </a:p>
        </p:txBody>
      </p:sp>
      <p:sp>
        <p:nvSpPr>
          <p:cNvPr id="10" name="TextBox 10"/>
          <p:cNvSpPr txBox="1"/>
          <p:nvPr/>
        </p:nvSpPr>
        <p:spPr>
          <a:xfrm>
            <a:off x="651712" y="1275578"/>
            <a:ext cx="11546742" cy="613404"/>
          </a:xfrm>
          <a:prstGeom prst="rect">
            <a:avLst/>
          </a:prstGeom>
        </p:spPr>
        <p:txBody>
          <a:bodyPr lIns="0" tIns="0" rIns="0" bIns="0" rtlCol="0" anchor="t">
            <a:spAutoFit/>
          </a:bodyPr>
          <a:lstStyle/>
          <a:p>
            <a:pPr algn="l">
              <a:lnSpc>
                <a:spcPts val="5040"/>
              </a:lnSpc>
            </a:pPr>
            <a:r>
              <a:rPr lang="en-US" sz="3600">
                <a:solidFill>
                  <a:srgbClr val="080F46"/>
                </a:solidFill>
                <a:latin typeface="Peace Sans"/>
                <a:ea typeface="Peace Sans"/>
                <a:cs typeface="Peace Sans"/>
                <a:sym typeface="Peace Sans"/>
              </a:rPr>
              <a:t>SUPPORT VECTOR MACHINE (SVM)</a:t>
            </a:r>
          </a:p>
        </p:txBody>
      </p:sp>
      <p:grpSp>
        <p:nvGrpSpPr>
          <p:cNvPr id="11" name="Group 11"/>
          <p:cNvGrpSpPr/>
          <p:nvPr/>
        </p:nvGrpSpPr>
        <p:grpSpPr>
          <a:xfrm>
            <a:off x="13927633" y="172593"/>
            <a:ext cx="5037035" cy="1169660"/>
            <a:chOff x="0" y="0"/>
            <a:chExt cx="1326626" cy="308059"/>
          </a:xfrm>
        </p:grpSpPr>
        <p:sp>
          <p:nvSpPr>
            <p:cNvPr id="12" name="Freeform 12"/>
            <p:cNvSpPr/>
            <p:nvPr/>
          </p:nvSpPr>
          <p:spPr>
            <a:xfrm>
              <a:off x="0" y="0"/>
              <a:ext cx="1326626" cy="308059"/>
            </a:xfrm>
            <a:custGeom>
              <a:avLst/>
              <a:gdLst/>
              <a:ahLst/>
              <a:cxnLst/>
              <a:rect l="l" t="t" r="r" b="b"/>
              <a:pathLst>
                <a:path w="1326626" h="308059">
                  <a:moveTo>
                    <a:pt x="1123426" y="0"/>
                  </a:moveTo>
                  <a:cubicBezTo>
                    <a:pt x="1235651" y="0"/>
                    <a:pt x="1326626" y="68961"/>
                    <a:pt x="1326626" y="154029"/>
                  </a:cubicBezTo>
                  <a:cubicBezTo>
                    <a:pt x="1326626" y="239097"/>
                    <a:pt x="1235651" y="308059"/>
                    <a:pt x="1123426" y="308059"/>
                  </a:cubicBezTo>
                  <a:lnTo>
                    <a:pt x="203200" y="308059"/>
                  </a:lnTo>
                  <a:cubicBezTo>
                    <a:pt x="90976" y="308059"/>
                    <a:pt x="0" y="239097"/>
                    <a:pt x="0" y="154029"/>
                  </a:cubicBezTo>
                  <a:cubicBezTo>
                    <a:pt x="0" y="68961"/>
                    <a:pt x="90976" y="0"/>
                    <a:pt x="203200" y="0"/>
                  </a:cubicBezTo>
                  <a:lnTo>
                    <a:pt x="1123426" y="0"/>
                  </a:lnTo>
                  <a:close/>
                </a:path>
              </a:pathLst>
            </a:custGeom>
            <a:solidFill>
              <a:srgbClr val="C2CBF8"/>
            </a:solidFill>
          </p:spPr>
        </p:sp>
        <p:sp>
          <p:nvSpPr>
            <p:cNvPr id="13" name="TextBox 13"/>
            <p:cNvSpPr txBox="1"/>
            <p:nvPr/>
          </p:nvSpPr>
          <p:spPr>
            <a:xfrm>
              <a:off x="0" y="-38100"/>
              <a:ext cx="1326626" cy="34615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5582288" y="414523"/>
            <a:ext cx="2705712" cy="390525"/>
          </a:xfrm>
          <a:prstGeom prst="rect">
            <a:avLst/>
          </a:prstGeom>
        </p:spPr>
        <p:txBody>
          <a:bodyPr lIns="0" tIns="0" rIns="0" bIns="0" rtlCol="0" anchor="t">
            <a:spAutoFit/>
          </a:bodyPr>
          <a:lstStyle/>
          <a:p>
            <a:pPr algn="l">
              <a:lnSpc>
                <a:spcPts val="2850"/>
              </a:lnSpc>
            </a:pPr>
            <a:endParaRPr/>
          </a:p>
        </p:txBody>
      </p:sp>
      <p:sp>
        <p:nvSpPr>
          <p:cNvPr id="15" name="TextBox 15"/>
          <p:cNvSpPr txBox="1"/>
          <p:nvPr/>
        </p:nvSpPr>
        <p:spPr>
          <a:xfrm>
            <a:off x="0" y="2263139"/>
            <a:ext cx="18288000" cy="6995161"/>
          </a:xfrm>
          <a:prstGeom prst="rect">
            <a:avLst/>
          </a:prstGeom>
        </p:spPr>
        <p:txBody>
          <a:bodyPr lIns="0" tIns="0" rIns="0" bIns="0" rtlCol="0" anchor="t">
            <a:spAutoFit/>
          </a:bodyPr>
          <a:lstStyle/>
          <a:p>
            <a:pPr marL="777230" lvl="1" indent="-388615" algn="l">
              <a:lnSpc>
                <a:spcPts val="5039"/>
              </a:lnSpc>
              <a:buFont typeface="Arial"/>
              <a:buChar char="•"/>
            </a:pPr>
            <a:r>
              <a:rPr lang="en-US" sz="3599">
                <a:solidFill>
                  <a:srgbClr val="080F46"/>
                </a:solidFill>
                <a:latin typeface="Open Sans"/>
                <a:ea typeface="Open Sans"/>
                <a:cs typeface="Open Sans"/>
                <a:sym typeface="Open Sans"/>
              </a:rPr>
              <a:t>We use SVM (Support Vector Machine) as a classifier to detect skin diseases from extracted features.</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SVM works by finding the best boundary (hyperplane) that separates different disease classes.</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After extracting features (like texture and color) from facial images, SVM classifies them into disease categories.</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It is especially effective when the data is not too large and is well-separated.</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SVM is known for high accuracy and works well with high-dimensional data.</a:t>
            </a:r>
          </a:p>
          <a:p>
            <a:pPr marL="777230" lvl="1" indent="-388615" algn="l">
              <a:lnSpc>
                <a:spcPts val="5039"/>
              </a:lnSpc>
              <a:buFont typeface="Arial"/>
              <a:buChar char="•"/>
            </a:pPr>
            <a:r>
              <a:rPr lang="en-US" sz="3599">
                <a:solidFill>
                  <a:srgbClr val="080F46"/>
                </a:solidFill>
                <a:latin typeface="Open Sans"/>
                <a:ea typeface="Open Sans"/>
                <a:cs typeface="Open Sans"/>
                <a:sym typeface="Open Sans"/>
              </a:rPr>
              <a:t>It helps improve precision and reliability in skin disease detection.</a:t>
            </a:r>
          </a:p>
          <a:p>
            <a:pPr algn="ctr">
              <a:lnSpc>
                <a:spcPts val="5039"/>
              </a:lnSpc>
            </a:pPr>
            <a:endParaRPr lang="en-US" sz="3599">
              <a:solidFill>
                <a:srgbClr val="080F46"/>
              </a:solidFill>
              <a:latin typeface="Open Sans"/>
              <a:ea typeface="Open Sans"/>
              <a:cs typeface="Open Sans"/>
              <a:sym typeface="Open Sans"/>
            </a:endParaRPr>
          </a:p>
          <a:p>
            <a:pPr algn="ctr">
              <a:lnSpc>
                <a:spcPts val="5039"/>
              </a:lnSpc>
              <a:spcBef>
                <a:spcPct val="0"/>
              </a:spcBef>
            </a:pPr>
            <a:endParaRPr lang="en-US" sz="3599">
              <a:solidFill>
                <a:srgbClr val="080F46"/>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788</Words>
  <Application>Microsoft Office PowerPoint</Application>
  <PresentationFormat>Custom</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Glacial Indifference</vt:lpstr>
      <vt:lpstr>Arimo</vt:lpstr>
      <vt:lpstr>Arial</vt:lpstr>
      <vt:lpstr>Peace Sans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Formal Minimalist Group Project Presentation</dc:title>
  <cp:lastModifiedBy>Admin</cp:lastModifiedBy>
  <cp:revision>2</cp:revision>
  <dcterms:created xsi:type="dcterms:W3CDTF">2006-08-16T00:00:00Z</dcterms:created>
  <dcterms:modified xsi:type="dcterms:W3CDTF">2025-04-06T16:48:49Z</dcterms:modified>
  <dc:identifier>DAGj2Q72N4o</dc:identifier>
</cp:coreProperties>
</file>