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endParaRPr lang="en-US"/>
          </a:p>
        </p:txBody>
      </p:sp>
      <p:sp>
        <p:nvSpPr>
          <p:cNvPr id="307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endParaRPr lang="en-US"/>
          </a:p>
        </p:txBody>
      </p:sp>
      <p:sp>
        <p:nvSpPr>
          <p:cNvPr id="307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307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307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307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308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308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308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endParaRPr lang="en-US"/>
          </a:p>
        </p:txBody>
      </p:sp>
      <p:sp>
        <p:nvSpPr>
          <p:cNvPr id="3083" name="Rectangle 11"/>
          <p:cNvSpPr>
            <a:spLocks noGrp="1" noChangeArrowheads="1"/>
          </p:cNvSpPr>
          <p:nvPr>
            <p:ph type="ctrTitle"/>
          </p:nvPr>
        </p:nvSpPr>
        <p:spPr>
          <a:xfrm>
            <a:off x="685800" y="2286000"/>
            <a:ext cx="7772400" cy="1143000"/>
          </a:xfrm>
        </p:spPr>
        <p:txBody>
          <a:bodyPr/>
          <a:lstStyle>
            <a:lvl1pPr>
              <a:defRPr/>
            </a:lvl1pPr>
          </a:lstStyle>
          <a:p>
            <a:r>
              <a:rPr lang="en-US" smtClean="0"/>
              <a:t>Click to edit Master title style</a:t>
            </a:r>
            <a:endParaRPr lang="en-US"/>
          </a:p>
        </p:txBody>
      </p:sp>
      <p:sp>
        <p:nvSpPr>
          <p:cNvPr id="3084"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
        <p:nvSpPr>
          <p:cNvPr id="3085" name="Rectangle 13"/>
          <p:cNvSpPr>
            <a:spLocks noGrp="1" noChangeArrowheads="1"/>
          </p:cNvSpPr>
          <p:nvPr>
            <p:ph type="dt" sz="half" idx="2"/>
          </p:nvPr>
        </p:nvSpPr>
        <p:spPr/>
        <p:txBody>
          <a:bodyPr/>
          <a:lstStyle>
            <a:lvl1pPr>
              <a:defRPr/>
            </a:lvl1pPr>
          </a:lstStyle>
          <a:p>
            <a:fld id="{CD3EF5D2-D154-4B70-AD41-67411F9760C8}" type="datetimeFigureOut">
              <a:rPr lang="en-US" smtClean="0"/>
              <a:pPr/>
              <a:t>4/2/2021</a:t>
            </a:fld>
            <a:endParaRPr lang="en-US"/>
          </a:p>
        </p:txBody>
      </p:sp>
      <p:sp>
        <p:nvSpPr>
          <p:cNvPr id="3086" name="Rectangle 14"/>
          <p:cNvSpPr>
            <a:spLocks noGrp="1" noChangeArrowheads="1"/>
          </p:cNvSpPr>
          <p:nvPr>
            <p:ph type="ftr" sz="quarter" idx="3"/>
          </p:nvPr>
        </p:nvSpPr>
        <p:spPr/>
        <p:txBody>
          <a:bodyPr/>
          <a:lstStyle>
            <a:lvl1pPr>
              <a:defRPr/>
            </a:lvl1pPr>
          </a:lstStyle>
          <a:p>
            <a:endParaRPr lang="en-US"/>
          </a:p>
        </p:txBody>
      </p:sp>
      <p:sp>
        <p:nvSpPr>
          <p:cNvPr id="3087" name="Rectangle 15"/>
          <p:cNvSpPr>
            <a:spLocks noGrp="1" noChangeArrowheads="1"/>
          </p:cNvSpPr>
          <p:nvPr>
            <p:ph type="sldNum" sz="quarter" idx="4"/>
          </p:nvPr>
        </p:nvSpPr>
        <p:spPr/>
        <p:txBody>
          <a:bodyPr/>
          <a:lstStyle>
            <a:lvl1pPr>
              <a:defRPr/>
            </a:lvl1pPr>
          </a:lstStyle>
          <a:p>
            <a:fld id="{BDDC9AE8-6D2C-4DC9-B7AC-310D36FBCE3F}"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BE0529-891D-48BC-ACF4-A815160C2F8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4209DD-219F-49DE-9EF0-33868ED82DA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F69763-67BD-4689-A98A-530B39ABACC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C74B56-8B66-4BFA-92CA-7B71BC96551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D6A6C28-1878-41B8-AE29-2C527DF412C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D36ECAC-34F8-47C3-BC2C-A7211AD07C9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C732DFB-3638-47E2-9203-D595407A5C9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0B37F04-B473-4C70-8CEC-29105185D3B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B20215-A0B1-43F5-860A-D1ECE27804F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F861C8-C485-4F5C-AC0F-5F7C6DC0856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endParaRPr lang="en-US"/>
          </a:p>
        </p:txBody>
      </p:sp>
      <p:sp>
        <p:nvSpPr>
          <p:cNvPr id="2051"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endParaRPr lang="en-US"/>
          </a:p>
        </p:txBody>
      </p:sp>
      <p:sp>
        <p:nvSpPr>
          <p:cNvPr id="2052"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2053"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2054"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2055"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2056"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2057"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2058"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endParaRPr lang="en-US"/>
          </a:p>
        </p:txBody>
      </p:sp>
      <p:sp>
        <p:nvSpPr>
          <p:cNvPr id="2059" name="Rectangle 11"/>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60" name="Rectangle 12"/>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61"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062"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2063"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D94116D-7098-4F80-8DD1-5EDF00697D7E}"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0-#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20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500042"/>
            <a:ext cx="8215370" cy="6072230"/>
          </a:xfrm>
        </p:spPr>
        <p:txBody>
          <a:bodyPr/>
          <a:lstStyle/>
          <a:p>
            <a:pPr algn="ctr"/>
            <a:endParaRPr lang="en-US" dirty="0" smtClean="0">
              <a:solidFill>
                <a:schemeClr val="tx1"/>
              </a:solidFill>
            </a:endParaRPr>
          </a:p>
          <a:p>
            <a:pPr algn="ctr"/>
            <a:endParaRPr lang="en-US" dirty="0" smtClean="0"/>
          </a:p>
          <a:p>
            <a:pPr algn="ctr"/>
            <a:endParaRPr lang="en-US" dirty="0" smtClean="0">
              <a:solidFill>
                <a:schemeClr val="tx1"/>
              </a:solidFill>
            </a:endParaRPr>
          </a:p>
          <a:p>
            <a:pPr algn="ctr"/>
            <a:r>
              <a:rPr lang="en-US" dirty="0" smtClean="0">
                <a:solidFill>
                  <a:schemeClr val="tx1"/>
                </a:solidFill>
              </a:rPr>
              <a:t>SMS </a:t>
            </a:r>
            <a:r>
              <a:rPr lang="en-US" dirty="0">
                <a:solidFill>
                  <a:schemeClr val="tx1"/>
                </a:solidFill>
              </a:rPr>
              <a:t>SPAM DETECTION USING </a:t>
            </a:r>
            <a:endParaRPr lang="en-US" dirty="0" smtClean="0">
              <a:solidFill>
                <a:schemeClr val="tx1"/>
              </a:solidFill>
            </a:endParaRPr>
          </a:p>
          <a:p>
            <a:pPr algn="ctr"/>
            <a:r>
              <a:rPr lang="en-US" dirty="0" smtClean="0">
                <a:solidFill>
                  <a:schemeClr val="tx1"/>
                </a:solidFill>
              </a:rPr>
              <a:t>MACHINE </a:t>
            </a:r>
            <a:r>
              <a:rPr lang="en-US" dirty="0">
                <a:solidFill>
                  <a:schemeClr val="tx1"/>
                </a:solidFill>
              </a:rPr>
              <a:t>LEARNING TECHNIQUE</a:t>
            </a:r>
          </a:p>
          <a:p>
            <a:endParaRPr lang="en-US" dirty="0">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r>
              <a:rPr lang="en-US" dirty="0" smtClean="0">
                <a:solidFill>
                  <a:schemeClr val="tx1"/>
                </a:solidFill>
                <a:latin typeface="Times New Roman" pitchFamily="18" charset="0"/>
                <a:cs typeface="Times New Roman" pitchFamily="18" charset="0"/>
              </a:rPr>
              <a:t>				</a:t>
            </a:r>
          </a:p>
          <a:p>
            <a:pPr algn="ctr"/>
            <a:r>
              <a:rPr lang="en-US" dirty="0" smtClean="0">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Submitted</a:t>
            </a:r>
            <a:r>
              <a:rPr lang="en-US" dirty="0" smtClean="0">
                <a:solidFill>
                  <a:schemeClr val="tx1"/>
                </a:solidFill>
              </a:rPr>
              <a:t> by</a:t>
            </a:r>
          </a:p>
          <a:p>
            <a:pPr algn="ctr"/>
            <a:r>
              <a:rPr lang="en-US" dirty="0" smtClean="0">
                <a:solidFill>
                  <a:schemeClr val="tx1"/>
                </a:solidFill>
              </a:rPr>
              <a:t>			</a:t>
            </a:r>
            <a:r>
              <a:rPr lang="en-US" smtClean="0">
                <a:solidFill>
                  <a:schemeClr val="tx1"/>
                </a:solidFill>
              </a:rPr>
              <a:t>	</a:t>
            </a:r>
            <a:r>
              <a:rPr lang="en-US" smtClean="0">
                <a:solidFill>
                  <a:schemeClr val="tx1"/>
                </a:solidFill>
              </a:rPr>
              <a:t>Lokesh B</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500042"/>
            <a:ext cx="8215370" cy="6072230"/>
          </a:xfrm>
        </p:spPr>
        <p:txBody>
          <a:bodyPr>
            <a:normAutofit fontScale="85000" lnSpcReduction="10000"/>
          </a:bodyPr>
          <a:lstStyle/>
          <a:p>
            <a:pPr algn="just"/>
            <a:r>
              <a:rPr lang="en-US" dirty="0">
                <a:solidFill>
                  <a:schemeClr val="tx1"/>
                </a:solidFill>
              </a:rPr>
              <a:t>TF-IDF</a:t>
            </a:r>
          </a:p>
          <a:p>
            <a:pPr algn="just">
              <a:lnSpc>
                <a:spcPct val="150000"/>
              </a:lnSpc>
              <a:buFont typeface="Wingdings" pitchFamily="2" charset="2"/>
              <a:buChar char="Ø"/>
            </a:pPr>
            <a:r>
              <a:rPr lang="en-US" dirty="0">
                <a:solidFill>
                  <a:schemeClr val="tx1"/>
                </a:solidFill>
              </a:rPr>
              <a:t>The </a:t>
            </a:r>
            <a:r>
              <a:rPr lang="en-US" dirty="0" err="1">
                <a:solidFill>
                  <a:schemeClr val="tx1"/>
                </a:solidFill>
              </a:rPr>
              <a:t>vectorizer</a:t>
            </a:r>
            <a:r>
              <a:rPr lang="en-US" dirty="0">
                <a:solidFill>
                  <a:schemeClr val="tx1"/>
                </a:solidFill>
              </a:rPr>
              <a:t> we used for our project is TF-IDF.</a:t>
            </a:r>
          </a:p>
          <a:p>
            <a:pPr algn="just">
              <a:lnSpc>
                <a:spcPct val="150000"/>
              </a:lnSpc>
              <a:buFont typeface="Wingdings" pitchFamily="2" charset="2"/>
              <a:buChar char="Ø"/>
            </a:pPr>
            <a:r>
              <a:rPr lang="en-US" dirty="0" smtClean="0">
                <a:solidFill>
                  <a:schemeClr val="tx1"/>
                </a:solidFill>
              </a:rPr>
              <a:t>TF-IDF </a:t>
            </a:r>
            <a:r>
              <a:rPr lang="en-US" dirty="0">
                <a:solidFill>
                  <a:schemeClr val="tx1"/>
                </a:solidFill>
              </a:rPr>
              <a:t>stands for “term frequency inverse document frequency".</a:t>
            </a:r>
          </a:p>
          <a:p>
            <a:pPr algn="just">
              <a:lnSpc>
                <a:spcPct val="150000"/>
              </a:lnSpc>
              <a:buFont typeface="Wingdings" pitchFamily="2" charset="2"/>
              <a:buChar char="Ø"/>
            </a:pPr>
            <a:r>
              <a:rPr lang="en-US" dirty="0">
                <a:solidFill>
                  <a:schemeClr val="tx1"/>
                </a:solidFill>
              </a:rPr>
              <a:t>Term frequency: measure of how frequently that word occurs in a documents of different length.</a:t>
            </a:r>
          </a:p>
          <a:p>
            <a:pPr algn="just">
              <a:lnSpc>
                <a:spcPct val="150000"/>
              </a:lnSpc>
              <a:buFont typeface="Wingdings" pitchFamily="2" charset="2"/>
              <a:buChar char="Ø"/>
            </a:pPr>
            <a:r>
              <a:rPr lang="en-US" dirty="0">
                <a:solidFill>
                  <a:schemeClr val="tx1"/>
                </a:solidFill>
              </a:rPr>
              <a:t>Inverse Document Frequency: measures importance of the word. It is algorithm of the number </a:t>
            </a:r>
            <a:r>
              <a:rPr lang="en-US" dirty="0" smtClean="0">
                <a:solidFill>
                  <a:schemeClr val="tx1"/>
                </a:solidFill>
              </a:rPr>
              <a:t>of documents </a:t>
            </a:r>
            <a:r>
              <a:rPr lang="en-US" dirty="0">
                <a:solidFill>
                  <a:schemeClr val="tx1"/>
                </a:solidFill>
              </a:rPr>
              <a:t>in corpus divide by number of documents where specific term appears </a:t>
            </a:r>
          </a:p>
          <a:p>
            <a:pPr algn="just">
              <a:buFont typeface="Wingdings" pitchFamily="2" charset="2"/>
              <a:buChar char="Ø"/>
            </a:pPr>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500042"/>
            <a:ext cx="8215370" cy="6072230"/>
          </a:xfrm>
        </p:spPr>
        <p:txBody>
          <a:bodyPr>
            <a:normAutofit fontScale="70000" lnSpcReduction="20000"/>
          </a:bodyPr>
          <a:lstStyle/>
          <a:p>
            <a:pPr algn="just">
              <a:lnSpc>
                <a:spcPct val="160000"/>
              </a:lnSpc>
            </a:pPr>
            <a:r>
              <a:rPr lang="en-US" dirty="0">
                <a:solidFill>
                  <a:schemeClr val="tx1"/>
                </a:solidFill>
                <a:latin typeface="Times New Roman" pitchFamily="18" charset="0"/>
                <a:cs typeface="Times New Roman" pitchFamily="18" charset="0"/>
              </a:rPr>
              <a:t>TF-IDF</a:t>
            </a:r>
          </a:p>
          <a:p>
            <a:pPr algn="just">
              <a:lnSpc>
                <a:spcPct val="160000"/>
              </a:lnSpc>
              <a:buFont typeface="Wingdings" pitchFamily="2" charset="2"/>
              <a:buChar char="Ø"/>
            </a:pPr>
            <a:r>
              <a:rPr lang="en-US" dirty="0" smtClean="0">
                <a:solidFill>
                  <a:schemeClr val="tx1"/>
                </a:solidFill>
                <a:latin typeface="Times New Roman" pitchFamily="18" charset="0"/>
                <a:cs typeface="Times New Roman" pitchFamily="18" charset="0"/>
              </a:rPr>
              <a:t>TF-IDF </a:t>
            </a:r>
            <a:r>
              <a:rPr lang="en-US" dirty="0">
                <a:solidFill>
                  <a:schemeClr val="tx1"/>
                </a:solidFill>
                <a:latin typeface="Times New Roman" pitchFamily="18" charset="0"/>
                <a:cs typeface="Times New Roman" pitchFamily="18" charset="0"/>
              </a:rPr>
              <a:t>is a way to score the importance of terms or words in a document based on how frequently they appear across multiple documents.</a:t>
            </a:r>
          </a:p>
          <a:p>
            <a:pPr algn="just">
              <a:lnSpc>
                <a:spcPct val="160000"/>
              </a:lnSpc>
              <a:buFont typeface="Wingdings" pitchFamily="2" charset="2"/>
              <a:buChar char="Ø"/>
            </a:pPr>
            <a:r>
              <a:rPr lang="en-US" dirty="0">
                <a:solidFill>
                  <a:schemeClr val="tx1"/>
                </a:solidFill>
                <a:latin typeface="Times New Roman" pitchFamily="18" charset="0"/>
                <a:cs typeface="Times New Roman" pitchFamily="18" charset="0"/>
              </a:rPr>
              <a:t>Example : "is", "of", "the" are the words with less importance and scaled down as they appear frequently in many documents. “Call”, "free", "hello", "urgent”, "week” are the words that appear frequently in single document will be scaled up.</a:t>
            </a:r>
          </a:p>
          <a:p>
            <a:pPr algn="just">
              <a:lnSpc>
                <a:spcPct val="160000"/>
              </a:lnSpc>
              <a:buFont typeface="Wingdings" pitchFamily="2" charset="2"/>
              <a:buChar char="Ø"/>
            </a:pPr>
            <a:r>
              <a:rPr lang="en-US" dirty="0">
                <a:solidFill>
                  <a:schemeClr val="tx1"/>
                </a:solidFill>
                <a:latin typeface="Times New Roman" pitchFamily="18" charset="0"/>
                <a:cs typeface="Times New Roman" pitchFamily="18" charset="0"/>
              </a:rPr>
              <a:t>It is an algorithm that converts the SMS (containing string) into numerical form or matrix form or any other form that the algorithm accept it and find out how frequently that used occurs in the given document in order to know whether it is spam or ham.</a:t>
            </a:r>
          </a:p>
          <a:p>
            <a:pPr algn="just">
              <a:lnSpc>
                <a:spcPct val="160000"/>
              </a:lnSpc>
            </a:pPr>
            <a:endParaRPr lang="en-US" dirty="0">
              <a:solidFill>
                <a:schemeClr val="tx1"/>
              </a:solidFill>
              <a:latin typeface="Times New Roman" pitchFamily="18" charset="0"/>
              <a:cs typeface="Times New Roman" pitchFamily="18" charset="0"/>
            </a:endParaRPr>
          </a:p>
          <a:p>
            <a:pPr algn="just">
              <a:lnSpc>
                <a:spcPct val="160000"/>
              </a:lnSpc>
            </a:pP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500042"/>
            <a:ext cx="8215370" cy="6072230"/>
          </a:xfrm>
        </p:spPr>
        <p:txBody>
          <a:bodyPr>
            <a:normAutofit fontScale="92500" lnSpcReduction="10000"/>
          </a:bodyPr>
          <a:lstStyle/>
          <a:p>
            <a:pPr algn="just">
              <a:lnSpc>
                <a:spcPct val="150000"/>
              </a:lnSpc>
            </a:pPr>
            <a:r>
              <a:rPr lang="en-US" dirty="0">
                <a:solidFill>
                  <a:schemeClr val="tx1"/>
                </a:solidFill>
                <a:latin typeface="Times New Roman" pitchFamily="18" charset="0"/>
                <a:cs typeface="Times New Roman" pitchFamily="18" charset="0"/>
              </a:rPr>
              <a:t>CONCLUSION</a:t>
            </a:r>
          </a:p>
          <a:p>
            <a:pPr algn="just">
              <a:lnSpc>
                <a:spcPct val="150000"/>
              </a:lnSpc>
              <a:buFont typeface="Wingdings" pitchFamily="2" charset="2"/>
              <a:buChar char="Ø"/>
            </a:pPr>
            <a:r>
              <a:rPr lang="en-US" dirty="0" smtClean="0">
                <a:solidFill>
                  <a:schemeClr val="tx1"/>
                </a:solidFill>
                <a:latin typeface="Times New Roman" pitchFamily="18" charset="0"/>
                <a:cs typeface="Times New Roman" pitchFamily="18" charset="0"/>
              </a:rPr>
              <a:t>In </a:t>
            </a:r>
            <a:r>
              <a:rPr lang="en-US" dirty="0">
                <a:solidFill>
                  <a:schemeClr val="tx1"/>
                </a:solidFill>
                <a:latin typeface="Times New Roman" pitchFamily="18" charset="0"/>
                <a:cs typeface="Times New Roman" pitchFamily="18" charset="0"/>
              </a:rPr>
              <a:t>this SMS spam detection, we give an input message(SMS). It will detect whether the given message is spam or ham by using the algorithms NB and TF-IDF and Dataset. Later, its probability of ham or spam is calculated.</a:t>
            </a:r>
          </a:p>
          <a:p>
            <a:pPr algn="just">
              <a:lnSpc>
                <a:spcPct val="150000"/>
              </a:lnSpc>
              <a:buFont typeface="Wingdings" pitchFamily="2" charset="2"/>
              <a:buChar char="Ø"/>
            </a:pPr>
            <a:r>
              <a:rPr lang="en-US" dirty="0" smtClean="0">
                <a:solidFill>
                  <a:schemeClr val="tx1"/>
                </a:solidFill>
                <a:latin typeface="Times New Roman" pitchFamily="18" charset="0"/>
                <a:cs typeface="Times New Roman" pitchFamily="18" charset="0"/>
              </a:rPr>
              <a:t>This </a:t>
            </a:r>
            <a:r>
              <a:rPr lang="en-US" dirty="0">
                <a:solidFill>
                  <a:schemeClr val="tx1"/>
                </a:solidFill>
                <a:latin typeface="Times New Roman" pitchFamily="18" charset="0"/>
                <a:cs typeface="Times New Roman" pitchFamily="18" charset="0"/>
              </a:rPr>
              <a:t>is how the SMS spam detection using machine learning technique works. This is one of the </a:t>
            </a:r>
            <a:r>
              <a:rPr lang="en-US" dirty="0" smtClean="0">
                <a:solidFill>
                  <a:schemeClr val="tx1"/>
                </a:solidFill>
                <a:latin typeface="Times New Roman" pitchFamily="18" charset="0"/>
                <a:cs typeface="Times New Roman" pitchFamily="18" charset="0"/>
              </a:rPr>
              <a:t>best technique </a:t>
            </a:r>
            <a:r>
              <a:rPr lang="en-US" dirty="0">
                <a:solidFill>
                  <a:schemeClr val="tx1"/>
                </a:solidFill>
                <a:latin typeface="Times New Roman" pitchFamily="18" charset="0"/>
                <a:cs typeface="Times New Roman" pitchFamily="18" charset="0"/>
              </a:rPr>
              <a:t>to identify spam SMS.</a:t>
            </a:r>
          </a:p>
          <a:p>
            <a:pPr algn="l">
              <a:lnSpc>
                <a:spcPct val="150000"/>
              </a:lnSpc>
              <a:buFont typeface="Wingdings" pitchFamily="2" charset="2"/>
              <a:buChar char="Ø"/>
            </a:pP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500042"/>
            <a:ext cx="8215370" cy="6072230"/>
          </a:xfrm>
        </p:spPr>
        <p:txBody>
          <a:bodyPr/>
          <a:lstStyle/>
          <a:p>
            <a:endParaRPr lang="en-US" dirty="0" smtClean="0"/>
          </a:p>
          <a:p>
            <a:endParaRPr lang="en-US" dirty="0"/>
          </a:p>
          <a:p>
            <a:endParaRPr lang="en-US" dirty="0" smtClean="0"/>
          </a:p>
          <a:p>
            <a:endParaRPr lang="en-US" dirty="0"/>
          </a:p>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500042"/>
            <a:ext cx="8215370" cy="6072230"/>
          </a:xfrm>
        </p:spPr>
        <p:txBody>
          <a:bodyPr/>
          <a:lstStyle/>
          <a:p>
            <a:endParaRPr lang="en-US" dirty="0" smtClean="0">
              <a:solidFill>
                <a:schemeClr val="tx1"/>
              </a:solidFill>
              <a:latin typeface="Times New Roman" pitchFamily="18" charset="0"/>
              <a:cs typeface="Times New Roman" pitchFamily="18" charset="0"/>
            </a:endParaRPr>
          </a:p>
          <a:p>
            <a:pPr algn="l"/>
            <a:r>
              <a:rPr lang="en-US" dirty="0" smtClean="0">
                <a:solidFill>
                  <a:schemeClr val="tx1"/>
                </a:solidFill>
                <a:latin typeface="Times New Roman" pitchFamily="18" charset="0"/>
                <a:cs typeface="Times New Roman" pitchFamily="18" charset="0"/>
              </a:rPr>
              <a:t>OBJECTIVE</a:t>
            </a:r>
          </a:p>
          <a:p>
            <a:pPr algn="l"/>
            <a:endParaRPr lang="en-US" dirty="0">
              <a:solidFill>
                <a:schemeClr val="tx1"/>
              </a:solidFill>
              <a:latin typeface="Times New Roman" pitchFamily="18" charset="0"/>
              <a:cs typeface="Times New Roman" pitchFamily="18" charset="0"/>
            </a:endParaRPr>
          </a:p>
          <a:p>
            <a:pPr algn="l">
              <a:lnSpc>
                <a:spcPct val="150000"/>
              </a:lnSpc>
              <a:buFont typeface="Wingdings" pitchFamily="2" charset="2"/>
              <a:buChar char="Ø"/>
            </a:pPr>
            <a:r>
              <a:rPr lang="en-US" dirty="0">
                <a:solidFill>
                  <a:schemeClr val="tx1"/>
                </a:solidFill>
                <a:latin typeface="Times New Roman" pitchFamily="18" charset="0"/>
                <a:cs typeface="Times New Roman" pitchFamily="18" charset="0"/>
              </a:rPr>
              <a:t>To detect whether the SMS is spam or not.</a:t>
            </a:r>
          </a:p>
          <a:p>
            <a:pPr algn="l">
              <a:lnSpc>
                <a:spcPct val="150000"/>
              </a:lnSpc>
              <a:buFont typeface="Wingdings" pitchFamily="2" charset="2"/>
              <a:buChar char="Ø"/>
            </a:pPr>
            <a:r>
              <a:rPr lang="en-US" dirty="0">
                <a:solidFill>
                  <a:schemeClr val="tx1"/>
                </a:solidFill>
                <a:latin typeface="Times New Roman" pitchFamily="18" charset="0"/>
                <a:cs typeface="Times New Roman" pitchFamily="18" charset="0"/>
              </a:rPr>
              <a:t>Technique </a:t>
            </a:r>
            <a:r>
              <a:rPr lang="en-US" dirty="0" smtClean="0">
                <a:solidFill>
                  <a:schemeClr val="tx1"/>
                </a:solidFill>
                <a:latin typeface="Times New Roman" pitchFamily="18" charset="0"/>
                <a:cs typeface="Times New Roman" pitchFamily="18" charset="0"/>
              </a:rPr>
              <a:t>Use</a:t>
            </a:r>
            <a:r>
              <a:rPr lang="en-US" dirty="0" smtClean="0">
                <a:solidFill>
                  <a:schemeClr val="tx1"/>
                </a:solidFill>
                <a:latin typeface="Times New Roman" pitchFamily="18" charset="0"/>
                <a:cs typeface="Times New Roman" pitchFamily="18" charset="0"/>
              </a:rPr>
              <a:t>:</a:t>
            </a:r>
          </a:p>
          <a:p>
            <a:pPr lvl="2">
              <a:lnSpc>
                <a:spcPct val="150000"/>
              </a:lnSpc>
              <a:buFont typeface="Wingdings" pitchFamily="2" charset="2"/>
              <a:buChar char="Ø"/>
            </a:pP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Machine </a:t>
            </a:r>
            <a:r>
              <a:rPr lang="en-US" dirty="0">
                <a:solidFill>
                  <a:schemeClr val="tx1"/>
                </a:solidFill>
                <a:latin typeface="Times New Roman" pitchFamily="18" charset="0"/>
                <a:cs typeface="Times New Roman" pitchFamily="18" charset="0"/>
              </a:rPr>
              <a:t>Learning</a:t>
            </a:r>
          </a:p>
          <a:p>
            <a:pPr algn="l">
              <a:lnSpc>
                <a:spcPct val="150000"/>
              </a:lnSpc>
              <a:buFont typeface="Wingdings" pitchFamily="2" charset="2"/>
              <a:buChar char="Ø"/>
            </a:pPr>
            <a:r>
              <a:rPr lang="en-US" dirty="0" smtClean="0">
                <a:solidFill>
                  <a:schemeClr val="tx1"/>
                </a:solidFill>
                <a:latin typeface="Times New Roman" pitchFamily="18" charset="0"/>
                <a:cs typeface="Times New Roman" pitchFamily="18" charset="0"/>
              </a:rPr>
              <a:t>Algorithms </a:t>
            </a:r>
            <a:r>
              <a:rPr lang="en-US" dirty="0">
                <a:solidFill>
                  <a:schemeClr val="tx1"/>
                </a:solidFill>
                <a:latin typeface="Times New Roman" pitchFamily="18" charset="0"/>
                <a:cs typeface="Times New Roman" pitchFamily="18" charset="0"/>
              </a:rPr>
              <a:t>used are </a:t>
            </a:r>
            <a:r>
              <a:rPr lang="en-US" dirty="0" smtClean="0">
                <a:latin typeface="Times New Roman" pitchFamily="18" charset="0"/>
                <a:cs typeface="Times New Roman" pitchFamily="18" charset="0"/>
              </a:rPr>
              <a:t>Naïve </a:t>
            </a:r>
            <a:r>
              <a:rPr lang="en-US" dirty="0" err="1" smtClean="0">
                <a:latin typeface="Times New Roman" pitchFamily="18" charset="0"/>
                <a:cs typeface="Times New Roman" pitchFamily="18" charset="0"/>
              </a:rPr>
              <a:t>Bayes</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and </a:t>
            </a:r>
            <a:r>
              <a:rPr lang="en-US" dirty="0" smtClean="0">
                <a:solidFill>
                  <a:schemeClr val="tx1"/>
                </a:solidFill>
                <a:latin typeface="Times New Roman" pitchFamily="18" charset="0"/>
                <a:cs typeface="Times New Roman" pitchFamily="18" charset="0"/>
              </a:rPr>
              <a:t>TFIDE.</a:t>
            </a:r>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500042"/>
            <a:ext cx="8215370" cy="6072230"/>
          </a:xfrm>
        </p:spPr>
        <p:txBody>
          <a:bodyPr>
            <a:normAutofit fontScale="85000" lnSpcReduction="10000"/>
          </a:bodyPr>
          <a:lstStyle/>
          <a:p>
            <a:pPr algn="just"/>
            <a:r>
              <a:rPr lang="en-US" b="1" dirty="0">
                <a:solidFill>
                  <a:schemeClr val="tx1"/>
                </a:solidFill>
                <a:latin typeface="Times New Roman" pitchFamily="18" charset="0"/>
                <a:ea typeface="Tahoma" pitchFamily="34" charset="0"/>
                <a:cs typeface="Times New Roman" pitchFamily="18" charset="0"/>
              </a:rPr>
              <a:t>What is Spamming</a:t>
            </a:r>
            <a:r>
              <a:rPr lang="en-US" b="1" dirty="0" smtClean="0">
                <a:solidFill>
                  <a:schemeClr val="tx1"/>
                </a:solidFill>
                <a:latin typeface="Times New Roman" pitchFamily="18" charset="0"/>
                <a:ea typeface="Tahoma" pitchFamily="34" charset="0"/>
                <a:cs typeface="Times New Roman" pitchFamily="18" charset="0"/>
              </a:rPr>
              <a:t>?</a:t>
            </a:r>
          </a:p>
          <a:p>
            <a:pPr algn="just"/>
            <a:endParaRPr lang="en-US" b="1" dirty="0" smtClean="0">
              <a:solidFill>
                <a:schemeClr val="tx1"/>
              </a:solidFill>
              <a:latin typeface="Times New Roman" pitchFamily="18" charset="0"/>
              <a:ea typeface="Tahoma" pitchFamily="34" charset="0"/>
              <a:cs typeface="Times New Roman" pitchFamily="18" charset="0"/>
            </a:endParaRPr>
          </a:p>
          <a:p>
            <a:pPr algn="just"/>
            <a:r>
              <a:rPr lang="en-US" dirty="0">
                <a:solidFill>
                  <a:schemeClr val="tx1"/>
                </a:solidFill>
                <a:latin typeface="Times New Roman" pitchFamily="18" charset="0"/>
                <a:ea typeface="Tahoma" pitchFamily="34" charset="0"/>
                <a:cs typeface="Times New Roman" pitchFamily="18" charset="0"/>
              </a:rPr>
              <a:t>SPAMMING: </a:t>
            </a:r>
            <a:endParaRPr lang="en-US" dirty="0" smtClean="0">
              <a:solidFill>
                <a:schemeClr val="tx1"/>
              </a:solidFill>
              <a:latin typeface="Times New Roman" pitchFamily="18" charset="0"/>
              <a:ea typeface="Tahoma" pitchFamily="34" charset="0"/>
              <a:cs typeface="Times New Roman" pitchFamily="18" charset="0"/>
            </a:endParaRPr>
          </a:p>
          <a:p>
            <a:pPr algn="just">
              <a:lnSpc>
                <a:spcPct val="150000"/>
              </a:lnSpc>
              <a:buFont typeface="Wingdings" pitchFamily="2" charset="2"/>
              <a:buChar char="Ø"/>
            </a:pPr>
            <a:r>
              <a:rPr lang="en-US" dirty="0" smtClean="0">
                <a:solidFill>
                  <a:schemeClr val="tx1"/>
                </a:solidFill>
                <a:latin typeface="Times New Roman" pitchFamily="18" charset="0"/>
                <a:ea typeface="Tahoma" pitchFamily="34" charset="0"/>
                <a:cs typeface="Times New Roman" pitchFamily="18" charset="0"/>
              </a:rPr>
              <a:t>Irrelevant </a:t>
            </a:r>
            <a:r>
              <a:rPr lang="en-US" dirty="0">
                <a:solidFill>
                  <a:schemeClr val="tx1"/>
                </a:solidFill>
                <a:latin typeface="Times New Roman" pitchFamily="18" charset="0"/>
                <a:ea typeface="Tahoma" pitchFamily="34" charset="0"/>
                <a:cs typeface="Times New Roman" pitchFamily="18" charset="0"/>
              </a:rPr>
              <a:t>or unsolicited messages sent over the internet typically to a large number of users, for the purpose of advertising, spreading malware, </a:t>
            </a:r>
            <a:r>
              <a:rPr lang="en-US" dirty="0" smtClean="0">
                <a:solidFill>
                  <a:schemeClr val="tx1"/>
                </a:solidFill>
                <a:latin typeface="Times New Roman" pitchFamily="18" charset="0"/>
                <a:ea typeface="Tahoma" pitchFamily="34" charset="0"/>
                <a:cs typeface="Times New Roman" pitchFamily="18" charset="0"/>
              </a:rPr>
              <a:t>etc.</a:t>
            </a:r>
          </a:p>
          <a:p>
            <a:pPr algn="just">
              <a:lnSpc>
                <a:spcPct val="150000"/>
              </a:lnSpc>
              <a:buFont typeface="Wingdings" pitchFamily="2" charset="2"/>
              <a:buChar char="Ø"/>
            </a:pPr>
            <a:r>
              <a:rPr lang="en-US" dirty="0" smtClean="0">
                <a:solidFill>
                  <a:schemeClr val="tx1"/>
                </a:solidFill>
                <a:latin typeface="Times New Roman" pitchFamily="18" charset="0"/>
                <a:ea typeface="Tahoma" pitchFamily="34" charset="0"/>
                <a:cs typeface="Times New Roman" pitchFamily="18" charset="0"/>
              </a:rPr>
              <a:t>It </a:t>
            </a:r>
            <a:r>
              <a:rPr lang="en-US" dirty="0">
                <a:solidFill>
                  <a:schemeClr val="tx1"/>
                </a:solidFill>
                <a:latin typeface="Times New Roman" pitchFamily="18" charset="0"/>
                <a:ea typeface="Tahoma" pitchFamily="34" charset="0"/>
                <a:cs typeface="Times New Roman" pitchFamily="18" charset="0"/>
              </a:rPr>
              <a:t>refers to the use of electronic messaging systems to send out unrequested or unwanted messages in bulk</a:t>
            </a:r>
            <a:r>
              <a:rPr lang="en-US" dirty="0" smtClean="0">
                <a:solidFill>
                  <a:schemeClr val="tx1"/>
                </a:solidFill>
                <a:latin typeface="Times New Roman" pitchFamily="18" charset="0"/>
                <a:ea typeface="Tahoma" pitchFamily="34" charset="0"/>
                <a:cs typeface="Times New Roman" pitchFamily="18" charset="0"/>
              </a:rPr>
              <a:t>.</a:t>
            </a:r>
            <a:endParaRPr lang="en-US" dirty="0">
              <a:solidFill>
                <a:schemeClr val="tx1"/>
              </a:solidFill>
              <a:latin typeface="Times New Roman" pitchFamily="18" charset="0"/>
              <a:ea typeface="Tahoma" pitchFamily="34" charset="0"/>
              <a:cs typeface="Times New Roman" pitchFamily="18" charset="0"/>
            </a:endParaRPr>
          </a:p>
          <a:p>
            <a:pPr lvl="2" algn="just">
              <a:lnSpc>
                <a:spcPct val="160000"/>
              </a:lnSpc>
            </a:pPr>
            <a:r>
              <a:rPr lang="en-US" sz="2400" dirty="0">
                <a:solidFill>
                  <a:schemeClr val="tx1"/>
                </a:solidFill>
                <a:latin typeface="Times New Roman" pitchFamily="18" charset="0"/>
                <a:ea typeface="Tahoma" pitchFamily="34" charset="0"/>
                <a:cs typeface="Times New Roman" pitchFamily="18" charset="0"/>
              </a:rPr>
              <a:t>There are few advantages of spamming -</a:t>
            </a:r>
          </a:p>
          <a:p>
            <a:pPr lvl="2" algn="just">
              <a:lnSpc>
                <a:spcPct val="160000"/>
              </a:lnSpc>
            </a:pPr>
            <a:r>
              <a:rPr lang="en-US" sz="2400" dirty="0">
                <a:solidFill>
                  <a:schemeClr val="tx1"/>
                </a:solidFill>
                <a:latin typeface="Times New Roman" pitchFamily="18" charset="0"/>
                <a:ea typeface="Tahoma" pitchFamily="34" charset="0"/>
                <a:cs typeface="Times New Roman" pitchFamily="18" charset="0"/>
              </a:rPr>
              <a:t>1) Less cost to advertise.</a:t>
            </a:r>
          </a:p>
          <a:p>
            <a:pPr lvl="2" algn="just">
              <a:lnSpc>
                <a:spcPct val="160000"/>
              </a:lnSpc>
            </a:pPr>
            <a:r>
              <a:rPr lang="en-US" sz="2400" dirty="0">
                <a:solidFill>
                  <a:schemeClr val="tx1"/>
                </a:solidFill>
                <a:latin typeface="Times New Roman" pitchFamily="18" charset="0"/>
                <a:ea typeface="Tahoma" pitchFamily="34" charset="0"/>
                <a:cs typeface="Times New Roman" pitchFamily="18" charset="0"/>
              </a:rPr>
              <a:t>2) Few spam messages are also useful for the consumer.</a:t>
            </a:r>
          </a:p>
          <a:p>
            <a:pPr algn="just"/>
            <a:endParaRPr lang="en-US" dirty="0">
              <a:solidFill>
                <a:schemeClr val="tx1"/>
              </a:solidFill>
              <a:latin typeface="Times New Roman" pitchFamily="18" charset="0"/>
              <a:ea typeface="Tahoma" pitchFamily="34"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500042"/>
            <a:ext cx="8215370" cy="6072230"/>
          </a:xfrm>
        </p:spPr>
        <p:txBody>
          <a:bodyPr>
            <a:normAutofit fontScale="85000" lnSpcReduction="20000"/>
          </a:bodyPr>
          <a:lstStyle/>
          <a:p>
            <a:pPr algn="l"/>
            <a:r>
              <a:rPr lang="en-US" dirty="0">
                <a:solidFill>
                  <a:schemeClr val="tx1"/>
                </a:solidFill>
                <a:latin typeface="Times New Roman" pitchFamily="18" charset="0"/>
                <a:cs typeface="Times New Roman" pitchFamily="18" charset="0"/>
              </a:rPr>
              <a:t>TYPES OF SPAMMING</a:t>
            </a:r>
          </a:p>
          <a:p>
            <a:pPr algn="just">
              <a:lnSpc>
                <a:spcPct val="150000"/>
              </a:lnSpc>
              <a:buFont typeface="Wingdings" pitchFamily="2" charset="2"/>
              <a:buChar char="Ø"/>
            </a:pPr>
            <a:r>
              <a:rPr lang="en-US" dirty="0">
                <a:solidFill>
                  <a:schemeClr val="tx1"/>
                </a:solidFill>
                <a:latin typeface="Times New Roman" pitchFamily="18" charset="0"/>
                <a:cs typeface="Times New Roman" pitchFamily="18" charset="0"/>
              </a:rPr>
              <a:t>Spamming occurs in different media. The different media's are: Email Spam, Instant Messaging </a:t>
            </a:r>
            <a:r>
              <a:rPr lang="en-US" dirty="0" smtClean="0">
                <a:solidFill>
                  <a:schemeClr val="tx1"/>
                </a:solidFill>
                <a:latin typeface="Times New Roman" pitchFamily="18" charset="0"/>
                <a:cs typeface="Times New Roman" pitchFamily="18" charset="0"/>
              </a:rPr>
              <a:t>Spam, Usenet </a:t>
            </a:r>
            <a:r>
              <a:rPr lang="en-US" dirty="0">
                <a:solidFill>
                  <a:schemeClr val="tx1"/>
                </a:solidFill>
                <a:latin typeface="Times New Roman" pitchFamily="18" charset="0"/>
                <a:cs typeface="Times New Roman" pitchFamily="18" charset="0"/>
              </a:rPr>
              <a:t>Newsgroup Spam, Mobile Phone Messaging Spam or SMS Spam, Online Reviews Spam, </a:t>
            </a:r>
            <a:r>
              <a:rPr lang="en-US" dirty="0" smtClean="0">
                <a:solidFill>
                  <a:schemeClr val="tx1"/>
                </a:solidFill>
                <a:latin typeface="Times New Roman" pitchFamily="18" charset="0"/>
                <a:cs typeface="Times New Roman" pitchFamily="18" charset="0"/>
              </a:rPr>
              <a:t>Web Search </a:t>
            </a:r>
            <a:r>
              <a:rPr lang="en-US" dirty="0">
                <a:solidFill>
                  <a:schemeClr val="tx1"/>
                </a:solidFill>
                <a:latin typeface="Times New Roman" pitchFamily="18" charset="0"/>
                <a:cs typeface="Times New Roman" pitchFamily="18" charset="0"/>
              </a:rPr>
              <a:t>Engine Spam, Wiki Spam, Social Networking Spam, Spam in Mobile Apps, File Sharing Spam, </a:t>
            </a:r>
            <a:r>
              <a:rPr lang="en-US" dirty="0" smtClean="0">
                <a:solidFill>
                  <a:schemeClr val="tx1"/>
                </a:solidFill>
                <a:latin typeface="Times New Roman" pitchFamily="18" charset="0"/>
                <a:cs typeface="Times New Roman" pitchFamily="18" charset="0"/>
              </a:rPr>
              <a:t>and Television </a:t>
            </a:r>
            <a:r>
              <a:rPr lang="en-US" dirty="0">
                <a:solidFill>
                  <a:schemeClr val="tx1"/>
                </a:solidFill>
                <a:latin typeface="Times New Roman" pitchFamily="18" charset="0"/>
                <a:cs typeface="Times New Roman" pitchFamily="18" charset="0"/>
              </a:rPr>
              <a:t>Advertising Spam etc</a:t>
            </a:r>
            <a:r>
              <a:rPr lang="en-US" dirty="0" smtClean="0">
                <a:solidFill>
                  <a:schemeClr val="tx1"/>
                </a:solidFill>
                <a:latin typeface="Times New Roman" pitchFamily="18" charset="0"/>
                <a:cs typeface="Times New Roman" pitchFamily="18" charset="0"/>
              </a:rPr>
              <a:t>.</a:t>
            </a:r>
          </a:p>
          <a:p>
            <a:pPr algn="just">
              <a:lnSpc>
                <a:spcPct val="150000"/>
              </a:lnSpc>
            </a:pPr>
            <a:endParaRPr lang="en-US" dirty="0">
              <a:solidFill>
                <a:schemeClr val="tx1"/>
              </a:solidFill>
              <a:latin typeface="Times New Roman" pitchFamily="18" charset="0"/>
              <a:cs typeface="Times New Roman" pitchFamily="18" charset="0"/>
            </a:endParaRPr>
          </a:p>
          <a:p>
            <a:pPr algn="just">
              <a:lnSpc>
                <a:spcPct val="150000"/>
              </a:lnSpc>
              <a:buFont typeface="Wingdings" pitchFamily="2" charset="2"/>
              <a:buChar char="Ø"/>
            </a:pPr>
            <a:r>
              <a:rPr lang="en-US" dirty="0" smtClean="0">
                <a:solidFill>
                  <a:schemeClr val="tx1"/>
                </a:solidFill>
                <a:latin typeface="Times New Roman" pitchFamily="18" charset="0"/>
                <a:cs typeface="Times New Roman" pitchFamily="18" charset="0"/>
              </a:rPr>
              <a:t>The </a:t>
            </a:r>
            <a:r>
              <a:rPr lang="en-US" dirty="0">
                <a:solidFill>
                  <a:schemeClr val="tx1"/>
                </a:solidFill>
                <a:latin typeface="Times New Roman" pitchFamily="18" charset="0"/>
                <a:cs typeface="Times New Roman" pitchFamily="18" charset="0"/>
              </a:rPr>
              <a:t>most widely recognized form of </a:t>
            </a:r>
            <a:r>
              <a:rPr lang="en-US" dirty="0" smtClean="0">
                <a:solidFill>
                  <a:schemeClr val="tx1"/>
                </a:solidFill>
                <a:latin typeface="Times New Roman" pitchFamily="18" charset="0"/>
                <a:cs typeface="Times New Roman" pitchFamily="18" charset="0"/>
              </a:rPr>
              <a:t>spam </a:t>
            </a:r>
            <a:r>
              <a:rPr lang="en-US" dirty="0">
                <a:solidFill>
                  <a:schemeClr val="tx1"/>
                </a:solidFill>
                <a:latin typeface="Times New Roman" pitchFamily="18" charset="0"/>
                <a:cs typeface="Times New Roman" pitchFamily="18" charset="0"/>
              </a:rPr>
              <a:t>are Email Spam, SMS Spam, and Online Review Spam</a:t>
            </a:r>
          </a:p>
          <a:p>
            <a:pPr algn="l"/>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47500" lnSpcReduction="20000"/>
          </a:bodyPr>
          <a:lstStyle/>
          <a:p>
            <a:pPr algn="just">
              <a:lnSpc>
                <a:spcPct val="170000"/>
              </a:lnSpc>
            </a:pPr>
            <a:r>
              <a:rPr lang="en-US" sz="3100" dirty="0">
                <a:solidFill>
                  <a:schemeClr val="tx1"/>
                </a:solidFill>
                <a:latin typeface="Times New Roman" pitchFamily="18" charset="0"/>
                <a:cs typeface="Times New Roman" pitchFamily="18" charset="0"/>
              </a:rPr>
              <a:t>WHY SPAMMING IS A PROBLEM?</a:t>
            </a:r>
          </a:p>
          <a:p>
            <a:pPr algn="just">
              <a:lnSpc>
                <a:spcPct val="170000"/>
              </a:lnSpc>
              <a:buFont typeface="Wingdings" pitchFamily="2" charset="2"/>
              <a:buChar char="Ø"/>
            </a:pPr>
            <a:r>
              <a:rPr lang="en-US" sz="4200" dirty="0">
                <a:solidFill>
                  <a:schemeClr val="tx1"/>
                </a:solidFill>
                <a:latin typeface="Times New Roman" pitchFamily="18" charset="0"/>
                <a:cs typeface="Times New Roman" pitchFamily="18" charset="0"/>
              </a:rPr>
              <a:t>Spamming wastes people's time with unwanted email or text messages.</a:t>
            </a:r>
          </a:p>
          <a:p>
            <a:pPr algn="just">
              <a:lnSpc>
                <a:spcPct val="170000"/>
              </a:lnSpc>
              <a:buFont typeface="Wingdings" pitchFamily="2" charset="2"/>
              <a:buChar char="Ø"/>
            </a:pPr>
            <a:r>
              <a:rPr lang="en-US" sz="4200" dirty="0">
                <a:solidFill>
                  <a:schemeClr val="tx1"/>
                </a:solidFill>
                <a:latin typeface="Times New Roman" pitchFamily="18" charset="0"/>
                <a:cs typeface="Times New Roman" pitchFamily="18" charset="0"/>
              </a:rPr>
              <a:t>In addition to that, spam also eats up a lot of network bandwidth.</a:t>
            </a:r>
          </a:p>
          <a:p>
            <a:pPr algn="just">
              <a:lnSpc>
                <a:spcPct val="170000"/>
              </a:lnSpc>
              <a:buFont typeface="Wingdings" pitchFamily="2" charset="2"/>
              <a:buChar char="Ø"/>
            </a:pPr>
            <a:r>
              <a:rPr lang="en-US" sz="4200" dirty="0">
                <a:solidFill>
                  <a:schemeClr val="tx1"/>
                </a:solidFill>
                <a:latin typeface="Times New Roman" pitchFamily="18" charset="0"/>
                <a:cs typeface="Times New Roman" pitchFamily="18" charset="0"/>
              </a:rPr>
              <a:t>Spamming can also be used to spread computer viruses or other malicious software.</a:t>
            </a:r>
          </a:p>
          <a:p>
            <a:pPr algn="just">
              <a:lnSpc>
                <a:spcPct val="170000"/>
              </a:lnSpc>
              <a:buFont typeface="Wingdings" pitchFamily="2" charset="2"/>
              <a:buChar char="Ø"/>
            </a:pPr>
            <a:r>
              <a:rPr lang="en-US" sz="4200" dirty="0">
                <a:solidFill>
                  <a:schemeClr val="tx1"/>
                </a:solidFill>
                <a:latin typeface="Times New Roman" pitchFamily="18" charset="0"/>
                <a:cs typeface="Times New Roman" pitchFamily="18" charset="0"/>
              </a:rPr>
              <a:t>Some spam attempts to capitalize on human greed, while some takes advantage of the victims inexperience with computer technology to trick them.</a:t>
            </a:r>
          </a:p>
          <a:p>
            <a:pPr algn="just">
              <a:lnSpc>
                <a:spcPct val="170000"/>
              </a:lnSpc>
              <a:buFont typeface="Wingdings" pitchFamily="2" charset="2"/>
              <a:buChar char="Ø"/>
            </a:pPr>
            <a:r>
              <a:rPr lang="en-US" sz="4200" dirty="0">
                <a:solidFill>
                  <a:schemeClr val="tx1"/>
                </a:solidFill>
                <a:latin typeface="Times New Roman" pitchFamily="18" charset="0"/>
                <a:cs typeface="Times New Roman" pitchFamily="18" charset="0"/>
              </a:rPr>
              <a:t>Sending thousands of messages per hour caused in an indirect way to the user like long-distance charges, per minute access charges dialing to internet service provider(ISP). One US based ISP estimates that </a:t>
            </a:r>
            <a:r>
              <a:rPr lang="en-US" sz="4200" dirty="0" smtClean="0">
                <a:solidFill>
                  <a:schemeClr val="tx1"/>
                </a:solidFill>
                <a:latin typeface="Times New Roman" pitchFamily="18" charset="0"/>
                <a:cs typeface="Times New Roman" pitchFamily="18" charset="0"/>
              </a:rPr>
              <a:t>spam costs </a:t>
            </a:r>
            <a:r>
              <a:rPr lang="en-US" sz="4200" dirty="0">
                <a:solidFill>
                  <a:schemeClr val="tx1"/>
                </a:solidFill>
                <a:latin typeface="Times New Roman" pitchFamily="18" charset="0"/>
                <a:cs typeface="Times New Roman" pitchFamily="18" charset="0"/>
              </a:rPr>
              <a:t>it more than $1 million per </a:t>
            </a:r>
            <a:r>
              <a:rPr lang="en-US" sz="4200" dirty="0" smtClean="0">
                <a:solidFill>
                  <a:schemeClr val="tx1"/>
                </a:solidFill>
                <a:latin typeface="Times New Roman" pitchFamily="18" charset="0"/>
                <a:cs typeface="Times New Roman" pitchFamily="18" charset="0"/>
              </a:rPr>
              <a:t>month, accounting </a:t>
            </a:r>
            <a:r>
              <a:rPr lang="en-US" sz="4200" dirty="0">
                <a:solidFill>
                  <a:schemeClr val="tx1"/>
                </a:solidFill>
                <a:latin typeface="Times New Roman" pitchFamily="18" charset="0"/>
                <a:cs typeface="Times New Roman" pitchFamily="18" charset="0"/>
              </a:rPr>
              <a:t>for nearly $3 per user per month</a:t>
            </a:r>
          </a:p>
          <a:p>
            <a:pPr algn="just">
              <a:lnSpc>
                <a:spcPct val="170000"/>
              </a:lnSpc>
              <a:buFont typeface="Wingdings" pitchFamily="2" charset="2"/>
              <a:buChar char="Ø"/>
            </a:pPr>
            <a:r>
              <a:rPr lang="en-US" sz="4200" dirty="0" smtClean="0">
                <a:solidFill>
                  <a:schemeClr val="tx1"/>
                </a:solidFill>
                <a:latin typeface="Times New Roman" pitchFamily="18" charset="0"/>
                <a:cs typeface="Times New Roman" pitchFamily="18" charset="0"/>
              </a:rPr>
              <a:t>Other </a:t>
            </a:r>
            <a:r>
              <a:rPr lang="en-US" sz="4200" dirty="0">
                <a:solidFill>
                  <a:schemeClr val="tx1"/>
                </a:solidFill>
                <a:latin typeface="Times New Roman" pitchFamily="18" charset="0"/>
                <a:cs typeface="Times New Roman" pitchFamily="18" charset="0"/>
              </a:rPr>
              <a:t>problems include Fraud, Theft, Causing harm to the market place and global implications etc</a:t>
            </a:r>
            <a:r>
              <a:rPr lang="en-US" sz="4200" dirty="0" smtClean="0">
                <a:solidFill>
                  <a:schemeClr val="tx1"/>
                </a:solidFill>
                <a:latin typeface="Times New Roman" pitchFamily="18" charset="0"/>
                <a:cs typeface="Times New Roman" pitchFamily="18" charset="0"/>
              </a:rPr>
              <a:t>.</a:t>
            </a:r>
            <a:endParaRPr lang="en-US" sz="4200" dirty="0">
              <a:solidFill>
                <a:schemeClr val="tx1"/>
              </a:solidFill>
              <a:latin typeface="Times New Roman" pitchFamily="18" charset="0"/>
              <a:cs typeface="Times New Roman" pitchFamily="18" charset="0"/>
            </a:endParaRPr>
          </a:p>
          <a:p>
            <a:pPr algn="l"/>
            <a:r>
              <a:rPr lang="en-US" dirty="0">
                <a:solidFill>
                  <a:schemeClr val="tx1"/>
                </a:solidFill>
              </a:rPr>
              <a:t> </a:t>
            </a:r>
          </a:p>
          <a:p>
            <a:pPr algn="l"/>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0"/>
            <a:ext cx="8786842" cy="6858000"/>
          </a:xfrm>
        </p:spPr>
        <p:txBody>
          <a:bodyPr>
            <a:noAutofit/>
          </a:bodyPr>
          <a:lstStyle/>
          <a:p>
            <a:pPr>
              <a:lnSpc>
                <a:spcPct val="170000"/>
              </a:lnSpc>
            </a:pPr>
            <a:r>
              <a:rPr lang="en-US" sz="1800" dirty="0">
                <a:solidFill>
                  <a:schemeClr val="tx1"/>
                </a:solidFill>
                <a:latin typeface="Times New Roman" pitchFamily="18" charset="0"/>
                <a:cs typeface="Times New Roman" pitchFamily="18" charset="0"/>
              </a:rPr>
              <a:t>HOW TO PREVENT IT?</a:t>
            </a:r>
          </a:p>
          <a:p>
            <a:pPr algn="l">
              <a:lnSpc>
                <a:spcPct val="170000"/>
              </a:lnSpc>
              <a:buFont typeface="Arial" pitchFamily="34" charset="0"/>
              <a:buChar char="•"/>
            </a:pPr>
            <a:r>
              <a:rPr lang="en-US" sz="1800" dirty="0">
                <a:solidFill>
                  <a:schemeClr val="tx1"/>
                </a:solidFill>
                <a:latin typeface="Times New Roman" pitchFamily="18" charset="0"/>
                <a:cs typeface="Times New Roman" pitchFamily="18" charset="0"/>
              </a:rPr>
              <a:t>There are many organizations, as well as individuals, who have taken it upon themselves to fight spam with variety of techniques.</a:t>
            </a:r>
          </a:p>
          <a:p>
            <a:pPr algn="l">
              <a:lnSpc>
                <a:spcPct val="170000"/>
              </a:lnSpc>
            </a:pPr>
            <a:r>
              <a:rPr lang="en-US" sz="1800" dirty="0">
                <a:solidFill>
                  <a:schemeClr val="tx1"/>
                </a:solidFill>
                <a:latin typeface="Times New Roman" pitchFamily="18" charset="0"/>
                <a:cs typeface="Times New Roman" pitchFamily="18" charset="0"/>
              </a:rPr>
              <a:t>• But as the internet is public, there is little that can be done to prevent spam, just as it is impossible to prevent junk mail.</a:t>
            </a:r>
          </a:p>
          <a:p>
            <a:pPr algn="l">
              <a:lnSpc>
                <a:spcPct val="170000"/>
              </a:lnSpc>
            </a:pPr>
            <a:r>
              <a:rPr lang="en-US" sz="1800" dirty="0">
                <a:solidFill>
                  <a:schemeClr val="tx1"/>
                </a:solidFill>
                <a:latin typeface="Times New Roman" pitchFamily="18" charset="0"/>
                <a:cs typeface="Times New Roman" pitchFamily="18" charset="0"/>
              </a:rPr>
              <a:t>• Some online services have instituted polices to prevent spammers from spamming their </a:t>
            </a:r>
            <a:r>
              <a:rPr lang="en-US" sz="1800" dirty="0" smtClean="0">
                <a:solidFill>
                  <a:schemeClr val="tx1"/>
                </a:solidFill>
                <a:latin typeface="Times New Roman" pitchFamily="18" charset="0"/>
                <a:cs typeface="Times New Roman" pitchFamily="18" charset="0"/>
              </a:rPr>
              <a:t>subscribers</a:t>
            </a:r>
            <a:r>
              <a:rPr lang="en-US" sz="1800" dirty="0" smtClean="0">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To </a:t>
            </a:r>
            <a:r>
              <a:rPr lang="en-US" sz="1800" dirty="0">
                <a:solidFill>
                  <a:schemeClr val="tx1"/>
                </a:solidFill>
                <a:latin typeface="Times New Roman" pitchFamily="18" charset="0"/>
                <a:cs typeface="Times New Roman" pitchFamily="18" charset="0"/>
              </a:rPr>
              <a:t>prevent this, there are many spam filter and machine learning technologies to detect spam messages and  emails etc.</a:t>
            </a:r>
          </a:p>
          <a:p>
            <a:pPr algn="l">
              <a:lnSpc>
                <a:spcPct val="170000"/>
              </a:lnSpc>
            </a:pPr>
            <a:r>
              <a:rPr lang="en-US" sz="1800" dirty="0">
                <a:solidFill>
                  <a:schemeClr val="tx1"/>
                </a:solidFill>
                <a:latin typeface="Times New Roman" pitchFamily="18" charset="0"/>
                <a:cs typeface="Times New Roman" pitchFamily="18" charset="0"/>
              </a:rPr>
              <a:t>• To fight the flood, many service providers have tried a variety of technological blocks and filters </a:t>
            </a:r>
            <a:r>
              <a:rPr lang="en-US" sz="1800" dirty="0" smtClean="0">
                <a:solidFill>
                  <a:schemeClr val="tx1"/>
                </a:solidFill>
                <a:latin typeface="Times New Roman" pitchFamily="18" charset="0"/>
                <a:cs typeface="Times New Roman" pitchFamily="18" charset="0"/>
              </a:rPr>
              <a:t>with varying </a:t>
            </a:r>
            <a:r>
              <a:rPr lang="en-US" sz="1800" dirty="0">
                <a:solidFill>
                  <a:schemeClr val="tx1"/>
                </a:solidFill>
                <a:latin typeface="Times New Roman" pitchFamily="18" charset="0"/>
                <a:cs typeface="Times New Roman" pitchFamily="18" charset="0"/>
              </a:rPr>
              <a:t>degrees of success - but for many, technology alone has not been enough and so they have tuned to the law.</a:t>
            </a:r>
          </a:p>
          <a:p>
            <a:pPr>
              <a:lnSpc>
                <a:spcPct val="170000"/>
              </a:lnSpc>
            </a:pPr>
            <a:r>
              <a:rPr lang="en-US" sz="1800" dirty="0">
                <a:solidFill>
                  <a:schemeClr val="tx1"/>
                </a:solidFill>
                <a:latin typeface="Times New Roman" pitchFamily="18" charset="0"/>
                <a:cs typeface="Times New Roman" pitchFamily="18" charset="0"/>
              </a:rPr>
              <a:t> </a:t>
            </a:r>
          </a:p>
          <a:p>
            <a:pPr>
              <a:lnSpc>
                <a:spcPct val="170000"/>
              </a:lnSpc>
            </a:pPr>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500042"/>
            <a:ext cx="8215370" cy="6072230"/>
          </a:xfrm>
        </p:spPr>
        <p:txBody>
          <a:bodyPr>
            <a:normAutofit fontScale="55000" lnSpcReduction="20000"/>
          </a:bodyPr>
          <a:lstStyle/>
          <a:p>
            <a:pPr algn="l"/>
            <a:r>
              <a:rPr lang="en-US" sz="3600" dirty="0">
                <a:solidFill>
                  <a:schemeClr val="tx1"/>
                </a:solidFill>
                <a:latin typeface="Times New Roman" pitchFamily="18" charset="0"/>
                <a:cs typeface="Times New Roman" pitchFamily="18" charset="0"/>
              </a:rPr>
              <a:t>SHORT MESSAGE SERVICE SPAMMING</a:t>
            </a:r>
          </a:p>
          <a:p>
            <a:pPr algn="l">
              <a:lnSpc>
                <a:spcPct val="170000"/>
              </a:lnSpc>
              <a:buFont typeface="Wingdings" pitchFamily="2" charset="2"/>
              <a:buChar char="Ø"/>
            </a:pPr>
            <a:r>
              <a:rPr lang="en-US" sz="3200" dirty="0" smtClean="0">
                <a:solidFill>
                  <a:schemeClr val="tx1"/>
                </a:solidFill>
                <a:latin typeface="Times New Roman" pitchFamily="18" charset="0"/>
                <a:cs typeface="Times New Roman" pitchFamily="18" charset="0"/>
              </a:rPr>
              <a:t> </a:t>
            </a:r>
            <a:r>
              <a:rPr lang="en-US" sz="3200" dirty="0">
                <a:solidFill>
                  <a:schemeClr val="tx1"/>
                </a:solidFill>
                <a:latin typeface="Times New Roman" pitchFamily="18" charset="0"/>
                <a:cs typeface="Times New Roman" pitchFamily="18" charset="0"/>
              </a:rPr>
              <a:t>SMS SPAM: Spam targeting users of instant messaging services, SMS or private messages within websites. Simply, It is any junk message delivered to a mobile phone as text message. </a:t>
            </a:r>
          </a:p>
          <a:p>
            <a:pPr algn="l">
              <a:lnSpc>
                <a:spcPct val="170000"/>
              </a:lnSpc>
              <a:buFont typeface="Wingdings" pitchFamily="2" charset="2"/>
              <a:buChar char="Ø"/>
            </a:pPr>
            <a:r>
              <a:rPr lang="en-US" sz="3200" dirty="0">
                <a:solidFill>
                  <a:schemeClr val="tx1"/>
                </a:solidFill>
                <a:latin typeface="Times New Roman" pitchFamily="18" charset="0"/>
                <a:cs typeface="Times New Roman" pitchFamily="18" charset="0"/>
              </a:rPr>
              <a:t>In North America less than 1% of SMS messages were spam and in Asia up to 30% of messages are Spam in 2006.</a:t>
            </a:r>
          </a:p>
          <a:p>
            <a:pPr algn="l">
              <a:lnSpc>
                <a:spcPct val="170000"/>
              </a:lnSpc>
              <a:buFont typeface="Wingdings" pitchFamily="2" charset="2"/>
              <a:buChar char="Ø"/>
            </a:pPr>
            <a:r>
              <a:rPr lang="en-US" sz="3200" dirty="0" smtClean="0">
                <a:solidFill>
                  <a:schemeClr val="tx1"/>
                </a:solidFill>
                <a:latin typeface="Times New Roman" pitchFamily="18" charset="0"/>
                <a:cs typeface="Times New Roman" pitchFamily="18" charset="0"/>
              </a:rPr>
              <a:t> </a:t>
            </a:r>
            <a:r>
              <a:rPr lang="en-US" sz="3200" dirty="0">
                <a:solidFill>
                  <a:schemeClr val="tx1"/>
                </a:solidFill>
                <a:latin typeface="Times New Roman" pitchFamily="18" charset="0"/>
                <a:cs typeface="Times New Roman" pitchFamily="18" charset="0"/>
              </a:rPr>
              <a:t>The growth of mobile phone users has lead to a dramatic increasing of SMS spam messages.</a:t>
            </a:r>
          </a:p>
          <a:p>
            <a:pPr algn="l">
              <a:lnSpc>
                <a:spcPct val="170000"/>
              </a:lnSpc>
              <a:buFont typeface="Wingdings" pitchFamily="2" charset="2"/>
              <a:buChar char="Ø"/>
            </a:pPr>
            <a:r>
              <a:rPr lang="en-US" sz="3200" dirty="0">
                <a:solidFill>
                  <a:schemeClr val="tx1"/>
                </a:solidFill>
                <a:latin typeface="Times New Roman" pitchFamily="18" charset="0"/>
                <a:cs typeface="Times New Roman" pitchFamily="18" charset="0"/>
              </a:rPr>
              <a:t>Fighting against mobile phone spam is difficult, due to low rate of SMS for the users and service providers, and limited availability of spam filtering software's</a:t>
            </a:r>
            <a:r>
              <a:rPr lang="en-US" sz="3200" dirty="0" smtClean="0">
                <a:solidFill>
                  <a:schemeClr val="tx1"/>
                </a:solidFill>
                <a:latin typeface="Times New Roman" pitchFamily="18" charset="0"/>
                <a:cs typeface="Times New Roman" pitchFamily="18" charset="0"/>
              </a:rPr>
              <a:t>.</a:t>
            </a:r>
          </a:p>
          <a:p>
            <a:pPr algn="l">
              <a:lnSpc>
                <a:spcPct val="170000"/>
              </a:lnSpc>
              <a:buFont typeface="Wingdings" pitchFamily="2" charset="2"/>
              <a:buChar char="Ø"/>
            </a:pPr>
            <a:r>
              <a:rPr lang="en-US" sz="3200" dirty="0">
                <a:solidFill>
                  <a:schemeClr val="tx1"/>
                </a:solidFill>
                <a:latin typeface="Times New Roman" pitchFamily="18" charset="0"/>
                <a:cs typeface="Times New Roman" pitchFamily="18" charset="0"/>
              </a:rPr>
              <a:t>On the other hand, due to the scarcity of a public SMS datasets that are needed for validation and comparison of different classifiers, it is also difficult to fight against the spam.</a:t>
            </a:r>
          </a:p>
          <a:p>
            <a:pPr algn="l">
              <a:lnSpc>
                <a:spcPct val="170000"/>
              </a:lnSpc>
              <a:buFont typeface="Wingdings" pitchFamily="2" charset="2"/>
              <a:buChar char="Ø"/>
            </a:pPr>
            <a:r>
              <a:rPr lang="en-US" sz="3200" dirty="0">
                <a:solidFill>
                  <a:schemeClr val="tx1"/>
                </a:solidFill>
                <a:latin typeface="Times New Roman" pitchFamily="18" charset="0"/>
                <a:cs typeface="Times New Roman" pitchFamily="18" charset="0"/>
              </a:rPr>
              <a:t>In order to tackle this problems we use machine learning techniques.</a:t>
            </a:r>
          </a:p>
          <a:p>
            <a:pPr algn="l"/>
            <a:endParaRPr lang="en-US" dirty="0">
              <a:solidFill>
                <a:schemeClr val="tx1"/>
              </a:solidFill>
            </a:endParaRPr>
          </a:p>
          <a:p>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142900"/>
            <a:ext cx="8501090" cy="6357958"/>
          </a:xfrm>
        </p:spPr>
        <p:txBody>
          <a:bodyPr>
            <a:noAutofit/>
          </a:bodyPr>
          <a:lstStyle/>
          <a:p>
            <a:pPr algn="just">
              <a:lnSpc>
                <a:spcPct val="170000"/>
              </a:lnSpc>
            </a:pPr>
            <a:r>
              <a:rPr lang="en-US" sz="2000" dirty="0">
                <a:solidFill>
                  <a:schemeClr val="tx1"/>
                </a:solidFill>
              </a:rPr>
              <a:t>DATASET</a:t>
            </a:r>
          </a:p>
          <a:p>
            <a:pPr algn="just">
              <a:lnSpc>
                <a:spcPct val="170000"/>
              </a:lnSpc>
              <a:buFont typeface="Wingdings" pitchFamily="2" charset="2"/>
              <a:buChar char="Ø"/>
            </a:pPr>
            <a:r>
              <a:rPr lang="en-US" sz="2000" dirty="0" smtClean="0">
                <a:solidFill>
                  <a:schemeClr val="tx1"/>
                </a:solidFill>
                <a:latin typeface="Times New Roman" pitchFamily="18" charset="0"/>
                <a:cs typeface="Times New Roman" pitchFamily="18" charset="0"/>
              </a:rPr>
              <a:t>Dataset </a:t>
            </a:r>
            <a:r>
              <a:rPr lang="en-US" sz="2000" dirty="0">
                <a:solidFill>
                  <a:schemeClr val="tx1"/>
                </a:solidFill>
                <a:latin typeface="Times New Roman" pitchFamily="18" charset="0"/>
                <a:cs typeface="Times New Roman" pitchFamily="18" charset="0"/>
              </a:rPr>
              <a:t>is collection of data.</a:t>
            </a:r>
          </a:p>
          <a:p>
            <a:pPr algn="just">
              <a:lnSpc>
                <a:spcPct val="170000"/>
              </a:lnSpc>
              <a:buFont typeface="Wingdings" pitchFamily="2" charset="2"/>
              <a:buChar char="Ø"/>
            </a:pPr>
            <a:r>
              <a:rPr lang="en-US" sz="2000" dirty="0" smtClean="0">
                <a:solidFill>
                  <a:schemeClr val="tx1"/>
                </a:solidFill>
                <a:latin typeface="Times New Roman" pitchFamily="18" charset="0"/>
                <a:cs typeface="Times New Roman" pitchFamily="18" charset="0"/>
              </a:rPr>
              <a:t>DATASET</a:t>
            </a:r>
            <a:r>
              <a:rPr lang="en-US" sz="2000" dirty="0">
                <a:solidFill>
                  <a:schemeClr val="tx1"/>
                </a:solidFill>
                <a:latin typeface="Times New Roman" pitchFamily="18" charset="0"/>
                <a:cs typeface="Times New Roman" pitchFamily="18" charset="0"/>
              </a:rPr>
              <a:t>: It corresponds to the contents of single database table, or a statistical data </a:t>
            </a:r>
            <a:r>
              <a:rPr lang="en-US" sz="2000" dirty="0" smtClean="0">
                <a:solidFill>
                  <a:schemeClr val="tx1"/>
                </a:solidFill>
                <a:latin typeface="Times New Roman" pitchFamily="18" charset="0"/>
                <a:cs typeface="Times New Roman" pitchFamily="18" charset="0"/>
              </a:rPr>
              <a:t>matrix where </a:t>
            </a:r>
            <a:r>
              <a:rPr lang="en-US" sz="2000" dirty="0">
                <a:solidFill>
                  <a:schemeClr val="tx1"/>
                </a:solidFill>
                <a:latin typeface="Times New Roman" pitchFamily="18" charset="0"/>
                <a:cs typeface="Times New Roman" pitchFamily="18" charset="0"/>
              </a:rPr>
              <a:t>each column of table represents variable and each row corresponds to given member </a:t>
            </a:r>
            <a:r>
              <a:rPr lang="en-US" sz="2000" dirty="0" smtClean="0">
                <a:solidFill>
                  <a:schemeClr val="tx1"/>
                </a:solidFill>
                <a:latin typeface="Times New Roman" pitchFamily="18" charset="0"/>
                <a:cs typeface="Times New Roman" pitchFamily="18" charset="0"/>
              </a:rPr>
              <a:t>of the </a:t>
            </a:r>
            <a:r>
              <a:rPr lang="en-US" sz="2000" dirty="0">
                <a:solidFill>
                  <a:schemeClr val="tx1"/>
                </a:solidFill>
                <a:latin typeface="Times New Roman" pitchFamily="18" charset="0"/>
                <a:cs typeface="Times New Roman" pitchFamily="18" charset="0"/>
              </a:rPr>
              <a:t>data set.</a:t>
            </a:r>
          </a:p>
          <a:p>
            <a:pPr algn="just">
              <a:lnSpc>
                <a:spcPct val="170000"/>
              </a:lnSpc>
              <a:buFont typeface="Wingdings" pitchFamily="2" charset="2"/>
              <a:buChar char="Ø"/>
            </a:pPr>
            <a:r>
              <a:rPr lang="en-US" sz="2000" dirty="0" smtClean="0">
                <a:solidFill>
                  <a:schemeClr val="tx1"/>
                </a:solidFill>
                <a:latin typeface="Times New Roman" pitchFamily="18" charset="0"/>
                <a:cs typeface="Times New Roman" pitchFamily="18" charset="0"/>
              </a:rPr>
              <a:t>The </a:t>
            </a:r>
            <a:r>
              <a:rPr lang="en-US" sz="2000" dirty="0">
                <a:solidFill>
                  <a:schemeClr val="tx1"/>
                </a:solidFill>
                <a:latin typeface="Times New Roman" pitchFamily="18" charset="0"/>
                <a:cs typeface="Times New Roman" pitchFamily="18" charset="0"/>
              </a:rPr>
              <a:t>SMS Spam collection data set is a set of SMS tagged messages that was collected for </a:t>
            </a:r>
            <a:r>
              <a:rPr lang="en-US" sz="2000" dirty="0" smtClean="0">
                <a:solidFill>
                  <a:schemeClr val="tx1"/>
                </a:solidFill>
                <a:latin typeface="Times New Roman" pitchFamily="18" charset="0"/>
                <a:cs typeface="Times New Roman" pitchFamily="18" charset="0"/>
              </a:rPr>
              <a:t>spam detection</a:t>
            </a:r>
            <a:r>
              <a:rPr lang="en-US" sz="2000" dirty="0">
                <a:solidFill>
                  <a:schemeClr val="tx1"/>
                </a:solidFill>
                <a:latin typeface="Times New Roman" pitchFamily="18" charset="0"/>
                <a:cs typeface="Times New Roman" pitchFamily="18" charset="0"/>
              </a:rPr>
              <a:t>.</a:t>
            </a:r>
          </a:p>
          <a:p>
            <a:pPr algn="just">
              <a:lnSpc>
                <a:spcPct val="170000"/>
              </a:lnSpc>
              <a:buFont typeface="Wingdings" pitchFamily="2" charset="2"/>
              <a:buChar char="Ø"/>
            </a:pPr>
            <a:r>
              <a:rPr lang="en-US" sz="2000" dirty="0" smtClean="0">
                <a:solidFill>
                  <a:schemeClr val="tx1"/>
                </a:solidFill>
                <a:latin typeface="Times New Roman" pitchFamily="18" charset="0"/>
                <a:cs typeface="Times New Roman" pitchFamily="18" charset="0"/>
              </a:rPr>
              <a:t>.The </a:t>
            </a:r>
            <a:r>
              <a:rPr lang="en-US" sz="2000" dirty="0">
                <a:solidFill>
                  <a:schemeClr val="tx1"/>
                </a:solidFill>
                <a:latin typeface="Times New Roman" pitchFamily="18" charset="0"/>
                <a:cs typeface="Times New Roman" pitchFamily="18" charset="0"/>
              </a:rPr>
              <a:t>file contains one message per line and each line is composed by two columns</a:t>
            </a:r>
            <a:r>
              <a:rPr lang="en-US" sz="2000" dirty="0" smtClean="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lnSpc>
                <a:spcPct val="170000"/>
              </a:lnSpc>
              <a:buFont typeface="Wingdings" pitchFamily="2" charset="2"/>
              <a:buChar char="Ø"/>
            </a:pPr>
            <a:r>
              <a:rPr lang="en-US" sz="2000" dirty="0">
                <a:solidFill>
                  <a:schemeClr val="tx1"/>
                </a:solidFill>
                <a:latin typeface="Times New Roman" pitchFamily="18" charset="0"/>
                <a:cs typeface="Times New Roman" pitchFamily="18" charset="0"/>
              </a:rPr>
              <a:t>Column 1 containing the label (ham or spam) and column 2 containing the raw text</a:t>
            </a:r>
          </a:p>
          <a:p>
            <a:r>
              <a:rPr lang="en-US" sz="2000" dirty="0">
                <a:solidFill>
                  <a:schemeClr val="tx1"/>
                </a:solidFill>
              </a:rPr>
              <a:t> </a:t>
            </a:r>
          </a:p>
          <a:p>
            <a:endParaRPr lang="en-US"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500042"/>
            <a:ext cx="8215370" cy="6072230"/>
          </a:xfrm>
        </p:spPr>
        <p:txBody>
          <a:bodyPr>
            <a:normAutofit fontScale="77500" lnSpcReduction="20000"/>
          </a:bodyPr>
          <a:lstStyle/>
          <a:p>
            <a:pPr algn="just">
              <a:lnSpc>
                <a:spcPct val="150000"/>
              </a:lnSpc>
            </a:pPr>
            <a:r>
              <a:rPr lang="en-US" dirty="0">
                <a:solidFill>
                  <a:schemeClr val="tx1"/>
                </a:solidFill>
                <a:latin typeface="Times New Roman" pitchFamily="18" charset="0"/>
                <a:cs typeface="Times New Roman" pitchFamily="18" charset="0"/>
              </a:rPr>
              <a:t>NAIVE BAYES CLASSIFIER:</a:t>
            </a:r>
          </a:p>
          <a:p>
            <a:pPr algn="just">
              <a:lnSpc>
                <a:spcPct val="150000"/>
              </a:lnSpc>
            </a:pPr>
            <a:r>
              <a:rPr lang="en-US" dirty="0">
                <a:solidFill>
                  <a:schemeClr val="tx1"/>
                </a:solidFill>
                <a:latin typeface="Times New Roman" pitchFamily="18" charset="0"/>
                <a:cs typeface="Times New Roman" pitchFamily="18" charset="0"/>
              </a:rPr>
              <a:t>• In the machine learning techniques we use naive </a:t>
            </a:r>
            <a:r>
              <a:rPr lang="en-US" dirty="0" err="1">
                <a:solidFill>
                  <a:schemeClr val="tx1"/>
                </a:solidFill>
                <a:latin typeface="Times New Roman" pitchFamily="18" charset="0"/>
                <a:cs typeface="Times New Roman" pitchFamily="18" charset="0"/>
              </a:rPr>
              <a:t>bayes</a:t>
            </a:r>
            <a:r>
              <a:rPr lang="en-US" dirty="0">
                <a:solidFill>
                  <a:schemeClr val="tx1"/>
                </a:solidFill>
                <a:latin typeface="Times New Roman" pitchFamily="18" charset="0"/>
                <a:cs typeface="Times New Roman" pitchFamily="18" charset="0"/>
              </a:rPr>
              <a:t> classifiers(NB) for spam SMS filtering.</a:t>
            </a:r>
          </a:p>
          <a:p>
            <a:pPr algn="just">
              <a:lnSpc>
                <a:spcPct val="150000"/>
              </a:lnSpc>
            </a:pPr>
            <a:r>
              <a:rPr lang="en-US" dirty="0">
                <a:solidFill>
                  <a:schemeClr val="tx1"/>
                </a:solidFill>
                <a:latin typeface="Times New Roman" pitchFamily="18" charset="0"/>
                <a:cs typeface="Times New Roman" pitchFamily="18" charset="0"/>
              </a:rPr>
              <a:t>• NB is an associated learning algorithm that analyze data used for classification and regression analysis.</a:t>
            </a:r>
          </a:p>
          <a:p>
            <a:pPr algn="just">
              <a:lnSpc>
                <a:spcPct val="150000"/>
              </a:lnSpc>
            </a:pPr>
            <a:r>
              <a:rPr lang="en-US" dirty="0">
                <a:solidFill>
                  <a:schemeClr val="tx1"/>
                </a:solidFill>
                <a:latin typeface="Times New Roman" pitchFamily="18" charset="0"/>
                <a:cs typeface="Times New Roman" pitchFamily="18" charset="0"/>
              </a:rPr>
              <a:t>• Based on NB there are various text classification approaches.</a:t>
            </a:r>
          </a:p>
          <a:p>
            <a:pPr algn="just">
              <a:lnSpc>
                <a:spcPct val="150000"/>
              </a:lnSpc>
            </a:pPr>
            <a:r>
              <a:rPr lang="en-US" dirty="0">
                <a:solidFill>
                  <a:schemeClr val="tx1"/>
                </a:solidFill>
                <a:latin typeface="Times New Roman" pitchFamily="18" charset="0"/>
                <a:cs typeface="Times New Roman" pitchFamily="18" charset="0"/>
              </a:rPr>
              <a:t>In our project NB is the classifier we used to classify whether the message is spam or not</a:t>
            </a:r>
          </a:p>
          <a:p>
            <a:pPr algn="just">
              <a:lnSpc>
                <a:spcPct val="150000"/>
              </a:lnSpc>
            </a:pPr>
            <a:r>
              <a:rPr lang="en-US" dirty="0">
                <a:solidFill>
                  <a:schemeClr val="tx1"/>
                </a:solidFill>
                <a:latin typeface="Times New Roman" pitchFamily="18" charset="0"/>
                <a:cs typeface="Times New Roman" pitchFamily="18" charset="0"/>
              </a:rPr>
              <a:t>• We use two types of data namely Training Data and Test data.</a:t>
            </a:r>
          </a:p>
          <a:p>
            <a:pPr algn="just">
              <a:lnSpc>
                <a:spcPct val="150000"/>
              </a:lnSpc>
            </a:pPr>
            <a:endParaRPr lang="en-US" dirty="0">
              <a:solidFill>
                <a:schemeClr val="tx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f01069058_win32">
  <a:themeElements>
    <a:clrScheme name="Office Them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tf01069058_win32</Template>
  <TotalTime>43</TotalTime>
  <Words>1080</Words>
  <Application>Microsoft Office PowerPoint</Application>
  <PresentationFormat>On-screen Show (4:3)</PresentationFormat>
  <Paragraphs>80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tf01069058_win32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10</cp:revision>
  <dcterms:created xsi:type="dcterms:W3CDTF">2021-04-02T09:57:13Z</dcterms:created>
  <dcterms:modified xsi:type="dcterms:W3CDTF">2021-04-02T10:42:29Z</dcterms:modified>
</cp:coreProperties>
</file>