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notesMasterIdLst>
    <p:notesMasterId r:id="rId25"/>
  </p:notesMasterIdLst>
  <p:handoutMasterIdLst>
    <p:handoutMasterId r:id="rId26"/>
  </p:handoutMasterIdLst>
  <p:sldIdLst>
    <p:sldId id="256" r:id="rId2"/>
    <p:sldId id="284" r:id="rId3"/>
    <p:sldId id="285" r:id="rId4"/>
    <p:sldId id="271" r:id="rId5"/>
    <p:sldId id="257" r:id="rId6"/>
    <p:sldId id="272" r:id="rId7"/>
    <p:sldId id="286" r:id="rId8"/>
    <p:sldId id="267" r:id="rId9"/>
    <p:sldId id="273" r:id="rId10"/>
    <p:sldId id="268" r:id="rId11"/>
    <p:sldId id="287" r:id="rId12"/>
    <p:sldId id="274" r:id="rId13"/>
    <p:sldId id="261" r:id="rId14"/>
    <p:sldId id="288" r:id="rId15"/>
    <p:sldId id="275" r:id="rId16"/>
    <p:sldId id="276" r:id="rId17"/>
    <p:sldId id="280" r:id="rId18"/>
    <p:sldId id="277" r:id="rId19"/>
    <p:sldId id="281" r:id="rId20"/>
    <p:sldId id="282" r:id="rId21"/>
    <p:sldId id="278" r:id="rId22"/>
    <p:sldId id="283" r:id="rId23"/>
    <p:sldId id="279" r:id="rId24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1" autoAdjust="0"/>
    <p:restoredTop sz="94599" autoAdjust="0"/>
  </p:normalViewPr>
  <p:slideViewPr>
    <p:cSldViewPr>
      <p:cViewPr varScale="1">
        <p:scale>
          <a:sx n="91" d="100"/>
          <a:sy n="91" d="100"/>
        </p:scale>
        <p:origin x="154" y="67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Data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2-A778-4094-AA23-22DE0C75228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3-A778-4094-AA23-22DE0C752283}"/>
              </c:ext>
            </c:extLst>
          </c:dPt>
          <c:dLbls>
            <c:dLbl>
              <c:idx val="0"/>
              <c:spPr>
                <a:solidFill>
                  <a:prstClr val="white"/>
                </a:solidFill>
                <a:ln>
                  <a:solidFill>
                    <a:srgbClr val="57BCE5"/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2-A778-4094-AA23-22DE0C752283}"/>
                </c:ext>
              </c:extLst>
            </c:dLbl>
            <c:dLbl>
              <c:idx val="1"/>
              <c:spPr>
                <a:solidFill>
                  <a:prstClr val="white"/>
                </a:solidFill>
                <a:ln>
                  <a:solidFill>
                    <a:srgbClr val="57BCE5"/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3-A778-4094-AA23-22DE0C752283}"/>
                </c:ext>
              </c:extLst>
            </c:dLbl>
            <c:spPr>
              <a:solidFill>
                <a:prstClr val="white"/>
              </a:solidFill>
              <a:ln>
                <a:solidFill>
                  <a:srgbClr val="57BCE5"/>
                </a:solidFill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Sheet1!$A$2:$A$3</c:f>
              <c:strCache>
                <c:ptCount val="2"/>
                <c:pt idx="0">
                  <c:v>Structured</c:v>
                </c:pt>
                <c:pt idx="1">
                  <c:v>Unstructured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21</c:v>
                </c:pt>
                <c:pt idx="1">
                  <c:v>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778-4094-AA23-22DE0C75228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</c:pie3D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4/3/2021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4/3/2021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336" y="1769541"/>
            <a:ext cx="9437576" cy="1828801"/>
          </a:xfrm>
        </p:spPr>
        <p:txBody>
          <a:bodyPr anchor="b">
            <a:normAutofit/>
          </a:bodyPr>
          <a:lstStyle>
            <a:lvl1pPr algn="ctr">
              <a:defRPr sz="53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336" y="3598339"/>
            <a:ext cx="9437576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985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619" y="547807"/>
            <a:ext cx="10139158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568" y="4565255"/>
            <a:ext cx="10352629" cy="543472"/>
          </a:xfrm>
        </p:spPr>
        <p:txBody>
          <a:bodyPr anchor="b">
            <a:normAutofit/>
          </a:bodyPr>
          <a:lstStyle>
            <a:lvl1pPr algn="ctr">
              <a:defRPr sz="27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045" y="695010"/>
            <a:ext cx="9842782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999"/>
            </a:lvl1pPr>
            <a:lvl2pPr marL="457063" indent="0">
              <a:buNone/>
              <a:defRPr sz="1999"/>
            </a:lvl2pPr>
            <a:lvl3pPr marL="914126" indent="0">
              <a:buNone/>
              <a:defRPr sz="19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557" y="5108728"/>
            <a:ext cx="10351066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pPr/>
              <a:t>4/3/2021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50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557" y="608437"/>
            <a:ext cx="10351066" cy="3534344"/>
          </a:xfrm>
        </p:spPr>
        <p:txBody>
          <a:bodyPr anchor="ctr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556" y="4295180"/>
            <a:ext cx="10351067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pPr/>
              <a:t>4/3/2021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4839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5836" y="609600"/>
            <a:ext cx="9300329" cy="2992904"/>
          </a:xfrm>
        </p:spPr>
        <p:txBody>
          <a:bodyPr anchor="ctr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196" y="3610033"/>
            <a:ext cx="8750020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556" y="4304353"/>
            <a:ext cx="10351067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pPr/>
              <a:t>4/3/2021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342" y="884796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99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1981" y="2928258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998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091598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556" y="2126943"/>
            <a:ext cx="10351067" cy="2511835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547" y="4650556"/>
            <a:ext cx="1034950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pPr/>
              <a:t>4/3/2021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4619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557" y="609600"/>
            <a:ext cx="10351066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557" y="1885950"/>
            <a:ext cx="330012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3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557" y="2571750"/>
            <a:ext cx="330012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5553" y="1885950"/>
            <a:ext cx="330012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3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0279" y="2571750"/>
            <a:ext cx="330012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4498" y="1885950"/>
            <a:ext cx="330012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3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4498" y="2571750"/>
            <a:ext cx="330012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pPr/>
              <a:t>4/3/2021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4584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728" y="1818215"/>
            <a:ext cx="333910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653" y="1818215"/>
            <a:ext cx="333910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3984" y="1818215"/>
            <a:ext cx="333910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556" y="609600"/>
            <a:ext cx="10351067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557" y="3904106"/>
            <a:ext cx="330012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19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7837" y="1938918"/>
            <a:ext cx="3091563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557" y="4480369"/>
            <a:ext cx="330012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1631" y="3904106"/>
            <a:ext cx="330012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19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4559" y="1939094"/>
            <a:ext cx="3091563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0279" y="4480368"/>
            <a:ext cx="330012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4623" y="3904106"/>
            <a:ext cx="330012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19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3595" y="1934432"/>
            <a:ext cx="3091563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4498" y="4480366"/>
            <a:ext cx="330012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pPr/>
              <a:t>4/3/2021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7913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6857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0729" y="609600"/>
            <a:ext cx="2283892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558" y="609600"/>
            <a:ext cx="7914810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1073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7556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064" y="1761068"/>
            <a:ext cx="9588052" cy="1828813"/>
          </a:xfrm>
        </p:spPr>
        <p:txBody>
          <a:bodyPr anchor="b"/>
          <a:lstStyle>
            <a:lvl1pPr algn="ctr">
              <a:defRPr sz="39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064" y="3589879"/>
            <a:ext cx="9588052" cy="1507054"/>
          </a:xfrm>
        </p:spPr>
        <p:txBody>
          <a:bodyPr anchor="t"/>
          <a:lstStyle>
            <a:lvl1pPr marL="0" indent="0" algn="ctr">
              <a:buNone/>
              <a:defRPr sz="19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0710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558" y="1732449"/>
            <a:ext cx="5059179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1277" y="1732450"/>
            <a:ext cx="5063346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099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57" y="1734507"/>
            <a:ext cx="5087747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6876" y="1734507"/>
            <a:ext cx="5087747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610" y="1835254"/>
            <a:ext cx="487507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3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610" y="2380138"/>
            <a:ext cx="4875074" cy="3411063"/>
          </a:xfrm>
        </p:spPr>
        <p:txBody>
          <a:bodyPr anchor="t"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3328" y="1835255"/>
            <a:ext cx="4894055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3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3328" y="2380138"/>
            <a:ext cx="4894055" cy="3411063"/>
          </a:xfrm>
        </p:spPr>
        <p:txBody>
          <a:bodyPr anchor="t"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2824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9556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4614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557" y="609600"/>
            <a:ext cx="3705924" cy="1821918"/>
          </a:xfrm>
        </p:spPr>
        <p:txBody>
          <a:bodyPr anchor="b">
            <a:normAutofit/>
          </a:bodyPr>
          <a:lstStyle>
            <a:lvl1pPr algn="ctr">
              <a:defRPr sz="2399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4369" y="609600"/>
            <a:ext cx="641025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557" y="2431518"/>
            <a:ext cx="3705924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3546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1765" y="609600"/>
            <a:ext cx="3583233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558" y="609923"/>
            <a:ext cx="5933403" cy="1829338"/>
          </a:xfrm>
        </p:spPr>
        <p:txBody>
          <a:bodyPr anchor="b">
            <a:noAutofit/>
          </a:bodyPr>
          <a:lstStyle>
            <a:lvl1pPr algn="ctr">
              <a:defRPr sz="3199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0613" y="763702"/>
            <a:ext cx="3274898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558" y="2439261"/>
            <a:ext cx="5933403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1383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557" y="609600"/>
            <a:ext cx="10351066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557" y="1732450"/>
            <a:ext cx="10351066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6736" y="5883276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AFE8FB1-0A7A-443E-AAF7-31D4FA1AA312}" type="datetimeFigureOut">
              <a:rPr lang="en-US" smtClean="0"/>
              <a:pPr/>
              <a:t>4/3/2021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558" y="5883276"/>
            <a:ext cx="66711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1273" y="5883276"/>
            <a:ext cx="7533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5356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457063" rtl="0" eaLnBrk="1" latinLnBrk="0" hangingPunct="1">
        <a:spcBef>
          <a:spcPct val="0"/>
        </a:spcBef>
        <a:buNone/>
        <a:defRPr sz="3999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797" indent="-305908" algn="l" defTabSz="457063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999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19784" indent="-269919" algn="l" defTabSz="457063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799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5692" indent="-215935" algn="l" defTabSz="457063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5584" indent="-215935" algn="l" defTabSz="457063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3498" indent="-215935" algn="l" defTabSz="457063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3996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079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8163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5268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Relationship Id="rId14" Type="http://schemas.openxmlformats.org/officeDocument/2006/relationships/image" Target="../media/image21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7" Type="http://schemas.openxmlformats.org/officeDocument/2006/relationships/image" Target="../media/image29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336" y="4477814"/>
            <a:ext cx="9437575" cy="101705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/>
              <a:t>NATURAL LANGUAGE PROCESSING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336" y="5494872"/>
            <a:ext cx="9437575" cy="652432"/>
          </a:xfrm>
        </p:spPr>
        <p:txBody>
          <a:bodyPr>
            <a:normAutofit/>
          </a:bodyPr>
          <a:lstStyle/>
          <a:p>
            <a:r>
              <a:rPr lang="en-US" dirty="0"/>
              <a:t>Ganesh Namagiri</a:t>
            </a:r>
          </a:p>
        </p:txBody>
      </p:sp>
      <p:pic>
        <p:nvPicPr>
          <p:cNvPr id="7" name="Graphic 6" descr="Head with Gears">
            <a:extLst>
              <a:ext uri="{FF2B5EF4-FFF2-40B4-BE49-F238E27FC236}">
                <a16:creationId xmlns:a16="http://schemas.microsoft.com/office/drawing/2014/main" id="{39B0D1CA-A85B-4570-929A-BD79B260E3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91793" y="1064806"/>
            <a:ext cx="2782808" cy="2782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COMPONENTS OF NLP</a:t>
            </a:r>
          </a:p>
        </p:txBody>
      </p:sp>
      <p:pic>
        <p:nvPicPr>
          <p:cNvPr id="13" name="Graphic 12" descr="Head with gears">
            <a:extLst>
              <a:ext uri="{FF2B5EF4-FFF2-40B4-BE49-F238E27FC236}">
                <a16:creationId xmlns:a16="http://schemas.microsoft.com/office/drawing/2014/main" id="{0980B527-FEBF-40D2-82E2-2C800707C5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22414" y="1988840"/>
            <a:ext cx="2880320" cy="2880320"/>
          </a:xfrm>
          <a:prstGeom prst="rect">
            <a:avLst/>
          </a:prstGeom>
        </p:spPr>
      </p:pic>
      <p:pic>
        <p:nvPicPr>
          <p:cNvPr id="14" name="Graphic 13" descr="Chat with solid fill">
            <a:extLst>
              <a:ext uri="{FF2B5EF4-FFF2-40B4-BE49-F238E27FC236}">
                <a16:creationId xmlns:a16="http://schemas.microsoft.com/office/drawing/2014/main" id="{E4B8081C-1249-4DEE-8AEB-B1FD29F483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7931126" y="1988840"/>
            <a:ext cx="2880320" cy="2880320"/>
          </a:xfrm>
          <a:prstGeom prst="rect">
            <a:avLst/>
          </a:prstGeom>
        </p:spPr>
      </p:pic>
      <p:sp>
        <p:nvSpPr>
          <p:cNvPr id="17" name="Content Placeholder 13">
            <a:extLst>
              <a:ext uri="{FF2B5EF4-FFF2-40B4-BE49-F238E27FC236}">
                <a16:creationId xmlns:a16="http://schemas.microsoft.com/office/drawing/2014/main" id="{6961D884-898D-40FF-80B4-76BD5DECBCCA}"/>
              </a:ext>
            </a:extLst>
          </p:cNvPr>
          <p:cNvSpPr txBox="1">
            <a:spLocks/>
          </p:cNvSpPr>
          <p:nvPr/>
        </p:nvSpPr>
        <p:spPr>
          <a:xfrm>
            <a:off x="7931126" y="4941168"/>
            <a:ext cx="2880320" cy="13681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000" b="1" dirty="0"/>
              <a:t>Natural Language Generation</a:t>
            </a:r>
          </a:p>
        </p:txBody>
      </p:sp>
      <p:sp>
        <p:nvSpPr>
          <p:cNvPr id="18" name="Content Placeholder 13">
            <a:extLst>
              <a:ext uri="{FF2B5EF4-FFF2-40B4-BE49-F238E27FC236}">
                <a16:creationId xmlns:a16="http://schemas.microsoft.com/office/drawing/2014/main" id="{2B780811-DC8C-4FBB-ABC9-1654808FCA6A}"/>
              </a:ext>
            </a:extLst>
          </p:cNvPr>
          <p:cNvSpPr txBox="1">
            <a:spLocks/>
          </p:cNvSpPr>
          <p:nvPr/>
        </p:nvSpPr>
        <p:spPr>
          <a:xfrm>
            <a:off x="1522414" y="4941168"/>
            <a:ext cx="2880320" cy="13681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000" b="1" dirty="0"/>
              <a:t>Natural Language Understanding</a:t>
            </a:r>
          </a:p>
        </p:txBody>
      </p:sp>
    </p:spTree>
    <p:extLst>
      <p:ext uri="{BB962C8B-B14F-4D97-AF65-F5344CB8AC3E}">
        <p14:creationId xmlns:p14="http://schemas.microsoft.com/office/powerpoint/2010/main" val="22373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B4ADB-5BA2-4A07-A6EF-9096D008B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NLU : AMBIGUITY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8B20A8-B3EC-4C5E-8B58-F70D865E17F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12813" y="2825003"/>
            <a:ext cx="5059362" cy="1873157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FDCA9E-B0C6-42D9-91E3-6AC23E80DA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534571" y="1732450"/>
            <a:ext cx="3730051" cy="4288838"/>
          </a:xfrm>
        </p:spPr>
        <p:txBody>
          <a:bodyPr>
            <a:normAutofit/>
          </a:bodyPr>
          <a:lstStyle/>
          <a:p>
            <a:r>
              <a:rPr lang="en-IN" dirty="0"/>
              <a:t>Lexical Ambiguity</a:t>
            </a:r>
          </a:p>
          <a:p>
            <a:pPr lvl="1"/>
            <a:r>
              <a:rPr lang="en-IN" dirty="0"/>
              <a:t>She is looking for a </a:t>
            </a:r>
            <a:r>
              <a:rPr lang="en-IN" b="1" dirty="0">
                <a:solidFill>
                  <a:schemeClr val="accent1"/>
                </a:solidFill>
              </a:rPr>
              <a:t>match</a:t>
            </a:r>
          </a:p>
          <a:p>
            <a:pPr lvl="1"/>
            <a:r>
              <a:rPr lang="en-IN" dirty="0"/>
              <a:t>The fisherman went to the </a:t>
            </a:r>
            <a:r>
              <a:rPr lang="en-IN" b="1" dirty="0">
                <a:solidFill>
                  <a:schemeClr val="accent1"/>
                </a:solidFill>
              </a:rPr>
              <a:t>bank</a:t>
            </a:r>
            <a:endParaRPr lang="en-IN" dirty="0">
              <a:solidFill>
                <a:schemeClr val="accent1"/>
              </a:solidFill>
            </a:endParaRPr>
          </a:p>
          <a:p>
            <a:r>
              <a:rPr lang="en-IN" dirty="0"/>
              <a:t>Syntactic Ambiguity</a:t>
            </a:r>
          </a:p>
          <a:p>
            <a:pPr lvl="1"/>
            <a:r>
              <a:rPr lang="en-IN" dirty="0"/>
              <a:t>The chicken is ready to eat</a:t>
            </a:r>
          </a:p>
          <a:p>
            <a:pPr lvl="1"/>
            <a:r>
              <a:rPr lang="en-IN" dirty="0"/>
              <a:t>I saw the man with binoculars</a:t>
            </a:r>
          </a:p>
          <a:p>
            <a:r>
              <a:rPr lang="en-IN" dirty="0"/>
              <a:t>Referential Ambiguity</a:t>
            </a:r>
          </a:p>
          <a:p>
            <a:pPr lvl="1"/>
            <a:r>
              <a:rPr lang="en-IN" dirty="0"/>
              <a:t>The boy told his father the theft. </a:t>
            </a:r>
            <a:r>
              <a:rPr lang="en-IN" dirty="0">
                <a:solidFill>
                  <a:schemeClr val="accent1"/>
                </a:solidFill>
              </a:rPr>
              <a:t>He</a:t>
            </a:r>
            <a:r>
              <a:rPr lang="en-IN" dirty="0"/>
              <a:t> was very upset</a:t>
            </a:r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233A63C2-AD69-43AB-A47B-6C70A4BFBACD}"/>
              </a:ext>
            </a:extLst>
          </p:cNvPr>
          <p:cNvSpPr/>
          <p:nvPr/>
        </p:nvSpPr>
        <p:spPr>
          <a:xfrm>
            <a:off x="7606580" y="1772816"/>
            <a:ext cx="288032" cy="360040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8DA352AB-6138-46D5-B445-E0983714BFF7}"/>
              </a:ext>
            </a:extLst>
          </p:cNvPr>
          <p:cNvSpPr/>
          <p:nvPr/>
        </p:nvSpPr>
        <p:spPr>
          <a:xfrm>
            <a:off x="7606580" y="3321367"/>
            <a:ext cx="288032" cy="360040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00ACDC37-A184-44FC-BE2F-FD4473768F4C}"/>
              </a:ext>
            </a:extLst>
          </p:cNvPr>
          <p:cNvSpPr/>
          <p:nvPr/>
        </p:nvSpPr>
        <p:spPr>
          <a:xfrm>
            <a:off x="7606580" y="4869918"/>
            <a:ext cx="288032" cy="360040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4E4435E-DA7A-4A04-BD48-1DD1236F6022}"/>
              </a:ext>
            </a:extLst>
          </p:cNvPr>
          <p:cNvCxnSpPr>
            <a:stCxn id="6" idx="4"/>
            <a:endCxn id="7" idx="0"/>
          </p:cNvCxnSpPr>
          <p:nvPr/>
        </p:nvCxnSpPr>
        <p:spPr>
          <a:xfrm>
            <a:off x="7750596" y="2132856"/>
            <a:ext cx="0" cy="11885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75D633B-A38C-40AC-BBFA-EC5F515C8217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7750596" y="3642191"/>
            <a:ext cx="0" cy="12277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7475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85D92-7974-4BE9-BF22-7C808E4C5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STEPS IN NLP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C1DB5FF-FADA-48F5-94DD-E57AD22D90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4772" y="4148753"/>
            <a:ext cx="3124635" cy="22011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94BDE89-2ECB-44B6-95A1-EAE62E2856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0332" y="4148753"/>
            <a:ext cx="2761357" cy="219940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B6AF150-9AC6-4476-9CC1-A4F7D477F5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3484" y="4148753"/>
            <a:ext cx="2585665" cy="215111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61932A0-AB2C-4D17-BBAE-14AFD782C8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8462" y="1628800"/>
            <a:ext cx="2600688" cy="209579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E3E6A48-1A3C-4537-B18D-F53F7D4C2E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10475" y="1663035"/>
            <a:ext cx="2791215" cy="203863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B6F8EE6-6EE1-4452-844D-DD9E946917D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49067" y="1633689"/>
            <a:ext cx="3124636" cy="2067213"/>
          </a:xfrm>
          <a:prstGeom prst="rect">
            <a:avLst/>
          </a:prstGeom>
        </p:spPr>
      </p:pic>
      <p:sp>
        <p:nvSpPr>
          <p:cNvPr id="15" name="Content Placeholder 13">
            <a:extLst>
              <a:ext uri="{FF2B5EF4-FFF2-40B4-BE49-F238E27FC236}">
                <a16:creationId xmlns:a16="http://schemas.microsoft.com/office/drawing/2014/main" id="{23582524-83E9-4F3F-A55A-AF256027C5CD}"/>
              </a:ext>
            </a:extLst>
          </p:cNvPr>
          <p:cNvSpPr txBox="1">
            <a:spLocks/>
          </p:cNvSpPr>
          <p:nvPr/>
        </p:nvSpPr>
        <p:spPr>
          <a:xfrm>
            <a:off x="1519313" y="3680922"/>
            <a:ext cx="3150094" cy="4586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dirty="0"/>
              <a:t>Tokenization</a:t>
            </a:r>
          </a:p>
        </p:txBody>
      </p:sp>
      <p:sp>
        <p:nvSpPr>
          <p:cNvPr id="16" name="Content Placeholder 13">
            <a:extLst>
              <a:ext uri="{FF2B5EF4-FFF2-40B4-BE49-F238E27FC236}">
                <a16:creationId xmlns:a16="http://schemas.microsoft.com/office/drawing/2014/main" id="{053CFA53-5716-463F-8952-09B55ECE8BD5}"/>
              </a:ext>
            </a:extLst>
          </p:cNvPr>
          <p:cNvSpPr txBox="1">
            <a:spLocks/>
          </p:cNvSpPr>
          <p:nvPr/>
        </p:nvSpPr>
        <p:spPr>
          <a:xfrm>
            <a:off x="4669407" y="3682279"/>
            <a:ext cx="3150094" cy="4586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dirty="0"/>
              <a:t>Stemming</a:t>
            </a:r>
          </a:p>
        </p:txBody>
      </p:sp>
      <p:sp>
        <p:nvSpPr>
          <p:cNvPr id="17" name="Content Placeholder 13">
            <a:extLst>
              <a:ext uri="{FF2B5EF4-FFF2-40B4-BE49-F238E27FC236}">
                <a16:creationId xmlns:a16="http://schemas.microsoft.com/office/drawing/2014/main" id="{0369C271-6B6A-4A92-A095-DBC395A814C9}"/>
              </a:ext>
            </a:extLst>
          </p:cNvPr>
          <p:cNvSpPr txBox="1">
            <a:spLocks/>
          </p:cNvSpPr>
          <p:nvPr/>
        </p:nvSpPr>
        <p:spPr>
          <a:xfrm>
            <a:off x="7823934" y="3724592"/>
            <a:ext cx="3150094" cy="4586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dirty="0"/>
              <a:t>Lemmatization</a:t>
            </a:r>
          </a:p>
        </p:txBody>
      </p:sp>
      <p:sp>
        <p:nvSpPr>
          <p:cNvPr id="18" name="Content Placeholder 13">
            <a:extLst>
              <a:ext uri="{FF2B5EF4-FFF2-40B4-BE49-F238E27FC236}">
                <a16:creationId xmlns:a16="http://schemas.microsoft.com/office/drawing/2014/main" id="{CB73C782-DAC7-41B6-BC8F-B11F2F3CE416}"/>
              </a:ext>
            </a:extLst>
          </p:cNvPr>
          <p:cNvSpPr txBox="1">
            <a:spLocks/>
          </p:cNvSpPr>
          <p:nvPr/>
        </p:nvSpPr>
        <p:spPr>
          <a:xfrm>
            <a:off x="1519313" y="6381771"/>
            <a:ext cx="3150094" cy="4586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dirty="0"/>
              <a:t>POS Tags</a:t>
            </a:r>
          </a:p>
        </p:txBody>
      </p:sp>
      <p:sp>
        <p:nvSpPr>
          <p:cNvPr id="19" name="Content Placeholder 13">
            <a:extLst>
              <a:ext uri="{FF2B5EF4-FFF2-40B4-BE49-F238E27FC236}">
                <a16:creationId xmlns:a16="http://schemas.microsoft.com/office/drawing/2014/main" id="{72F67535-F688-4C4D-9742-5D4E7A259FBF}"/>
              </a:ext>
            </a:extLst>
          </p:cNvPr>
          <p:cNvSpPr txBox="1">
            <a:spLocks/>
          </p:cNvSpPr>
          <p:nvPr/>
        </p:nvSpPr>
        <p:spPr>
          <a:xfrm>
            <a:off x="4669407" y="6383128"/>
            <a:ext cx="3150094" cy="4586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b="1" dirty="0"/>
              <a:t>Named Entity Recognition</a:t>
            </a:r>
          </a:p>
        </p:txBody>
      </p:sp>
      <p:sp>
        <p:nvSpPr>
          <p:cNvPr id="20" name="Content Placeholder 13">
            <a:extLst>
              <a:ext uri="{FF2B5EF4-FFF2-40B4-BE49-F238E27FC236}">
                <a16:creationId xmlns:a16="http://schemas.microsoft.com/office/drawing/2014/main" id="{FE073764-C568-4AE2-8431-A33C33FA8947}"/>
              </a:ext>
            </a:extLst>
          </p:cNvPr>
          <p:cNvSpPr txBox="1">
            <a:spLocks/>
          </p:cNvSpPr>
          <p:nvPr/>
        </p:nvSpPr>
        <p:spPr>
          <a:xfrm>
            <a:off x="7823934" y="6425441"/>
            <a:ext cx="3150094" cy="4586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dirty="0"/>
              <a:t>Chunking</a:t>
            </a:r>
          </a:p>
        </p:txBody>
      </p:sp>
    </p:spTree>
    <p:extLst>
      <p:ext uri="{BB962C8B-B14F-4D97-AF65-F5344CB8AC3E}">
        <p14:creationId xmlns:p14="http://schemas.microsoft.com/office/powerpoint/2010/main" val="1424284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19" grpId="0"/>
      <p:bldP spid="2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Tokenization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346D6-8DAE-4BA0-B963-E402CD438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0018" y="1809921"/>
            <a:ext cx="10128787" cy="511894"/>
          </a:xfrm>
        </p:spPr>
        <p:txBody>
          <a:bodyPr>
            <a:normAutofit/>
          </a:bodyPr>
          <a:lstStyle/>
          <a:p>
            <a:r>
              <a:rPr lang="en-US" sz="2500" dirty="0"/>
              <a:t>Breaking strings into words/tokens.</a:t>
            </a:r>
            <a:endParaRPr lang="en-IN" sz="25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51E0B4-C0B1-4910-979C-82F630CDFF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9961" y="2653962"/>
            <a:ext cx="4848902" cy="647790"/>
          </a:xfrm>
          <a:prstGeom prst="rect">
            <a:avLst/>
          </a:prstGeom>
        </p:spPr>
      </p:pic>
      <p:sp>
        <p:nvSpPr>
          <p:cNvPr id="5" name="Arrow: Down 4">
            <a:extLst>
              <a:ext uri="{FF2B5EF4-FFF2-40B4-BE49-F238E27FC236}">
                <a16:creationId xmlns:a16="http://schemas.microsoft.com/office/drawing/2014/main" id="{F5AE8C7D-A72F-4F4A-97D0-581B2DCC7DEA}"/>
              </a:ext>
            </a:extLst>
          </p:cNvPr>
          <p:cNvSpPr/>
          <p:nvPr/>
        </p:nvSpPr>
        <p:spPr>
          <a:xfrm>
            <a:off x="5662364" y="3606552"/>
            <a:ext cx="864096" cy="864096"/>
          </a:xfrm>
          <a:prstGeom prst="downArrow">
            <a:avLst/>
          </a:prstGeom>
          <a:solidFill>
            <a:schemeClr val="tx1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1A1DE2-383A-4268-88CC-228F77AFBF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5354" y="4917568"/>
            <a:ext cx="7278116" cy="70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894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BA2F4-D739-4096-AA87-481A0C22A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Tokenization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894D612-DAF3-4067-B861-D207286F8F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0934" y="1731963"/>
            <a:ext cx="9495845" cy="405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813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940DD-6B2C-42EE-BC83-19902EB69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Stemming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9B0FD-57D9-4873-BB1D-762A94A6F4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905000"/>
            <a:ext cx="3275854" cy="4267200"/>
          </a:xfrm>
        </p:spPr>
        <p:txBody>
          <a:bodyPr/>
          <a:lstStyle/>
          <a:p>
            <a:r>
              <a:rPr lang="en-US" dirty="0"/>
              <a:t>Normalizing the words into its base or the root form.</a:t>
            </a:r>
          </a:p>
          <a:p>
            <a:r>
              <a:rPr lang="en-US" dirty="0"/>
              <a:t>Prefixes and suffixes to change the infected word.</a:t>
            </a:r>
          </a:p>
          <a:p>
            <a:r>
              <a:rPr lang="en-IN" dirty="0"/>
              <a:t>Result may not be the root form always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9FC942-EABC-479F-8113-F5487C1F56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4292" y="1905000"/>
            <a:ext cx="3019846" cy="43154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9FD9D22-0090-4C28-A35C-F43ECA5A88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4304" y="3729291"/>
            <a:ext cx="1524213" cy="666843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3A90B67-8B13-4621-AC20-779A2C2E778A}"/>
              </a:ext>
            </a:extLst>
          </p:cNvPr>
          <p:cNvCxnSpPr>
            <a:endCxn id="5" idx="1"/>
          </p:cNvCxnSpPr>
          <p:nvPr/>
        </p:nvCxnSpPr>
        <p:spPr>
          <a:xfrm>
            <a:off x="8110636" y="2348880"/>
            <a:ext cx="1793668" cy="1713833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3B94EF9-C1ED-4DB0-BDAC-17589BF9BA81}"/>
              </a:ext>
            </a:extLst>
          </p:cNvPr>
          <p:cNvCxnSpPr>
            <a:endCxn id="5" idx="1"/>
          </p:cNvCxnSpPr>
          <p:nvPr/>
        </p:nvCxnSpPr>
        <p:spPr>
          <a:xfrm>
            <a:off x="8072387" y="3128709"/>
            <a:ext cx="1831917" cy="934004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C82C64B-B061-49D5-9B81-277576CD586C}"/>
              </a:ext>
            </a:extLst>
          </p:cNvPr>
          <p:cNvCxnSpPr>
            <a:endCxn id="5" idx="1"/>
          </p:cNvCxnSpPr>
          <p:nvPr/>
        </p:nvCxnSpPr>
        <p:spPr>
          <a:xfrm>
            <a:off x="8110636" y="3729291"/>
            <a:ext cx="1793668" cy="333422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17CB66C-7773-47F3-9FE3-32C5CD58DC83}"/>
              </a:ext>
            </a:extLst>
          </p:cNvPr>
          <p:cNvCxnSpPr>
            <a:endCxn id="5" idx="1"/>
          </p:cNvCxnSpPr>
          <p:nvPr/>
        </p:nvCxnSpPr>
        <p:spPr>
          <a:xfrm flipV="1">
            <a:off x="8110636" y="4062713"/>
            <a:ext cx="1793668" cy="230383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7D398B3-81BD-489A-97F2-140877B66727}"/>
              </a:ext>
            </a:extLst>
          </p:cNvPr>
          <p:cNvCxnSpPr>
            <a:endCxn id="5" idx="1"/>
          </p:cNvCxnSpPr>
          <p:nvPr/>
        </p:nvCxnSpPr>
        <p:spPr>
          <a:xfrm flipV="1">
            <a:off x="8110636" y="4062713"/>
            <a:ext cx="1793668" cy="934003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66072D2-91F2-42B1-9DB0-E9D5E7B29CC8}"/>
              </a:ext>
            </a:extLst>
          </p:cNvPr>
          <p:cNvCxnSpPr>
            <a:endCxn id="5" idx="1"/>
          </p:cNvCxnSpPr>
          <p:nvPr/>
        </p:nvCxnSpPr>
        <p:spPr>
          <a:xfrm flipV="1">
            <a:off x="8110636" y="4062713"/>
            <a:ext cx="1793668" cy="1598535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3142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BF2F3-E656-412B-9FDA-9F27023AD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/>
              <a:t>Lemmatization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29816-C42D-4F7D-AF5A-CBFCEC8037F6}"/>
              </a:ext>
            </a:extLst>
          </p:cNvPr>
          <p:cNvSpPr txBox="1">
            <a:spLocks/>
          </p:cNvSpPr>
          <p:nvPr/>
        </p:nvSpPr>
        <p:spPr>
          <a:xfrm>
            <a:off x="1522413" y="2375726"/>
            <a:ext cx="4419599" cy="3325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7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76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Morphological analysis of the word to bring the given word to its original word or root word form (also know as ‘lemma’).</a:t>
            </a:r>
          </a:p>
          <a:p>
            <a:r>
              <a:rPr lang="en-US" dirty="0"/>
              <a:t>Output of this is a proper word</a:t>
            </a:r>
          </a:p>
          <a:p>
            <a:endParaRPr lang="en-IN" dirty="0"/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109E1E70-A9A0-403F-AE79-D1908B681F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6815" y="2375726"/>
            <a:ext cx="4419598" cy="332574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85563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0A8E2-229A-4B8E-B914-D00E96F99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Stemming vs Lemmatization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D735FD-2C08-4AE4-9D7E-7D9EFEDE91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8468" y="2425810"/>
            <a:ext cx="3901561" cy="277216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D14D820-3E3E-4D19-B8B8-AB44C29F3E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2480" y="2420888"/>
            <a:ext cx="3543820" cy="2777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514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19482-87F8-4470-B36C-2BEC7A11C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/>
              <a:t>POS Tags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C9658-F0B5-4696-964F-31390D232D55}"/>
              </a:ext>
            </a:extLst>
          </p:cNvPr>
          <p:cNvSpPr txBox="1">
            <a:spLocks/>
          </p:cNvSpPr>
          <p:nvPr/>
        </p:nvSpPr>
        <p:spPr>
          <a:xfrm>
            <a:off x="1522413" y="2420888"/>
            <a:ext cx="4419599" cy="3751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7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76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POS : Parts of Speech </a:t>
            </a:r>
            <a:r>
              <a:rPr lang="en-US" dirty="0"/>
              <a:t>it indicates how a word functions in meaning as well as grammatically with the sentence.</a:t>
            </a:r>
          </a:p>
          <a:p>
            <a:r>
              <a:rPr lang="en-US" dirty="0"/>
              <a:t>A word can have more than one POS based on the context in which it is used.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1246BBA-D546-4995-8610-9536796595E6}"/>
              </a:ext>
            </a:extLst>
          </p:cNvPr>
          <p:cNvSpPr txBox="1">
            <a:spLocks/>
          </p:cNvSpPr>
          <p:nvPr/>
        </p:nvSpPr>
        <p:spPr>
          <a:xfrm>
            <a:off x="6598468" y="2492896"/>
            <a:ext cx="5104183" cy="57606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7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76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Bookman Old Style" panose="02050604050505020204" pitchFamily="18" charset="0"/>
              </a:rPr>
              <a:t>Google something on the internet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3A3C031B-5D2F-4E46-A47F-06B6D6A91579}"/>
              </a:ext>
            </a:extLst>
          </p:cNvPr>
          <p:cNvSpPr/>
          <p:nvPr/>
        </p:nvSpPr>
        <p:spPr>
          <a:xfrm>
            <a:off x="7030515" y="3068960"/>
            <a:ext cx="216023" cy="288032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Bookman Old Style" panose="02050604050505020204" pitchFamily="18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CDD6AC4-37E9-48F1-818E-F760687F1F0B}"/>
              </a:ext>
            </a:extLst>
          </p:cNvPr>
          <p:cNvSpPr/>
          <p:nvPr/>
        </p:nvSpPr>
        <p:spPr>
          <a:xfrm>
            <a:off x="6670476" y="3645024"/>
            <a:ext cx="1008112" cy="360040"/>
          </a:xfrm>
          <a:prstGeom prst="round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ookman Old Style" panose="02050604050505020204" pitchFamily="18" charset="0"/>
              </a:rPr>
              <a:t>VERB</a:t>
            </a:r>
            <a:endParaRPr lang="en-IN" dirty="0">
              <a:latin typeface="Bookman Old Style" panose="02050604050505020204" pitchFamily="18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0AE82FE-8AA2-4648-BAAE-8B95AA7821A4}"/>
              </a:ext>
            </a:extLst>
          </p:cNvPr>
          <p:cNvSpPr txBox="1">
            <a:spLocks/>
          </p:cNvSpPr>
          <p:nvPr/>
        </p:nvSpPr>
        <p:spPr>
          <a:xfrm>
            <a:off x="6670476" y="4391657"/>
            <a:ext cx="5104183" cy="57606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7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76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Bookman Old Style" panose="02050604050505020204" pitchFamily="18" charset="0"/>
              </a:rPr>
              <a:t>Although Google is a Proper Noun</a:t>
            </a:r>
          </a:p>
        </p:txBody>
      </p:sp>
    </p:spTree>
    <p:extLst>
      <p:ext uri="{BB962C8B-B14F-4D97-AF65-F5344CB8AC3E}">
        <p14:creationId xmlns:p14="http://schemas.microsoft.com/office/powerpoint/2010/main" val="1382093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4C4CA-C1F6-4F1D-846E-C91546280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pPr algn="ctr"/>
            <a:r>
              <a:rPr lang="en-US" dirty="0"/>
              <a:t>POS : Tags and Descriptions</a:t>
            </a:r>
            <a:endParaRPr lang="en-IN" dirty="0"/>
          </a:p>
        </p:txBody>
      </p:sp>
      <p:pic>
        <p:nvPicPr>
          <p:cNvPr id="2050" name="Picture 2" descr="An Introduction to Text Processing and Analysis with R">
            <a:extLst>
              <a:ext uri="{FF2B5EF4-FFF2-40B4-BE49-F238E27FC236}">
                <a16:creationId xmlns:a16="http://schemas.microsoft.com/office/drawing/2014/main" id="{0A50052D-426E-4986-8B51-CFB4FD4A52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33972" y="2204864"/>
            <a:ext cx="7519294" cy="4267200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4087658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45BD2-AF89-466B-B57F-D9BB6E972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64CC3-77C6-4AD9-B45C-C957CCCDE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Evolution of Human Language</a:t>
            </a:r>
          </a:p>
          <a:p>
            <a:r>
              <a:rPr lang="en-IN" sz="2400" dirty="0"/>
              <a:t>What is Text Mining?</a:t>
            </a:r>
          </a:p>
          <a:p>
            <a:r>
              <a:rPr lang="en-IN" sz="2400" dirty="0"/>
              <a:t>Text Mining and Natural Language Processing?</a:t>
            </a:r>
          </a:p>
          <a:p>
            <a:r>
              <a:rPr lang="en-IN" sz="2400" dirty="0"/>
              <a:t>Applications of NLP</a:t>
            </a:r>
          </a:p>
          <a:p>
            <a:r>
              <a:rPr lang="en-IN" sz="2400" dirty="0"/>
              <a:t>NLP Components</a:t>
            </a:r>
          </a:p>
        </p:txBody>
      </p:sp>
    </p:spTree>
    <p:extLst>
      <p:ext uri="{BB962C8B-B14F-4D97-AF65-F5344CB8AC3E}">
        <p14:creationId xmlns:p14="http://schemas.microsoft.com/office/powerpoint/2010/main" val="3936175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56370-F631-46EC-986B-4ADA5DD36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POS Example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5FBE66-8E52-4B7A-8EC3-1EF6148348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868" y="2564903"/>
            <a:ext cx="5637762" cy="27716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450E155-9401-4366-ACA0-F19F92C890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6580" y="2564903"/>
            <a:ext cx="3888432" cy="2771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554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3595A-928C-46A5-A424-99BA356B0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pPr algn="ctr"/>
            <a:r>
              <a:rPr lang="en-US" dirty="0"/>
              <a:t>Named Entity Recognition</a:t>
            </a:r>
            <a:endParaRPr lang="en-IN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59B87EF-E615-4A1B-B00F-A1E5967728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8172399" cy="659904"/>
          </a:xfrm>
        </p:spPr>
        <p:txBody>
          <a:bodyPr/>
          <a:lstStyle/>
          <a:p>
            <a:r>
              <a:rPr lang="en-US" b="1" dirty="0"/>
              <a:t>NER: </a:t>
            </a:r>
            <a:r>
              <a:rPr lang="en-US" dirty="0"/>
              <a:t>It is the process of detecting named entities.</a:t>
            </a:r>
            <a:endParaRPr lang="en-US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D933D73-894A-4B78-A6B8-08025868C2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0200" y="2562984"/>
            <a:ext cx="8388423" cy="387964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97919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30B28-DE70-4E01-B691-C599E296B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NER : Example</a:t>
            </a:r>
            <a:endParaRPr lang="en-IN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814BA96-34EB-418D-A62D-A8B5B6140F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29816" y="2769096"/>
            <a:ext cx="10729192" cy="6599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300" b="1" dirty="0">
                <a:solidFill>
                  <a:schemeClr val="accent2"/>
                </a:solidFill>
                <a:latin typeface="Candara" panose="020E0502030303020204" pitchFamily="34" charset="0"/>
              </a:rPr>
              <a:t>Google’s</a:t>
            </a:r>
            <a:r>
              <a:rPr lang="en-US" sz="2300" b="1" dirty="0">
                <a:latin typeface="Candara" panose="020E0502030303020204" pitchFamily="34" charset="0"/>
              </a:rPr>
              <a:t> CEO </a:t>
            </a:r>
            <a:r>
              <a:rPr lang="en-US" sz="2300" b="1" dirty="0">
                <a:solidFill>
                  <a:schemeClr val="accent4">
                    <a:lumMod val="75000"/>
                  </a:schemeClr>
                </a:solidFill>
                <a:latin typeface="Candara" panose="020E0502030303020204" pitchFamily="34" charset="0"/>
              </a:rPr>
              <a:t>Sundar Pichai </a:t>
            </a:r>
            <a:r>
              <a:rPr lang="en-US" sz="2300" b="1" dirty="0">
                <a:latin typeface="Candara" panose="020E0502030303020204" pitchFamily="34" charset="0"/>
              </a:rPr>
              <a:t>introduced the new pixel at </a:t>
            </a:r>
            <a:r>
              <a:rPr lang="en-US" sz="2300" b="1" dirty="0">
                <a:solidFill>
                  <a:schemeClr val="accent5">
                    <a:lumMod val="75000"/>
                  </a:schemeClr>
                </a:solidFill>
                <a:latin typeface="Candara" panose="020E0502030303020204" pitchFamily="34" charset="0"/>
              </a:rPr>
              <a:t>Minnesota</a:t>
            </a:r>
            <a:r>
              <a:rPr lang="en-US" sz="2300" b="1" dirty="0">
                <a:latin typeface="Candara" panose="020E0502030303020204" pitchFamily="34" charset="0"/>
              </a:rPr>
              <a:t> </a:t>
            </a:r>
            <a:r>
              <a:rPr lang="en-US" sz="2300" b="1" dirty="0">
                <a:solidFill>
                  <a:schemeClr val="accent3">
                    <a:lumMod val="75000"/>
                  </a:schemeClr>
                </a:solidFill>
                <a:latin typeface="Candara" panose="020E0502030303020204" pitchFamily="34" charset="0"/>
              </a:rPr>
              <a:t>Roi Centre Event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18D0ADB-3212-46ED-9F15-AEA15C86173F}"/>
              </a:ext>
            </a:extLst>
          </p:cNvPr>
          <p:cNvSpPr/>
          <p:nvPr/>
        </p:nvSpPr>
        <p:spPr>
          <a:xfrm>
            <a:off x="729816" y="4797152"/>
            <a:ext cx="1548172" cy="432048"/>
          </a:xfrm>
          <a:prstGeom prst="round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Organization</a:t>
            </a:r>
            <a:endParaRPr lang="en-IN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7611A54-AA64-4BD9-ABB5-6C400FE277B1}"/>
              </a:ext>
            </a:extLst>
          </p:cNvPr>
          <p:cNvSpPr/>
          <p:nvPr/>
        </p:nvSpPr>
        <p:spPr>
          <a:xfrm>
            <a:off x="3484122" y="4783987"/>
            <a:ext cx="1476164" cy="432048"/>
          </a:xfrm>
          <a:prstGeom prst="round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Person</a:t>
            </a:r>
            <a:endParaRPr lang="en-IN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9CB29FA-7856-4E19-8BFB-5014DE16D754}"/>
              </a:ext>
            </a:extLst>
          </p:cNvPr>
          <p:cNvSpPr/>
          <p:nvPr/>
        </p:nvSpPr>
        <p:spPr>
          <a:xfrm>
            <a:off x="6238428" y="4797152"/>
            <a:ext cx="1476164" cy="432048"/>
          </a:xfrm>
          <a:prstGeom prst="round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Location</a:t>
            </a:r>
            <a:endParaRPr lang="en-IN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D22E786-1BFF-4857-9475-C8DB1C8B2310}"/>
              </a:ext>
            </a:extLst>
          </p:cNvPr>
          <p:cNvSpPr/>
          <p:nvPr/>
        </p:nvSpPr>
        <p:spPr>
          <a:xfrm>
            <a:off x="8992734" y="4797152"/>
            <a:ext cx="1566174" cy="432048"/>
          </a:xfrm>
          <a:prstGeom prst="round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Organization</a:t>
            </a:r>
            <a:endParaRPr lang="en-IN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022B9AA-1187-47B1-B845-C186EB707C09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1341884" y="3284984"/>
            <a:ext cx="162018" cy="1512168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5B926A2-5BAE-402B-A088-1DB3CADF3D40}"/>
              </a:ext>
            </a:extLst>
          </p:cNvPr>
          <p:cNvCxnSpPr>
            <a:endCxn id="10" idx="0"/>
          </p:cNvCxnSpPr>
          <p:nvPr/>
        </p:nvCxnSpPr>
        <p:spPr>
          <a:xfrm>
            <a:off x="3484122" y="3212976"/>
            <a:ext cx="738082" cy="1571011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16C8298-BAC9-4831-A367-D2B10F8D4823}"/>
              </a:ext>
            </a:extLst>
          </p:cNvPr>
          <p:cNvCxnSpPr>
            <a:endCxn id="11" idx="0"/>
          </p:cNvCxnSpPr>
          <p:nvPr/>
        </p:nvCxnSpPr>
        <p:spPr>
          <a:xfrm flipH="1">
            <a:off x="6976510" y="3212976"/>
            <a:ext cx="990110" cy="1584176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B64A373-F702-4B49-B69B-97EFA7809E72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9730816" y="3212976"/>
            <a:ext cx="45005" cy="1584176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1684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9" grpId="0" animBg="1"/>
      <p:bldP spid="10" grpId="0" animBg="1"/>
      <p:bldP spid="11" grpId="0" animBg="1"/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C7952-7B6F-4D22-A13D-82E2C6C74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Chunking</a:t>
            </a:r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D9E1F3A-01C2-487B-8596-C41FDBBAC222}"/>
              </a:ext>
            </a:extLst>
          </p:cNvPr>
          <p:cNvSpPr txBox="1">
            <a:spLocks/>
          </p:cNvSpPr>
          <p:nvPr/>
        </p:nvSpPr>
        <p:spPr>
          <a:xfrm>
            <a:off x="1522414" y="1844824"/>
            <a:ext cx="10188623" cy="864096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7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76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Picking up the individual pieces of information and Grouping them into bigger pieces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0A3D8D2-4806-4D08-96E7-FFAA7B66ED27}"/>
              </a:ext>
            </a:extLst>
          </p:cNvPr>
          <p:cNvSpPr txBox="1">
            <a:spLocks/>
          </p:cNvSpPr>
          <p:nvPr/>
        </p:nvSpPr>
        <p:spPr>
          <a:xfrm>
            <a:off x="2008212" y="3258344"/>
            <a:ext cx="8172399" cy="659904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7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76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latin typeface="Bookman Old Style" panose="02050604050505020204" pitchFamily="18" charset="0"/>
              </a:rPr>
              <a:t>	We      Caught    the      Black     Panther</a:t>
            </a:r>
          </a:p>
        </p:txBody>
      </p:sp>
      <p:sp>
        <p:nvSpPr>
          <p:cNvPr id="12" name="Arrow: Pentagon 11">
            <a:extLst>
              <a:ext uri="{FF2B5EF4-FFF2-40B4-BE49-F238E27FC236}">
                <a16:creationId xmlns:a16="http://schemas.microsoft.com/office/drawing/2014/main" id="{0B140270-CC49-4726-8A2B-811459A9AB40}"/>
              </a:ext>
            </a:extLst>
          </p:cNvPr>
          <p:cNvSpPr/>
          <p:nvPr/>
        </p:nvSpPr>
        <p:spPr>
          <a:xfrm rot="16200000">
            <a:off x="2796510" y="3816210"/>
            <a:ext cx="881763" cy="792088"/>
          </a:xfrm>
          <a:prstGeom prst="homePlat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PRP</a:t>
            </a:r>
            <a:endParaRPr lang="en-IN" dirty="0"/>
          </a:p>
        </p:txBody>
      </p:sp>
      <p:sp>
        <p:nvSpPr>
          <p:cNvPr id="13" name="Arrow: Pentagon 12">
            <a:extLst>
              <a:ext uri="{FF2B5EF4-FFF2-40B4-BE49-F238E27FC236}">
                <a16:creationId xmlns:a16="http://schemas.microsoft.com/office/drawing/2014/main" id="{0142EB68-FAC1-4F5F-A2F3-856086AD9FF0}"/>
              </a:ext>
            </a:extLst>
          </p:cNvPr>
          <p:cNvSpPr/>
          <p:nvPr/>
        </p:nvSpPr>
        <p:spPr>
          <a:xfrm rot="16200000">
            <a:off x="4210609" y="3815916"/>
            <a:ext cx="882352" cy="792088"/>
          </a:xfrm>
          <a:prstGeom prst="homePlat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VBD</a:t>
            </a:r>
            <a:endParaRPr lang="en-IN" dirty="0"/>
          </a:p>
        </p:txBody>
      </p:sp>
      <p:sp>
        <p:nvSpPr>
          <p:cNvPr id="14" name="Arrow: Pentagon 13">
            <a:extLst>
              <a:ext uri="{FF2B5EF4-FFF2-40B4-BE49-F238E27FC236}">
                <a16:creationId xmlns:a16="http://schemas.microsoft.com/office/drawing/2014/main" id="{292C01C3-CFB6-4CC6-A1DB-02F558974A67}"/>
              </a:ext>
            </a:extLst>
          </p:cNvPr>
          <p:cNvSpPr/>
          <p:nvPr/>
        </p:nvSpPr>
        <p:spPr>
          <a:xfrm rot="16200000">
            <a:off x="5375079" y="3815916"/>
            <a:ext cx="882352" cy="792088"/>
          </a:xfrm>
          <a:prstGeom prst="homePlat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DT</a:t>
            </a:r>
            <a:endParaRPr lang="en-IN" dirty="0"/>
          </a:p>
        </p:txBody>
      </p:sp>
      <p:sp>
        <p:nvSpPr>
          <p:cNvPr id="15" name="Arrow: Pentagon 14">
            <a:extLst>
              <a:ext uri="{FF2B5EF4-FFF2-40B4-BE49-F238E27FC236}">
                <a16:creationId xmlns:a16="http://schemas.microsoft.com/office/drawing/2014/main" id="{CF545973-C671-4F0F-9FB9-108E6BAA02B5}"/>
              </a:ext>
            </a:extLst>
          </p:cNvPr>
          <p:cNvSpPr/>
          <p:nvPr/>
        </p:nvSpPr>
        <p:spPr>
          <a:xfrm rot="16200000">
            <a:off x="6769360" y="3815916"/>
            <a:ext cx="882352" cy="792088"/>
          </a:xfrm>
          <a:prstGeom prst="homePlat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JJ</a:t>
            </a:r>
            <a:endParaRPr lang="en-IN" dirty="0"/>
          </a:p>
        </p:txBody>
      </p:sp>
      <p:sp>
        <p:nvSpPr>
          <p:cNvPr id="16" name="Arrow: Pentagon 15">
            <a:extLst>
              <a:ext uri="{FF2B5EF4-FFF2-40B4-BE49-F238E27FC236}">
                <a16:creationId xmlns:a16="http://schemas.microsoft.com/office/drawing/2014/main" id="{6D296D28-5455-4CB6-9F53-5495225A1F89}"/>
              </a:ext>
            </a:extLst>
          </p:cNvPr>
          <p:cNvSpPr/>
          <p:nvPr/>
        </p:nvSpPr>
        <p:spPr>
          <a:xfrm rot="16200000">
            <a:off x="8345154" y="3815916"/>
            <a:ext cx="882352" cy="792088"/>
          </a:xfrm>
          <a:prstGeom prst="homePlat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NN</a:t>
            </a:r>
            <a:endParaRPr lang="en-IN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614FB360-EF3F-4F40-B3F1-C8DA354EF6E1}"/>
              </a:ext>
            </a:extLst>
          </p:cNvPr>
          <p:cNvSpPr/>
          <p:nvPr/>
        </p:nvSpPr>
        <p:spPr>
          <a:xfrm>
            <a:off x="2710036" y="5013176"/>
            <a:ext cx="1080117" cy="489244"/>
          </a:xfrm>
          <a:prstGeom prst="round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NP</a:t>
            </a:r>
            <a:endParaRPr lang="en-IN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3958FE2-C3E9-4FF0-B2F8-E808EF279C7E}"/>
              </a:ext>
            </a:extLst>
          </p:cNvPr>
          <p:cNvCxnSpPr/>
          <p:nvPr/>
        </p:nvCxnSpPr>
        <p:spPr>
          <a:xfrm>
            <a:off x="5302324" y="4005063"/>
            <a:ext cx="0" cy="1584176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99C3B50-3EDD-4920-9B30-8FCEBDCD0523}"/>
              </a:ext>
            </a:extLst>
          </p:cNvPr>
          <p:cNvCxnSpPr>
            <a:cxnSpLocks/>
          </p:cNvCxnSpPr>
          <p:nvPr/>
        </p:nvCxnSpPr>
        <p:spPr>
          <a:xfrm>
            <a:off x="5302323" y="5590844"/>
            <a:ext cx="4176465" cy="0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8723263-4526-4C6E-9BA7-BA3C3983FEF5}"/>
              </a:ext>
            </a:extLst>
          </p:cNvPr>
          <p:cNvCxnSpPr>
            <a:cxnSpLocks/>
          </p:cNvCxnSpPr>
          <p:nvPr/>
        </p:nvCxnSpPr>
        <p:spPr>
          <a:xfrm>
            <a:off x="9468040" y="3918247"/>
            <a:ext cx="0" cy="1670991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FC35DEF9-7EFE-49F8-9155-D95B72AB5B39}"/>
              </a:ext>
            </a:extLst>
          </p:cNvPr>
          <p:cNvSpPr/>
          <p:nvPr/>
        </p:nvSpPr>
        <p:spPr>
          <a:xfrm>
            <a:off x="6721863" y="5011077"/>
            <a:ext cx="1080117" cy="489244"/>
          </a:xfrm>
          <a:prstGeom prst="round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NP</a:t>
            </a:r>
            <a:endParaRPr lang="en-IN" dirty="0"/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157DC75F-F091-4338-8AAD-1B2FF297130F}"/>
              </a:ext>
            </a:extLst>
          </p:cNvPr>
          <p:cNvSpPr/>
          <p:nvPr/>
        </p:nvSpPr>
        <p:spPr>
          <a:xfrm rot="1344293">
            <a:off x="3323877" y="5864984"/>
            <a:ext cx="1008112" cy="576056"/>
          </a:xfrm>
          <a:prstGeom prst="rightArrow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048F8E8D-9835-4D7A-8B00-588A195E13F9}"/>
              </a:ext>
            </a:extLst>
          </p:cNvPr>
          <p:cNvSpPr/>
          <p:nvPr/>
        </p:nvSpPr>
        <p:spPr>
          <a:xfrm rot="8500798">
            <a:off x="6596459" y="5864983"/>
            <a:ext cx="1008112" cy="576056"/>
          </a:xfrm>
          <a:prstGeom prst="rightArrow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DF701083-60AC-4073-8710-BA2F34FD1E4D}"/>
              </a:ext>
            </a:extLst>
          </p:cNvPr>
          <p:cNvSpPr txBox="1">
            <a:spLocks/>
          </p:cNvSpPr>
          <p:nvPr/>
        </p:nvSpPr>
        <p:spPr>
          <a:xfrm>
            <a:off x="4635450" y="6138061"/>
            <a:ext cx="1656185" cy="473358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7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76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latin typeface="Arial Black" panose="020B0A04020102020204" pitchFamily="34" charset="0"/>
              </a:rPr>
              <a:t>CHUNKS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CFA8897-618E-4FD8-B2FA-31A9565876F3}"/>
              </a:ext>
            </a:extLst>
          </p:cNvPr>
          <p:cNvCxnSpPr/>
          <p:nvPr/>
        </p:nvCxnSpPr>
        <p:spPr>
          <a:xfrm>
            <a:off x="2422004" y="4036699"/>
            <a:ext cx="0" cy="1584176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50F72D4-BF5D-4B87-BD87-1523F62064E9}"/>
              </a:ext>
            </a:extLst>
          </p:cNvPr>
          <p:cNvCxnSpPr>
            <a:cxnSpLocks/>
          </p:cNvCxnSpPr>
          <p:nvPr/>
        </p:nvCxnSpPr>
        <p:spPr>
          <a:xfrm>
            <a:off x="2422004" y="5620875"/>
            <a:ext cx="1584176" cy="1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6B7BA3A-2A7A-455B-BC7A-F30CA86E41DF}"/>
              </a:ext>
            </a:extLst>
          </p:cNvPr>
          <p:cNvCxnSpPr>
            <a:cxnSpLocks/>
          </p:cNvCxnSpPr>
          <p:nvPr/>
        </p:nvCxnSpPr>
        <p:spPr>
          <a:xfrm>
            <a:off x="4012672" y="3943503"/>
            <a:ext cx="0" cy="1670991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1192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2" grpId="0" animBg="1"/>
      <p:bldP spid="13" grpId="0" animBg="1"/>
      <p:bldP spid="14" grpId="0" animBg="1"/>
      <p:bldP spid="15" grpId="0" animBg="1"/>
      <p:bldP spid="16" grpId="0" animBg="1"/>
      <p:bldP spid="26" grpId="0" animBg="1"/>
      <p:bldP spid="33" grpId="0" animBg="1"/>
      <p:bldP spid="34" grpId="0" animBg="1"/>
      <p:bldP spid="35" grpId="0" animBg="1"/>
      <p:bldP spid="3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69960A3-4EE1-43D2-ABFC-C7A03ED214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B79E98-8569-4265-84EF-C21214205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557" y="609600"/>
            <a:ext cx="10351065" cy="11647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/>
            <a:r>
              <a:rPr lang="en-US" sz="4000" dirty="0"/>
              <a:t>THE HUMAN LANGUAGE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6ABCF9F-46A6-4370-8EC8-B1EDB4510B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2669" r="616"/>
          <a:stretch/>
        </p:blipFill>
        <p:spPr>
          <a:xfrm>
            <a:off x="0" y="2046514"/>
            <a:ext cx="12188825" cy="4811485"/>
          </a:xfrm>
          <a:prstGeom prst="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AF607CB-19D7-4EB2-AE21-93B2A4A168A1}"/>
              </a:ext>
            </a:extLst>
          </p:cNvPr>
          <p:cNvSpPr/>
          <p:nvPr/>
        </p:nvSpPr>
        <p:spPr>
          <a:xfrm>
            <a:off x="2133972" y="2349752"/>
            <a:ext cx="2304256" cy="8632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Language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4F36139-DD80-440C-B40B-B50E110DBB0B}"/>
              </a:ext>
            </a:extLst>
          </p:cNvPr>
          <p:cNvSpPr/>
          <p:nvPr/>
        </p:nvSpPr>
        <p:spPr>
          <a:xfrm>
            <a:off x="2174931" y="3819060"/>
            <a:ext cx="2304256" cy="8632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Alphabets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709C58B-4CE7-4025-B2A7-3067B9F76941}"/>
              </a:ext>
            </a:extLst>
          </p:cNvPr>
          <p:cNvSpPr/>
          <p:nvPr/>
        </p:nvSpPr>
        <p:spPr>
          <a:xfrm>
            <a:off x="2211004" y="5259490"/>
            <a:ext cx="2304256" cy="8632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Words of Sentences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128B842-DBF9-4BBC-B0C0-235BA5B16F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9089" y="2423332"/>
            <a:ext cx="5040561" cy="157928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FA0DCE5-313F-438B-9FC4-69A6A8B75E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9089" y="4509566"/>
            <a:ext cx="5162610" cy="1439714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0675456-A984-4223-BCEA-35C46E9F4781}"/>
              </a:ext>
            </a:extLst>
          </p:cNvPr>
          <p:cNvCxnSpPr/>
          <p:nvPr/>
        </p:nvCxnSpPr>
        <p:spPr>
          <a:xfrm>
            <a:off x="2910208" y="3422443"/>
            <a:ext cx="432000" cy="216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FD9EF2E-BB45-4646-A4A5-6169A1771EFD}"/>
              </a:ext>
            </a:extLst>
          </p:cNvPr>
          <p:cNvCxnSpPr>
            <a:cxnSpLocks/>
          </p:cNvCxnSpPr>
          <p:nvPr/>
        </p:nvCxnSpPr>
        <p:spPr>
          <a:xfrm flipV="1">
            <a:off x="3348785" y="3422444"/>
            <a:ext cx="432000" cy="2160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FB85C30-5313-45D2-96BE-F870745BB8B2}"/>
              </a:ext>
            </a:extLst>
          </p:cNvPr>
          <p:cNvCxnSpPr/>
          <p:nvPr/>
        </p:nvCxnSpPr>
        <p:spPr>
          <a:xfrm>
            <a:off x="2910208" y="4907394"/>
            <a:ext cx="432000" cy="216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9617323-6CA0-4168-8E27-E84DF7FA02FE}"/>
              </a:ext>
            </a:extLst>
          </p:cNvPr>
          <p:cNvCxnSpPr>
            <a:cxnSpLocks/>
          </p:cNvCxnSpPr>
          <p:nvPr/>
        </p:nvCxnSpPr>
        <p:spPr>
          <a:xfrm flipV="1">
            <a:off x="3348785" y="4907395"/>
            <a:ext cx="432000" cy="2160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867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E8B8954F-6436-430B-8913-FCAB1C4A9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21</a:t>
            </a:r>
            <a:r>
              <a:rPr lang="en-US" baseline="30000" dirty="0"/>
              <a:t>ST</a:t>
            </a:r>
            <a:r>
              <a:rPr lang="en-US" dirty="0"/>
              <a:t> CENTURY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CE63C542-6E5C-43A7-975A-72829337BF90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151799480"/>
              </p:ext>
            </p:extLst>
          </p:nvPr>
        </p:nvGraphicFramePr>
        <p:xfrm>
          <a:off x="3304357" y="2132856"/>
          <a:ext cx="5580110" cy="426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3" name="Graphic 2" descr="Receiver">
            <a:extLst>
              <a:ext uri="{FF2B5EF4-FFF2-40B4-BE49-F238E27FC236}">
                <a16:creationId xmlns:a16="http://schemas.microsoft.com/office/drawing/2014/main" id="{1CA420D9-2DCF-4EE3-B500-6CDD1FEE90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78288" y="5929306"/>
            <a:ext cx="922843" cy="654056"/>
          </a:xfrm>
          <a:prstGeom prst="rect">
            <a:avLst/>
          </a:prstGeom>
        </p:spPr>
      </p:pic>
      <p:pic>
        <p:nvPicPr>
          <p:cNvPr id="5" name="Graphic 4" descr="Chat">
            <a:extLst>
              <a:ext uri="{FF2B5EF4-FFF2-40B4-BE49-F238E27FC236}">
                <a16:creationId xmlns:a16="http://schemas.microsoft.com/office/drawing/2014/main" id="{F029EF45-A2AB-4868-92E2-BE4ADEEB83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542684" y="4653136"/>
            <a:ext cx="922843" cy="654056"/>
          </a:xfrm>
          <a:prstGeom prst="rect">
            <a:avLst/>
          </a:prstGeom>
        </p:spPr>
      </p:pic>
      <p:pic>
        <p:nvPicPr>
          <p:cNvPr id="7" name="Graphic 6" descr="Send">
            <a:extLst>
              <a:ext uri="{FF2B5EF4-FFF2-40B4-BE49-F238E27FC236}">
                <a16:creationId xmlns:a16="http://schemas.microsoft.com/office/drawing/2014/main" id="{6CAE7FF1-38CB-4810-B658-5B385ABF101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166420" y="5746000"/>
            <a:ext cx="922843" cy="654056"/>
          </a:xfrm>
          <a:prstGeom prst="rect">
            <a:avLst/>
          </a:prstGeom>
        </p:spPr>
      </p:pic>
      <p:pic>
        <p:nvPicPr>
          <p:cNvPr id="11" name="Graphic 10" descr="Email">
            <a:extLst>
              <a:ext uri="{FF2B5EF4-FFF2-40B4-BE49-F238E27FC236}">
                <a16:creationId xmlns:a16="http://schemas.microsoft.com/office/drawing/2014/main" id="{C9D94CB8-2A0D-49D7-978A-75F62113C83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619841" y="5409160"/>
            <a:ext cx="922843" cy="654056"/>
          </a:xfrm>
          <a:prstGeom prst="rect">
            <a:avLst/>
          </a:prstGeom>
        </p:spPr>
      </p:pic>
      <p:pic>
        <p:nvPicPr>
          <p:cNvPr id="13" name="Graphic 12" descr="Database">
            <a:extLst>
              <a:ext uri="{FF2B5EF4-FFF2-40B4-BE49-F238E27FC236}">
                <a16:creationId xmlns:a16="http://schemas.microsoft.com/office/drawing/2014/main" id="{FEC6ED0A-685B-4F3A-8189-8BC0E6C553C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484250" y="2420888"/>
            <a:ext cx="720531" cy="720531"/>
          </a:xfrm>
          <a:prstGeom prst="rect">
            <a:avLst/>
          </a:prstGeom>
        </p:spPr>
      </p:pic>
      <p:pic>
        <p:nvPicPr>
          <p:cNvPr id="15" name="Graphic 14" descr="Table">
            <a:extLst>
              <a:ext uri="{FF2B5EF4-FFF2-40B4-BE49-F238E27FC236}">
                <a16:creationId xmlns:a16="http://schemas.microsoft.com/office/drawing/2014/main" id="{8F862E24-095F-4B35-8ABB-44866FE981A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204781" y="2132856"/>
            <a:ext cx="720531" cy="720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321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TEXT MINING AND NLP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852390" y="1905000"/>
            <a:ext cx="6978325" cy="1235968"/>
          </a:xfrm>
        </p:spPr>
        <p:txBody>
          <a:bodyPr>
            <a:normAutofit/>
          </a:bodyPr>
          <a:lstStyle/>
          <a:p>
            <a:r>
              <a:rPr lang="en-US" sz="2000" b="1" dirty="0"/>
              <a:t>Text mining / Text analytics: </a:t>
            </a:r>
            <a:r>
              <a:rPr lang="en-US" sz="2000" dirty="0"/>
              <a:t>the process of deriving meaningful information from the natural language text.</a:t>
            </a:r>
          </a:p>
        </p:txBody>
      </p:sp>
      <p:sp>
        <p:nvSpPr>
          <p:cNvPr id="4" name="Content Placeholder 13">
            <a:extLst>
              <a:ext uri="{FF2B5EF4-FFF2-40B4-BE49-F238E27FC236}">
                <a16:creationId xmlns:a16="http://schemas.microsoft.com/office/drawing/2014/main" id="{5868201E-10D7-46A0-ACAD-DE0642937D6A}"/>
              </a:ext>
            </a:extLst>
          </p:cNvPr>
          <p:cNvSpPr txBox="1">
            <a:spLocks/>
          </p:cNvSpPr>
          <p:nvPr/>
        </p:nvSpPr>
        <p:spPr>
          <a:xfrm>
            <a:off x="4870276" y="4695475"/>
            <a:ext cx="6858515" cy="152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NLP : Natural Language Processing </a:t>
            </a:r>
            <a:r>
              <a:rPr lang="en-US" sz="2000" dirty="0"/>
              <a:t>is artificial intelligence method of communicating with an intelligent system using the natural language (human language)</a:t>
            </a:r>
            <a:endParaRPr lang="en-US" sz="20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99489A-D6EB-4634-80C8-D51F2DF209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0930" y="3604869"/>
            <a:ext cx="2873870" cy="26146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F9948E0-7ACC-4FF0-8DA6-9A185EEC86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6740" y="1796173"/>
            <a:ext cx="2448272" cy="2689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06D97-945D-402D-B7F7-7B98C7C7D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OVERALL GOAL</a:t>
            </a:r>
            <a:endParaRPr lang="en-IN" dirty="0"/>
          </a:p>
        </p:txBody>
      </p:sp>
      <p:pic>
        <p:nvPicPr>
          <p:cNvPr id="5" name="Content Placeholder 4" descr="Chat bubble with solid fill">
            <a:extLst>
              <a:ext uri="{FF2B5EF4-FFF2-40B4-BE49-F238E27FC236}">
                <a16:creationId xmlns:a16="http://schemas.microsoft.com/office/drawing/2014/main" id="{C7AC3BEB-EDCF-4014-B41B-3A3168EE6F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22414" y="2636912"/>
            <a:ext cx="2448272" cy="2448272"/>
          </a:xfrm>
        </p:spPr>
      </p:pic>
      <p:pic>
        <p:nvPicPr>
          <p:cNvPr id="7" name="Graphic 6" descr="Arrow Right with solid fill">
            <a:extLst>
              <a:ext uri="{FF2B5EF4-FFF2-40B4-BE49-F238E27FC236}">
                <a16:creationId xmlns:a16="http://schemas.microsoft.com/office/drawing/2014/main" id="{3A93F12E-18F9-45C8-991E-19B26BB042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70276" y="3403848"/>
            <a:ext cx="2448272" cy="914400"/>
          </a:xfrm>
          <a:prstGeom prst="rect">
            <a:avLst/>
          </a:prstGeom>
        </p:spPr>
      </p:pic>
      <p:pic>
        <p:nvPicPr>
          <p:cNvPr id="9" name="Graphic 8" descr="Presentation with pie chart with solid fill">
            <a:extLst>
              <a:ext uri="{FF2B5EF4-FFF2-40B4-BE49-F238E27FC236}">
                <a16:creationId xmlns:a16="http://schemas.microsoft.com/office/drawing/2014/main" id="{A30C9916-0020-4F20-8742-187682AEFCB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578179" y="2852936"/>
            <a:ext cx="2088232" cy="2088232"/>
          </a:xfrm>
          <a:prstGeom prst="rect">
            <a:avLst/>
          </a:prstGeom>
        </p:spPr>
      </p:pic>
      <p:sp>
        <p:nvSpPr>
          <p:cNvPr id="10" name="Content Placeholder 13">
            <a:extLst>
              <a:ext uri="{FF2B5EF4-FFF2-40B4-BE49-F238E27FC236}">
                <a16:creationId xmlns:a16="http://schemas.microsoft.com/office/drawing/2014/main" id="{31881A72-02E6-4EE8-BABE-888BE3F73D20}"/>
              </a:ext>
            </a:extLst>
          </p:cNvPr>
          <p:cNvSpPr txBox="1">
            <a:spLocks/>
          </p:cNvSpPr>
          <p:nvPr/>
        </p:nvSpPr>
        <p:spPr>
          <a:xfrm>
            <a:off x="5086300" y="2708920"/>
            <a:ext cx="1800199" cy="8507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6000" b="1" dirty="0"/>
              <a:t>NLP</a:t>
            </a:r>
          </a:p>
        </p:txBody>
      </p:sp>
    </p:spTree>
    <p:extLst>
      <p:ext uri="{BB962C8B-B14F-4D97-AF65-F5344CB8AC3E}">
        <p14:creationId xmlns:p14="http://schemas.microsoft.com/office/powerpoint/2010/main" val="2234599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D3936-E442-4D6D-A14A-5A7B1963B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BASIC STRUCTURE OF A NLP APPLICATION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00044DB-91F3-4B53-B22E-0853B50C62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6778" y="1988840"/>
            <a:ext cx="9215268" cy="38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87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pPr algn="ctr"/>
            <a:r>
              <a:rPr lang="en-US" dirty="0"/>
              <a:t>APPLICATIONS</a:t>
            </a:r>
          </a:p>
        </p:txBody>
      </p:sp>
      <p:pic>
        <p:nvPicPr>
          <p:cNvPr id="5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3EA23D93-1F18-4188-9EA0-1387A5CB0E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4299" y="1731963"/>
            <a:ext cx="10029114" cy="40592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6580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pPr algn="ctr"/>
            <a:r>
              <a:rPr lang="en-US" dirty="0"/>
              <a:t>APPLICATIONS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80D5D9-1720-4689-9666-4E982B0254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414" y="2369820"/>
            <a:ext cx="9144000" cy="333755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16090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826F61"/>
      </a:accent1>
      <a:accent2>
        <a:srgbClr val="A19C7F"/>
      </a:accent2>
      <a:accent3>
        <a:srgbClr val="9AA489"/>
      </a:accent3>
      <a:accent4>
        <a:srgbClr val="7C938B"/>
      </a:accent4>
      <a:accent5>
        <a:srgbClr val="7C7D92"/>
      </a:accent5>
      <a:accent6>
        <a:srgbClr val="897376"/>
      </a:accent6>
      <a:hlink>
        <a:srgbClr val="D29B73"/>
      </a:hlink>
      <a:folHlink>
        <a:srgbClr val="F4C5A4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FF747C5C-A8E8-4833-9E55-3D08FE4E487A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931</TotalTime>
  <Words>363</Words>
  <Application>Microsoft Office PowerPoint</Application>
  <PresentationFormat>Custom</PresentationFormat>
  <Paragraphs>81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Arial Black</vt:lpstr>
      <vt:lpstr>Bookman Old Style</vt:lpstr>
      <vt:lpstr>Calisto MT</vt:lpstr>
      <vt:lpstr>Candara</vt:lpstr>
      <vt:lpstr>Corbel</vt:lpstr>
      <vt:lpstr>Wingdings 2</vt:lpstr>
      <vt:lpstr>Slate</vt:lpstr>
      <vt:lpstr>NATURAL LANGUAGE PROCESSING</vt:lpstr>
      <vt:lpstr>Agenda</vt:lpstr>
      <vt:lpstr>THE HUMAN LANGUAGE</vt:lpstr>
      <vt:lpstr>THE 21ST CENTURY</vt:lpstr>
      <vt:lpstr>TEXT MINING AND NLP</vt:lpstr>
      <vt:lpstr>OVERALL GOAL</vt:lpstr>
      <vt:lpstr>BASIC STRUCTURE OF A NLP APPLICATION</vt:lpstr>
      <vt:lpstr>APPLICATIONS</vt:lpstr>
      <vt:lpstr>APPLICATIONS</vt:lpstr>
      <vt:lpstr>COMPONENTS OF NLP</vt:lpstr>
      <vt:lpstr>NLU : AMBIGUITY</vt:lpstr>
      <vt:lpstr>STEPS IN NLP</vt:lpstr>
      <vt:lpstr>Tokenization</vt:lpstr>
      <vt:lpstr>Tokenization</vt:lpstr>
      <vt:lpstr>Stemming</vt:lpstr>
      <vt:lpstr>Lemmatization</vt:lpstr>
      <vt:lpstr>Stemming vs Lemmatization</vt:lpstr>
      <vt:lpstr>POS Tags</vt:lpstr>
      <vt:lpstr>POS : Tags and Descriptions</vt:lpstr>
      <vt:lpstr>POS Example</vt:lpstr>
      <vt:lpstr>Named Entity Recognition</vt:lpstr>
      <vt:lpstr>NER : Example</vt:lpstr>
      <vt:lpstr>Chunking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Ganesh Namagiri</dc:creator>
  <cp:lastModifiedBy>Ganesh Namagiri</cp:lastModifiedBy>
  <cp:revision>60</cp:revision>
  <dcterms:created xsi:type="dcterms:W3CDTF">2021-04-02T07:22:00Z</dcterms:created>
  <dcterms:modified xsi:type="dcterms:W3CDTF">2021-04-03T07:04:38Z</dcterms:modified>
</cp:coreProperties>
</file>