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2"/>
  </p:notesMasterIdLst>
  <p:handoutMasterIdLst>
    <p:handoutMasterId r:id="rId23"/>
  </p:handoutMasterIdLst>
  <p:sldIdLst>
    <p:sldId id="256" r:id="rId2"/>
    <p:sldId id="280" r:id="rId3"/>
    <p:sldId id="301" r:id="rId4"/>
    <p:sldId id="302" r:id="rId5"/>
    <p:sldId id="281" r:id="rId6"/>
    <p:sldId id="303" r:id="rId7"/>
    <p:sldId id="298" r:id="rId8"/>
    <p:sldId id="307" r:id="rId9"/>
    <p:sldId id="283" r:id="rId10"/>
    <p:sldId id="308" r:id="rId11"/>
    <p:sldId id="284" r:id="rId12"/>
    <p:sldId id="288" r:id="rId13"/>
    <p:sldId id="305" r:id="rId14"/>
    <p:sldId id="293" r:id="rId15"/>
    <p:sldId id="294" r:id="rId16"/>
    <p:sldId id="295" r:id="rId17"/>
    <p:sldId id="296" r:id="rId18"/>
    <p:sldId id="297" r:id="rId19"/>
    <p:sldId id="300" r:id="rId20"/>
    <p:sldId id="29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ABAB"/>
    <a:srgbClr val="009900"/>
    <a:srgbClr val="00FF00"/>
    <a:srgbClr val="373545"/>
    <a:srgbClr val="008000"/>
    <a:srgbClr val="0099FF"/>
    <a:srgbClr val="006666"/>
    <a:srgbClr val="008080"/>
    <a:srgbClr val="0F9F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24" autoAdjust="0"/>
  </p:normalViewPr>
  <p:slideViewPr>
    <p:cSldViewPr snapToGrid="0">
      <p:cViewPr varScale="1">
        <p:scale>
          <a:sx n="69" d="100"/>
          <a:sy n="69" d="100"/>
        </p:scale>
        <p:origin x="-780" y="-10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handoutMaster" Target="handoutMasters/handout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notesMaster" Target="notesMasters/notesMaster1.xml" /><Relationship Id="rId27" Type="http://schemas.openxmlformats.org/officeDocument/2006/relationships/tableStyles" Target="tableStyle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pPr/>
              <a:t>13-08-2022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pPr/>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pPr/>
              <a:t>13-08-2022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pPr/>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0" y="6625241"/>
            <a:ext cx="6096000" cy="232758"/>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096000" y="6625242"/>
            <a:ext cx="5658195" cy="232758"/>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25242"/>
            <a:ext cx="437803" cy="232757"/>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transition spd="med">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00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tx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q"/>
              <a:defRPr/>
            </a:lvl1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0" y="6625241"/>
            <a:ext cx="6096000" cy="232758"/>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6096000" y="6625242"/>
            <a:ext cx="5658195" cy="232758"/>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err="1">
                <a:solidFill>
                  <a:schemeClr val="bg1"/>
                </a:solidFill>
                <a:latin typeface="Times New Roman" panose="02020603050405020304" pitchFamily="18" charset="0"/>
                <a:cs typeface="Times New Roman" panose="02020603050405020304" pitchFamily="18" charset="0"/>
              </a:rPr>
              <a:t>Aliah</a:t>
            </a:r>
            <a:r>
              <a:rPr lang="en-US" sz="1600" b="0" cap="small" baseline="0" dirty="0">
                <a:solidFill>
                  <a:schemeClr val="bg1"/>
                </a:solidFill>
                <a:latin typeface="Times New Roman" panose="02020603050405020304" pitchFamily="18" charset="0"/>
                <a:cs typeface="Times New Roman" panose="02020603050405020304" pitchFamily="18" charset="0"/>
              </a:rPr>
              <a:t> University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25242"/>
            <a:ext cx="437803" cy="232757"/>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ct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Title of your project/dissertation</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E70BE07-377C-48B2-B742-8860142AC08B}"/>
              </a:ext>
            </a:extLst>
          </p:cNvPr>
          <p:cNvSpPr txBox="1"/>
          <p:nvPr userDrawn="1"/>
        </p:nvSpPr>
        <p:spPr>
          <a:xfrm>
            <a:off x="11465057" y="5910349"/>
            <a:ext cx="702003" cy="672237"/>
          </a:xfrm>
          <a:prstGeom prst="rect">
            <a:avLst/>
          </a:prstGeom>
          <a:blipFill dpi="0" rotWithShape="1">
            <a:blip r:embed="rId2" cstate="print"/>
            <a:srcRect/>
            <a:stretch>
              <a:fillRect t="-10000"/>
            </a:stretch>
          </a:blipFill>
        </p:spPr>
        <p:txBody>
          <a:bodyPr wrap="square" rtlCol="0">
            <a:spAutoFit/>
          </a:bodyPr>
          <a:lstStyle/>
          <a:p>
            <a:endParaRPr lang="en-IN" dirty="0"/>
          </a:p>
        </p:txBody>
      </p:sp>
    </p:spTree>
    <p:extLst>
      <p:ext uri="{BB962C8B-B14F-4D97-AF65-F5344CB8AC3E}">
        <p14:creationId xmlns:p14="http://schemas.microsoft.com/office/powerpoint/2010/main" val="1585597830"/>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ransition spd="med">
    <p:push/>
  </p:transition>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6.jpe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7641770" y="5564231"/>
            <a:ext cx="4550230" cy="81044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000" i="1" dirty="0">
                <a:effectLst>
                  <a:outerShdw blurRad="38100" dist="38100" dir="2700000" algn="tl">
                    <a:srgbClr val="000000">
                      <a:alpha val="43137"/>
                    </a:srgbClr>
                  </a:outerShdw>
                </a:effectLst>
              </a:rPr>
              <a:t> </a:t>
            </a:r>
            <a:endParaRPr lang="en-US" sz="1800" dirty="0">
              <a:effectLst>
                <a:outerShdw blurRad="38100" dist="38100" dir="2700000" algn="tl">
                  <a:srgbClr val="000000">
                    <a:alpha val="43137"/>
                  </a:srgbClr>
                </a:outerShdw>
              </a:effectLst>
            </a:endParaRPr>
          </a:p>
          <a:p>
            <a:pPr>
              <a:spcBef>
                <a:spcPts val="300"/>
              </a:spcBef>
            </a:pPr>
            <a:r>
              <a:rPr lang="en-US" sz="1300" dirty="0"/>
              <a:t> </a:t>
            </a:r>
          </a:p>
        </p:txBody>
      </p:sp>
      <p:sp>
        <p:nvSpPr>
          <p:cNvPr id="6" name="Subtitle 11"/>
          <p:cNvSpPr txBox="1">
            <a:spLocks/>
          </p:cNvSpPr>
          <p:nvPr/>
        </p:nvSpPr>
        <p:spPr>
          <a:xfrm>
            <a:off x="0" y="5200662"/>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latin typeface="Arial Black" pitchFamily="34" charset="0"/>
              </a:rPr>
              <a:t>Under the guidance of</a:t>
            </a:r>
          </a:p>
          <a:p>
            <a:pPr>
              <a:spcBef>
                <a:spcPts val="200"/>
              </a:spcBef>
            </a:pPr>
            <a:r>
              <a:rPr lang="en-US" sz="2400" i="1" dirty="0">
                <a:effectLst>
                  <a:outerShdw blurRad="38100" dist="38100" dir="2700000" algn="tl">
                    <a:srgbClr val="000000">
                      <a:alpha val="43137"/>
                    </a:srgbClr>
                  </a:outerShdw>
                </a:effectLst>
                <a:latin typeface="Arial Black" pitchFamily="34" charset="0"/>
              </a:rPr>
              <a:t>Dr. </a:t>
            </a:r>
            <a:r>
              <a:rPr lang="en-US" sz="2400" i="1" dirty="0" err="1">
                <a:effectLst>
                  <a:outerShdw blurRad="38100" dist="38100" dir="2700000" algn="tl">
                    <a:srgbClr val="000000">
                      <a:alpha val="43137"/>
                    </a:srgbClr>
                  </a:outerShdw>
                </a:effectLst>
                <a:latin typeface="Arial Black" pitchFamily="34" charset="0"/>
              </a:rPr>
              <a:t>Jyoti</a:t>
            </a:r>
            <a:r>
              <a:rPr lang="en-US" sz="2400" i="1" dirty="0">
                <a:effectLst>
                  <a:outerShdw blurRad="38100" dist="38100" dir="2700000" algn="tl">
                    <a:srgbClr val="000000">
                      <a:alpha val="43137"/>
                    </a:srgbClr>
                  </a:outerShdw>
                </a:effectLst>
                <a:latin typeface="Arial Black" pitchFamily="34" charset="0"/>
              </a:rPr>
              <a:t> Gupta</a:t>
            </a:r>
            <a:endParaRPr lang="en-IN" sz="2400" i="1" dirty="0">
              <a:effectLst>
                <a:outerShdw blurRad="38100" dist="38100" dir="2700000" algn="tl">
                  <a:srgbClr val="000000">
                    <a:alpha val="43137"/>
                  </a:srgbClr>
                </a:outerShdw>
              </a:effectLst>
              <a:latin typeface="Arial Black" pitchFamily="34" charset="0"/>
            </a:endParaRPr>
          </a:p>
          <a:p>
            <a:pPr>
              <a:spcBef>
                <a:spcPts val="200"/>
              </a:spcBef>
            </a:pPr>
            <a:r>
              <a:rPr lang="en-IN" sz="1400" b="0" dirty="0">
                <a:latin typeface="Arial Black" pitchFamily="34" charset="0"/>
              </a:rPr>
              <a:t>Assistant Professor of E.C.E dept</a:t>
            </a:r>
          </a:p>
        </p:txBody>
      </p:sp>
      <p:sp>
        <p:nvSpPr>
          <p:cNvPr id="12" name="Subtitle 11">
            <a:extLst>
              <a:ext uri="{FF2B5EF4-FFF2-40B4-BE49-F238E27FC236}">
                <a16:creationId xmlns:a16="http://schemas.microsoft.com/office/drawing/2014/main" id="{76632DCF-444C-4AB9-A9A9-24B78326A786}"/>
              </a:ext>
            </a:extLst>
          </p:cNvPr>
          <p:cNvSpPr txBox="1">
            <a:spLocks/>
          </p:cNvSpPr>
          <p:nvPr/>
        </p:nvSpPr>
        <p:spPr>
          <a:xfrm>
            <a:off x="7944608" y="5181952"/>
            <a:ext cx="4193177" cy="58453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i="1" dirty="0">
                <a:effectLst>
                  <a:outerShdw blurRad="38100" dist="38100" dir="2700000" algn="tl">
                    <a:srgbClr val="000000">
                      <a:alpha val="43137"/>
                    </a:srgbClr>
                  </a:outerShdw>
                </a:effectLst>
              </a:rPr>
              <a:t>              ABHINANDAN KUMAR ( </a:t>
            </a:r>
            <a:r>
              <a:rPr lang="en-US" sz="1400" dirty="0">
                <a:effectLst>
                  <a:outerShdw blurRad="38100" dist="38100" dir="2700000" algn="tl">
                    <a:srgbClr val="000000">
                      <a:alpha val="43137"/>
                    </a:srgbClr>
                  </a:outerShdw>
                </a:effectLst>
              </a:rPr>
              <a:t>00151207320)</a:t>
            </a:r>
            <a:r>
              <a:rPr lang="en-US" sz="1400" dirty="0"/>
              <a:t> </a:t>
            </a:r>
          </a:p>
        </p:txBody>
      </p:sp>
      <p:sp>
        <p:nvSpPr>
          <p:cNvPr id="13" name="Subtitle 11">
            <a:extLst>
              <a:ext uri="{FF2B5EF4-FFF2-40B4-BE49-F238E27FC236}">
                <a16:creationId xmlns:a16="http://schemas.microsoft.com/office/drawing/2014/main" id="{F3C3CADE-4DE0-4FED-8446-912E92DB0292}"/>
              </a:ext>
            </a:extLst>
          </p:cNvPr>
          <p:cNvSpPr txBox="1">
            <a:spLocks/>
          </p:cNvSpPr>
          <p:nvPr/>
        </p:nvSpPr>
        <p:spPr>
          <a:xfrm>
            <a:off x="8049026" y="5127781"/>
            <a:ext cx="3788227" cy="692876"/>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6200" i="1" dirty="0">
                <a:effectLst>
                  <a:outerShdw blurRad="38100" dist="38100" dir="2700000" algn="tl">
                    <a:srgbClr val="000000">
                      <a:alpha val="43137"/>
                    </a:srgbClr>
                  </a:outerShdw>
                </a:effectLst>
              </a:rPr>
              <a:t> </a:t>
            </a:r>
          </a:p>
          <a:p>
            <a:pPr>
              <a:spcBef>
                <a:spcPts val="300"/>
              </a:spcBef>
            </a:pPr>
            <a:r>
              <a:rPr lang="en-US" sz="4800" dirty="0"/>
              <a:t> </a:t>
            </a:r>
          </a:p>
        </p:txBody>
      </p:sp>
      <p:sp>
        <p:nvSpPr>
          <p:cNvPr id="14" name="Subtitle 11">
            <a:extLst>
              <a:ext uri="{FF2B5EF4-FFF2-40B4-BE49-F238E27FC236}">
                <a16:creationId xmlns:a16="http://schemas.microsoft.com/office/drawing/2014/main" id="{7DD300AE-D81E-4AC8-BC57-566B57D6C660}"/>
              </a:ext>
            </a:extLst>
          </p:cNvPr>
          <p:cNvSpPr txBox="1">
            <a:spLocks/>
          </p:cNvSpPr>
          <p:nvPr/>
        </p:nvSpPr>
        <p:spPr>
          <a:xfrm>
            <a:off x="8015891" y="5412196"/>
            <a:ext cx="4050613" cy="9018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i="1" dirty="0">
                <a:effectLst>
                  <a:outerShdw blurRad="38100" dist="38100" dir="2700000" algn="tl">
                    <a:srgbClr val="000000">
                      <a:alpha val="43137"/>
                    </a:srgbClr>
                  </a:outerShdw>
                </a:effectLst>
              </a:rPr>
              <a:t>PULKIT VERMA ( </a:t>
            </a:r>
            <a:r>
              <a:rPr lang="en-US" sz="1400" dirty="0">
                <a:effectLst>
                  <a:outerShdw blurRad="38100" dist="38100" dir="2700000" algn="tl">
                    <a:srgbClr val="000000">
                      <a:alpha val="43137"/>
                    </a:srgbClr>
                  </a:outerShdw>
                </a:effectLst>
              </a:rPr>
              <a:t>00951207320</a:t>
            </a:r>
            <a:r>
              <a:rPr lang="en-US" sz="1500" dirty="0">
                <a:effectLst>
                  <a:outerShdw blurRad="38100" dist="38100" dir="2700000" algn="tl">
                    <a:srgbClr val="000000">
                      <a:alpha val="43137"/>
                    </a:srgbClr>
                  </a:outerShdw>
                </a:effectLst>
              </a:rPr>
              <a:t>)</a:t>
            </a:r>
          </a:p>
          <a:p>
            <a:pPr>
              <a:spcBef>
                <a:spcPts val="300"/>
              </a:spcBef>
            </a:pPr>
            <a:r>
              <a:rPr lang="en-US" sz="2000" dirty="0"/>
              <a:t> </a:t>
            </a:r>
          </a:p>
        </p:txBody>
      </p:sp>
      <p:sp>
        <p:nvSpPr>
          <p:cNvPr id="15" name="Subtitle 11">
            <a:extLst>
              <a:ext uri="{FF2B5EF4-FFF2-40B4-BE49-F238E27FC236}">
                <a16:creationId xmlns:a16="http://schemas.microsoft.com/office/drawing/2014/main" id="{BE86A0D5-2803-42E5-943B-A5B1FAC5BE75}"/>
              </a:ext>
            </a:extLst>
          </p:cNvPr>
          <p:cNvSpPr txBox="1">
            <a:spLocks/>
          </p:cNvSpPr>
          <p:nvPr/>
        </p:nvSpPr>
        <p:spPr>
          <a:xfrm>
            <a:off x="8098971" y="5863909"/>
            <a:ext cx="4093029" cy="3401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i="1" dirty="0">
                <a:effectLst>
                  <a:outerShdw blurRad="38100" dist="38100" dir="2700000" algn="tl">
                    <a:srgbClr val="000000">
                      <a:alpha val="43137"/>
                    </a:srgbClr>
                  </a:outerShdw>
                </a:effectLst>
              </a:rPr>
              <a:t>  SANIYA EHTESHAM  (</a:t>
            </a:r>
            <a:r>
              <a:rPr lang="en-US" sz="1400" dirty="0">
                <a:effectLst>
                  <a:outerShdw blurRad="38100" dist="38100" dir="2700000" algn="tl">
                    <a:srgbClr val="000000">
                      <a:alpha val="43137"/>
                    </a:srgbClr>
                  </a:outerShdw>
                </a:effectLst>
              </a:rPr>
              <a:t>01251207320)</a:t>
            </a:r>
          </a:p>
        </p:txBody>
      </p:sp>
      <p:sp>
        <p:nvSpPr>
          <p:cNvPr id="18" name="Rectangle 17">
            <a:extLst>
              <a:ext uri="{FF2B5EF4-FFF2-40B4-BE49-F238E27FC236}">
                <a16:creationId xmlns:a16="http://schemas.microsoft.com/office/drawing/2014/main" id="{6C50F0CE-B0FB-48DA-AD7D-E96A1D3BC2A8}"/>
              </a:ext>
            </a:extLst>
          </p:cNvPr>
          <p:cNvSpPr/>
          <p:nvPr/>
        </p:nvSpPr>
        <p:spPr>
          <a:xfrm>
            <a:off x="2610343" y="1191218"/>
            <a:ext cx="6762303" cy="307392"/>
          </a:xfrm>
          <a:prstGeom prst="rect">
            <a:avLst/>
          </a:prstGeom>
        </p:spPr>
        <p:txBody>
          <a:bodyPr wrap="square">
            <a:spAutoFit/>
          </a:bodyPr>
          <a:lstStyle/>
          <a:p>
            <a:pPr algn="ctr">
              <a:lnSpc>
                <a:spcPct val="107000"/>
              </a:lnSpc>
            </a:pPr>
            <a:r>
              <a:rPr lang="en-IN" sz="1400" i="1" dirty="0">
                <a:latin typeface="Times New Roman" panose="02020603050405020304" pitchFamily="18" charset="0"/>
                <a:ea typeface="Calibri" panose="020F0502020204030204" pitchFamily="34" charset="0"/>
              </a:rPr>
              <a:t> </a:t>
            </a:r>
            <a:endParaRPr lang="en-IN" sz="1100" i="1" dirty="0">
              <a:solidFill>
                <a:srgbClr val="000000"/>
              </a:solidFill>
              <a:latin typeface="Times New Roman" panose="02020603050405020304" pitchFamily="18" charset="0"/>
              <a:ea typeface="Calibri" panose="020F0502020204030204" pitchFamily="34" charset="0"/>
            </a:endParaRPr>
          </a:p>
        </p:txBody>
      </p:sp>
      <p:pic>
        <p:nvPicPr>
          <p:cNvPr id="23" name="Picture 22" descr="logo.png"/>
          <p:cNvPicPr>
            <a:picLocks noChangeAspect="1"/>
          </p:cNvPicPr>
          <p:nvPr/>
        </p:nvPicPr>
        <p:blipFill>
          <a:blip r:embed="rId2"/>
          <a:stretch>
            <a:fillRect/>
          </a:stretch>
        </p:blipFill>
        <p:spPr>
          <a:xfrm>
            <a:off x="0" y="249608"/>
            <a:ext cx="11786616" cy="710512"/>
          </a:xfrm>
          <a:prstGeom prst="rect">
            <a:avLst/>
          </a:prstGeom>
        </p:spPr>
      </p:pic>
      <p:sp>
        <p:nvSpPr>
          <p:cNvPr id="24" name="TextBox 23"/>
          <p:cNvSpPr txBox="1"/>
          <p:nvPr/>
        </p:nvSpPr>
        <p:spPr>
          <a:xfrm>
            <a:off x="1097280" y="2103120"/>
            <a:ext cx="9935092" cy="369332"/>
          </a:xfrm>
          <a:prstGeom prst="rect">
            <a:avLst/>
          </a:prstGeom>
          <a:noFill/>
        </p:spPr>
        <p:txBody>
          <a:bodyPr wrap="square" rtlCol="0">
            <a:spAutoFit/>
          </a:bodyPr>
          <a:lstStyle/>
          <a:p>
            <a:pPr algn="r"/>
            <a:r>
              <a:rPr lang="en-US" dirty="0"/>
              <a:t> </a:t>
            </a:r>
            <a:endParaRPr lang="en-US" b="1" i="1" dirty="0"/>
          </a:p>
        </p:txBody>
      </p:sp>
      <p:sp>
        <p:nvSpPr>
          <p:cNvPr id="26" name="TextBox 25"/>
          <p:cNvSpPr txBox="1"/>
          <p:nvPr/>
        </p:nvSpPr>
        <p:spPr>
          <a:xfrm>
            <a:off x="0" y="6488668"/>
            <a:ext cx="12192000" cy="369332"/>
          </a:xfrm>
          <a:prstGeom prst="rect">
            <a:avLst/>
          </a:prstGeom>
          <a:solidFill>
            <a:schemeClr val="accent4">
              <a:lumMod val="60000"/>
              <a:lumOff val="40000"/>
            </a:schemeClr>
          </a:solidFill>
        </p:spPr>
        <p:txBody>
          <a:bodyPr wrap="square" rtlCol="0">
            <a:spAutoFit/>
          </a:bodyPr>
          <a:lstStyle/>
          <a:p>
            <a:r>
              <a:rPr lang="en-US" dirty="0"/>
              <a:t>19 May 2022                                                        MINI PROJECT 2022                                                                                                             1</a:t>
            </a:r>
          </a:p>
        </p:txBody>
      </p:sp>
      <p:sp>
        <p:nvSpPr>
          <p:cNvPr id="16" name="TextBox 15"/>
          <p:cNvSpPr txBox="1"/>
          <p:nvPr/>
        </p:nvSpPr>
        <p:spPr>
          <a:xfrm>
            <a:off x="8431306" y="5513295"/>
            <a:ext cx="237566" cy="369332"/>
          </a:xfrm>
          <a:prstGeom prst="rect">
            <a:avLst/>
          </a:prstGeom>
          <a:noFill/>
        </p:spPr>
        <p:txBody>
          <a:bodyPr wrap="none" rtlCol="0">
            <a:spAutoFit/>
          </a:bodyPr>
          <a:lstStyle/>
          <a:p>
            <a:r>
              <a:rPr lang="en-US" dirty="0"/>
              <a:t> </a:t>
            </a:r>
          </a:p>
        </p:txBody>
      </p:sp>
      <p:sp>
        <p:nvSpPr>
          <p:cNvPr id="17" name="TextBox 16"/>
          <p:cNvSpPr txBox="1"/>
          <p:nvPr/>
        </p:nvSpPr>
        <p:spPr>
          <a:xfrm>
            <a:off x="8313998" y="5583134"/>
            <a:ext cx="2467086" cy="646331"/>
          </a:xfrm>
          <a:prstGeom prst="rect">
            <a:avLst/>
          </a:prstGeom>
          <a:noFill/>
        </p:spPr>
        <p:txBody>
          <a:bodyPr wrap="none" rtlCol="0">
            <a:spAutoFit/>
          </a:bodyPr>
          <a:lstStyle/>
          <a:p>
            <a:r>
              <a:rPr lang="en-US" dirty="0"/>
              <a:t>       </a:t>
            </a:r>
            <a:r>
              <a:rPr lang="en-US" sz="1400" b="1" i="1" dirty="0">
                <a:effectLst>
                  <a:outerShdw blurRad="38100" dist="38100" dir="2700000" algn="tl">
                    <a:srgbClr val="000000">
                      <a:alpha val="43137"/>
                    </a:srgbClr>
                  </a:outerShdw>
                </a:effectLst>
                <a:latin typeface="Times New Roman" pitchFamily="18" charset="0"/>
                <a:cs typeface="Times New Roman" pitchFamily="18" charset="0"/>
              </a:rPr>
              <a:t>SAGAR  ( 01151207320)</a:t>
            </a:r>
          </a:p>
          <a:p>
            <a:endParaRPr lang="en-US" dirty="0"/>
          </a:p>
        </p:txBody>
      </p:sp>
      <p:sp>
        <p:nvSpPr>
          <p:cNvPr id="19" name="TextBox 18"/>
          <p:cNvSpPr txBox="1"/>
          <p:nvPr/>
        </p:nvSpPr>
        <p:spPr>
          <a:xfrm>
            <a:off x="378070" y="1658983"/>
            <a:ext cx="9856176" cy="2092881"/>
          </a:xfrm>
          <a:prstGeom prst="rect">
            <a:avLst/>
          </a:prstGeom>
          <a:noFill/>
        </p:spPr>
        <p:txBody>
          <a:bodyPr wrap="square" rtlCol="0">
            <a:spAutoFit/>
          </a:bodyPr>
          <a:lstStyle/>
          <a:p>
            <a:r>
              <a:rPr lang="en-US" sz="2400" dirty="0">
                <a:solidFill>
                  <a:srgbClr val="FF0000"/>
                </a:solidFill>
              </a:rPr>
              <a:t>                                                              </a:t>
            </a:r>
            <a:r>
              <a:rPr lang="en-US" sz="2400" dirty="0">
                <a:solidFill>
                  <a:srgbClr val="FF0000"/>
                </a:solidFill>
                <a:latin typeface="Arial Black" pitchFamily="34" charset="0"/>
              </a:rPr>
              <a:t>MINI PROJECT </a:t>
            </a:r>
          </a:p>
          <a:p>
            <a:r>
              <a:rPr lang="en-US" sz="2400" dirty="0">
                <a:solidFill>
                  <a:srgbClr val="FF0000"/>
                </a:solidFill>
                <a:latin typeface="Arial Black" pitchFamily="34" charset="0"/>
              </a:rPr>
              <a:t>                                                  ON </a:t>
            </a:r>
          </a:p>
          <a:p>
            <a:pPr algn="ctr"/>
            <a:r>
              <a:rPr lang="en-US" dirty="0">
                <a:solidFill>
                  <a:srgbClr val="FF0000"/>
                </a:solidFill>
              </a:rPr>
              <a:t>                              </a:t>
            </a:r>
            <a:r>
              <a:rPr lang="en-US" sz="5400" dirty="0">
                <a:solidFill>
                  <a:srgbClr val="FF0000"/>
                </a:solidFill>
              </a:rPr>
              <a:t> </a:t>
            </a:r>
            <a:r>
              <a:rPr lang="en-US" sz="2800" dirty="0">
                <a:solidFill>
                  <a:srgbClr val="008000"/>
                </a:solidFill>
                <a:latin typeface="Arial Black" pitchFamily="34" charset="0"/>
              </a:rPr>
              <a:t>FACE RECOGNITION SYSTEM WITH </a:t>
            </a:r>
          </a:p>
          <a:p>
            <a:pPr algn="ctr"/>
            <a:r>
              <a:rPr lang="en-US" sz="2800" dirty="0">
                <a:solidFill>
                  <a:srgbClr val="008000"/>
                </a:solidFill>
                <a:latin typeface="Arial Black" pitchFamily="34" charset="0"/>
              </a:rPr>
              <a:t>           FACE DETECTION</a:t>
            </a:r>
            <a:endParaRPr lang="en-US" sz="2800" dirty="0">
              <a:solidFill>
                <a:srgbClr val="FF0000"/>
              </a:solidFill>
              <a:latin typeface="Arial Black" pitchFamily="34" charset="0"/>
            </a:endParaRPr>
          </a:p>
        </p:txBody>
      </p:sp>
    </p:spTree>
    <p:extLst>
      <p:ext uri="{BB962C8B-B14F-4D97-AF65-F5344CB8AC3E}">
        <p14:creationId xmlns:p14="http://schemas.microsoft.com/office/powerpoint/2010/main" val="3655500541"/>
      </p:ext>
    </p:extLst>
  </p:cSld>
  <p:clrMapOvr>
    <a:masterClrMapping/>
  </p:clrMapOvr>
  <p:transition spd="med">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png"/>
          <p:cNvPicPr>
            <a:picLocks noChangeAspect="1"/>
          </p:cNvPicPr>
          <p:nvPr/>
        </p:nvPicPr>
        <p:blipFill>
          <a:blip r:embed="rId2"/>
          <a:stretch>
            <a:fillRect/>
          </a:stretch>
        </p:blipFill>
        <p:spPr>
          <a:xfrm>
            <a:off x="0" y="210418"/>
            <a:ext cx="12192000" cy="621686"/>
          </a:xfrm>
          <a:prstGeom prst="rect">
            <a:avLst/>
          </a:prstGeom>
        </p:spPr>
      </p:pic>
      <p:sp>
        <p:nvSpPr>
          <p:cNvPr id="3" name="TextBox 2"/>
          <p:cNvSpPr txBox="1"/>
          <p:nvPr/>
        </p:nvSpPr>
        <p:spPr>
          <a:xfrm>
            <a:off x="0" y="6488668"/>
            <a:ext cx="12192000" cy="369332"/>
          </a:xfrm>
          <a:prstGeom prst="rect">
            <a:avLst/>
          </a:prstGeom>
          <a:solidFill>
            <a:schemeClr val="accent4">
              <a:lumMod val="60000"/>
              <a:lumOff val="40000"/>
            </a:schemeClr>
          </a:solidFill>
        </p:spPr>
        <p:txBody>
          <a:bodyPr wrap="square" rtlCol="0">
            <a:spAutoFit/>
          </a:bodyPr>
          <a:lstStyle/>
          <a:p>
            <a:r>
              <a:rPr lang="en-US" dirty="0"/>
              <a:t>19 May 2022                                                                  MINI PROJECT 2022                                                                                                    10</a:t>
            </a:r>
          </a:p>
        </p:txBody>
      </p:sp>
      <p:sp>
        <p:nvSpPr>
          <p:cNvPr id="5" name="TextBox 4"/>
          <p:cNvSpPr txBox="1"/>
          <p:nvPr/>
        </p:nvSpPr>
        <p:spPr>
          <a:xfrm>
            <a:off x="1031965" y="2233748"/>
            <a:ext cx="10398035" cy="400110"/>
          </a:xfrm>
          <a:prstGeom prst="rect">
            <a:avLst/>
          </a:prstGeom>
          <a:noFill/>
        </p:spPr>
        <p:txBody>
          <a:bodyPr wrap="square" rtlCol="0">
            <a:spAutoFit/>
          </a:bodyPr>
          <a:lstStyle/>
          <a:p>
            <a:r>
              <a:rPr lang="en-US" sz="2000" b="1" i="1" dirty="0"/>
              <a:t> </a:t>
            </a:r>
            <a:endParaRPr lang="en-US" sz="2000" b="1" i="1" dirty="0">
              <a:solidFill>
                <a:srgbClr val="FF0000"/>
              </a:solidFill>
            </a:endParaRPr>
          </a:p>
        </p:txBody>
      </p:sp>
      <p:pic>
        <p:nvPicPr>
          <p:cNvPr id="7" name="Picture 6" descr="gh.ppm"/>
          <p:cNvPicPr>
            <a:picLocks noChangeAspect="1"/>
          </p:cNvPicPr>
          <p:nvPr/>
        </p:nvPicPr>
        <p:blipFill>
          <a:blip r:embed="rId3"/>
          <a:stretch>
            <a:fillRect/>
          </a:stretch>
        </p:blipFill>
        <p:spPr>
          <a:xfrm>
            <a:off x="1260762" y="983674"/>
            <a:ext cx="6830291" cy="5209308"/>
          </a:xfrm>
          <a:prstGeom prst="rect">
            <a:avLst/>
          </a:prstGeom>
        </p:spPr>
      </p:pic>
      <p:sp>
        <p:nvSpPr>
          <p:cNvPr id="8" name="Left Arrow 7"/>
          <p:cNvSpPr/>
          <p:nvPr/>
        </p:nvSpPr>
        <p:spPr>
          <a:xfrm>
            <a:off x="8091054" y="5902037"/>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FC-1</a:t>
            </a:r>
          </a:p>
        </p:txBody>
      </p:sp>
    </p:spTree>
  </p:cSld>
  <p:clrMapOvr>
    <a:masterClrMapping/>
  </p:clrMapOvr>
  <p:transition spd="med">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png"/>
          <p:cNvPicPr>
            <a:picLocks noChangeAspect="1"/>
          </p:cNvPicPr>
          <p:nvPr/>
        </p:nvPicPr>
        <p:blipFill>
          <a:blip r:embed="rId2"/>
          <a:stretch>
            <a:fillRect/>
          </a:stretch>
        </p:blipFill>
        <p:spPr>
          <a:xfrm>
            <a:off x="0" y="249605"/>
            <a:ext cx="12192000" cy="821549"/>
          </a:xfrm>
          <a:prstGeom prst="rect">
            <a:avLst/>
          </a:prstGeom>
        </p:spPr>
      </p:pic>
      <p:sp>
        <p:nvSpPr>
          <p:cNvPr id="3" name="TextBox 2"/>
          <p:cNvSpPr txBox="1"/>
          <p:nvPr/>
        </p:nvSpPr>
        <p:spPr>
          <a:xfrm>
            <a:off x="0" y="6488668"/>
            <a:ext cx="12192000" cy="369332"/>
          </a:xfrm>
          <a:prstGeom prst="rect">
            <a:avLst/>
          </a:prstGeom>
          <a:solidFill>
            <a:schemeClr val="accent4">
              <a:lumMod val="60000"/>
              <a:lumOff val="40000"/>
            </a:schemeClr>
          </a:solidFill>
        </p:spPr>
        <p:txBody>
          <a:bodyPr wrap="square" rtlCol="0">
            <a:spAutoFit/>
          </a:bodyPr>
          <a:lstStyle/>
          <a:p>
            <a:r>
              <a:rPr lang="en-US" dirty="0"/>
              <a:t>19 May 2022                                                                MINI PROJECT 2022                                                                                                      11</a:t>
            </a:r>
          </a:p>
        </p:txBody>
      </p:sp>
      <p:sp>
        <p:nvSpPr>
          <p:cNvPr id="4" name="TextBox 3"/>
          <p:cNvSpPr txBox="1"/>
          <p:nvPr/>
        </p:nvSpPr>
        <p:spPr>
          <a:xfrm>
            <a:off x="0" y="1157449"/>
            <a:ext cx="6270172" cy="584775"/>
          </a:xfrm>
          <a:prstGeom prst="rect">
            <a:avLst/>
          </a:prstGeom>
          <a:solidFill>
            <a:schemeClr val="accent4">
              <a:lumMod val="40000"/>
              <a:lumOff val="60000"/>
            </a:schemeClr>
          </a:solidFill>
        </p:spPr>
        <p:txBody>
          <a:bodyPr wrap="square" rtlCol="0">
            <a:spAutoFit/>
          </a:bodyPr>
          <a:lstStyle/>
          <a:p>
            <a:r>
              <a:rPr lang="en-US" sz="3200" u="sng" dirty="0">
                <a:latin typeface="Arial Black" pitchFamily="34" charset="0"/>
              </a:rPr>
              <a:t>IMPLIMENTATION OF FRT</a:t>
            </a:r>
          </a:p>
        </p:txBody>
      </p:sp>
      <p:sp>
        <p:nvSpPr>
          <p:cNvPr id="5" name="TextBox 4"/>
          <p:cNvSpPr txBox="1"/>
          <p:nvPr/>
        </p:nvSpPr>
        <p:spPr>
          <a:xfrm>
            <a:off x="1789611" y="2521131"/>
            <a:ext cx="9366069" cy="369332"/>
          </a:xfrm>
          <a:prstGeom prst="rect">
            <a:avLst/>
          </a:prstGeom>
          <a:noFill/>
        </p:spPr>
        <p:txBody>
          <a:bodyPr wrap="square" rtlCol="0">
            <a:spAutoFit/>
          </a:bodyPr>
          <a:lstStyle/>
          <a:p>
            <a:r>
              <a:rPr lang="en-US" dirty="0"/>
              <a:t> </a:t>
            </a:r>
          </a:p>
        </p:txBody>
      </p:sp>
      <p:sp>
        <p:nvSpPr>
          <p:cNvPr id="8" name="TextBox 7"/>
          <p:cNvSpPr txBox="1"/>
          <p:nvPr/>
        </p:nvSpPr>
        <p:spPr>
          <a:xfrm>
            <a:off x="6217920" y="1488397"/>
            <a:ext cx="5974080" cy="707886"/>
          </a:xfrm>
          <a:prstGeom prst="rect">
            <a:avLst/>
          </a:prstGeom>
          <a:noFill/>
        </p:spPr>
        <p:txBody>
          <a:bodyPr wrap="square" rtlCol="0">
            <a:spAutoFit/>
          </a:bodyPr>
          <a:lstStyle/>
          <a:p>
            <a:r>
              <a:rPr lang="en-US" sz="2000" b="1" i="1" dirty="0"/>
              <a:t> . </a:t>
            </a:r>
          </a:p>
          <a:p>
            <a:endParaRPr lang="en-US" sz="2000" dirty="0"/>
          </a:p>
        </p:txBody>
      </p:sp>
      <p:sp>
        <p:nvSpPr>
          <p:cNvPr id="10" name="Right Arrow 9"/>
          <p:cNvSpPr/>
          <p:nvPr/>
        </p:nvSpPr>
        <p:spPr>
          <a:xfrm>
            <a:off x="540327" y="2396836"/>
            <a:ext cx="2064328" cy="623455"/>
          </a:xfrm>
          <a:prstGeom prst="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618509" y="2147454"/>
            <a:ext cx="2452254" cy="1052946"/>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sz="2000" dirty="0">
                <a:solidFill>
                  <a:schemeClr val="bg1"/>
                </a:solidFill>
              </a:rPr>
              <a:t>PRE-BUILD </a:t>
            </a:r>
          </a:p>
          <a:p>
            <a:pPr algn="ctr"/>
            <a:r>
              <a:rPr lang="en-US" sz="2000" dirty="0">
                <a:solidFill>
                  <a:schemeClr val="bg1"/>
                </a:solidFill>
              </a:rPr>
              <a:t>MODELS</a:t>
            </a:r>
          </a:p>
        </p:txBody>
      </p:sp>
      <p:sp>
        <p:nvSpPr>
          <p:cNvPr id="12" name="Right Arrow 11"/>
          <p:cNvSpPr/>
          <p:nvPr/>
        </p:nvSpPr>
        <p:spPr>
          <a:xfrm>
            <a:off x="5098472" y="2452254"/>
            <a:ext cx="978408" cy="484632"/>
          </a:xfrm>
          <a:prstGeom prst="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082145" y="2147455"/>
            <a:ext cx="2382981" cy="109450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sz="2000" dirty="0"/>
              <a:t>FACE</a:t>
            </a:r>
          </a:p>
          <a:p>
            <a:pPr algn="ctr"/>
            <a:r>
              <a:rPr lang="en-US" sz="2000" dirty="0"/>
              <a:t> DETECTION</a:t>
            </a:r>
          </a:p>
        </p:txBody>
      </p:sp>
      <p:sp>
        <p:nvSpPr>
          <p:cNvPr id="14" name="Oval 13"/>
          <p:cNvSpPr/>
          <p:nvPr/>
        </p:nvSpPr>
        <p:spPr>
          <a:xfrm>
            <a:off x="9518073" y="2064328"/>
            <a:ext cx="2410691" cy="1219200"/>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sz="2000" dirty="0"/>
              <a:t>FEATURE</a:t>
            </a:r>
          </a:p>
          <a:p>
            <a:pPr algn="ctr"/>
            <a:r>
              <a:rPr lang="en-US" sz="2000" dirty="0"/>
              <a:t>EXTRACTION</a:t>
            </a:r>
          </a:p>
        </p:txBody>
      </p:sp>
      <p:sp>
        <p:nvSpPr>
          <p:cNvPr id="15" name="Right Arrow 14"/>
          <p:cNvSpPr/>
          <p:nvPr/>
        </p:nvSpPr>
        <p:spPr>
          <a:xfrm>
            <a:off x="8478982" y="2466109"/>
            <a:ext cx="978408" cy="484632"/>
          </a:xfrm>
          <a:prstGeom prst="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10543308" y="3297383"/>
            <a:ext cx="484632" cy="978408"/>
          </a:xfrm>
          <a:prstGeom prst="down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337964" y="4294908"/>
            <a:ext cx="2646218" cy="1330036"/>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FACE</a:t>
            </a:r>
          </a:p>
          <a:p>
            <a:pPr algn="ctr"/>
            <a:r>
              <a:rPr lang="en-US" sz="2000" dirty="0"/>
              <a:t>RECOGNITION</a:t>
            </a:r>
          </a:p>
        </p:txBody>
      </p:sp>
      <p:sp>
        <p:nvSpPr>
          <p:cNvPr id="18" name="Flowchart: Magnetic Disk 17"/>
          <p:cNvSpPr/>
          <p:nvPr/>
        </p:nvSpPr>
        <p:spPr>
          <a:xfrm>
            <a:off x="6082146" y="4281054"/>
            <a:ext cx="2202873" cy="1371600"/>
          </a:xfrm>
          <a:prstGeom prst="flowChartMagneticDisk">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sz="2000" dirty="0"/>
              <a:t>FACES</a:t>
            </a:r>
          </a:p>
          <a:p>
            <a:pPr algn="ctr"/>
            <a:r>
              <a:rPr lang="en-US" sz="2000" dirty="0"/>
              <a:t>DATABASE</a:t>
            </a:r>
          </a:p>
        </p:txBody>
      </p:sp>
      <p:sp>
        <p:nvSpPr>
          <p:cNvPr id="19" name="Left Arrow 18"/>
          <p:cNvSpPr/>
          <p:nvPr/>
        </p:nvSpPr>
        <p:spPr>
          <a:xfrm>
            <a:off x="8326582" y="4696691"/>
            <a:ext cx="978408" cy="484632"/>
          </a:xfrm>
          <a:prstGeom prst="lef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a:stCxn id="18" idx="2"/>
          </p:cNvCxnSpPr>
          <p:nvPr/>
        </p:nvCxnSpPr>
        <p:spPr>
          <a:xfrm rot="10800000" flipV="1">
            <a:off x="4391892" y="4966854"/>
            <a:ext cx="1690255" cy="2078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609600" y="2147455"/>
            <a:ext cx="1274618" cy="401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a:t>
            </a:r>
            <a:r>
              <a:rPr lang="en-US" b="1" dirty="0"/>
              <a:t>IMAGE</a:t>
            </a:r>
          </a:p>
        </p:txBody>
      </p:sp>
      <p:sp>
        <p:nvSpPr>
          <p:cNvPr id="26" name="TextBox 25"/>
          <p:cNvSpPr txBox="1"/>
          <p:nvPr/>
        </p:nvSpPr>
        <p:spPr>
          <a:xfrm>
            <a:off x="277091" y="4655127"/>
            <a:ext cx="4073237" cy="461665"/>
          </a:xfrm>
          <a:prstGeom prst="rect">
            <a:avLst/>
          </a:prstGeom>
          <a:noFill/>
        </p:spPr>
        <p:txBody>
          <a:bodyPr wrap="square" rtlCol="0">
            <a:spAutoFit/>
          </a:bodyPr>
          <a:lstStyle/>
          <a:p>
            <a:r>
              <a:rPr lang="en-US" sz="2400" dirty="0"/>
              <a:t> Verification and Identification</a:t>
            </a:r>
          </a:p>
        </p:txBody>
      </p:sp>
    </p:spTree>
  </p:cSld>
  <p:clrMapOvr>
    <a:masterClrMapping/>
  </p:clrMapOvr>
  <p:transition spd="med">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png"/>
          <p:cNvPicPr>
            <a:picLocks noChangeAspect="1"/>
          </p:cNvPicPr>
          <p:nvPr/>
        </p:nvPicPr>
        <p:blipFill>
          <a:blip r:embed="rId2"/>
          <a:stretch>
            <a:fillRect/>
          </a:stretch>
        </p:blipFill>
        <p:spPr>
          <a:xfrm>
            <a:off x="0" y="249605"/>
            <a:ext cx="12192000" cy="817195"/>
          </a:xfrm>
          <a:prstGeom prst="rect">
            <a:avLst/>
          </a:prstGeom>
        </p:spPr>
      </p:pic>
      <p:sp>
        <p:nvSpPr>
          <p:cNvPr id="3" name="TextBox 2"/>
          <p:cNvSpPr txBox="1"/>
          <p:nvPr/>
        </p:nvSpPr>
        <p:spPr>
          <a:xfrm>
            <a:off x="0" y="6488668"/>
            <a:ext cx="12192000" cy="369332"/>
          </a:xfrm>
          <a:prstGeom prst="rect">
            <a:avLst/>
          </a:prstGeom>
          <a:solidFill>
            <a:schemeClr val="accent4">
              <a:lumMod val="60000"/>
              <a:lumOff val="40000"/>
            </a:schemeClr>
          </a:solidFill>
        </p:spPr>
        <p:txBody>
          <a:bodyPr wrap="square" rtlCol="0">
            <a:spAutoFit/>
          </a:bodyPr>
          <a:lstStyle/>
          <a:p>
            <a:r>
              <a:rPr lang="en-US" dirty="0"/>
              <a:t>19 May 2022                                                                MINI PROJECT 2022                                                                                                      12</a:t>
            </a:r>
          </a:p>
        </p:txBody>
      </p:sp>
      <p:sp>
        <p:nvSpPr>
          <p:cNvPr id="5" name="TextBox 4"/>
          <p:cNvSpPr txBox="1"/>
          <p:nvPr/>
        </p:nvSpPr>
        <p:spPr>
          <a:xfrm>
            <a:off x="1737360" y="2468879"/>
            <a:ext cx="8503920" cy="861774"/>
          </a:xfrm>
          <a:prstGeom prst="rect">
            <a:avLst/>
          </a:prstGeom>
          <a:noFill/>
        </p:spPr>
        <p:txBody>
          <a:bodyPr wrap="square" rtlCol="0">
            <a:spAutoFit/>
          </a:bodyPr>
          <a:lstStyle/>
          <a:p>
            <a:endParaRPr lang="en-US" sz="3200" b="1" i="1" dirty="0"/>
          </a:p>
          <a:p>
            <a:endParaRPr lang="en-US" dirty="0"/>
          </a:p>
        </p:txBody>
      </p:sp>
      <p:sp>
        <p:nvSpPr>
          <p:cNvPr id="7" name="TextBox 6"/>
          <p:cNvSpPr txBox="1"/>
          <p:nvPr/>
        </p:nvSpPr>
        <p:spPr>
          <a:xfrm>
            <a:off x="4709160" y="6153912"/>
            <a:ext cx="639919" cy="369332"/>
          </a:xfrm>
          <a:prstGeom prst="rect">
            <a:avLst/>
          </a:prstGeom>
          <a:noFill/>
        </p:spPr>
        <p:txBody>
          <a:bodyPr wrap="none" rtlCol="0">
            <a:spAutoFit/>
          </a:bodyPr>
          <a:lstStyle/>
          <a:p>
            <a:r>
              <a:rPr lang="en-US" dirty="0"/>
              <a:t>Fig-3</a:t>
            </a:r>
          </a:p>
        </p:txBody>
      </p:sp>
      <p:sp>
        <p:nvSpPr>
          <p:cNvPr id="8" name="TextBox 7"/>
          <p:cNvSpPr txBox="1"/>
          <p:nvPr/>
        </p:nvSpPr>
        <p:spPr>
          <a:xfrm>
            <a:off x="609600" y="1496290"/>
            <a:ext cx="4585855" cy="523220"/>
          </a:xfrm>
          <a:prstGeom prst="rect">
            <a:avLst/>
          </a:prstGeom>
          <a:noFill/>
        </p:spPr>
        <p:txBody>
          <a:bodyPr wrap="square" rtlCol="0">
            <a:spAutoFit/>
          </a:bodyPr>
          <a:lstStyle/>
          <a:p>
            <a:r>
              <a:rPr lang="en-US" sz="2800" b="1" dirty="0"/>
              <a:t>Test Cases[Face-Detection]</a:t>
            </a:r>
          </a:p>
        </p:txBody>
      </p:sp>
      <p:sp>
        <p:nvSpPr>
          <p:cNvPr id="9" name="TextBox 8"/>
          <p:cNvSpPr txBox="1"/>
          <p:nvPr/>
        </p:nvSpPr>
        <p:spPr>
          <a:xfrm>
            <a:off x="1191491" y="3810000"/>
            <a:ext cx="3034145" cy="400110"/>
          </a:xfrm>
          <a:prstGeom prst="rect">
            <a:avLst/>
          </a:prstGeom>
          <a:noFill/>
        </p:spPr>
        <p:txBody>
          <a:bodyPr wrap="square" rtlCol="0">
            <a:spAutoFit/>
          </a:bodyPr>
          <a:lstStyle/>
          <a:p>
            <a:r>
              <a:rPr lang="en-US" sz="2000" b="1" dirty="0"/>
              <a:t>INPUT-IMAGE</a:t>
            </a:r>
          </a:p>
        </p:txBody>
      </p:sp>
      <p:sp>
        <p:nvSpPr>
          <p:cNvPr id="10" name="Rectangle 9"/>
          <p:cNvSpPr/>
          <p:nvPr/>
        </p:nvSpPr>
        <p:spPr>
          <a:xfrm>
            <a:off x="1136073" y="3823855"/>
            <a:ext cx="1773381" cy="471054"/>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INPUT-IMAGE</a:t>
            </a:r>
          </a:p>
        </p:txBody>
      </p:sp>
      <p:pic>
        <p:nvPicPr>
          <p:cNvPr id="11" name="Picture 10" descr="640px-Face_detection.jpg"/>
          <p:cNvPicPr>
            <a:picLocks noChangeAspect="1"/>
          </p:cNvPicPr>
          <p:nvPr/>
        </p:nvPicPr>
        <p:blipFill>
          <a:blip r:embed="rId3"/>
          <a:stretch>
            <a:fillRect/>
          </a:stretch>
        </p:blipFill>
        <p:spPr>
          <a:xfrm>
            <a:off x="6262253" y="1759526"/>
            <a:ext cx="4992255" cy="415636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cSld>
  <p:clrMapOvr>
    <a:masterClrMapping/>
  </p:clrMapOvr>
  <p:transition spd="med">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png"/>
          <p:cNvPicPr>
            <a:picLocks noChangeAspect="1"/>
          </p:cNvPicPr>
          <p:nvPr/>
        </p:nvPicPr>
        <p:blipFill>
          <a:blip r:embed="rId2"/>
          <a:stretch>
            <a:fillRect/>
          </a:stretch>
        </p:blipFill>
        <p:spPr>
          <a:xfrm>
            <a:off x="0" y="249605"/>
            <a:ext cx="12192000" cy="817195"/>
          </a:xfrm>
          <a:prstGeom prst="rect">
            <a:avLst/>
          </a:prstGeom>
        </p:spPr>
      </p:pic>
      <p:sp>
        <p:nvSpPr>
          <p:cNvPr id="3" name="TextBox 2"/>
          <p:cNvSpPr txBox="1"/>
          <p:nvPr/>
        </p:nvSpPr>
        <p:spPr>
          <a:xfrm>
            <a:off x="0" y="6488668"/>
            <a:ext cx="12192000" cy="369332"/>
          </a:xfrm>
          <a:prstGeom prst="rect">
            <a:avLst/>
          </a:prstGeom>
          <a:solidFill>
            <a:schemeClr val="accent4">
              <a:lumMod val="60000"/>
              <a:lumOff val="40000"/>
            </a:schemeClr>
          </a:solidFill>
        </p:spPr>
        <p:txBody>
          <a:bodyPr wrap="square" rtlCol="0">
            <a:spAutoFit/>
          </a:bodyPr>
          <a:lstStyle/>
          <a:p>
            <a:r>
              <a:rPr lang="en-US" dirty="0"/>
              <a:t> 19 May 2022                                                               MINI PROJECT 2022                                                                                                      13</a:t>
            </a:r>
          </a:p>
        </p:txBody>
      </p:sp>
      <p:sp>
        <p:nvSpPr>
          <p:cNvPr id="5" name="TextBox 4"/>
          <p:cNvSpPr txBox="1"/>
          <p:nvPr/>
        </p:nvSpPr>
        <p:spPr>
          <a:xfrm>
            <a:off x="1737360" y="2468879"/>
            <a:ext cx="8503920" cy="861774"/>
          </a:xfrm>
          <a:prstGeom prst="rect">
            <a:avLst/>
          </a:prstGeom>
          <a:noFill/>
        </p:spPr>
        <p:txBody>
          <a:bodyPr wrap="square" rtlCol="0">
            <a:spAutoFit/>
          </a:bodyPr>
          <a:lstStyle/>
          <a:p>
            <a:endParaRPr lang="en-US" sz="3200" b="1" i="1" dirty="0"/>
          </a:p>
          <a:p>
            <a:endParaRPr lang="en-US" dirty="0"/>
          </a:p>
        </p:txBody>
      </p:sp>
      <p:sp>
        <p:nvSpPr>
          <p:cNvPr id="7" name="TextBox 6"/>
          <p:cNvSpPr txBox="1"/>
          <p:nvPr/>
        </p:nvSpPr>
        <p:spPr>
          <a:xfrm>
            <a:off x="4709160" y="6153912"/>
            <a:ext cx="639919" cy="369332"/>
          </a:xfrm>
          <a:prstGeom prst="rect">
            <a:avLst/>
          </a:prstGeom>
          <a:noFill/>
        </p:spPr>
        <p:txBody>
          <a:bodyPr wrap="none" rtlCol="0">
            <a:spAutoFit/>
          </a:bodyPr>
          <a:lstStyle/>
          <a:p>
            <a:r>
              <a:rPr lang="en-US" dirty="0"/>
              <a:t>Fig-3</a:t>
            </a:r>
          </a:p>
        </p:txBody>
      </p:sp>
      <p:sp>
        <p:nvSpPr>
          <p:cNvPr id="8" name="TextBox 7"/>
          <p:cNvSpPr txBox="1"/>
          <p:nvPr/>
        </p:nvSpPr>
        <p:spPr>
          <a:xfrm>
            <a:off x="734291" y="1496291"/>
            <a:ext cx="4128654" cy="738664"/>
          </a:xfrm>
          <a:prstGeom prst="rect">
            <a:avLst/>
          </a:prstGeom>
          <a:noFill/>
        </p:spPr>
        <p:txBody>
          <a:bodyPr wrap="square" rtlCol="0">
            <a:spAutoFit/>
          </a:bodyPr>
          <a:lstStyle/>
          <a:p>
            <a:r>
              <a:rPr lang="en-US" sz="2400" b="1" dirty="0"/>
              <a:t>Test Cases[Face-Detection]</a:t>
            </a:r>
          </a:p>
          <a:p>
            <a:endParaRPr lang="en-US" dirty="0"/>
          </a:p>
        </p:txBody>
      </p:sp>
      <p:sp>
        <p:nvSpPr>
          <p:cNvPr id="9" name="TextBox 8"/>
          <p:cNvSpPr txBox="1"/>
          <p:nvPr/>
        </p:nvSpPr>
        <p:spPr>
          <a:xfrm>
            <a:off x="3491345" y="2424545"/>
            <a:ext cx="1898073" cy="369332"/>
          </a:xfrm>
          <a:prstGeom prst="rect">
            <a:avLst/>
          </a:prstGeom>
          <a:noFill/>
        </p:spPr>
        <p:txBody>
          <a:bodyPr wrap="square" rtlCol="0">
            <a:spAutoFit/>
          </a:bodyPr>
          <a:lstStyle/>
          <a:p>
            <a:r>
              <a:rPr lang="en-US" b="1" dirty="0"/>
              <a:t>OTPUT-IMAGES</a:t>
            </a:r>
          </a:p>
        </p:txBody>
      </p:sp>
      <p:sp>
        <p:nvSpPr>
          <p:cNvPr id="10" name="Rectangle 9"/>
          <p:cNvSpPr/>
          <p:nvPr/>
        </p:nvSpPr>
        <p:spPr>
          <a:xfrm>
            <a:off x="3325091" y="2161310"/>
            <a:ext cx="2161309" cy="49876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OUTPUT-IMAGES</a:t>
            </a:r>
          </a:p>
        </p:txBody>
      </p:sp>
      <p:pic>
        <p:nvPicPr>
          <p:cNvPr id="13" name="Picture 12" descr="Untitled.png"/>
          <p:cNvPicPr>
            <a:picLocks noChangeAspect="1"/>
          </p:cNvPicPr>
          <p:nvPr/>
        </p:nvPicPr>
        <p:blipFill>
          <a:blip r:embed="rId3"/>
          <a:stretch>
            <a:fillRect/>
          </a:stretch>
        </p:blipFill>
        <p:spPr>
          <a:xfrm>
            <a:off x="1011382" y="2923308"/>
            <a:ext cx="8535388" cy="32453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med">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png"/>
          <p:cNvPicPr>
            <a:picLocks noChangeAspect="1"/>
          </p:cNvPicPr>
          <p:nvPr/>
        </p:nvPicPr>
        <p:blipFill>
          <a:blip r:embed="rId2"/>
          <a:stretch>
            <a:fillRect/>
          </a:stretch>
        </p:blipFill>
        <p:spPr>
          <a:xfrm>
            <a:off x="0" y="249605"/>
            <a:ext cx="12192000" cy="817195"/>
          </a:xfrm>
          <a:prstGeom prst="rect">
            <a:avLst/>
          </a:prstGeom>
        </p:spPr>
      </p:pic>
      <p:sp>
        <p:nvSpPr>
          <p:cNvPr id="3" name="TextBox 2"/>
          <p:cNvSpPr txBox="1"/>
          <p:nvPr/>
        </p:nvSpPr>
        <p:spPr>
          <a:xfrm>
            <a:off x="0" y="6488668"/>
            <a:ext cx="12192000" cy="369332"/>
          </a:xfrm>
          <a:prstGeom prst="rect">
            <a:avLst/>
          </a:prstGeom>
          <a:solidFill>
            <a:schemeClr val="accent4">
              <a:lumMod val="60000"/>
              <a:lumOff val="40000"/>
            </a:schemeClr>
          </a:solidFill>
        </p:spPr>
        <p:txBody>
          <a:bodyPr wrap="square" rtlCol="0">
            <a:spAutoFit/>
          </a:bodyPr>
          <a:lstStyle/>
          <a:p>
            <a:r>
              <a:rPr lang="en-US" dirty="0"/>
              <a:t> 19 May 2022                                                               MINI PROJECT 2022                                                                                                     14</a:t>
            </a:r>
          </a:p>
        </p:txBody>
      </p:sp>
      <p:sp>
        <p:nvSpPr>
          <p:cNvPr id="5" name="TextBox 4"/>
          <p:cNvSpPr txBox="1"/>
          <p:nvPr/>
        </p:nvSpPr>
        <p:spPr>
          <a:xfrm>
            <a:off x="1737360" y="2468879"/>
            <a:ext cx="8503920" cy="861774"/>
          </a:xfrm>
          <a:prstGeom prst="rect">
            <a:avLst/>
          </a:prstGeom>
          <a:noFill/>
        </p:spPr>
        <p:txBody>
          <a:bodyPr wrap="square" rtlCol="0">
            <a:spAutoFit/>
          </a:bodyPr>
          <a:lstStyle/>
          <a:p>
            <a:endParaRPr lang="en-US" sz="3200" b="1" i="1" dirty="0"/>
          </a:p>
          <a:p>
            <a:endParaRPr lang="en-US" dirty="0"/>
          </a:p>
        </p:txBody>
      </p:sp>
      <p:sp>
        <p:nvSpPr>
          <p:cNvPr id="8" name="TextBox 7"/>
          <p:cNvSpPr txBox="1"/>
          <p:nvPr/>
        </p:nvSpPr>
        <p:spPr>
          <a:xfrm>
            <a:off x="0" y="1177636"/>
            <a:ext cx="3645962" cy="584775"/>
          </a:xfrm>
          <a:prstGeom prst="rect">
            <a:avLst/>
          </a:prstGeom>
          <a:solidFill>
            <a:schemeClr val="accent4">
              <a:lumMod val="40000"/>
              <a:lumOff val="60000"/>
            </a:schemeClr>
          </a:solidFill>
        </p:spPr>
        <p:txBody>
          <a:bodyPr wrap="square" rtlCol="0">
            <a:spAutoFit/>
          </a:bodyPr>
          <a:lstStyle/>
          <a:p>
            <a:r>
              <a:rPr lang="en-US" sz="3200" u="sng" dirty="0">
                <a:latin typeface="Arial Black" pitchFamily="34" charset="0"/>
              </a:rPr>
              <a:t>ADVANTAGES</a:t>
            </a:r>
          </a:p>
        </p:txBody>
      </p:sp>
      <p:sp>
        <p:nvSpPr>
          <p:cNvPr id="10" name="TextBox 9"/>
          <p:cNvSpPr txBox="1"/>
          <p:nvPr/>
        </p:nvSpPr>
        <p:spPr>
          <a:xfrm>
            <a:off x="379668" y="2654211"/>
            <a:ext cx="7031220" cy="1631216"/>
          </a:xfrm>
          <a:prstGeom prst="rect">
            <a:avLst/>
          </a:prstGeom>
          <a:noFill/>
        </p:spPr>
        <p:txBody>
          <a:bodyPr wrap="none" rtlCol="0">
            <a:spAutoFit/>
          </a:bodyPr>
          <a:lstStyle/>
          <a:p>
            <a:pPr>
              <a:buFont typeface="Wingdings" pitchFamily="2" charset="2"/>
              <a:buChar char="§"/>
            </a:pPr>
            <a:r>
              <a:rPr lang="en-US" sz="2000" dirty="0">
                <a:latin typeface="Times New Roman" pitchFamily="18" charset="0"/>
                <a:cs typeface="Times New Roman" pitchFamily="18" charset="0"/>
              </a:rPr>
              <a:t> Convenient and social acceptable.</a:t>
            </a:r>
          </a:p>
          <a:p>
            <a:pPr>
              <a:buFont typeface="Wingdings" pitchFamily="2" charset="2"/>
              <a:buChar char="§"/>
            </a:pPr>
            <a:endParaRPr lang="en-US" sz="2000" dirty="0">
              <a:latin typeface="Times New Roman" pitchFamily="18" charset="0"/>
              <a:cs typeface="Times New Roman" pitchFamily="18" charset="0"/>
            </a:endParaRPr>
          </a:p>
          <a:p>
            <a:pPr>
              <a:buFont typeface="Wingdings" pitchFamily="2" charset="2"/>
              <a:buChar char="§"/>
            </a:pPr>
            <a:r>
              <a:rPr lang="en-US" sz="2000" dirty="0">
                <a:latin typeface="Times New Roman" pitchFamily="18" charset="0"/>
                <a:cs typeface="Times New Roman" pitchFamily="18" charset="0"/>
              </a:rPr>
              <a:t> Easy to use and can be used without the knowledge of the prob.</a:t>
            </a:r>
          </a:p>
          <a:p>
            <a:pPr>
              <a:buFont typeface="Wingdings" pitchFamily="2" charset="2"/>
              <a:buChar char="§"/>
            </a:pPr>
            <a:endParaRPr lang="en-US" sz="2000" dirty="0">
              <a:latin typeface="Times New Roman" pitchFamily="18" charset="0"/>
              <a:cs typeface="Times New Roman" pitchFamily="18" charset="0"/>
            </a:endParaRPr>
          </a:p>
          <a:p>
            <a:pPr>
              <a:buFont typeface="Wingdings" pitchFamily="2" charset="2"/>
              <a:buChar char="§"/>
            </a:pPr>
            <a:r>
              <a:rPr lang="en-US" sz="2000" dirty="0">
                <a:latin typeface="Times New Roman" pitchFamily="18" charset="0"/>
                <a:cs typeface="Times New Roman" pitchFamily="18" charset="0"/>
              </a:rPr>
              <a:t> It is very inexpensive and its price should continue to go down.</a:t>
            </a:r>
          </a:p>
        </p:txBody>
      </p:sp>
    </p:spTree>
  </p:cSld>
  <p:clrMapOvr>
    <a:masterClrMapping/>
  </p:clrMapOvr>
  <p:transition spd="med">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png"/>
          <p:cNvPicPr>
            <a:picLocks noChangeAspect="1"/>
          </p:cNvPicPr>
          <p:nvPr/>
        </p:nvPicPr>
        <p:blipFill>
          <a:blip r:embed="rId2"/>
          <a:stretch>
            <a:fillRect/>
          </a:stretch>
        </p:blipFill>
        <p:spPr>
          <a:xfrm>
            <a:off x="0" y="249605"/>
            <a:ext cx="12192000" cy="817195"/>
          </a:xfrm>
          <a:prstGeom prst="rect">
            <a:avLst/>
          </a:prstGeom>
        </p:spPr>
      </p:pic>
      <p:sp>
        <p:nvSpPr>
          <p:cNvPr id="3" name="TextBox 2"/>
          <p:cNvSpPr txBox="1"/>
          <p:nvPr/>
        </p:nvSpPr>
        <p:spPr>
          <a:xfrm>
            <a:off x="0" y="6488668"/>
            <a:ext cx="12192000" cy="369332"/>
          </a:xfrm>
          <a:prstGeom prst="rect">
            <a:avLst/>
          </a:prstGeom>
          <a:solidFill>
            <a:schemeClr val="accent4">
              <a:lumMod val="60000"/>
              <a:lumOff val="40000"/>
            </a:schemeClr>
          </a:solidFill>
        </p:spPr>
        <p:txBody>
          <a:bodyPr wrap="square" rtlCol="0">
            <a:spAutoFit/>
          </a:bodyPr>
          <a:lstStyle/>
          <a:p>
            <a:r>
              <a:rPr lang="en-US" dirty="0"/>
              <a:t>19 May 2022                                                                MINI PROJECT 2022                                                                                                      15</a:t>
            </a:r>
          </a:p>
        </p:txBody>
      </p:sp>
      <p:sp>
        <p:nvSpPr>
          <p:cNvPr id="5" name="TextBox 4"/>
          <p:cNvSpPr txBox="1"/>
          <p:nvPr/>
        </p:nvSpPr>
        <p:spPr>
          <a:xfrm>
            <a:off x="1737360" y="2468879"/>
            <a:ext cx="8503920" cy="861774"/>
          </a:xfrm>
          <a:prstGeom prst="rect">
            <a:avLst/>
          </a:prstGeom>
          <a:noFill/>
        </p:spPr>
        <p:txBody>
          <a:bodyPr wrap="square" rtlCol="0">
            <a:spAutoFit/>
          </a:bodyPr>
          <a:lstStyle/>
          <a:p>
            <a:endParaRPr lang="en-US" sz="3200" b="1" i="1" dirty="0"/>
          </a:p>
          <a:p>
            <a:endParaRPr lang="en-US" dirty="0"/>
          </a:p>
        </p:txBody>
      </p:sp>
      <p:sp>
        <p:nvSpPr>
          <p:cNvPr id="8" name="TextBox 7"/>
          <p:cNvSpPr txBox="1"/>
          <p:nvPr/>
        </p:nvSpPr>
        <p:spPr>
          <a:xfrm>
            <a:off x="0" y="1343890"/>
            <a:ext cx="4578650" cy="584775"/>
          </a:xfrm>
          <a:prstGeom prst="rect">
            <a:avLst/>
          </a:prstGeom>
          <a:solidFill>
            <a:schemeClr val="accent4">
              <a:lumMod val="40000"/>
              <a:lumOff val="60000"/>
            </a:schemeClr>
          </a:solidFill>
        </p:spPr>
        <p:txBody>
          <a:bodyPr wrap="square" rtlCol="0">
            <a:spAutoFit/>
          </a:bodyPr>
          <a:lstStyle/>
          <a:p>
            <a:r>
              <a:rPr lang="en-US" sz="3200" u="sng" dirty="0">
                <a:latin typeface="Arial Black" pitchFamily="34" charset="0"/>
              </a:rPr>
              <a:t>DISADVANTAGES</a:t>
            </a:r>
          </a:p>
        </p:txBody>
      </p:sp>
      <p:sp>
        <p:nvSpPr>
          <p:cNvPr id="10" name="TextBox 9"/>
          <p:cNvSpPr txBox="1"/>
          <p:nvPr/>
        </p:nvSpPr>
        <p:spPr>
          <a:xfrm>
            <a:off x="379668" y="2671796"/>
            <a:ext cx="6748963" cy="2246769"/>
          </a:xfrm>
          <a:prstGeom prst="rect">
            <a:avLst/>
          </a:prstGeom>
          <a:noFill/>
        </p:spPr>
        <p:txBody>
          <a:bodyPr wrap="none" rtlCol="0">
            <a:spAutoFit/>
          </a:bodyPr>
          <a:lstStyle/>
          <a:p>
            <a:pPr>
              <a:buFont typeface="Wingdings" pitchFamily="2" charset="2"/>
              <a:buChar char="§"/>
            </a:pPr>
            <a:r>
              <a:rPr lang="en-US" sz="2000" dirty="0">
                <a:latin typeface="Times New Roman" pitchFamily="18" charset="0"/>
                <a:cs typeface="Times New Roman" pitchFamily="18" charset="0"/>
              </a:rPr>
              <a:t>Can’t tell the difference between twins.</a:t>
            </a:r>
          </a:p>
          <a:p>
            <a:pPr>
              <a:buFont typeface="Wingdings" pitchFamily="2" charset="2"/>
              <a:buChar char="§"/>
            </a:pPr>
            <a:endParaRPr lang="en-US" sz="2000" dirty="0">
              <a:latin typeface="Times New Roman" pitchFamily="18" charset="0"/>
              <a:cs typeface="Times New Roman" pitchFamily="18" charset="0"/>
            </a:endParaRPr>
          </a:p>
          <a:p>
            <a:pPr>
              <a:buFont typeface="Wingdings" pitchFamily="2" charset="2"/>
              <a:buChar char="§"/>
            </a:pPr>
            <a:r>
              <a:rPr lang="en-US" sz="2000" dirty="0">
                <a:latin typeface="Times New Roman" pitchFamily="18" charset="0"/>
                <a:cs typeface="Times New Roman" pitchFamily="18" charset="0"/>
              </a:rPr>
              <a:t> Imposters can easily authenticate themselves by using clowns.</a:t>
            </a:r>
          </a:p>
          <a:p>
            <a:pPr>
              <a:buFont typeface="Wingdings" pitchFamily="2" charset="2"/>
              <a:buChar char="§"/>
            </a:pPr>
            <a:endParaRPr lang="en-US" sz="2000" dirty="0">
              <a:latin typeface="Times New Roman" pitchFamily="18" charset="0"/>
              <a:cs typeface="Times New Roman" pitchFamily="18" charset="0"/>
            </a:endParaRPr>
          </a:p>
          <a:p>
            <a:pPr>
              <a:buFont typeface="Wingdings" pitchFamily="2" charset="2"/>
              <a:buChar char="§"/>
            </a:pPr>
            <a:r>
              <a:rPr lang="en-US" sz="2000" dirty="0">
                <a:latin typeface="Times New Roman" pitchFamily="18" charset="0"/>
                <a:cs typeface="Times New Roman" pitchFamily="18" charset="0"/>
              </a:rPr>
              <a:t> Low reliability.</a:t>
            </a:r>
          </a:p>
          <a:p>
            <a:pPr>
              <a:buFont typeface="Wingdings" pitchFamily="2" charset="2"/>
              <a:buChar char="§"/>
            </a:pPr>
            <a:endParaRPr lang="en-US" sz="2000" dirty="0">
              <a:latin typeface="Times New Roman" pitchFamily="18" charset="0"/>
              <a:cs typeface="Times New Roman" pitchFamily="18" charset="0"/>
            </a:endParaRPr>
          </a:p>
          <a:p>
            <a:pPr>
              <a:buFont typeface="Wingdings" pitchFamily="2" charset="2"/>
              <a:buChar char="§"/>
            </a:pPr>
            <a:r>
              <a:rPr lang="en-US" sz="2000" dirty="0">
                <a:latin typeface="Times New Roman" pitchFamily="18" charset="0"/>
                <a:cs typeface="Times New Roman" pitchFamily="18" charset="0"/>
              </a:rPr>
              <a:t> Data privacy.</a:t>
            </a:r>
          </a:p>
        </p:txBody>
      </p:sp>
    </p:spTree>
  </p:cSld>
  <p:clrMapOvr>
    <a:masterClrMapping/>
  </p:clrMapOvr>
  <p:transition spd="med">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png"/>
          <p:cNvPicPr>
            <a:picLocks noChangeAspect="1"/>
          </p:cNvPicPr>
          <p:nvPr/>
        </p:nvPicPr>
        <p:blipFill>
          <a:blip r:embed="rId2"/>
          <a:stretch>
            <a:fillRect/>
          </a:stretch>
        </p:blipFill>
        <p:spPr>
          <a:xfrm>
            <a:off x="0" y="249605"/>
            <a:ext cx="12192000" cy="817195"/>
          </a:xfrm>
          <a:prstGeom prst="rect">
            <a:avLst/>
          </a:prstGeom>
        </p:spPr>
      </p:pic>
      <p:sp>
        <p:nvSpPr>
          <p:cNvPr id="3" name="TextBox 2"/>
          <p:cNvSpPr txBox="1"/>
          <p:nvPr/>
        </p:nvSpPr>
        <p:spPr>
          <a:xfrm>
            <a:off x="0" y="6488668"/>
            <a:ext cx="12192000" cy="369332"/>
          </a:xfrm>
          <a:prstGeom prst="rect">
            <a:avLst/>
          </a:prstGeom>
          <a:solidFill>
            <a:schemeClr val="accent4">
              <a:lumMod val="60000"/>
              <a:lumOff val="40000"/>
            </a:schemeClr>
          </a:solidFill>
        </p:spPr>
        <p:txBody>
          <a:bodyPr wrap="square" rtlCol="0">
            <a:spAutoFit/>
          </a:bodyPr>
          <a:lstStyle/>
          <a:p>
            <a:r>
              <a:rPr lang="en-US" dirty="0"/>
              <a:t>19 May 2022                                                                MINI PROJECT 2022                                                                                                      16</a:t>
            </a:r>
          </a:p>
        </p:txBody>
      </p:sp>
      <p:sp>
        <p:nvSpPr>
          <p:cNvPr id="5" name="TextBox 4"/>
          <p:cNvSpPr txBox="1"/>
          <p:nvPr/>
        </p:nvSpPr>
        <p:spPr>
          <a:xfrm>
            <a:off x="1737360" y="2468879"/>
            <a:ext cx="8503920" cy="861774"/>
          </a:xfrm>
          <a:prstGeom prst="rect">
            <a:avLst/>
          </a:prstGeom>
          <a:noFill/>
        </p:spPr>
        <p:txBody>
          <a:bodyPr wrap="square" rtlCol="0">
            <a:spAutoFit/>
          </a:bodyPr>
          <a:lstStyle/>
          <a:p>
            <a:endParaRPr lang="en-US" sz="3200" b="1" i="1" dirty="0"/>
          </a:p>
          <a:p>
            <a:endParaRPr lang="en-US" dirty="0"/>
          </a:p>
        </p:txBody>
      </p:sp>
      <p:sp>
        <p:nvSpPr>
          <p:cNvPr id="8" name="TextBox 7"/>
          <p:cNvSpPr txBox="1"/>
          <p:nvPr/>
        </p:nvSpPr>
        <p:spPr>
          <a:xfrm>
            <a:off x="0" y="1163781"/>
            <a:ext cx="3911138" cy="584775"/>
          </a:xfrm>
          <a:prstGeom prst="rect">
            <a:avLst/>
          </a:prstGeom>
          <a:solidFill>
            <a:schemeClr val="accent4">
              <a:lumMod val="40000"/>
              <a:lumOff val="60000"/>
            </a:schemeClr>
          </a:solidFill>
        </p:spPr>
        <p:txBody>
          <a:bodyPr wrap="square" rtlCol="0">
            <a:spAutoFit/>
          </a:bodyPr>
          <a:lstStyle/>
          <a:p>
            <a:r>
              <a:rPr lang="en-US" sz="3200" u="sng" dirty="0">
                <a:latin typeface="Arial Black" pitchFamily="34" charset="0"/>
              </a:rPr>
              <a:t>APPLICATIONS</a:t>
            </a:r>
          </a:p>
        </p:txBody>
      </p:sp>
      <p:sp>
        <p:nvSpPr>
          <p:cNvPr id="10" name="TextBox 9"/>
          <p:cNvSpPr txBox="1"/>
          <p:nvPr/>
        </p:nvSpPr>
        <p:spPr>
          <a:xfrm>
            <a:off x="353291" y="2519061"/>
            <a:ext cx="4932761" cy="2246769"/>
          </a:xfrm>
          <a:prstGeom prst="rect">
            <a:avLst/>
          </a:prstGeom>
          <a:noFill/>
        </p:spPr>
        <p:txBody>
          <a:bodyPr wrap="none" rtlCol="0">
            <a:spAutoFit/>
          </a:bodyPr>
          <a:lstStyle/>
          <a:p>
            <a:pPr>
              <a:buFont typeface="Wingdings" pitchFamily="2" charset="2"/>
              <a:buChar char="§"/>
            </a:pPr>
            <a:r>
              <a:rPr lang="en-US" sz="2000" dirty="0">
                <a:latin typeface="Times New Roman" pitchFamily="18" charset="0"/>
                <a:cs typeface="Times New Roman" pitchFamily="18" charset="0"/>
              </a:rPr>
              <a:t>Voting system.</a:t>
            </a:r>
          </a:p>
          <a:p>
            <a:pPr>
              <a:buFont typeface="Wingdings" pitchFamily="2" charset="2"/>
              <a:buChar char="§"/>
            </a:pPr>
            <a:r>
              <a:rPr lang="en-US" sz="2000" dirty="0">
                <a:latin typeface="Times New Roman" pitchFamily="18" charset="0"/>
                <a:cs typeface="Times New Roman" pitchFamily="18" charset="0"/>
              </a:rPr>
              <a:t>Computer security.</a:t>
            </a:r>
          </a:p>
          <a:p>
            <a:pPr>
              <a:buFont typeface="Wingdings" pitchFamily="2" charset="2"/>
              <a:buChar char="§"/>
            </a:pPr>
            <a:r>
              <a:rPr lang="en-US" sz="2000" dirty="0">
                <a:latin typeface="Times New Roman" pitchFamily="18" charset="0"/>
                <a:cs typeface="Times New Roman" pitchFamily="18" charset="0"/>
              </a:rPr>
              <a:t>Banking using ATM.</a:t>
            </a:r>
          </a:p>
          <a:p>
            <a:pPr>
              <a:buFont typeface="Wingdings" pitchFamily="2" charset="2"/>
              <a:buChar char="§"/>
            </a:pPr>
            <a:r>
              <a:rPr lang="en-US" sz="2000" dirty="0">
                <a:latin typeface="Times New Roman" pitchFamily="18" charset="0"/>
                <a:cs typeface="Times New Roman" pitchFamily="18" charset="0"/>
              </a:rPr>
              <a:t>Security in Schools.</a:t>
            </a:r>
          </a:p>
          <a:p>
            <a:pPr>
              <a:buFont typeface="Wingdings" pitchFamily="2" charset="2"/>
              <a:buChar char="§"/>
            </a:pPr>
            <a:r>
              <a:rPr lang="en-US" sz="2000" dirty="0">
                <a:latin typeface="Times New Roman" pitchFamily="18" charset="0"/>
                <a:cs typeface="Times New Roman" pitchFamily="18" charset="0"/>
              </a:rPr>
              <a:t>Airlines use.</a:t>
            </a:r>
          </a:p>
          <a:p>
            <a:pPr>
              <a:buFont typeface="Wingdings" pitchFamily="2" charset="2"/>
              <a:buChar char="§"/>
            </a:pPr>
            <a:r>
              <a:rPr lang="en-US" sz="2000" dirty="0">
                <a:latin typeface="Times New Roman" pitchFamily="18" charset="0"/>
                <a:cs typeface="Times New Roman" pitchFamily="18" charset="0"/>
              </a:rPr>
              <a:t>Device security.</a:t>
            </a:r>
          </a:p>
          <a:p>
            <a:pPr>
              <a:buFont typeface="Wingdings" pitchFamily="2" charset="2"/>
              <a:buChar char="§"/>
            </a:pPr>
            <a:r>
              <a:rPr lang="en-US" sz="2000" dirty="0">
                <a:latin typeface="Times New Roman" pitchFamily="18" charset="0"/>
                <a:cs typeface="Times New Roman" pitchFamily="18" charset="0"/>
              </a:rPr>
              <a:t>Replacement of PINS , physical tokes etc…..</a:t>
            </a:r>
          </a:p>
        </p:txBody>
      </p:sp>
    </p:spTree>
  </p:cSld>
  <p:clrMapOvr>
    <a:masterClrMapping/>
  </p:clrMapOvr>
  <p:transition spd="med">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png"/>
          <p:cNvPicPr>
            <a:picLocks noChangeAspect="1"/>
          </p:cNvPicPr>
          <p:nvPr/>
        </p:nvPicPr>
        <p:blipFill>
          <a:blip r:embed="rId2"/>
          <a:stretch>
            <a:fillRect/>
          </a:stretch>
        </p:blipFill>
        <p:spPr>
          <a:xfrm>
            <a:off x="0" y="249605"/>
            <a:ext cx="12192000" cy="817195"/>
          </a:xfrm>
          <a:prstGeom prst="rect">
            <a:avLst/>
          </a:prstGeom>
        </p:spPr>
      </p:pic>
      <p:sp>
        <p:nvSpPr>
          <p:cNvPr id="3" name="TextBox 2"/>
          <p:cNvSpPr txBox="1"/>
          <p:nvPr/>
        </p:nvSpPr>
        <p:spPr>
          <a:xfrm>
            <a:off x="0" y="6488668"/>
            <a:ext cx="12192000" cy="369332"/>
          </a:xfrm>
          <a:prstGeom prst="rect">
            <a:avLst/>
          </a:prstGeom>
          <a:solidFill>
            <a:schemeClr val="accent4">
              <a:lumMod val="60000"/>
              <a:lumOff val="40000"/>
            </a:schemeClr>
          </a:solidFill>
        </p:spPr>
        <p:txBody>
          <a:bodyPr wrap="square" rtlCol="0">
            <a:spAutoFit/>
          </a:bodyPr>
          <a:lstStyle/>
          <a:p>
            <a:r>
              <a:rPr lang="en-US" dirty="0"/>
              <a:t> 19 May 2022                                                               MINI PROJECT 2022                                                                                                      17</a:t>
            </a:r>
          </a:p>
        </p:txBody>
      </p:sp>
      <p:sp>
        <p:nvSpPr>
          <p:cNvPr id="5" name="TextBox 4"/>
          <p:cNvSpPr txBox="1"/>
          <p:nvPr/>
        </p:nvSpPr>
        <p:spPr>
          <a:xfrm>
            <a:off x="1737360" y="2468879"/>
            <a:ext cx="8503920" cy="861774"/>
          </a:xfrm>
          <a:prstGeom prst="rect">
            <a:avLst/>
          </a:prstGeom>
          <a:noFill/>
        </p:spPr>
        <p:txBody>
          <a:bodyPr wrap="square" rtlCol="0">
            <a:spAutoFit/>
          </a:bodyPr>
          <a:lstStyle/>
          <a:p>
            <a:endParaRPr lang="en-US" sz="3200" b="1" i="1" dirty="0"/>
          </a:p>
          <a:p>
            <a:endParaRPr lang="en-US" dirty="0"/>
          </a:p>
        </p:txBody>
      </p:sp>
      <p:sp>
        <p:nvSpPr>
          <p:cNvPr id="8" name="TextBox 7"/>
          <p:cNvSpPr txBox="1"/>
          <p:nvPr/>
        </p:nvSpPr>
        <p:spPr>
          <a:xfrm>
            <a:off x="0" y="1177636"/>
            <a:ext cx="3517946" cy="584775"/>
          </a:xfrm>
          <a:prstGeom prst="rect">
            <a:avLst/>
          </a:prstGeom>
          <a:solidFill>
            <a:schemeClr val="accent4">
              <a:lumMod val="40000"/>
              <a:lumOff val="60000"/>
            </a:schemeClr>
          </a:solidFill>
        </p:spPr>
        <p:txBody>
          <a:bodyPr wrap="square" rtlCol="0">
            <a:spAutoFit/>
          </a:bodyPr>
          <a:lstStyle/>
          <a:p>
            <a:r>
              <a:rPr lang="en-US" sz="3200" u="sng" dirty="0">
                <a:latin typeface="Arial Black" pitchFamily="34" charset="0"/>
              </a:rPr>
              <a:t>CONCLUSION</a:t>
            </a:r>
          </a:p>
        </p:txBody>
      </p:sp>
      <p:sp>
        <p:nvSpPr>
          <p:cNvPr id="10" name="TextBox 9"/>
          <p:cNvSpPr txBox="1"/>
          <p:nvPr/>
        </p:nvSpPr>
        <p:spPr>
          <a:xfrm>
            <a:off x="362082" y="2275792"/>
            <a:ext cx="11192609" cy="3170099"/>
          </a:xfrm>
          <a:prstGeom prst="rect">
            <a:avLst/>
          </a:prstGeom>
          <a:noFill/>
        </p:spPr>
        <p:txBody>
          <a:bodyPr wrap="square" rtlCol="0">
            <a:spAutoFit/>
          </a:bodyPr>
          <a:lstStyle/>
          <a:p>
            <a:pPr>
              <a:buFont typeface="Wingdings" pitchFamily="2" charset="2"/>
              <a:buChar char="ü"/>
            </a:pPr>
            <a:r>
              <a:rPr lang="en-US" sz="2000" dirty="0">
                <a:latin typeface="Times New Roman" pitchFamily="18" charset="0"/>
                <a:cs typeface="Times New Roman" pitchFamily="18" charset="0"/>
              </a:rPr>
              <a:t>Face detection and recognition technology has come a long way in the last twenty year. Today, machines are able to automatically verify identity information for secure transactions, for surveillance and security tasks, and for access control to buildings etc.</a:t>
            </a:r>
          </a:p>
          <a:p>
            <a:pPr>
              <a:buFont typeface="Wingdings" pitchFamily="2" charset="2"/>
              <a:buChar char="ü"/>
            </a:pPr>
            <a:endParaRPr lang="en-US" sz="2000" dirty="0">
              <a:latin typeface="Times New Roman" pitchFamily="18" charset="0"/>
              <a:cs typeface="Times New Roman" pitchFamily="18" charset="0"/>
            </a:endParaRPr>
          </a:p>
          <a:p>
            <a:pPr>
              <a:buFont typeface="Wingdings" pitchFamily="2" charset="2"/>
              <a:buChar char="ü"/>
            </a:pPr>
            <a:r>
              <a:rPr lang="en-US" sz="2000" dirty="0">
                <a:latin typeface="Times New Roman" pitchFamily="18" charset="0"/>
                <a:cs typeface="Times New Roman" pitchFamily="18" charset="0"/>
              </a:rPr>
              <a:t>These applications usually work in controlled environments and recognition algorithms can take advantage of the environments constraints to obtain high recognition accuracy.</a:t>
            </a:r>
          </a:p>
          <a:p>
            <a:pPr>
              <a:buFont typeface="Wingdings" pitchFamily="2" charset="2"/>
              <a:buChar char="ü"/>
            </a:pP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Hence, our project provides useful information to the technical to make essential decision for modern world’s growth.</a:t>
            </a:r>
          </a:p>
        </p:txBody>
      </p:sp>
    </p:spTree>
  </p:cSld>
  <p:clrMapOvr>
    <a:masterClrMapping/>
  </p:clrMapOvr>
  <p:transition spd="med">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png"/>
          <p:cNvPicPr>
            <a:picLocks noChangeAspect="1"/>
          </p:cNvPicPr>
          <p:nvPr/>
        </p:nvPicPr>
        <p:blipFill>
          <a:blip r:embed="rId2"/>
          <a:stretch>
            <a:fillRect/>
          </a:stretch>
        </p:blipFill>
        <p:spPr>
          <a:xfrm>
            <a:off x="0" y="249605"/>
            <a:ext cx="12192000" cy="817195"/>
          </a:xfrm>
          <a:prstGeom prst="rect">
            <a:avLst/>
          </a:prstGeom>
        </p:spPr>
      </p:pic>
      <p:sp>
        <p:nvSpPr>
          <p:cNvPr id="3" name="TextBox 2"/>
          <p:cNvSpPr txBox="1"/>
          <p:nvPr/>
        </p:nvSpPr>
        <p:spPr>
          <a:xfrm>
            <a:off x="0" y="6488668"/>
            <a:ext cx="12192000" cy="369332"/>
          </a:xfrm>
          <a:prstGeom prst="rect">
            <a:avLst/>
          </a:prstGeom>
          <a:solidFill>
            <a:schemeClr val="accent4">
              <a:lumMod val="60000"/>
              <a:lumOff val="40000"/>
            </a:schemeClr>
          </a:solidFill>
        </p:spPr>
        <p:txBody>
          <a:bodyPr wrap="square" rtlCol="0">
            <a:spAutoFit/>
          </a:bodyPr>
          <a:lstStyle/>
          <a:p>
            <a:r>
              <a:rPr lang="en-US" dirty="0"/>
              <a:t>19 May 2022                                                                MINI PROJECT 2022                                                                                                      18</a:t>
            </a:r>
          </a:p>
        </p:txBody>
      </p:sp>
      <p:sp>
        <p:nvSpPr>
          <p:cNvPr id="5" name="TextBox 4"/>
          <p:cNvSpPr txBox="1"/>
          <p:nvPr/>
        </p:nvSpPr>
        <p:spPr>
          <a:xfrm>
            <a:off x="1737360" y="2468879"/>
            <a:ext cx="8503920" cy="861774"/>
          </a:xfrm>
          <a:prstGeom prst="rect">
            <a:avLst/>
          </a:prstGeom>
          <a:noFill/>
        </p:spPr>
        <p:txBody>
          <a:bodyPr wrap="square" rtlCol="0">
            <a:spAutoFit/>
          </a:bodyPr>
          <a:lstStyle/>
          <a:p>
            <a:endParaRPr lang="en-US" sz="3200" b="1" i="1" dirty="0"/>
          </a:p>
          <a:p>
            <a:endParaRPr lang="en-US" dirty="0"/>
          </a:p>
        </p:txBody>
      </p:sp>
      <p:sp>
        <p:nvSpPr>
          <p:cNvPr id="8" name="TextBox 7"/>
          <p:cNvSpPr txBox="1"/>
          <p:nvPr/>
        </p:nvSpPr>
        <p:spPr>
          <a:xfrm>
            <a:off x="0" y="1177636"/>
            <a:ext cx="3504092" cy="584775"/>
          </a:xfrm>
          <a:prstGeom prst="rect">
            <a:avLst/>
          </a:prstGeom>
          <a:solidFill>
            <a:schemeClr val="accent4">
              <a:lumMod val="40000"/>
              <a:lumOff val="60000"/>
            </a:schemeClr>
          </a:solidFill>
        </p:spPr>
        <p:txBody>
          <a:bodyPr wrap="square" rtlCol="0">
            <a:spAutoFit/>
          </a:bodyPr>
          <a:lstStyle/>
          <a:p>
            <a:r>
              <a:rPr lang="en-US" sz="3200" u="sng" dirty="0">
                <a:latin typeface="Arial Black" pitchFamily="34" charset="0"/>
              </a:rPr>
              <a:t>REFERENCES</a:t>
            </a:r>
          </a:p>
        </p:txBody>
      </p:sp>
      <p:sp>
        <p:nvSpPr>
          <p:cNvPr id="10" name="TextBox 9"/>
          <p:cNvSpPr txBox="1"/>
          <p:nvPr/>
        </p:nvSpPr>
        <p:spPr>
          <a:xfrm>
            <a:off x="382651" y="1873247"/>
            <a:ext cx="10396718" cy="4832092"/>
          </a:xfrm>
          <a:prstGeom prst="rect">
            <a:avLst/>
          </a:prstGeom>
          <a:noFill/>
        </p:spPr>
        <p:txBody>
          <a:bodyPr wrap="square" rtlCol="0">
            <a:spAutoFit/>
          </a:bodyPr>
          <a:lstStyle/>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[1] G.T. </a:t>
            </a:r>
            <a:r>
              <a:rPr lang="en-US" sz="2000" dirty="0" err="1">
                <a:latin typeface="Times New Roman" pitchFamily="18" charset="0"/>
                <a:cs typeface="Times New Roman" pitchFamily="18" charset="0"/>
              </a:rPr>
              <a:t>Rado</a:t>
            </a:r>
            <a:r>
              <a:rPr lang="en-US" sz="2000" dirty="0">
                <a:latin typeface="Times New Roman" pitchFamily="18" charset="0"/>
                <a:cs typeface="Times New Roman" pitchFamily="18" charset="0"/>
              </a:rPr>
              <a:t> and H. </a:t>
            </a:r>
            <a:r>
              <a:rPr lang="en-US" sz="2000" dirty="0" err="1">
                <a:latin typeface="Times New Roman" pitchFamily="18" charset="0"/>
                <a:cs typeface="Times New Roman" pitchFamily="18" charset="0"/>
              </a:rPr>
              <a:t>Suhl,International</a:t>
            </a:r>
            <a:r>
              <a:rPr lang="en-US" sz="2000" dirty="0">
                <a:latin typeface="Times New Roman" pitchFamily="18" charset="0"/>
                <a:cs typeface="Times New Roman" pitchFamily="18" charset="0"/>
              </a:rPr>
              <a:t> Journal of Soft Computing and Artificial Intelligence(1963), ISSN: 2321-404X, I.S. Jacobs and C.P. Bean, “Fine particles, thin films and exchange anisotropy,” in Magnetism, vol. III, Eds. New York: Academic, , pp. 271-350.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[2] Driver Drowsiness Warning System Using Visual Information for Both Diurnal and Nocturnal Illumination Conditions, . (2010). EURASIP Journal on Advances in Signal </a:t>
            </a:r>
            <a:r>
              <a:rPr lang="en-US" sz="2000" dirty="0" err="1">
                <a:latin typeface="Times New Roman" pitchFamily="18" charset="0"/>
                <a:cs typeface="Times New Roman" pitchFamily="18" charset="0"/>
              </a:rPr>
              <a:t>Processin</a:t>
            </a:r>
            <a:r>
              <a:rPr lang="en-US" sz="2000" dirty="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[3] </a:t>
            </a:r>
            <a:r>
              <a:rPr lang="en-US" sz="2000" dirty="0" err="1">
                <a:latin typeface="Times New Roman" pitchFamily="18" charset="0"/>
                <a:cs typeface="Times New Roman" pitchFamily="18" charset="0"/>
              </a:rPr>
              <a:t>Jalal</a:t>
            </a:r>
            <a:r>
              <a:rPr lang="en-US" sz="2000" dirty="0">
                <a:latin typeface="Times New Roman" pitchFamily="18" charset="0"/>
                <a:cs typeface="Times New Roman" pitchFamily="18" charset="0"/>
              </a:rPr>
              <a:t>, m. (2013). Drowsy Driver Warning System Using Image Processing. INTERNATIONAL JOURNAL OF ENGINEERING DEVELOPMENT AND RESEARCH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[4] Robertson, D. J. (2015). Face Averages Enhance User Recognition for Smartphone Security. </a:t>
            </a:r>
            <a:r>
              <a:rPr lang="en-US" sz="2000" dirty="0" err="1">
                <a:latin typeface="Times New Roman" pitchFamily="18" charset="0"/>
                <a:cs typeface="Times New Roman" pitchFamily="18" charset="0"/>
              </a:rPr>
              <a:t>PLoS</a:t>
            </a:r>
            <a:r>
              <a:rPr lang="en-US" sz="2000" dirty="0">
                <a:latin typeface="Times New Roman" pitchFamily="18" charset="0"/>
                <a:cs typeface="Times New Roman" pitchFamily="18" charset="0"/>
              </a:rPr>
              <a:t> One.</a:t>
            </a:r>
          </a:p>
          <a:p>
            <a:r>
              <a:rPr lang="en-US" sz="2000" b="1" dirty="0"/>
              <a:t> </a:t>
            </a:r>
            <a:endParaRPr lang="en-US" sz="2000" b="1" u="heavy" dirty="0"/>
          </a:p>
          <a:p>
            <a:endParaRPr lang="en-US" sz="2800" dirty="0"/>
          </a:p>
        </p:txBody>
      </p:sp>
    </p:spTree>
  </p:cSld>
  <p:clrMapOvr>
    <a:masterClrMapping/>
  </p:clrMapOvr>
  <p:transition spd="med">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png"/>
          <p:cNvPicPr>
            <a:picLocks noChangeAspect="1"/>
          </p:cNvPicPr>
          <p:nvPr/>
        </p:nvPicPr>
        <p:blipFill>
          <a:blip r:embed="rId2"/>
          <a:stretch>
            <a:fillRect/>
          </a:stretch>
        </p:blipFill>
        <p:spPr>
          <a:xfrm>
            <a:off x="0" y="249605"/>
            <a:ext cx="12192000" cy="817195"/>
          </a:xfrm>
          <a:prstGeom prst="rect">
            <a:avLst/>
          </a:prstGeom>
        </p:spPr>
      </p:pic>
      <p:sp>
        <p:nvSpPr>
          <p:cNvPr id="9" name="TextBox 8"/>
          <p:cNvSpPr txBox="1"/>
          <p:nvPr/>
        </p:nvSpPr>
        <p:spPr>
          <a:xfrm>
            <a:off x="0" y="6488668"/>
            <a:ext cx="12192000" cy="369332"/>
          </a:xfrm>
          <a:prstGeom prst="rect">
            <a:avLst/>
          </a:prstGeom>
          <a:solidFill>
            <a:schemeClr val="accent4">
              <a:lumMod val="60000"/>
              <a:lumOff val="40000"/>
            </a:schemeClr>
          </a:solidFill>
        </p:spPr>
        <p:txBody>
          <a:bodyPr wrap="square" rtlCol="0">
            <a:spAutoFit/>
          </a:bodyPr>
          <a:lstStyle/>
          <a:p>
            <a:r>
              <a:rPr lang="en-US" dirty="0"/>
              <a:t>19 May 2022                                                                MINI PROJECT 2022                                                                                                     19</a:t>
            </a:r>
          </a:p>
        </p:txBody>
      </p:sp>
      <p:sp>
        <p:nvSpPr>
          <p:cNvPr id="10" name="Rectangle 9"/>
          <p:cNvSpPr/>
          <p:nvPr/>
        </p:nvSpPr>
        <p:spPr>
          <a:xfrm>
            <a:off x="292608" y="1997839"/>
            <a:ext cx="11899392" cy="3785652"/>
          </a:xfrm>
          <a:prstGeom prst="rect">
            <a:avLst/>
          </a:prstGeom>
        </p:spPr>
        <p:txBody>
          <a:bodyPr wrap="square">
            <a:spAutoFit/>
          </a:bodyPr>
          <a:lstStyle/>
          <a:p>
            <a:r>
              <a:rPr lang="en-US" sz="2000" dirty="0">
                <a:latin typeface="Times New Roman" pitchFamily="18" charset="0"/>
                <a:cs typeface="Times New Roman" pitchFamily="18" charset="0"/>
              </a:rPr>
              <a:t>[5] Gary </a:t>
            </a:r>
            <a:r>
              <a:rPr lang="en-US" sz="2000" dirty="0" err="1">
                <a:latin typeface="Times New Roman" pitchFamily="18" charset="0"/>
                <a:cs typeface="Times New Roman" pitchFamily="18" charset="0"/>
              </a:rPr>
              <a:t>Bradski</a:t>
            </a:r>
            <a:r>
              <a:rPr lang="en-US" sz="2000" dirty="0">
                <a:latin typeface="Times New Roman" pitchFamily="18" charset="0"/>
                <a:cs typeface="Times New Roman" pitchFamily="18" charset="0"/>
              </a:rPr>
              <a:t>, Adrian </a:t>
            </a:r>
            <a:r>
              <a:rPr lang="en-US" sz="2000" dirty="0" err="1">
                <a:latin typeface="Times New Roman" pitchFamily="18" charset="0"/>
                <a:cs typeface="Times New Roman" pitchFamily="18" charset="0"/>
              </a:rPr>
              <a:t>Kaehler</a:t>
            </a:r>
            <a:r>
              <a:rPr lang="en-US" sz="2000" dirty="0">
                <a:latin typeface="Times New Roman" pitchFamily="18" charset="0"/>
                <a:cs typeface="Times New Roman" pitchFamily="18" charset="0"/>
              </a:rPr>
              <a:t> (2008). Learning </a:t>
            </a:r>
            <a:r>
              <a:rPr lang="en-US" sz="2000" dirty="0" err="1">
                <a:latin typeface="Times New Roman" pitchFamily="18" charset="0"/>
                <a:cs typeface="Times New Roman" pitchFamily="18" charset="0"/>
              </a:rPr>
              <a:t>openCV:computer</a:t>
            </a:r>
            <a:r>
              <a:rPr lang="en-US" sz="2000" dirty="0">
                <a:latin typeface="Times New Roman" pitchFamily="18" charset="0"/>
                <a:cs typeface="Times New Roman" pitchFamily="18" charset="0"/>
              </a:rPr>
              <a:t> vision with the </a:t>
            </a:r>
            <a:r>
              <a:rPr lang="en-US" sz="2000" dirty="0" err="1">
                <a:latin typeface="Times New Roman" pitchFamily="18" charset="0"/>
                <a:cs typeface="Times New Roman" pitchFamily="18" charset="0"/>
              </a:rPr>
              <a:t>opencv</a:t>
            </a:r>
            <a:r>
              <a:rPr lang="en-US" sz="2000" dirty="0">
                <a:latin typeface="Times New Roman" pitchFamily="18" charset="0"/>
                <a:cs typeface="Times New Roman" pitchFamily="18" charset="0"/>
              </a:rPr>
              <a:t> Library. "O'Reilly Media, Inc.“</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[6] </a:t>
            </a:r>
            <a:r>
              <a:rPr lang="en-US" sz="2000" dirty="0" err="1">
                <a:latin typeface="Times New Roman" pitchFamily="18" charset="0"/>
                <a:cs typeface="Times New Roman" pitchFamily="18" charset="0"/>
              </a:rPr>
              <a:t>Neetu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Saini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Sukhwinder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Kaur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Hari</a:t>
            </a:r>
            <a:r>
              <a:rPr lang="en-US" sz="2000" dirty="0">
                <a:latin typeface="Times New Roman" pitchFamily="18" charset="0"/>
                <a:cs typeface="Times New Roman" pitchFamily="18" charset="0"/>
              </a:rPr>
              <a:t> Singh(2013). A Review: Face Detection Methods And Algorithms, International Journal of Engineering Research &amp; Technology (IJERT) ISSN: 2278-0181 www.ijert.org Vol. 2 Issue 6.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[7] </a:t>
            </a:r>
            <a:r>
              <a:rPr lang="en-US" sz="2000" dirty="0" err="1">
                <a:latin typeface="Times New Roman" pitchFamily="18" charset="0"/>
                <a:cs typeface="Times New Roman" pitchFamily="18" charset="0"/>
              </a:rPr>
              <a:t>Smita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Tripathi,Varsha</a:t>
            </a:r>
            <a:r>
              <a:rPr lang="en-US" sz="2000" dirty="0">
                <a:latin typeface="Times New Roman" pitchFamily="18" charset="0"/>
                <a:cs typeface="Times New Roman" pitchFamily="18" charset="0"/>
              </a:rPr>
              <a:t> Sharma.(2011),” Face Detection using Combined Skin Color Detector and Template Matching Method”. International Journal of Computer Applications Volume 26– No.7.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[8] Kirby and </a:t>
            </a:r>
            <a:r>
              <a:rPr lang="en-US" sz="2000" dirty="0" err="1">
                <a:latin typeface="Times New Roman" pitchFamily="18" charset="0"/>
                <a:cs typeface="Times New Roman" pitchFamily="18" charset="0"/>
              </a:rPr>
              <a:t>Sirovich</a:t>
            </a:r>
            <a:r>
              <a:rPr lang="en-US" sz="2000" dirty="0">
                <a:latin typeface="Times New Roman" pitchFamily="18" charset="0"/>
                <a:cs typeface="Times New Roman" pitchFamily="18" charset="0"/>
              </a:rPr>
              <a:t>, 1990. Application of </a:t>
            </a:r>
            <a:r>
              <a:rPr lang="en-US" sz="2000" dirty="0" err="1">
                <a:latin typeface="Times New Roman" pitchFamily="18" charset="0"/>
                <a:cs typeface="Times New Roman" pitchFamily="18" charset="0"/>
              </a:rPr>
              <a:t>KarhunenLoeve</a:t>
            </a:r>
            <a:r>
              <a:rPr lang="en-US" sz="2000" dirty="0">
                <a:latin typeface="Times New Roman" pitchFamily="18" charset="0"/>
                <a:cs typeface="Times New Roman" pitchFamily="18" charset="0"/>
              </a:rPr>
              <a:t> procedure for the characterization of human faces. IEEE Trans. pattern analysis and machine intelligence, 12:103-108.</a:t>
            </a:r>
          </a:p>
        </p:txBody>
      </p:sp>
    </p:spTree>
  </p:cSld>
  <p:clrMapOvr>
    <a:masterClrMapping/>
  </p:clrMapOvr>
  <p:transition spd="med">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png"/>
          <p:cNvPicPr>
            <a:picLocks noChangeAspect="1"/>
          </p:cNvPicPr>
          <p:nvPr/>
        </p:nvPicPr>
        <p:blipFill>
          <a:blip r:embed="rId2"/>
          <a:stretch>
            <a:fillRect/>
          </a:stretch>
        </p:blipFill>
        <p:spPr>
          <a:xfrm>
            <a:off x="0" y="222069"/>
            <a:ext cx="12192000" cy="757645"/>
          </a:xfrm>
          <a:prstGeom prst="rect">
            <a:avLst/>
          </a:prstGeom>
        </p:spPr>
      </p:pic>
      <p:sp>
        <p:nvSpPr>
          <p:cNvPr id="3" name="TextBox 2"/>
          <p:cNvSpPr txBox="1"/>
          <p:nvPr/>
        </p:nvSpPr>
        <p:spPr>
          <a:xfrm>
            <a:off x="0" y="6488668"/>
            <a:ext cx="12192000" cy="369332"/>
          </a:xfrm>
          <a:prstGeom prst="rect">
            <a:avLst/>
          </a:prstGeom>
          <a:solidFill>
            <a:schemeClr val="accent4">
              <a:lumMod val="60000"/>
              <a:lumOff val="40000"/>
            </a:schemeClr>
          </a:solidFill>
        </p:spPr>
        <p:txBody>
          <a:bodyPr wrap="square" rtlCol="0">
            <a:spAutoFit/>
          </a:bodyPr>
          <a:lstStyle/>
          <a:p>
            <a:r>
              <a:rPr lang="en-US" dirty="0"/>
              <a:t>19 May 2022                                                                  MINI PROJECT 2022                                                                                                      2</a:t>
            </a:r>
          </a:p>
        </p:txBody>
      </p:sp>
      <p:sp>
        <p:nvSpPr>
          <p:cNvPr id="4" name="TextBox 3"/>
          <p:cNvSpPr txBox="1"/>
          <p:nvPr/>
        </p:nvSpPr>
        <p:spPr>
          <a:xfrm>
            <a:off x="0" y="1083029"/>
            <a:ext cx="4176195" cy="584775"/>
          </a:xfrm>
          <a:prstGeom prst="rect">
            <a:avLst/>
          </a:prstGeom>
          <a:solidFill>
            <a:schemeClr val="accent4">
              <a:lumMod val="40000"/>
              <a:lumOff val="60000"/>
            </a:schemeClr>
          </a:solidFill>
        </p:spPr>
        <p:txBody>
          <a:bodyPr wrap="square" rtlCol="0">
            <a:spAutoFit/>
          </a:bodyPr>
          <a:lstStyle/>
          <a:p>
            <a:r>
              <a:rPr lang="en-US" sz="3200" b="1" u="sng" dirty="0">
                <a:latin typeface="Arial Black" pitchFamily="34" charset="0"/>
              </a:rPr>
              <a:t>I</a:t>
            </a:r>
            <a:r>
              <a:rPr lang="en-US" sz="3200" u="sng" dirty="0">
                <a:latin typeface="Arial Black" pitchFamily="34" charset="0"/>
              </a:rPr>
              <a:t>NTRODUCTION</a:t>
            </a:r>
          </a:p>
        </p:txBody>
      </p:sp>
      <p:sp>
        <p:nvSpPr>
          <p:cNvPr id="7" name="TextBox 6"/>
          <p:cNvSpPr txBox="1"/>
          <p:nvPr/>
        </p:nvSpPr>
        <p:spPr>
          <a:xfrm>
            <a:off x="221673" y="2064327"/>
            <a:ext cx="11166763" cy="3170099"/>
          </a:xfrm>
          <a:prstGeom prst="rect">
            <a:avLst/>
          </a:prstGeom>
          <a:noFill/>
        </p:spPr>
        <p:txBody>
          <a:bodyPr wrap="square" rtlCol="0">
            <a:spAutoFit/>
          </a:bodyPr>
          <a:lstStyle/>
          <a:p>
            <a:r>
              <a:rPr lang="en-US" sz="2000" dirty="0">
                <a:latin typeface="Times New Roman" pitchFamily="18" charset="0"/>
                <a:cs typeface="Times New Roman" pitchFamily="18" charset="0"/>
              </a:rPr>
              <a:t>The goal of this effort is to develop new algorithm for face recognition that overcome many of the limitation found in existing facial recognition systems. Specially, we are  interested in addressing the problem of detecting faces in color images in the presence of various lighting condition and complex backgrounds as well as recognizing faces under variations in pose, lighting, and expression. This work is separated into two major components;</a:t>
            </a:r>
          </a:p>
          <a:p>
            <a:endParaRPr lang="en-US" sz="2000" dirty="0">
              <a:latin typeface="Times New Roman" pitchFamily="18" charset="0"/>
              <a:cs typeface="Times New Roman" pitchFamily="18" charset="0"/>
            </a:endParaRPr>
          </a:p>
          <a:p>
            <a:pPr marL="400050" indent="-400050">
              <a:buFont typeface="+mj-lt"/>
              <a:buAutoNum type="romanLcPeriod"/>
            </a:pPr>
            <a:r>
              <a:rPr lang="en-US" sz="2000" dirty="0">
                <a:latin typeface="Times New Roman" pitchFamily="18" charset="0"/>
                <a:cs typeface="Times New Roman" pitchFamily="18" charset="0"/>
              </a:rPr>
              <a:t>Face Detection and</a:t>
            </a:r>
          </a:p>
          <a:p>
            <a:pPr marL="400050" indent="-400050">
              <a:buFont typeface="+mj-lt"/>
              <a:buAutoNum type="romanLcPeriod"/>
            </a:pPr>
            <a:endParaRPr lang="en-US" sz="2000" dirty="0">
              <a:latin typeface="Times New Roman" pitchFamily="18" charset="0"/>
              <a:cs typeface="Times New Roman" pitchFamily="18" charset="0"/>
            </a:endParaRPr>
          </a:p>
          <a:p>
            <a:pPr marL="400050" indent="-400050">
              <a:buFont typeface="+mj-lt"/>
              <a:buAutoNum type="romanLcPeriod"/>
            </a:pPr>
            <a:r>
              <a:rPr lang="en-US" sz="2000" dirty="0">
                <a:latin typeface="Times New Roman" pitchFamily="18" charset="0"/>
                <a:cs typeface="Times New Roman" pitchFamily="18" charset="0"/>
              </a:rPr>
              <a:t>Face recognition: Specific tasks include developing modules for face detection, pose estimation, face modeling, face matching, and a user interface.</a:t>
            </a:r>
          </a:p>
        </p:txBody>
      </p:sp>
    </p:spTree>
  </p:cSld>
  <p:clrMapOvr>
    <a:masterClrMapping/>
  </p:clrMapOvr>
  <p:transition spd="med">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ank-you-slide-for-presentation-4.jpg"/>
          <p:cNvPicPr>
            <a:picLocks noChangeAspect="1"/>
          </p:cNvPicPr>
          <p:nvPr/>
        </p:nvPicPr>
        <p:blipFill>
          <a:blip r:embed="rId2"/>
          <a:stretch>
            <a:fillRect/>
          </a:stretch>
        </p:blipFill>
        <p:spPr>
          <a:xfrm>
            <a:off x="0" y="0"/>
            <a:ext cx="12192000" cy="6858000"/>
          </a:xfrm>
          <a:prstGeom prst="rect">
            <a:avLst/>
          </a:prstGeom>
          <a:ln>
            <a:noFill/>
          </a:ln>
          <a:effectLst>
            <a:outerShdw blurRad="292100" dist="139700" dir="2700000" algn="tl" rotWithShape="0">
              <a:srgbClr val="333333">
                <a:alpha val="65000"/>
              </a:srgbClr>
            </a:outerShdw>
          </a:effectLst>
        </p:spPr>
      </p:pic>
      <p:pic>
        <p:nvPicPr>
          <p:cNvPr id="3" name="Picture 2" descr="logo.png"/>
          <p:cNvPicPr>
            <a:picLocks noChangeAspect="1"/>
          </p:cNvPicPr>
          <p:nvPr/>
        </p:nvPicPr>
        <p:blipFill>
          <a:blip r:embed="rId3"/>
          <a:stretch>
            <a:fillRect/>
          </a:stretch>
        </p:blipFill>
        <p:spPr>
          <a:xfrm>
            <a:off x="0" y="1"/>
            <a:ext cx="12192000" cy="1050531"/>
          </a:xfrm>
          <a:prstGeom prst="rect">
            <a:avLst/>
          </a:prstGeom>
        </p:spPr>
      </p:pic>
      <p:sp>
        <p:nvSpPr>
          <p:cNvPr id="7" name="TextBox 6"/>
          <p:cNvSpPr txBox="1"/>
          <p:nvPr/>
        </p:nvSpPr>
        <p:spPr>
          <a:xfrm>
            <a:off x="0" y="6488668"/>
            <a:ext cx="12192000" cy="369332"/>
          </a:xfrm>
          <a:prstGeom prst="rect">
            <a:avLst/>
          </a:prstGeom>
          <a:solidFill>
            <a:schemeClr val="accent4">
              <a:lumMod val="60000"/>
              <a:lumOff val="40000"/>
            </a:schemeClr>
          </a:solidFill>
        </p:spPr>
        <p:txBody>
          <a:bodyPr wrap="square" rtlCol="0">
            <a:spAutoFit/>
          </a:bodyPr>
          <a:lstStyle/>
          <a:p>
            <a:r>
              <a:rPr lang="en-US"/>
              <a:t>19 May 2022                                                                </a:t>
            </a:r>
            <a:r>
              <a:rPr lang="en-US" dirty="0"/>
              <a:t>MINI </a:t>
            </a:r>
            <a:r>
              <a:rPr lang="en-US"/>
              <a:t>PROJECT 2022                                                                                                      20</a:t>
            </a:r>
            <a:endParaRPr lang="en-US" dirty="0"/>
          </a:p>
        </p:txBody>
      </p:sp>
    </p:spTree>
  </p:cSld>
  <p:clrMapOvr>
    <a:masterClrMapping/>
  </p:clrMapOvr>
  <p:transition spd="med">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png"/>
          <p:cNvPicPr>
            <a:picLocks noChangeAspect="1"/>
          </p:cNvPicPr>
          <p:nvPr/>
        </p:nvPicPr>
        <p:blipFill>
          <a:blip r:embed="rId2"/>
          <a:stretch>
            <a:fillRect/>
          </a:stretch>
        </p:blipFill>
        <p:spPr>
          <a:xfrm>
            <a:off x="0" y="222069"/>
            <a:ext cx="12192000" cy="757645"/>
          </a:xfrm>
          <a:prstGeom prst="rect">
            <a:avLst/>
          </a:prstGeom>
        </p:spPr>
      </p:pic>
      <p:sp>
        <p:nvSpPr>
          <p:cNvPr id="3" name="TextBox 2"/>
          <p:cNvSpPr txBox="1"/>
          <p:nvPr/>
        </p:nvSpPr>
        <p:spPr>
          <a:xfrm>
            <a:off x="0" y="6488668"/>
            <a:ext cx="12192000" cy="369332"/>
          </a:xfrm>
          <a:prstGeom prst="rect">
            <a:avLst/>
          </a:prstGeom>
          <a:solidFill>
            <a:schemeClr val="accent4">
              <a:lumMod val="60000"/>
              <a:lumOff val="40000"/>
            </a:schemeClr>
          </a:solidFill>
        </p:spPr>
        <p:txBody>
          <a:bodyPr wrap="square" rtlCol="0">
            <a:spAutoFit/>
          </a:bodyPr>
          <a:lstStyle/>
          <a:p>
            <a:r>
              <a:rPr lang="en-US" dirty="0"/>
              <a:t> 19 May 2022                                                                  MINI PROJECT 2022                                                                                                    3</a:t>
            </a:r>
          </a:p>
        </p:txBody>
      </p:sp>
      <p:sp>
        <p:nvSpPr>
          <p:cNvPr id="4" name="TextBox 3"/>
          <p:cNvSpPr txBox="1"/>
          <p:nvPr/>
        </p:nvSpPr>
        <p:spPr>
          <a:xfrm>
            <a:off x="0" y="1083029"/>
            <a:ext cx="5029200" cy="584775"/>
          </a:xfrm>
          <a:prstGeom prst="rect">
            <a:avLst/>
          </a:prstGeom>
          <a:solidFill>
            <a:schemeClr val="accent4">
              <a:lumMod val="40000"/>
              <a:lumOff val="60000"/>
            </a:schemeClr>
          </a:solidFill>
        </p:spPr>
        <p:txBody>
          <a:bodyPr wrap="square" rtlCol="0">
            <a:spAutoFit/>
          </a:bodyPr>
          <a:lstStyle/>
          <a:p>
            <a:r>
              <a:rPr lang="en-US" sz="3200" b="1" u="sng" dirty="0">
                <a:latin typeface="Arial Black" pitchFamily="34" charset="0"/>
              </a:rPr>
              <a:t>PROBLEM STATMENT</a:t>
            </a:r>
            <a:endParaRPr lang="en-US" sz="3200" u="sng" dirty="0">
              <a:latin typeface="Arial Black" pitchFamily="34" charset="0"/>
            </a:endParaRPr>
          </a:p>
        </p:txBody>
      </p:sp>
      <p:sp>
        <p:nvSpPr>
          <p:cNvPr id="7" name="TextBox 6"/>
          <p:cNvSpPr txBox="1"/>
          <p:nvPr/>
        </p:nvSpPr>
        <p:spPr>
          <a:xfrm>
            <a:off x="221673" y="2064327"/>
            <a:ext cx="11166763" cy="3477875"/>
          </a:xfrm>
          <a:prstGeom prst="rect">
            <a:avLst/>
          </a:prstGeom>
          <a:noFill/>
        </p:spPr>
        <p:txBody>
          <a:bodyPr wrap="square" rtlCol="0">
            <a:spAutoFit/>
          </a:bodyPr>
          <a:lstStyle/>
          <a:p>
            <a:pPr>
              <a:buFont typeface="Wingdings" pitchFamily="2" charset="2"/>
              <a:buChar char="ü"/>
            </a:pPr>
            <a:r>
              <a:rPr lang="en-US" sz="2000" dirty="0">
                <a:latin typeface="Times New Roman" pitchFamily="18" charset="0"/>
                <a:cs typeface="Times New Roman" pitchFamily="18" charset="0"/>
              </a:rPr>
              <a:t>  Maximum works were proposed the Face Recognition system in particular case(Either Pose or Illumination or specific Face Database).</a:t>
            </a:r>
          </a:p>
          <a:p>
            <a:pPr>
              <a:buFont typeface="Wingdings" pitchFamily="2" charset="2"/>
              <a:buChar char="ü"/>
            </a:pPr>
            <a:endParaRPr lang="en-US" sz="2000" dirty="0">
              <a:latin typeface="Times New Roman" pitchFamily="18" charset="0"/>
              <a:cs typeface="Times New Roman" pitchFamily="18" charset="0"/>
            </a:endParaRPr>
          </a:p>
          <a:p>
            <a:pPr>
              <a:buFont typeface="Wingdings" pitchFamily="2" charset="2"/>
              <a:buChar char="ü"/>
            </a:pPr>
            <a:r>
              <a:rPr lang="en-US" sz="2000" dirty="0">
                <a:latin typeface="Times New Roman" pitchFamily="18" charset="0"/>
                <a:cs typeface="Times New Roman" pitchFamily="18" charset="0"/>
              </a:rPr>
              <a:t>Till date there is no single face recognition system for fulfilling the all (or Maximum factors) in real time application.</a:t>
            </a:r>
          </a:p>
          <a:p>
            <a:pPr>
              <a:buFont typeface="Wingdings" pitchFamily="2" charset="2"/>
              <a:buChar char="ü"/>
            </a:pPr>
            <a:endParaRPr lang="en-US" sz="2000" dirty="0">
              <a:latin typeface="Times New Roman" pitchFamily="18" charset="0"/>
              <a:cs typeface="Times New Roman" pitchFamily="18" charset="0"/>
            </a:endParaRPr>
          </a:p>
          <a:p>
            <a:pPr>
              <a:buFont typeface="Wingdings" pitchFamily="2" charset="2"/>
              <a:buChar char="ü"/>
            </a:pPr>
            <a:r>
              <a:rPr lang="en-US" sz="2000" dirty="0">
                <a:latin typeface="Times New Roman" pitchFamily="18" charset="0"/>
                <a:cs typeface="Times New Roman" pitchFamily="18" charset="0"/>
              </a:rPr>
              <a:t>Every method has its pros and cons. The presenter motivated by the unsatisfactory scenario of Face Recognition system to enhance the performance of it.</a:t>
            </a:r>
          </a:p>
          <a:p>
            <a:pPr>
              <a:buFont typeface="Wingdings" pitchFamily="2" charset="2"/>
              <a:buChar char="ü"/>
            </a:pPr>
            <a:endParaRPr lang="en-US" sz="2000" dirty="0">
              <a:latin typeface="Times New Roman" pitchFamily="18" charset="0"/>
              <a:cs typeface="Times New Roman" pitchFamily="18" charset="0"/>
            </a:endParaRPr>
          </a:p>
          <a:p>
            <a:pPr>
              <a:buFont typeface="Wingdings" pitchFamily="2" charset="2"/>
              <a:buChar char="ü"/>
            </a:pPr>
            <a:r>
              <a:rPr lang="en-US" sz="2000" dirty="0">
                <a:latin typeface="Times New Roman" pitchFamily="18" charset="0"/>
                <a:cs typeface="Times New Roman" pitchFamily="18" charset="0"/>
              </a:rPr>
              <a:t>Given still images of a scene, identify or verify one or more persons in the scene using a stored database of faces.</a:t>
            </a:r>
          </a:p>
        </p:txBody>
      </p:sp>
    </p:spTree>
  </p:cSld>
  <p:clrMapOvr>
    <a:masterClrMapping/>
  </p:clrMapOvr>
  <p:transition spd="med">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png"/>
          <p:cNvPicPr>
            <a:picLocks noChangeAspect="1"/>
          </p:cNvPicPr>
          <p:nvPr/>
        </p:nvPicPr>
        <p:blipFill>
          <a:blip r:embed="rId2"/>
          <a:stretch>
            <a:fillRect/>
          </a:stretch>
        </p:blipFill>
        <p:spPr>
          <a:xfrm>
            <a:off x="0" y="222069"/>
            <a:ext cx="12192000" cy="757645"/>
          </a:xfrm>
          <a:prstGeom prst="rect">
            <a:avLst/>
          </a:prstGeom>
        </p:spPr>
      </p:pic>
      <p:sp>
        <p:nvSpPr>
          <p:cNvPr id="3" name="TextBox 2"/>
          <p:cNvSpPr txBox="1"/>
          <p:nvPr/>
        </p:nvSpPr>
        <p:spPr>
          <a:xfrm>
            <a:off x="0" y="6488668"/>
            <a:ext cx="12192000" cy="369332"/>
          </a:xfrm>
          <a:prstGeom prst="rect">
            <a:avLst/>
          </a:prstGeom>
          <a:solidFill>
            <a:schemeClr val="accent4">
              <a:lumMod val="60000"/>
              <a:lumOff val="40000"/>
            </a:schemeClr>
          </a:solidFill>
        </p:spPr>
        <p:txBody>
          <a:bodyPr wrap="square" rtlCol="0">
            <a:spAutoFit/>
          </a:bodyPr>
          <a:lstStyle/>
          <a:p>
            <a:r>
              <a:rPr lang="en-US" dirty="0"/>
              <a:t> 19 May 2022                                                                   MINI PROJECT 2022                                                                                                     4</a:t>
            </a:r>
          </a:p>
        </p:txBody>
      </p:sp>
      <p:sp>
        <p:nvSpPr>
          <p:cNvPr id="7" name="TextBox 6"/>
          <p:cNvSpPr txBox="1"/>
          <p:nvPr/>
        </p:nvSpPr>
        <p:spPr>
          <a:xfrm>
            <a:off x="180109" y="2119745"/>
            <a:ext cx="11166763" cy="400110"/>
          </a:xfrm>
          <a:prstGeom prst="rect">
            <a:avLst/>
          </a:prstGeom>
          <a:noFill/>
        </p:spPr>
        <p:txBody>
          <a:bodyPr wrap="square" rtlCol="0">
            <a:spAutoFit/>
          </a:bodyPr>
          <a:lstStyle/>
          <a:p>
            <a:r>
              <a:rPr lang="en-US" sz="2000" dirty="0">
                <a:latin typeface="Times New Roman" pitchFamily="18" charset="0"/>
                <a:cs typeface="Times New Roman" pitchFamily="18" charset="0"/>
              </a:rPr>
              <a:t> </a:t>
            </a:r>
          </a:p>
        </p:txBody>
      </p:sp>
      <p:sp>
        <p:nvSpPr>
          <p:cNvPr id="6" name="Rectangle 5"/>
          <p:cNvSpPr/>
          <p:nvPr/>
        </p:nvSpPr>
        <p:spPr>
          <a:xfrm>
            <a:off x="346363" y="1981200"/>
            <a:ext cx="4793672" cy="4003964"/>
          </a:xfrm>
          <a:prstGeom prst="rect">
            <a:avLst/>
          </a:prstGeom>
          <a:solidFill>
            <a:schemeClr val="bg1">
              <a:lumMod val="85000"/>
            </a:schemeClr>
          </a:solidFill>
          <a:ln>
            <a:noFill/>
          </a:ln>
          <a:effectLst>
            <a:glow rad="101600">
              <a:schemeClr val="accent3">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itchFamily="18" charset="0"/>
                <a:cs typeface="Times New Roman" pitchFamily="18" charset="0"/>
              </a:rPr>
              <a:t>   </a:t>
            </a:r>
            <a:r>
              <a:rPr lang="en-US" sz="2000" dirty="0">
                <a:latin typeface="Times New Roman" pitchFamily="18" charset="0"/>
                <a:cs typeface="Times New Roman" pitchFamily="18" charset="0"/>
              </a:rPr>
              <a:t>We have developed a face detection system from color images using a skin-tone color model and facial features. Major facial features are located automatically and color bias is corrected by a lighting compensation technique that automatically estimates the reference white pixels.</a:t>
            </a:r>
          </a:p>
        </p:txBody>
      </p:sp>
      <p:sp>
        <p:nvSpPr>
          <p:cNvPr id="8" name="Rectangle 7"/>
          <p:cNvSpPr/>
          <p:nvPr/>
        </p:nvSpPr>
        <p:spPr>
          <a:xfrm>
            <a:off x="5624945" y="2161309"/>
            <a:ext cx="5583381" cy="3214256"/>
          </a:xfrm>
          <a:prstGeom prst="rect">
            <a:avLst/>
          </a:prstGeom>
          <a:solidFill>
            <a:schemeClr val="bg1">
              <a:lumMod val="85000"/>
            </a:schemeClr>
          </a:solidFill>
          <a:ln>
            <a:solidFill>
              <a:srgbClr val="AFABAB"/>
            </a:solidFill>
          </a:ln>
          <a:effectLst>
            <a:glow rad="139700">
              <a:schemeClr val="accent3">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a:t>
            </a:r>
            <a:r>
              <a:rPr lang="en-US" sz="2000" dirty="0">
                <a:latin typeface="Times New Roman" pitchFamily="18" charset="0"/>
                <a:cs typeface="Times New Roman" pitchFamily="18" charset="0"/>
              </a:rPr>
              <a:t>The problem of face recognition in a general situations(arbitrary pose, lighting and facial expression) is  a very difficult problem. In this project we have successfully investigated a verify of different approaches for achieving our goals in face recognition.</a:t>
            </a:r>
          </a:p>
        </p:txBody>
      </p:sp>
      <p:sp>
        <p:nvSpPr>
          <p:cNvPr id="9" name="TextBox 8"/>
          <p:cNvSpPr txBox="1"/>
          <p:nvPr/>
        </p:nvSpPr>
        <p:spPr>
          <a:xfrm>
            <a:off x="249382" y="1330035"/>
            <a:ext cx="10764982" cy="461665"/>
          </a:xfrm>
          <a:prstGeom prst="rect">
            <a:avLst/>
          </a:prstGeom>
          <a:noFill/>
        </p:spPr>
        <p:txBody>
          <a:bodyPr wrap="square" rtlCol="0">
            <a:spAutoFit/>
          </a:bodyPr>
          <a:lstStyle/>
          <a:p>
            <a:r>
              <a:rPr lang="en-US" dirty="0"/>
              <a:t>                </a:t>
            </a:r>
            <a:r>
              <a:rPr lang="en-US" sz="2400" b="1" dirty="0">
                <a:cs typeface="Times New Roman" pitchFamily="18" charset="0"/>
              </a:rPr>
              <a:t>Face Detection  </a:t>
            </a:r>
            <a:r>
              <a:rPr lang="en-US" b="1" dirty="0"/>
              <a:t>                                                                                    </a:t>
            </a:r>
            <a:r>
              <a:rPr lang="en-US" sz="2400" b="1" dirty="0">
                <a:cs typeface="Times New Roman" pitchFamily="18" charset="0"/>
              </a:rPr>
              <a:t>Face Recognition</a:t>
            </a:r>
          </a:p>
        </p:txBody>
      </p:sp>
    </p:spTree>
  </p:cSld>
  <p:clrMapOvr>
    <a:masterClrMapping/>
  </p:clrMapOvr>
  <p:transition spd="med">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png"/>
          <p:cNvPicPr>
            <a:picLocks noChangeAspect="1"/>
          </p:cNvPicPr>
          <p:nvPr/>
        </p:nvPicPr>
        <p:blipFill>
          <a:blip r:embed="rId2"/>
          <a:stretch>
            <a:fillRect/>
          </a:stretch>
        </p:blipFill>
        <p:spPr>
          <a:xfrm>
            <a:off x="0" y="210418"/>
            <a:ext cx="12192000" cy="621686"/>
          </a:xfrm>
          <a:prstGeom prst="rect">
            <a:avLst/>
          </a:prstGeom>
        </p:spPr>
      </p:pic>
      <p:sp>
        <p:nvSpPr>
          <p:cNvPr id="3" name="TextBox 2"/>
          <p:cNvSpPr txBox="1"/>
          <p:nvPr/>
        </p:nvSpPr>
        <p:spPr>
          <a:xfrm>
            <a:off x="0" y="6488668"/>
            <a:ext cx="12192000" cy="369332"/>
          </a:xfrm>
          <a:prstGeom prst="rect">
            <a:avLst/>
          </a:prstGeom>
          <a:solidFill>
            <a:schemeClr val="accent4">
              <a:lumMod val="60000"/>
              <a:lumOff val="40000"/>
            </a:schemeClr>
          </a:solidFill>
        </p:spPr>
        <p:txBody>
          <a:bodyPr wrap="square" rtlCol="0">
            <a:spAutoFit/>
          </a:bodyPr>
          <a:lstStyle/>
          <a:p>
            <a:r>
              <a:rPr lang="en-US" dirty="0"/>
              <a:t> 19 May 2022                                                                   MINI PROJECT 2022                                                                                                     5</a:t>
            </a:r>
          </a:p>
        </p:txBody>
      </p:sp>
      <p:sp>
        <p:nvSpPr>
          <p:cNvPr id="4" name="TextBox 3"/>
          <p:cNvSpPr txBox="1"/>
          <p:nvPr/>
        </p:nvSpPr>
        <p:spPr>
          <a:xfrm>
            <a:off x="2" y="827671"/>
            <a:ext cx="6345380" cy="584775"/>
          </a:xfrm>
          <a:prstGeom prst="rect">
            <a:avLst/>
          </a:prstGeom>
          <a:solidFill>
            <a:schemeClr val="accent4">
              <a:lumMod val="40000"/>
              <a:lumOff val="60000"/>
            </a:schemeClr>
          </a:solidFill>
        </p:spPr>
        <p:txBody>
          <a:bodyPr wrap="square" rtlCol="0">
            <a:spAutoFit/>
          </a:bodyPr>
          <a:lstStyle/>
          <a:p>
            <a:r>
              <a:rPr lang="en-US" sz="3200" b="1" u="sng" dirty="0">
                <a:latin typeface="Arial Black" pitchFamily="34" charset="0"/>
              </a:rPr>
              <a:t> Functional Requirements</a:t>
            </a:r>
          </a:p>
        </p:txBody>
      </p:sp>
      <p:sp>
        <p:nvSpPr>
          <p:cNvPr id="5" name="TextBox 4"/>
          <p:cNvSpPr txBox="1"/>
          <p:nvPr/>
        </p:nvSpPr>
        <p:spPr>
          <a:xfrm>
            <a:off x="1031965" y="2233748"/>
            <a:ext cx="10398035" cy="400110"/>
          </a:xfrm>
          <a:prstGeom prst="rect">
            <a:avLst/>
          </a:prstGeom>
          <a:noFill/>
        </p:spPr>
        <p:txBody>
          <a:bodyPr wrap="square" rtlCol="0">
            <a:spAutoFit/>
          </a:bodyPr>
          <a:lstStyle/>
          <a:p>
            <a:r>
              <a:rPr lang="en-US" sz="2000" b="1" i="1" dirty="0"/>
              <a:t> </a:t>
            </a:r>
            <a:endParaRPr lang="en-US" sz="2000" b="1" i="1" dirty="0">
              <a:solidFill>
                <a:srgbClr val="FF0000"/>
              </a:solidFill>
            </a:endParaRPr>
          </a:p>
        </p:txBody>
      </p:sp>
      <p:sp>
        <p:nvSpPr>
          <p:cNvPr id="7" name="TextBox 6"/>
          <p:cNvSpPr txBox="1"/>
          <p:nvPr/>
        </p:nvSpPr>
        <p:spPr>
          <a:xfrm>
            <a:off x="374074" y="1787237"/>
            <a:ext cx="11555990" cy="3785652"/>
          </a:xfrm>
          <a:prstGeom prst="rect">
            <a:avLst/>
          </a:prstGeom>
          <a:noFill/>
        </p:spPr>
        <p:txBody>
          <a:bodyPr wrap="square" rtlCol="0">
            <a:spAutoFit/>
          </a:bodyPr>
          <a:lstStyle/>
          <a:p>
            <a:pPr>
              <a:buFont typeface="Wingdings" pitchFamily="2" charset="2"/>
              <a:buChar char="ü"/>
            </a:pPr>
            <a:r>
              <a:rPr lang="en-US" sz="2000" dirty="0">
                <a:latin typeface="Times New Roman" pitchFamily="18" charset="0"/>
                <a:cs typeface="Times New Roman" pitchFamily="18" charset="0"/>
              </a:rPr>
              <a:t> In this we add image by capturing from webcam and store them in our system. During registration image is captured.</a:t>
            </a:r>
          </a:p>
          <a:p>
            <a:pPr>
              <a:buFont typeface="Wingdings" pitchFamily="2" charset="2"/>
              <a:buChar char="ü"/>
            </a:pPr>
            <a:endParaRPr lang="en-US" sz="2000" dirty="0">
              <a:latin typeface="Times New Roman" pitchFamily="18" charset="0"/>
              <a:cs typeface="Times New Roman" pitchFamily="18" charset="0"/>
            </a:endParaRPr>
          </a:p>
          <a:p>
            <a:pPr>
              <a:buFont typeface="Wingdings" pitchFamily="2" charset="2"/>
              <a:buChar char="ü"/>
            </a:pPr>
            <a:r>
              <a:rPr lang="en-US" sz="2000" dirty="0">
                <a:latin typeface="Times New Roman" pitchFamily="18" charset="0"/>
                <a:cs typeface="Times New Roman" pitchFamily="18" charset="0"/>
              </a:rPr>
              <a:t>We then detect the faces given by the user and then we recognize the faces according to the given database.</a:t>
            </a:r>
          </a:p>
          <a:p>
            <a:pPr>
              <a:buFont typeface="Wingdings" pitchFamily="2" charset="2"/>
              <a:buChar char="ü"/>
            </a:pPr>
            <a:endParaRPr lang="en-US" sz="2000" dirty="0">
              <a:latin typeface="Times New Roman" pitchFamily="18" charset="0"/>
              <a:cs typeface="Times New Roman" pitchFamily="18" charset="0"/>
            </a:endParaRPr>
          </a:p>
          <a:p>
            <a:pPr>
              <a:buFont typeface="Wingdings" pitchFamily="2" charset="2"/>
              <a:buChar char="ü"/>
            </a:pPr>
            <a:r>
              <a:rPr lang="en-US" sz="2000" dirty="0">
                <a:latin typeface="Times New Roman" pitchFamily="18" charset="0"/>
                <a:cs typeface="Times New Roman" pitchFamily="18" charset="0"/>
              </a:rPr>
              <a:t>Image Capture Module: This module is used to capture image using web camera. This is written as a separate thread to avoid system hanging. This module is used to capture image in login module and registration module.</a:t>
            </a:r>
          </a:p>
          <a:p>
            <a:pPr>
              <a:buFont typeface="Wingdings" pitchFamily="2" charset="2"/>
              <a:buChar char="ü"/>
            </a:pPr>
            <a:endParaRPr lang="en-US" sz="2000" dirty="0">
              <a:latin typeface="Times New Roman" pitchFamily="18" charset="0"/>
              <a:cs typeface="Times New Roman" pitchFamily="18" charset="0"/>
            </a:endParaRPr>
          </a:p>
          <a:p>
            <a:pPr>
              <a:buFont typeface="Wingdings" pitchFamily="2" charset="2"/>
              <a:buChar char="ü"/>
            </a:pPr>
            <a:r>
              <a:rPr lang="en-US" sz="2000" dirty="0">
                <a:latin typeface="Times New Roman" pitchFamily="18" charset="0"/>
                <a:cs typeface="Times New Roman" pitchFamily="18" charset="0"/>
              </a:rPr>
              <a:t>Eigen face Computation: This module is used to compute the “face space” used for face recognition.</a:t>
            </a:r>
          </a:p>
          <a:p>
            <a:pPr>
              <a:buFont typeface="Wingdings" pitchFamily="2" charset="2"/>
              <a:buChar char="ü"/>
            </a:pPr>
            <a:endParaRPr lang="en-US" sz="2000" dirty="0">
              <a:latin typeface="Times New Roman" pitchFamily="18" charset="0"/>
              <a:cs typeface="Times New Roman" pitchFamily="18" charset="0"/>
            </a:endParaRPr>
          </a:p>
          <a:p>
            <a:pPr>
              <a:buFont typeface="Wingdings" pitchFamily="2" charset="2"/>
              <a:buChar char="ü"/>
            </a:pPr>
            <a:r>
              <a:rPr lang="en-US" sz="2000" dirty="0">
                <a:latin typeface="Times New Roman" pitchFamily="18" charset="0"/>
                <a:cs typeface="Times New Roman" pitchFamily="18" charset="0"/>
              </a:rPr>
              <a:t>The recognition is actually being carried out in the Face Bundle object, but the preparation of such object requires doing lots of computations.</a:t>
            </a:r>
          </a:p>
        </p:txBody>
      </p:sp>
    </p:spTree>
  </p:cSld>
  <p:clrMapOvr>
    <a:masterClrMapping/>
  </p:clrMapOvr>
  <p:transition spd="med">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png"/>
          <p:cNvPicPr>
            <a:picLocks noChangeAspect="1"/>
          </p:cNvPicPr>
          <p:nvPr/>
        </p:nvPicPr>
        <p:blipFill>
          <a:blip r:embed="rId2"/>
          <a:stretch>
            <a:fillRect/>
          </a:stretch>
        </p:blipFill>
        <p:spPr>
          <a:xfrm>
            <a:off x="0" y="210418"/>
            <a:ext cx="12192000" cy="621686"/>
          </a:xfrm>
          <a:prstGeom prst="rect">
            <a:avLst/>
          </a:prstGeom>
        </p:spPr>
      </p:pic>
      <p:sp>
        <p:nvSpPr>
          <p:cNvPr id="3" name="TextBox 2"/>
          <p:cNvSpPr txBox="1"/>
          <p:nvPr/>
        </p:nvSpPr>
        <p:spPr>
          <a:xfrm>
            <a:off x="0" y="6488668"/>
            <a:ext cx="12192000" cy="369332"/>
          </a:xfrm>
          <a:prstGeom prst="rect">
            <a:avLst/>
          </a:prstGeom>
          <a:solidFill>
            <a:schemeClr val="accent4">
              <a:lumMod val="60000"/>
              <a:lumOff val="40000"/>
            </a:schemeClr>
          </a:solidFill>
        </p:spPr>
        <p:txBody>
          <a:bodyPr wrap="square" rtlCol="0">
            <a:spAutoFit/>
          </a:bodyPr>
          <a:lstStyle/>
          <a:p>
            <a:r>
              <a:rPr lang="en-US" dirty="0"/>
              <a:t>19 May 2022                                                                   MINI PROJECT 2022                                                                                                      6</a:t>
            </a:r>
          </a:p>
        </p:txBody>
      </p:sp>
      <p:sp>
        <p:nvSpPr>
          <p:cNvPr id="5" name="TextBox 4"/>
          <p:cNvSpPr txBox="1"/>
          <p:nvPr/>
        </p:nvSpPr>
        <p:spPr>
          <a:xfrm>
            <a:off x="1031965" y="2233748"/>
            <a:ext cx="10398035" cy="400110"/>
          </a:xfrm>
          <a:prstGeom prst="rect">
            <a:avLst/>
          </a:prstGeom>
          <a:noFill/>
        </p:spPr>
        <p:txBody>
          <a:bodyPr wrap="square" rtlCol="0">
            <a:spAutoFit/>
          </a:bodyPr>
          <a:lstStyle/>
          <a:p>
            <a:r>
              <a:rPr lang="en-US" sz="2000" b="1" i="1" dirty="0"/>
              <a:t> </a:t>
            </a:r>
            <a:endParaRPr lang="en-US" sz="2000" b="1" i="1" dirty="0">
              <a:solidFill>
                <a:srgbClr val="FF0000"/>
              </a:solidFill>
            </a:endParaRPr>
          </a:p>
        </p:txBody>
      </p:sp>
      <p:sp>
        <p:nvSpPr>
          <p:cNvPr id="7" name="TextBox 6"/>
          <p:cNvSpPr txBox="1"/>
          <p:nvPr/>
        </p:nvSpPr>
        <p:spPr>
          <a:xfrm>
            <a:off x="955963" y="1524000"/>
            <a:ext cx="4128655" cy="461665"/>
          </a:xfrm>
          <a:prstGeom prst="rect">
            <a:avLst/>
          </a:prstGeom>
          <a:noFill/>
        </p:spPr>
        <p:txBody>
          <a:bodyPr wrap="square" rtlCol="0">
            <a:spAutoFit/>
          </a:bodyPr>
          <a:lstStyle/>
          <a:p>
            <a:r>
              <a:rPr lang="en-US" sz="2400" b="1" dirty="0"/>
              <a:t>Software Requirements</a:t>
            </a:r>
          </a:p>
        </p:txBody>
      </p:sp>
      <p:sp>
        <p:nvSpPr>
          <p:cNvPr id="8" name="TextBox 7"/>
          <p:cNvSpPr txBox="1"/>
          <p:nvPr/>
        </p:nvSpPr>
        <p:spPr>
          <a:xfrm>
            <a:off x="7010400" y="1551708"/>
            <a:ext cx="3602181" cy="461665"/>
          </a:xfrm>
          <a:prstGeom prst="rect">
            <a:avLst/>
          </a:prstGeom>
          <a:noFill/>
        </p:spPr>
        <p:txBody>
          <a:bodyPr wrap="square" rtlCol="0">
            <a:spAutoFit/>
          </a:bodyPr>
          <a:lstStyle/>
          <a:p>
            <a:r>
              <a:rPr lang="en-US" sz="2400" b="1" dirty="0"/>
              <a:t>Hardware Requirements</a:t>
            </a:r>
          </a:p>
        </p:txBody>
      </p:sp>
      <p:sp>
        <p:nvSpPr>
          <p:cNvPr id="9" name="Rectangle 8"/>
          <p:cNvSpPr/>
          <p:nvPr/>
        </p:nvSpPr>
        <p:spPr>
          <a:xfrm>
            <a:off x="387927" y="2258291"/>
            <a:ext cx="4876800" cy="383770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ü"/>
            </a:pP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PyCharm</a:t>
            </a:r>
            <a:endParaRPr lang="en-US" dirty="0">
              <a:solidFill>
                <a:schemeClr val="tx1"/>
              </a:solidFill>
              <a:latin typeface="Times New Roman" pitchFamily="18" charset="0"/>
              <a:cs typeface="Times New Roman" pitchFamily="18" charset="0"/>
            </a:endParaRPr>
          </a:p>
          <a:p>
            <a:pPr>
              <a:buFont typeface="Wingdings" pitchFamily="2" charset="2"/>
              <a:buChar char="ü"/>
            </a:pPr>
            <a:endParaRPr lang="en-US" dirty="0">
              <a:solidFill>
                <a:schemeClr val="tx1"/>
              </a:solidFill>
              <a:latin typeface="Times New Roman" pitchFamily="18" charset="0"/>
              <a:cs typeface="Times New Roman" pitchFamily="18" charset="0"/>
            </a:endParaRPr>
          </a:p>
          <a:p>
            <a:pPr>
              <a:buFont typeface="Wingdings" pitchFamily="2" charset="2"/>
              <a:buChar char="ü"/>
            </a:pPr>
            <a:r>
              <a:rPr lang="en-US" dirty="0" err="1">
                <a:solidFill>
                  <a:schemeClr val="tx1"/>
                </a:solidFill>
                <a:latin typeface="Times New Roman" pitchFamily="18" charset="0"/>
                <a:cs typeface="Times New Roman" pitchFamily="18" charset="0"/>
              </a:rPr>
              <a:t>PyCharm</a:t>
            </a:r>
            <a:r>
              <a:rPr lang="en-US" dirty="0">
                <a:solidFill>
                  <a:schemeClr val="tx1"/>
                </a:solidFill>
                <a:latin typeface="Times New Roman" pitchFamily="18" charset="0"/>
                <a:cs typeface="Times New Roman" pitchFamily="18" charset="0"/>
              </a:rPr>
              <a:t> Prompt</a:t>
            </a:r>
          </a:p>
          <a:p>
            <a:pPr>
              <a:buFont typeface="Wingdings" pitchFamily="2" charset="2"/>
              <a:buChar char="ü"/>
            </a:pPr>
            <a:endParaRPr lang="en-US" dirty="0">
              <a:solidFill>
                <a:schemeClr val="tx1"/>
              </a:solidFill>
              <a:latin typeface="Times New Roman" pitchFamily="18" charset="0"/>
              <a:cs typeface="Times New Roman" pitchFamily="18" charset="0"/>
            </a:endParaRPr>
          </a:p>
          <a:p>
            <a:pPr>
              <a:buFont typeface="Wingdings" pitchFamily="2" charset="2"/>
              <a:buChar char="ü"/>
            </a:pPr>
            <a:r>
              <a:rPr lang="en-US" dirty="0">
                <a:solidFill>
                  <a:schemeClr val="tx1"/>
                </a:solidFill>
                <a:latin typeface="Times New Roman" pitchFamily="18" charset="0"/>
                <a:cs typeface="Times New Roman" pitchFamily="18" charset="0"/>
              </a:rPr>
              <a:t>Python</a:t>
            </a:r>
          </a:p>
          <a:p>
            <a:pPr>
              <a:buFont typeface="Wingdings" pitchFamily="2" charset="2"/>
              <a:buChar char="ü"/>
            </a:pPr>
            <a:endParaRPr lang="en-US" dirty="0">
              <a:solidFill>
                <a:schemeClr val="tx1"/>
              </a:solidFill>
              <a:latin typeface="Times New Roman" pitchFamily="18" charset="0"/>
              <a:cs typeface="Times New Roman" pitchFamily="18" charset="0"/>
            </a:endParaRPr>
          </a:p>
          <a:p>
            <a:pPr>
              <a:buFont typeface="Wingdings" pitchFamily="2" charset="2"/>
              <a:buChar char="ü"/>
            </a:pPr>
            <a:r>
              <a:rPr lang="en-US" dirty="0">
                <a:solidFill>
                  <a:schemeClr val="tx1"/>
                </a:solidFill>
                <a:latin typeface="Times New Roman" pitchFamily="18" charset="0"/>
                <a:cs typeface="Times New Roman" pitchFamily="18" charset="0"/>
              </a:rPr>
              <a:t>Any OS[Window/Linux]</a:t>
            </a:r>
          </a:p>
          <a:p>
            <a:pPr algn="ctr"/>
            <a:endParaRPr lang="en-US" dirty="0">
              <a:solidFill>
                <a:schemeClr val="tx1"/>
              </a:solidFill>
              <a:latin typeface="Times New Roman" pitchFamily="18" charset="0"/>
              <a:cs typeface="Times New Roman" pitchFamily="18" charset="0"/>
            </a:endParaRPr>
          </a:p>
          <a:p>
            <a:pPr algn="ctr">
              <a:buFont typeface="Wingdings" pitchFamily="2" charset="2"/>
              <a:buChar char="ü"/>
            </a:pPr>
            <a:r>
              <a:rPr lang="en-US" dirty="0">
                <a:solidFill>
                  <a:schemeClr val="tx1"/>
                </a:solidFill>
                <a:latin typeface="Times New Roman" pitchFamily="18" charset="0"/>
                <a:cs typeface="Times New Roman" pitchFamily="18" charset="0"/>
              </a:rPr>
              <a:t>Window 2000 . Net-Frame: v4.5 Front-end Tools: </a:t>
            </a:r>
          </a:p>
          <a:p>
            <a:pPr algn="ctr"/>
            <a:r>
              <a:rPr lang="en-US" dirty="0">
                <a:solidFill>
                  <a:schemeClr val="tx1"/>
                </a:solidFill>
                <a:latin typeface="Times New Roman" pitchFamily="18" charset="0"/>
                <a:cs typeface="Times New Roman" pitchFamily="18" charset="0"/>
              </a:rPr>
              <a:t>C#      Open Libraries: </a:t>
            </a:r>
            <a:r>
              <a:rPr lang="en-US" dirty="0" err="1">
                <a:solidFill>
                  <a:schemeClr val="tx1"/>
                </a:solidFill>
                <a:latin typeface="Times New Roman" pitchFamily="18" charset="0"/>
                <a:cs typeface="Times New Roman" pitchFamily="18" charset="0"/>
              </a:rPr>
              <a:t>Opencv</a:t>
            </a:r>
            <a:endParaRPr lang="en-US" dirty="0">
              <a:solidFill>
                <a:schemeClr val="tx1"/>
              </a:solidFill>
              <a:latin typeface="Times New Roman" pitchFamily="18" charset="0"/>
              <a:cs typeface="Times New Roman" pitchFamily="18" charset="0"/>
            </a:endParaRPr>
          </a:p>
          <a:p>
            <a:pPr algn="ctr"/>
            <a:endParaRPr lang="en-US" dirty="0">
              <a:solidFill>
                <a:schemeClr val="tx1"/>
              </a:solidFill>
              <a:latin typeface="Times New Roman" pitchFamily="18" charset="0"/>
              <a:cs typeface="Times New Roman" pitchFamily="18" charset="0"/>
            </a:endParaRPr>
          </a:p>
          <a:p>
            <a:pPr algn="ctr">
              <a:buFont typeface="Wingdings" pitchFamily="2" charset="2"/>
              <a:buChar char="ü"/>
            </a:pPr>
            <a:r>
              <a:rPr lang="en-US" dirty="0">
                <a:solidFill>
                  <a:schemeClr val="tx1"/>
                </a:solidFill>
                <a:latin typeface="Times New Roman" pitchFamily="18" charset="0"/>
                <a:cs typeface="Times New Roman" pitchFamily="18" charset="0"/>
              </a:rPr>
              <a:t>Pentium 4 Clock Speed : 2.86GHZ Processor</a:t>
            </a:r>
          </a:p>
          <a:p>
            <a:pPr algn="ctr"/>
            <a:r>
              <a:rPr lang="en-US" dirty="0">
                <a:solidFill>
                  <a:schemeClr val="tx1"/>
                </a:solidFill>
                <a:latin typeface="Times New Roman" pitchFamily="18" charset="0"/>
                <a:cs typeface="Times New Roman" pitchFamily="18" charset="0"/>
              </a:rPr>
              <a:t>Hard disk:  1GB RAM: 64MB</a:t>
            </a:r>
          </a:p>
        </p:txBody>
      </p:sp>
      <p:sp>
        <p:nvSpPr>
          <p:cNvPr id="10" name="Rectangle 9"/>
          <p:cNvSpPr/>
          <p:nvPr/>
        </p:nvSpPr>
        <p:spPr>
          <a:xfrm>
            <a:off x="6248400" y="2355273"/>
            <a:ext cx="5043055" cy="3491345"/>
          </a:xfrm>
          <a:prstGeom prst="rect">
            <a:avLst/>
          </a:prstGeom>
          <a:solidFill>
            <a:schemeClr val="bg1">
              <a:lumMod val="95000"/>
            </a:schemeClr>
          </a:solid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marL="342900" indent="-342900">
              <a:buFont typeface="Wingdings" pitchFamily="2" charset="2"/>
              <a:buChar char="ü"/>
            </a:pPr>
            <a:r>
              <a:rPr lang="en-US" dirty="0">
                <a:solidFill>
                  <a:schemeClr val="tx1"/>
                </a:solidFill>
                <a:latin typeface="Times New Roman" pitchFamily="18" charset="0"/>
                <a:cs typeface="Times New Roman" pitchFamily="18" charset="0"/>
              </a:rPr>
              <a:t>4 GB  RAM</a:t>
            </a:r>
          </a:p>
          <a:p>
            <a:pPr marL="342900" indent="-342900"/>
            <a:endParaRPr lang="en-US" dirty="0">
              <a:solidFill>
                <a:schemeClr val="tx1"/>
              </a:solidFill>
              <a:latin typeface="Times New Roman" pitchFamily="18" charset="0"/>
              <a:cs typeface="Times New Roman" pitchFamily="18" charset="0"/>
            </a:endParaRPr>
          </a:p>
          <a:p>
            <a:pPr marL="342900" indent="-342900">
              <a:buFont typeface="Wingdings" pitchFamily="2" charset="2"/>
              <a:buChar char="ü"/>
            </a:pPr>
            <a:r>
              <a:rPr lang="en-US" dirty="0">
                <a:solidFill>
                  <a:schemeClr val="tx1"/>
                </a:solidFill>
                <a:latin typeface="Times New Roman" pitchFamily="18" charset="0"/>
                <a:cs typeface="Times New Roman" pitchFamily="18" charset="0"/>
              </a:rPr>
              <a:t>20 GB  HDD.</a:t>
            </a:r>
          </a:p>
          <a:p>
            <a:pPr marL="342900" indent="-342900">
              <a:buFont typeface="Wingdings" pitchFamily="2" charset="2"/>
              <a:buChar char="ü"/>
            </a:pPr>
            <a:endParaRPr lang="en-US" dirty="0">
              <a:solidFill>
                <a:schemeClr val="tx1"/>
              </a:solidFill>
              <a:latin typeface="Times New Roman" pitchFamily="18" charset="0"/>
              <a:cs typeface="Times New Roman" pitchFamily="18" charset="0"/>
            </a:endParaRPr>
          </a:p>
          <a:p>
            <a:pPr marL="342900" indent="-342900">
              <a:buFont typeface="Wingdings" pitchFamily="2" charset="2"/>
              <a:buChar char="ü"/>
            </a:pPr>
            <a:r>
              <a:rPr lang="en-US" dirty="0">
                <a:solidFill>
                  <a:schemeClr val="tx1"/>
                </a:solidFill>
                <a:latin typeface="Times New Roman" pitchFamily="18" charset="0"/>
                <a:cs typeface="Times New Roman" pitchFamily="18" charset="0"/>
              </a:rPr>
              <a:t>Dual Core processor.</a:t>
            </a:r>
          </a:p>
          <a:p>
            <a:pPr marL="342900" indent="-342900"/>
            <a:endParaRPr lang="en-US" dirty="0">
              <a:solidFill>
                <a:schemeClr val="tx1"/>
              </a:solidFill>
              <a:latin typeface="Times New Roman" pitchFamily="18" charset="0"/>
              <a:cs typeface="Times New Roman" pitchFamily="18" charset="0"/>
            </a:endParaRPr>
          </a:p>
          <a:p>
            <a:pPr marL="342900" indent="-342900">
              <a:buFont typeface="Wingdings" pitchFamily="2" charset="2"/>
              <a:buChar char="ü"/>
            </a:pPr>
            <a:r>
              <a:rPr lang="en-US" dirty="0">
                <a:solidFill>
                  <a:schemeClr val="tx1"/>
                </a:solidFill>
                <a:latin typeface="Times New Roman" pitchFamily="18" charset="0"/>
                <a:cs typeface="Times New Roman" pitchFamily="18" charset="0"/>
              </a:rPr>
              <a:t>CDROM (installation only). VGA resolution monitor.</a:t>
            </a:r>
          </a:p>
          <a:p>
            <a:pPr marL="342900" indent="-342900">
              <a:buFont typeface="Wingdings" pitchFamily="2" charset="2"/>
              <a:buChar char="ü"/>
            </a:pPr>
            <a:r>
              <a:rPr lang="en-US" dirty="0">
                <a:solidFill>
                  <a:schemeClr val="tx1"/>
                </a:solidFill>
                <a:latin typeface="Times New Roman" pitchFamily="18" charset="0"/>
                <a:cs typeface="Times New Roman" pitchFamily="18" charset="0"/>
              </a:rPr>
              <a:t>Microsoft Window 98/2000/NT with service pack 6/XP with service pack 2/</a:t>
            </a:r>
          </a:p>
          <a:p>
            <a:pPr marL="342900" indent="-342900"/>
            <a:r>
              <a:rPr lang="en-US" dirty="0">
                <a:solidFill>
                  <a:schemeClr val="tx1"/>
                </a:solidFill>
                <a:latin typeface="Times New Roman" pitchFamily="18" charset="0"/>
                <a:cs typeface="Times New Roman" pitchFamily="18" charset="0"/>
              </a:rPr>
              <a:t>       Window 7 with service pack</a:t>
            </a:r>
          </a:p>
          <a:p>
            <a:pPr marL="342900" indent="-342900" algn="ctr"/>
            <a:r>
              <a:rPr lang="en-US" dirty="0"/>
              <a:t> </a:t>
            </a:r>
            <a:endParaRPr lang="en-US" dirty="0">
              <a:latin typeface="Times New Roman" pitchFamily="18" charset="0"/>
              <a:cs typeface="Times New Roman" pitchFamily="18" charset="0"/>
            </a:endParaRPr>
          </a:p>
        </p:txBody>
      </p:sp>
    </p:spTree>
  </p:cSld>
  <p:clrMapOvr>
    <a:masterClrMapping/>
  </p:clrMapOvr>
  <p:transition spd="med">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6488668"/>
            <a:ext cx="12192000" cy="369332"/>
          </a:xfrm>
          <a:prstGeom prst="rect">
            <a:avLst/>
          </a:prstGeom>
          <a:solidFill>
            <a:schemeClr val="accent4">
              <a:lumMod val="60000"/>
              <a:lumOff val="40000"/>
            </a:schemeClr>
          </a:solidFill>
        </p:spPr>
        <p:txBody>
          <a:bodyPr wrap="square" rtlCol="0">
            <a:spAutoFit/>
          </a:bodyPr>
          <a:lstStyle/>
          <a:p>
            <a:r>
              <a:rPr lang="en-US" dirty="0"/>
              <a:t> 19 May 2022                                                                MINI PROJECT 2022                                                                                                        7</a:t>
            </a:r>
          </a:p>
        </p:txBody>
      </p:sp>
      <p:sp>
        <p:nvSpPr>
          <p:cNvPr id="6" name="TextBox 5"/>
          <p:cNvSpPr txBox="1"/>
          <p:nvPr/>
        </p:nvSpPr>
        <p:spPr>
          <a:xfrm>
            <a:off x="1449977" y="2455817"/>
            <a:ext cx="10006149" cy="830997"/>
          </a:xfrm>
          <a:prstGeom prst="rect">
            <a:avLst/>
          </a:prstGeom>
          <a:noFill/>
        </p:spPr>
        <p:txBody>
          <a:bodyPr wrap="square" rtlCol="0">
            <a:spAutoFit/>
          </a:bodyPr>
          <a:lstStyle/>
          <a:p>
            <a:endParaRPr lang="en-US" sz="2400" dirty="0"/>
          </a:p>
          <a:p>
            <a:pPr>
              <a:buFont typeface="Wingdings" pitchFamily="2" charset="2"/>
              <a:buChar char="q"/>
            </a:pPr>
            <a:endParaRPr lang="en-US" sz="2400" dirty="0"/>
          </a:p>
        </p:txBody>
      </p:sp>
      <p:pic>
        <p:nvPicPr>
          <p:cNvPr id="5" name="Picture 4" descr="logo.png"/>
          <p:cNvPicPr>
            <a:picLocks noChangeAspect="1"/>
          </p:cNvPicPr>
          <p:nvPr/>
        </p:nvPicPr>
        <p:blipFill>
          <a:blip r:embed="rId2"/>
          <a:stretch>
            <a:fillRect/>
          </a:stretch>
        </p:blipFill>
        <p:spPr>
          <a:xfrm>
            <a:off x="0" y="249606"/>
            <a:ext cx="12192000" cy="581668"/>
          </a:xfrm>
          <a:prstGeom prst="rect">
            <a:avLst/>
          </a:prstGeom>
        </p:spPr>
      </p:pic>
      <p:graphicFrame>
        <p:nvGraphicFramePr>
          <p:cNvPr id="9" name="Table 8"/>
          <p:cNvGraphicFramePr>
            <a:graphicFrameLocks noGrp="1"/>
          </p:cNvGraphicFramePr>
          <p:nvPr/>
        </p:nvGraphicFramePr>
        <p:xfrm>
          <a:off x="0" y="1362688"/>
          <a:ext cx="12192000" cy="4950638"/>
        </p:xfrm>
        <a:graphic>
          <a:graphicData uri="http://schemas.openxmlformats.org/drawingml/2006/table">
            <a:tbl>
              <a:tblPr firstRow="1">
                <a:tableStyleId>{C4B1156A-380E-4F78-BDF5-A606A8083BF9}</a:tableStyleId>
              </a:tblPr>
              <a:tblGrid>
                <a:gridCol w="609727">
                  <a:extLst>
                    <a:ext uri="{9D8B030D-6E8A-4147-A177-3AD203B41FA5}">
                      <a16:colId xmlns:a16="http://schemas.microsoft.com/office/drawing/2014/main" val="20000"/>
                    </a:ext>
                  </a:extLst>
                </a:gridCol>
                <a:gridCol w="3053447">
                  <a:extLst>
                    <a:ext uri="{9D8B030D-6E8A-4147-A177-3AD203B41FA5}">
                      <a16:colId xmlns:a16="http://schemas.microsoft.com/office/drawing/2014/main" val="20001"/>
                    </a:ext>
                  </a:extLst>
                </a:gridCol>
                <a:gridCol w="1889029">
                  <a:extLst>
                    <a:ext uri="{9D8B030D-6E8A-4147-A177-3AD203B41FA5}">
                      <a16:colId xmlns:a16="http://schemas.microsoft.com/office/drawing/2014/main" val="20002"/>
                    </a:ext>
                  </a:extLst>
                </a:gridCol>
                <a:gridCol w="1029098">
                  <a:extLst>
                    <a:ext uri="{9D8B030D-6E8A-4147-A177-3AD203B41FA5}">
                      <a16:colId xmlns:a16="http://schemas.microsoft.com/office/drawing/2014/main" val="20005"/>
                    </a:ext>
                  </a:extLst>
                </a:gridCol>
                <a:gridCol w="1945418">
                  <a:extLst>
                    <a:ext uri="{9D8B030D-6E8A-4147-A177-3AD203B41FA5}">
                      <a16:colId xmlns:a16="http://schemas.microsoft.com/office/drawing/2014/main" val="20003"/>
                    </a:ext>
                  </a:extLst>
                </a:gridCol>
                <a:gridCol w="3665281">
                  <a:extLst>
                    <a:ext uri="{9D8B030D-6E8A-4147-A177-3AD203B41FA5}">
                      <a16:colId xmlns:a16="http://schemas.microsoft.com/office/drawing/2014/main" val="20004"/>
                    </a:ext>
                  </a:extLst>
                </a:gridCol>
              </a:tblGrid>
              <a:tr h="605878">
                <a:tc>
                  <a:txBody>
                    <a:bodyPr/>
                    <a:lstStyle/>
                    <a:p>
                      <a:pPr marL="0" marR="0" lvl="0" indent="0" algn="l" rtl="0">
                        <a:lnSpc>
                          <a:spcPct val="100000"/>
                        </a:lnSpc>
                        <a:spcBef>
                          <a:spcPts val="0"/>
                        </a:spcBef>
                        <a:spcAft>
                          <a:spcPts val="0"/>
                        </a:spcAft>
                        <a:buClr>
                          <a:srgbClr val="000000"/>
                        </a:buClr>
                        <a:buSzPts val="1500"/>
                        <a:buFont typeface="Arial"/>
                        <a:buNone/>
                      </a:pPr>
                      <a:r>
                        <a:rPr lang="en-US" sz="1400" b="0" u="none" strike="noStrike" cap="none" dirty="0" err="1">
                          <a:latin typeface="Bahnschrift SemiBold" pitchFamily="34" charset="0"/>
                          <a:cs typeface="Arial" pitchFamily="34" charset="0"/>
                          <a:sym typeface="Libre Baskerville"/>
                        </a:rPr>
                        <a:t>S.No</a:t>
                      </a:r>
                      <a:endParaRPr sz="1400" b="0" u="none" strike="noStrike" cap="none" dirty="0">
                        <a:solidFill>
                          <a:schemeClr val="bg2">
                            <a:lumMod val="10000"/>
                          </a:schemeClr>
                        </a:solidFill>
                        <a:latin typeface="Bahnschrift SemiBold" pitchFamily="34" charset="0"/>
                        <a:ea typeface="Libre Baskerville"/>
                        <a:cs typeface="Arial" pitchFamily="34" charset="0"/>
                        <a:sym typeface="Libre Baskerville"/>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400" b="0" u="none" strike="noStrike" cap="none" dirty="0">
                          <a:latin typeface="Bahnschrift SemiBold" pitchFamily="34" charset="0"/>
                          <a:cs typeface="Arial" pitchFamily="34" charset="0"/>
                          <a:sym typeface="Libre Baskerville"/>
                        </a:rPr>
                        <a:t>Title</a:t>
                      </a:r>
                      <a:endParaRPr sz="1400" b="0" u="none" strike="noStrike" cap="none">
                        <a:solidFill>
                          <a:schemeClr val="bg2">
                            <a:lumMod val="10000"/>
                          </a:schemeClr>
                        </a:solidFill>
                        <a:latin typeface="Bahnschrift SemiBold" pitchFamily="34" charset="0"/>
                        <a:ea typeface="Libre Baskerville"/>
                        <a:cs typeface="Arial" pitchFamily="34" charset="0"/>
                        <a:sym typeface="Libre Baskerville"/>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400" b="0" u="none" strike="noStrike" cap="none" dirty="0">
                          <a:latin typeface="Bahnschrift SemiBold" pitchFamily="34" charset="0"/>
                          <a:cs typeface="Arial" pitchFamily="34" charset="0"/>
                          <a:sym typeface="Libre Baskerville"/>
                        </a:rPr>
                        <a:t>Author</a:t>
                      </a:r>
                      <a:endParaRPr sz="1400" b="0" u="none" strike="noStrike" cap="none">
                        <a:solidFill>
                          <a:schemeClr val="bg2">
                            <a:lumMod val="10000"/>
                          </a:schemeClr>
                        </a:solidFill>
                        <a:latin typeface="Bahnschrift SemiBold" pitchFamily="34" charset="0"/>
                        <a:ea typeface="Libre Baskerville"/>
                        <a:cs typeface="Arial" pitchFamily="34" charset="0"/>
                        <a:sym typeface="Libre Baskerville"/>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400" b="0" u="none" strike="noStrike" cap="none" dirty="0">
                          <a:latin typeface="Bahnschrift SemiBold" pitchFamily="34" charset="0"/>
                          <a:cs typeface="Arial" pitchFamily="34" charset="0"/>
                          <a:sym typeface="Libre Baskerville"/>
                        </a:rPr>
                        <a:t>Year</a:t>
                      </a:r>
                      <a:endParaRPr sz="1400" b="0" u="none" strike="noStrike" cap="none">
                        <a:solidFill>
                          <a:schemeClr val="bg1"/>
                        </a:solidFill>
                        <a:latin typeface="Bahnschrift SemiBold" pitchFamily="34" charset="0"/>
                        <a:ea typeface="Libre Baskerville"/>
                        <a:cs typeface="Arial" pitchFamily="34" charset="0"/>
                        <a:sym typeface="Libre Baskerville"/>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400" b="0" u="none" strike="noStrike" cap="none" dirty="0">
                          <a:latin typeface="Bahnschrift SemiBold" pitchFamily="34" charset="0"/>
                          <a:cs typeface="Arial" pitchFamily="34" charset="0"/>
                          <a:sym typeface="Libre Baskerville"/>
                        </a:rPr>
                        <a:t>Name of journal</a:t>
                      </a:r>
                      <a:endParaRPr sz="1400" b="0" u="none" strike="noStrike" cap="none">
                        <a:solidFill>
                          <a:schemeClr val="bg2">
                            <a:lumMod val="10000"/>
                          </a:schemeClr>
                        </a:solidFill>
                        <a:latin typeface="Bahnschrift SemiBold" pitchFamily="34" charset="0"/>
                        <a:ea typeface="Libre Baskerville"/>
                        <a:cs typeface="Arial" pitchFamily="34" charset="0"/>
                        <a:sym typeface="Libre Baskerville"/>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400" b="0" u="none" strike="noStrike" cap="none" dirty="0">
                          <a:latin typeface="Bahnschrift SemiBold" pitchFamily="34" charset="0"/>
                          <a:cs typeface="Arial" pitchFamily="34" charset="0"/>
                          <a:sym typeface="Libre Baskerville"/>
                        </a:rPr>
                        <a:t>Objective</a:t>
                      </a:r>
                      <a:endParaRPr sz="1400" b="0" u="none" strike="noStrike" cap="none" dirty="0">
                        <a:solidFill>
                          <a:schemeClr val="bg2">
                            <a:lumMod val="10000"/>
                          </a:schemeClr>
                        </a:solidFill>
                        <a:latin typeface="Bahnschrift SemiBold" pitchFamily="34" charset="0"/>
                        <a:ea typeface="Libre Baskerville"/>
                        <a:cs typeface="Arial" pitchFamily="34" charset="0"/>
                        <a:sym typeface="Libre Baskerville"/>
                      </a:endParaRPr>
                    </a:p>
                  </a:txBody>
                  <a:tcPr marL="91450" marR="91450" marT="45725" marB="45725"/>
                </a:tc>
                <a:extLst>
                  <a:ext uri="{0D108BD9-81ED-4DB2-BD59-A6C34878D82A}">
                    <a16:rowId xmlns:a16="http://schemas.microsoft.com/office/drawing/2014/main" val="10000"/>
                  </a:ext>
                </a:extLst>
              </a:tr>
              <a:tr h="901543">
                <a:tc>
                  <a:txBody>
                    <a:bodyPr/>
                    <a:lstStyle/>
                    <a:p>
                      <a:pPr marL="0" marR="0" lvl="0" indent="0" algn="l" rtl="0">
                        <a:lnSpc>
                          <a:spcPct val="100000"/>
                        </a:lnSpc>
                        <a:spcBef>
                          <a:spcPts val="0"/>
                        </a:spcBef>
                        <a:spcAft>
                          <a:spcPts val="0"/>
                        </a:spcAft>
                        <a:buClr>
                          <a:srgbClr val="000000"/>
                        </a:buClr>
                        <a:buSzPts val="1500"/>
                        <a:buFont typeface="Arial"/>
                        <a:buNone/>
                      </a:pPr>
                      <a:r>
                        <a:rPr lang="en-US" sz="1400" b="0" u="none" strike="noStrike" cap="none" dirty="0">
                          <a:latin typeface="Bahnschrift SemiBold" pitchFamily="34" charset="0"/>
                          <a:cs typeface="Arial" pitchFamily="34" charset="0"/>
                          <a:sym typeface="Libre Baskerville"/>
                        </a:rPr>
                        <a:t>1.</a:t>
                      </a:r>
                      <a:endParaRPr sz="1400" b="0" i="0" u="none" strike="noStrike" cap="none">
                        <a:latin typeface="Bahnschrift SemiBold" pitchFamily="34" charset="0"/>
                        <a:ea typeface="Libre Baskerville"/>
                        <a:cs typeface="Arial" pitchFamily="34" charset="0"/>
                        <a:sym typeface="Libre Baskerville"/>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400" b="0" u="none" strike="noStrike" cap="none" dirty="0">
                          <a:latin typeface="Bahnschrift SemiBold" pitchFamily="34" charset="0"/>
                          <a:cs typeface="Arial" pitchFamily="34" charset="0"/>
                          <a:sym typeface="Libre Baskerville"/>
                        </a:rPr>
                        <a:t>Face Recognition Using Eigen face Approach.</a:t>
                      </a:r>
                      <a:endParaRPr sz="1400" b="0" i="0" u="none" strike="noStrike" cap="none">
                        <a:solidFill>
                          <a:schemeClr val="dk1"/>
                        </a:solidFill>
                        <a:latin typeface="Bahnschrift SemiBold" pitchFamily="34" charset="0"/>
                        <a:ea typeface="Libre Baskerville"/>
                        <a:cs typeface="Arial" pitchFamily="34" charset="0"/>
                        <a:sym typeface="Libre Baskerville"/>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400" b="0" u="none" strike="noStrike" cap="none" dirty="0" err="1">
                          <a:latin typeface="Bahnschrift SemiBold" pitchFamily="34" charset="0"/>
                          <a:cs typeface="Arial" pitchFamily="34" charset="0"/>
                          <a:sym typeface="Libre Baskerville"/>
                        </a:rPr>
                        <a:t>Marijeta</a:t>
                      </a:r>
                      <a:r>
                        <a:rPr lang="en-US" sz="1400" b="0" u="none" strike="noStrike" cap="none" dirty="0">
                          <a:latin typeface="Bahnschrift SemiBold" pitchFamily="34" charset="0"/>
                          <a:cs typeface="Arial" pitchFamily="34" charset="0"/>
                          <a:sym typeface="Libre Baskerville"/>
                        </a:rPr>
                        <a:t> </a:t>
                      </a:r>
                      <a:r>
                        <a:rPr lang="en-US" sz="1400" b="0" u="none" strike="noStrike" cap="none" dirty="0" err="1">
                          <a:latin typeface="Bahnschrift SemiBold" pitchFamily="34" charset="0"/>
                          <a:cs typeface="Arial" pitchFamily="34" charset="0"/>
                          <a:sym typeface="Libre Baskerville"/>
                        </a:rPr>
                        <a:t>Slavković</a:t>
                      </a:r>
                      <a:r>
                        <a:rPr lang="en-US" sz="1400" b="0" u="none" strike="noStrike" cap="none" dirty="0">
                          <a:latin typeface="Bahnschrift SemiBold" pitchFamily="34" charset="0"/>
                          <a:cs typeface="Arial" pitchFamily="34" charset="0"/>
                          <a:sym typeface="Libre Baskerville"/>
                        </a:rPr>
                        <a:t> and</a:t>
                      </a:r>
                      <a:br>
                        <a:rPr lang="en-US" sz="1400" b="0" u="none" strike="noStrike" cap="none" dirty="0">
                          <a:latin typeface="Bahnschrift SemiBold" pitchFamily="34" charset="0"/>
                          <a:cs typeface="Arial" pitchFamily="34" charset="0"/>
                          <a:sym typeface="Libre Baskerville"/>
                        </a:rPr>
                      </a:br>
                      <a:r>
                        <a:rPr lang="en-US" sz="1400" b="0" u="none" strike="noStrike" cap="none" dirty="0" err="1">
                          <a:latin typeface="Bahnschrift SemiBold" pitchFamily="34" charset="0"/>
                          <a:cs typeface="Arial" pitchFamily="34" charset="0"/>
                          <a:sym typeface="Libre Baskerville"/>
                        </a:rPr>
                        <a:t>Dubravka</a:t>
                      </a:r>
                      <a:r>
                        <a:rPr lang="en-US" sz="1400" b="0" u="none" strike="noStrike" cap="none" dirty="0">
                          <a:latin typeface="Bahnschrift SemiBold" pitchFamily="34" charset="0"/>
                          <a:cs typeface="Arial" pitchFamily="34" charset="0"/>
                          <a:sym typeface="Libre Baskerville"/>
                        </a:rPr>
                        <a:t> </a:t>
                      </a:r>
                      <a:r>
                        <a:rPr lang="en-US" sz="1400" b="0" u="none" strike="noStrike" cap="none" dirty="0" err="1">
                          <a:latin typeface="Bahnschrift SemiBold" pitchFamily="34" charset="0"/>
                          <a:cs typeface="Arial" pitchFamily="34" charset="0"/>
                          <a:sym typeface="Libre Baskerville"/>
                        </a:rPr>
                        <a:t>R.Jevtic</a:t>
                      </a:r>
                      <a:endParaRPr sz="1400" b="0" i="0" u="none" strike="noStrike" cap="none">
                        <a:solidFill>
                          <a:schemeClr val="dk1"/>
                        </a:solidFill>
                        <a:latin typeface="Bahnschrift SemiBold" pitchFamily="34" charset="0"/>
                        <a:ea typeface="Libre Baskerville"/>
                        <a:cs typeface="Arial" pitchFamily="34" charset="0"/>
                        <a:sym typeface="Libre Baskerville"/>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400" b="0" u="none" strike="noStrike" cap="none" dirty="0">
                          <a:latin typeface="Bahnschrift SemiBold" pitchFamily="34" charset="0"/>
                          <a:cs typeface="Arial" pitchFamily="34" charset="0"/>
                          <a:sym typeface="Libre Baskerville"/>
                        </a:rPr>
                        <a:t>2020</a:t>
                      </a:r>
                      <a:endParaRPr sz="1400" b="0" i="0" u="none" strike="noStrike" cap="none">
                        <a:solidFill>
                          <a:schemeClr val="dk1"/>
                        </a:solidFill>
                        <a:latin typeface="Bahnschrift SemiBold" pitchFamily="34" charset="0"/>
                        <a:ea typeface="Libre Baskerville"/>
                        <a:cs typeface="Arial" pitchFamily="34" charset="0"/>
                        <a:sym typeface="Libre Baskerville"/>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500"/>
                        <a:buFont typeface="Libre Baskerville"/>
                        <a:buNone/>
                      </a:pPr>
                      <a:r>
                        <a:rPr lang="en-US" sz="1400" b="0" u="none" strike="noStrike" cap="none" dirty="0">
                          <a:latin typeface="Bahnschrift SemiBold" pitchFamily="34" charset="0"/>
                          <a:cs typeface="Arial" pitchFamily="34" charset="0"/>
                          <a:sym typeface="Libre Baskerville"/>
                        </a:rPr>
                        <a:t>Serbian Journal of Electrical Engineering</a:t>
                      </a:r>
                      <a:endParaRPr sz="1400" b="0" i="0" u="none" strike="noStrike" cap="none">
                        <a:latin typeface="Bahnschrift SemiBold" pitchFamily="34" charset="0"/>
                        <a:cs typeface="Arial" pitchFamily="34" charset="0"/>
                        <a:sym typeface="Libre Baskerville"/>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400" b="0" u="none" strike="noStrike" cap="none" dirty="0">
                          <a:latin typeface="Bahnschrift SemiBold" pitchFamily="34" charset="0"/>
                          <a:cs typeface="Arial" pitchFamily="34" charset="0"/>
                          <a:sym typeface="Libre Baskerville"/>
                        </a:rPr>
                        <a:t>A face recognition system using the Principal Component Analysis (PCA) algorithm was implemented.</a:t>
                      </a:r>
                      <a:endParaRPr sz="1400" b="0" i="0" u="none" strike="noStrike" cap="none">
                        <a:latin typeface="Bahnschrift SemiBold" pitchFamily="34" charset="0"/>
                        <a:ea typeface="Libre Baskerville"/>
                        <a:cs typeface="Arial" pitchFamily="34" charset="0"/>
                        <a:sym typeface="Libre Baskerville"/>
                      </a:endParaRPr>
                    </a:p>
                  </a:txBody>
                  <a:tcPr marL="91450" marR="91450" marT="45725" marB="45725"/>
                </a:tc>
                <a:extLst>
                  <a:ext uri="{0D108BD9-81ED-4DB2-BD59-A6C34878D82A}">
                    <a16:rowId xmlns:a16="http://schemas.microsoft.com/office/drawing/2014/main" val="10001"/>
                  </a:ext>
                </a:extLst>
              </a:tr>
              <a:tr h="765318">
                <a:tc>
                  <a:txBody>
                    <a:bodyPr/>
                    <a:lstStyle/>
                    <a:p>
                      <a:pPr marL="0" marR="0" lvl="0" indent="0" algn="l" rtl="0">
                        <a:lnSpc>
                          <a:spcPct val="100000"/>
                        </a:lnSpc>
                        <a:spcBef>
                          <a:spcPts val="0"/>
                        </a:spcBef>
                        <a:spcAft>
                          <a:spcPts val="0"/>
                        </a:spcAft>
                        <a:buClr>
                          <a:srgbClr val="000000"/>
                        </a:buClr>
                        <a:buSzPts val="1500"/>
                        <a:buFont typeface="Arial"/>
                        <a:buNone/>
                      </a:pPr>
                      <a:r>
                        <a:rPr lang="en-US" sz="1400" b="0" u="none" strike="noStrike" cap="none">
                          <a:latin typeface="Bahnschrift SemiBold" pitchFamily="34" charset="0"/>
                          <a:cs typeface="Arial" pitchFamily="34" charset="0"/>
                          <a:sym typeface="Libre Baskerville"/>
                        </a:rPr>
                        <a:t>2.</a:t>
                      </a:r>
                      <a:endParaRPr sz="1400" b="0" i="0" u="none" strike="noStrike" cap="none">
                        <a:latin typeface="Bahnschrift SemiBold" pitchFamily="34" charset="0"/>
                        <a:ea typeface="Libre Baskerville"/>
                        <a:cs typeface="Arial" pitchFamily="34" charset="0"/>
                        <a:sym typeface="Libre Baskerville"/>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400" b="0" u="none" strike="noStrike" cap="none" dirty="0">
                          <a:latin typeface="Bahnschrift SemiBold" pitchFamily="34" charset="0"/>
                          <a:cs typeface="Arial" pitchFamily="34" charset="0"/>
                          <a:sym typeface="Libre Baskerville"/>
                        </a:rPr>
                        <a:t>Face recognition/detection by probabilistic decision-based neural network.</a:t>
                      </a:r>
                      <a:endParaRPr sz="1400" b="0" i="0" u="none" strike="noStrike" cap="none">
                        <a:solidFill>
                          <a:schemeClr val="dk1"/>
                        </a:solidFill>
                        <a:latin typeface="Bahnschrift SemiBold" pitchFamily="34" charset="0"/>
                        <a:ea typeface="Libre Baskerville"/>
                        <a:cs typeface="Arial" pitchFamily="34" charset="0"/>
                        <a:sym typeface="Libre Baskerville"/>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400" b="0" u="none" strike="noStrike" cap="none" dirty="0">
                          <a:latin typeface="Bahnschrift SemiBold" pitchFamily="34" charset="0"/>
                          <a:cs typeface="Arial" pitchFamily="34" charset="0"/>
                          <a:sym typeface="Libre Baskerville"/>
                        </a:rPr>
                        <a:t>Shang-Hung Lin,</a:t>
                      </a:r>
                      <a:endParaRPr sz="1400" b="0" u="none" strike="noStrike" cap="none">
                        <a:latin typeface="Bahnschrift SemiBold" pitchFamily="34" charset="0"/>
                        <a:cs typeface="Arial" pitchFamily="34" charset="0"/>
                      </a:endParaRPr>
                    </a:p>
                    <a:p>
                      <a:pPr marL="0" marR="0" lvl="0" indent="0" algn="l" rtl="0">
                        <a:lnSpc>
                          <a:spcPct val="100000"/>
                        </a:lnSpc>
                        <a:spcBef>
                          <a:spcPts val="0"/>
                        </a:spcBef>
                        <a:spcAft>
                          <a:spcPts val="0"/>
                        </a:spcAft>
                        <a:buClr>
                          <a:srgbClr val="000000"/>
                        </a:buClr>
                        <a:buSzPts val="1500"/>
                        <a:buFont typeface="Arial"/>
                        <a:buNone/>
                      </a:pPr>
                      <a:r>
                        <a:rPr lang="en-US" sz="1400" b="0" u="none" strike="noStrike" cap="none" dirty="0">
                          <a:latin typeface="Bahnschrift SemiBold" pitchFamily="34" charset="0"/>
                          <a:cs typeface="Arial" pitchFamily="34" charset="0"/>
                          <a:sym typeface="Libre Baskerville"/>
                        </a:rPr>
                        <a:t>Sun-Yuan Kung and</a:t>
                      </a:r>
                      <a:endParaRPr sz="1400" b="0" u="none" strike="noStrike" cap="none">
                        <a:latin typeface="Bahnschrift SemiBold" pitchFamily="34" charset="0"/>
                        <a:cs typeface="Arial" pitchFamily="34" charset="0"/>
                      </a:endParaRPr>
                    </a:p>
                    <a:p>
                      <a:pPr marL="0" marR="0" lvl="0" indent="0" algn="l" rtl="0">
                        <a:lnSpc>
                          <a:spcPct val="100000"/>
                        </a:lnSpc>
                        <a:spcBef>
                          <a:spcPts val="0"/>
                        </a:spcBef>
                        <a:spcAft>
                          <a:spcPts val="0"/>
                        </a:spcAft>
                        <a:buClr>
                          <a:srgbClr val="000000"/>
                        </a:buClr>
                        <a:buSzPts val="1500"/>
                        <a:buFont typeface="Arial"/>
                        <a:buNone/>
                      </a:pPr>
                      <a:r>
                        <a:rPr lang="en-US" sz="1400" b="0" u="none" strike="noStrike" cap="none" dirty="0">
                          <a:latin typeface="Bahnschrift SemiBold" pitchFamily="34" charset="0"/>
                          <a:cs typeface="Arial" pitchFamily="34" charset="0"/>
                          <a:sym typeface="Libre Baskerville"/>
                        </a:rPr>
                        <a:t>Long-</a:t>
                      </a:r>
                      <a:r>
                        <a:rPr lang="en-US" sz="1400" b="0" u="none" strike="noStrike" cap="none" dirty="0" err="1">
                          <a:latin typeface="Bahnschrift SemiBold" pitchFamily="34" charset="0"/>
                          <a:cs typeface="Arial" pitchFamily="34" charset="0"/>
                          <a:sym typeface="Libre Baskerville"/>
                        </a:rPr>
                        <a:t>Ji</a:t>
                      </a:r>
                      <a:r>
                        <a:rPr lang="en-US" sz="1400" b="0" u="none" strike="noStrike" cap="none" dirty="0">
                          <a:latin typeface="Bahnschrift SemiBold" pitchFamily="34" charset="0"/>
                          <a:cs typeface="Arial" pitchFamily="34" charset="0"/>
                          <a:sym typeface="Libre Baskerville"/>
                        </a:rPr>
                        <a:t> Lin</a:t>
                      </a:r>
                      <a:endParaRPr sz="1400" b="0" i="0" u="none" strike="noStrike" cap="none">
                        <a:latin typeface="Bahnschrift SemiBold" pitchFamily="34" charset="0"/>
                        <a:ea typeface="Libre Baskerville"/>
                        <a:cs typeface="Arial" pitchFamily="34" charset="0"/>
                        <a:sym typeface="Libre Baskerville"/>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400" b="0" u="none" strike="noStrike" cap="none" dirty="0">
                          <a:latin typeface="Bahnschrift SemiBold" pitchFamily="34" charset="0"/>
                          <a:cs typeface="Arial" pitchFamily="34" charset="0"/>
                          <a:sym typeface="Libre Baskerville"/>
                        </a:rPr>
                        <a:t>2019</a:t>
                      </a:r>
                      <a:endParaRPr sz="1400" b="0" i="0" u="none" strike="noStrike" cap="none">
                        <a:latin typeface="Bahnschrift SemiBold" pitchFamily="34" charset="0"/>
                        <a:ea typeface="Libre Baskerville"/>
                        <a:cs typeface="Arial" pitchFamily="34" charset="0"/>
                        <a:sym typeface="Libre Baskerville"/>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500"/>
                        <a:buFont typeface="Libre Baskerville"/>
                        <a:buNone/>
                      </a:pPr>
                      <a:r>
                        <a:rPr lang="en-US" sz="1400" b="0" u="none" strike="noStrike" cap="none" dirty="0">
                          <a:latin typeface="Bahnschrift SemiBold" pitchFamily="34" charset="0"/>
                          <a:cs typeface="Arial" pitchFamily="34" charset="0"/>
                          <a:sym typeface="Libre Baskerville"/>
                        </a:rPr>
                        <a:t> IEEE Transactions on Neural Networks </a:t>
                      </a:r>
                      <a:endParaRPr sz="1400" b="0" i="0" u="none" strike="noStrike" cap="none">
                        <a:latin typeface="Bahnschrift SemiBold" pitchFamily="34" charset="0"/>
                        <a:ea typeface="Libre Baskerville"/>
                        <a:cs typeface="Arial" pitchFamily="34" charset="0"/>
                        <a:sym typeface="Libre Baskerville"/>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400" b="0" u="none" strike="noStrike" cap="none" dirty="0">
                          <a:latin typeface="Bahnschrift SemiBold" pitchFamily="34" charset="0"/>
                          <a:cs typeface="Arial" pitchFamily="34" charset="0"/>
                          <a:sym typeface="Libre Baskerville"/>
                        </a:rPr>
                        <a:t>A face recognition system, based on probabilistic decision-based neural networks (PDBNN).</a:t>
                      </a:r>
                      <a:endParaRPr sz="1400" b="0" i="0" u="none" strike="noStrike" cap="none" dirty="0">
                        <a:latin typeface="Bahnschrift SemiBold" pitchFamily="34" charset="0"/>
                        <a:ea typeface="Libre Baskerville"/>
                        <a:cs typeface="Arial" pitchFamily="34" charset="0"/>
                        <a:sym typeface="Libre Baskerville"/>
                      </a:endParaRPr>
                    </a:p>
                  </a:txBody>
                  <a:tcPr marL="91450" marR="91450" marT="45725" marB="45725"/>
                </a:tc>
                <a:extLst>
                  <a:ext uri="{0D108BD9-81ED-4DB2-BD59-A6C34878D82A}">
                    <a16:rowId xmlns:a16="http://schemas.microsoft.com/office/drawing/2014/main" val="10002"/>
                  </a:ext>
                </a:extLst>
              </a:tr>
              <a:tr h="922636">
                <a:tc>
                  <a:txBody>
                    <a:bodyPr/>
                    <a:lstStyle/>
                    <a:p>
                      <a:pPr marL="0" marR="0" lvl="0" indent="0" algn="l" rtl="0">
                        <a:lnSpc>
                          <a:spcPct val="100000"/>
                        </a:lnSpc>
                        <a:spcBef>
                          <a:spcPts val="0"/>
                        </a:spcBef>
                        <a:spcAft>
                          <a:spcPts val="0"/>
                        </a:spcAft>
                        <a:buClr>
                          <a:srgbClr val="000000"/>
                        </a:buClr>
                        <a:buSzPts val="1500"/>
                        <a:buFont typeface="Arial"/>
                        <a:buNone/>
                      </a:pPr>
                      <a:r>
                        <a:rPr lang="en-US" sz="1400" b="0" u="none" strike="noStrike" cap="none" dirty="0">
                          <a:latin typeface="Bahnschrift SemiBold" pitchFamily="34" charset="0"/>
                          <a:cs typeface="Arial" pitchFamily="34" charset="0"/>
                          <a:sym typeface="Libre Baskerville"/>
                        </a:rPr>
                        <a:t>3.</a:t>
                      </a:r>
                      <a:endParaRPr sz="1400" b="0" i="0" u="none" strike="noStrike" cap="none">
                        <a:latin typeface="Bahnschrift SemiBold" pitchFamily="34" charset="0"/>
                        <a:ea typeface="Libre Baskerville"/>
                        <a:cs typeface="Arial" pitchFamily="34" charset="0"/>
                        <a:sym typeface="Libre Baskerville"/>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400" b="0" u="none" strike="noStrike" cap="none" dirty="0">
                          <a:latin typeface="Bahnschrift SemiBold" pitchFamily="34" charset="0"/>
                          <a:cs typeface="Arial" pitchFamily="34" charset="0"/>
                          <a:sym typeface="Libre Baskerville"/>
                        </a:rPr>
                        <a:t> Detection of facial component based on SVM</a:t>
                      </a:r>
                      <a:r>
                        <a:rPr lang="en-US" sz="1400" b="0" u="none" strike="noStrike" cap="none" baseline="0" dirty="0">
                          <a:latin typeface="Bahnschrift SemiBold" pitchFamily="34" charset="0"/>
                          <a:cs typeface="Arial" pitchFamily="34" charset="0"/>
                          <a:sym typeface="Libre Baskerville"/>
                        </a:rPr>
                        <a:t> classification and invariant features.</a:t>
                      </a:r>
                      <a:endParaRPr sz="1400" b="0" i="0" u="none" strike="noStrike" cap="none">
                        <a:solidFill>
                          <a:schemeClr val="dk1"/>
                        </a:solidFill>
                        <a:latin typeface="Bahnschrift SemiBold" pitchFamily="34" charset="0"/>
                        <a:ea typeface="Libre Baskerville"/>
                        <a:cs typeface="Arial" pitchFamily="34" charset="0"/>
                        <a:sym typeface="Libre Baskerville"/>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1400" b="0" u="none" strike="noStrike" cap="none" dirty="0" err="1">
                          <a:latin typeface="Bahnschrift SemiBold" pitchFamily="34" charset="0"/>
                          <a:cs typeface="Arial" pitchFamily="34" charset="0"/>
                          <a:sym typeface="Libre Baskerville"/>
                        </a:rPr>
                        <a:t>Rachid</a:t>
                      </a:r>
                      <a:r>
                        <a:rPr lang="en-US" sz="1400" b="0" u="none" strike="noStrike" cap="none" baseline="0" dirty="0">
                          <a:latin typeface="Bahnschrift SemiBold" pitchFamily="34" charset="0"/>
                          <a:cs typeface="Arial" pitchFamily="34" charset="0"/>
                          <a:sym typeface="Libre Baskerville"/>
                        </a:rPr>
                        <a:t> </a:t>
                      </a:r>
                      <a:r>
                        <a:rPr lang="en-US" sz="1400" b="0" u="none" strike="noStrike" cap="none" baseline="0" dirty="0" err="1">
                          <a:latin typeface="Bahnschrift SemiBold" pitchFamily="34" charset="0"/>
                          <a:cs typeface="Arial" pitchFamily="34" charset="0"/>
                          <a:sym typeface="Libre Baskerville"/>
                        </a:rPr>
                        <a:t>Aliradi</a:t>
                      </a:r>
                      <a:r>
                        <a:rPr lang="en-US" sz="1400" b="0" u="none" strike="noStrike" cap="none" baseline="0" dirty="0">
                          <a:latin typeface="Bahnschrift SemiBold" pitchFamily="34" charset="0"/>
                          <a:cs typeface="Arial" pitchFamily="34" charset="0"/>
                          <a:sym typeface="Libre Baskerville"/>
                        </a:rPr>
                        <a:t>, </a:t>
                      </a:r>
                      <a:r>
                        <a:rPr lang="en-US" sz="1400" b="0" u="none" strike="noStrike" cap="none" baseline="0" dirty="0" err="1">
                          <a:latin typeface="Bahnschrift SemiBold" pitchFamily="34" charset="0"/>
                          <a:cs typeface="Arial" pitchFamily="34" charset="0"/>
                          <a:sym typeface="Libre Baskerville"/>
                        </a:rPr>
                        <a:t>Naima</a:t>
                      </a:r>
                      <a:r>
                        <a:rPr lang="en-US" sz="1400" b="0" u="none" strike="noStrike" cap="none" baseline="0" dirty="0">
                          <a:latin typeface="Bahnschrift SemiBold" pitchFamily="34" charset="0"/>
                          <a:cs typeface="Arial" pitchFamily="34" charset="0"/>
                          <a:sym typeface="Libre Baskerville"/>
                        </a:rPr>
                        <a:t> </a:t>
                      </a:r>
                      <a:r>
                        <a:rPr lang="en-US" sz="1400" b="0" u="none" strike="noStrike" cap="none" baseline="0" dirty="0" err="1">
                          <a:latin typeface="Bahnschrift SemiBold" pitchFamily="34" charset="0"/>
                          <a:cs typeface="Arial" pitchFamily="34" charset="0"/>
                          <a:sym typeface="Libre Baskerville"/>
                        </a:rPr>
                        <a:t>Bouzera</a:t>
                      </a:r>
                      <a:r>
                        <a:rPr lang="en-US" sz="1400" b="0" u="none" strike="noStrike" cap="none" baseline="0" dirty="0">
                          <a:latin typeface="Bahnschrift SemiBold" pitchFamily="34" charset="0"/>
                          <a:cs typeface="Arial" pitchFamily="34" charset="0"/>
                          <a:sym typeface="Libre Baskerville"/>
                        </a:rPr>
                        <a:t>, Dr </a:t>
                      </a:r>
                      <a:r>
                        <a:rPr lang="en-US" sz="1400" b="0" u="none" strike="noStrike" cap="none" baseline="0" dirty="0" err="1">
                          <a:latin typeface="Bahnschrift SemiBold" pitchFamily="34" charset="0"/>
                          <a:cs typeface="Arial" pitchFamily="34" charset="0"/>
                          <a:sym typeface="Libre Baskerville"/>
                        </a:rPr>
                        <a:t>Abdelkrim</a:t>
                      </a:r>
                      <a:r>
                        <a:rPr lang="en-US" sz="1400" b="0" u="none" strike="noStrike" cap="none" baseline="0" dirty="0">
                          <a:latin typeface="Bahnschrift SemiBold" pitchFamily="34" charset="0"/>
                          <a:cs typeface="Arial" pitchFamily="34" charset="0"/>
                          <a:sym typeface="Libre Baskerville"/>
                        </a:rPr>
                        <a:t> </a:t>
                      </a:r>
                      <a:r>
                        <a:rPr lang="en-US" sz="1400" b="0" u="none" strike="noStrike" cap="none" baseline="0" dirty="0" err="1">
                          <a:latin typeface="Bahnschrift SemiBold" pitchFamily="34" charset="0"/>
                          <a:cs typeface="Arial" pitchFamily="34" charset="0"/>
                          <a:sym typeface="Libre Baskerville"/>
                        </a:rPr>
                        <a:t>Meziane</a:t>
                      </a:r>
                      <a:endParaRPr lang="en-US" sz="1400" b="0" u="none" strike="noStrike" cap="none" dirty="0">
                        <a:latin typeface="Bahnschrift SemiBold" pitchFamily="34" charset="0"/>
                        <a:cs typeface="Arial" pitchFamily="34" charset="0"/>
                        <a:sym typeface="Libre Baskerville"/>
                      </a:endParaRPr>
                    </a:p>
                    <a:p>
                      <a:pPr marL="0" marR="0" lvl="0" indent="0" algn="l" rtl="0">
                        <a:lnSpc>
                          <a:spcPct val="100000"/>
                        </a:lnSpc>
                        <a:spcBef>
                          <a:spcPts val="0"/>
                        </a:spcBef>
                        <a:spcAft>
                          <a:spcPts val="0"/>
                        </a:spcAft>
                        <a:buClr>
                          <a:srgbClr val="000000"/>
                        </a:buClr>
                        <a:buSzPts val="1500"/>
                        <a:buFont typeface="Arial"/>
                        <a:buNone/>
                      </a:pPr>
                      <a:endParaRPr sz="1400" b="0" i="0" u="none" strike="noStrike" cap="none">
                        <a:latin typeface="Bahnschrift SemiBold" pitchFamily="34" charset="0"/>
                        <a:ea typeface="Libre Baskerville"/>
                        <a:cs typeface="Arial" pitchFamily="34" charset="0"/>
                        <a:sym typeface="Libre Baskerville"/>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400" b="0" u="none" strike="noStrike" cap="none" dirty="0">
                          <a:latin typeface="Bahnschrift SemiBold" pitchFamily="34" charset="0"/>
                          <a:cs typeface="Arial" pitchFamily="34" charset="0"/>
                          <a:sym typeface="Libre Baskerville"/>
                        </a:rPr>
                        <a:t>2013</a:t>
                      </a:r>
                      <a:endParaRPr sz="1400" b="0" i="0" u="none" strike="noStrike" cap="none">
                        <a:latin typeface="Bahnschrift SemiBold" pitchFamily="34" charset="0"/>
                        <a:ea typeface="Libre Baskerville"/>
                        <a:cs typeface="Arial" pitchFamily="34" charset="0"/>
                        <a:sym typeface="Libre Baskerville"/>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500"/>
                        <a:buFont typeface="Libre Baskerville"/>
                        <a:buNone/>
                      </a:pPr>
                      <a:r>
                        <a:rPr lang="en-US" sz="1400" b="0" u="none" strike="noStrike" cap="none" dirty="0">
                          <a:latin typeface="Bahnschrift SemiBold" pitchFamily="34" charset="0"/>
                          <a:cs typeface="Arial" pitchFamily="34" charset="0"/>
                          <a:sym typeface="Libre Baskerville"/>
                        </a:rPr>
                        <a:t>Support</a:t>
                      </a:r>
                      <a:r>
                        <a:rPr lang="en-US" sz="1400" b="0" u="none" strike="noStrike" cap="none" baseline="0" dirty="0">
                          <a:latin typeface="Bahnschrift SemiBold" pitchFamily="34" charset="0"/>
                          <a:cs typeface="Arial" pitchFamily="34" charset="0"/>
                          <a:sym typeface="Libre Baskerville"/>
                        </a:rPr>
                        <a:t> vector machine(SVM) has been adapted</a:t>
                      </a:r>
                      <a:endParaRPr sz="1400" b="0" i="0" u="none" strike="noStrike" cap="none">
                        <a:latin typeface="Bahnschrift SemiBold" pitchFamily="34" charset="0"/>
                        <a:ea typeface="Libre Baskerville"/>
                        <a:cs typeface="Arial" pitchFamily="34" charset="0"/>
                        <a:sym typeface="Libre Baskerville"/>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400" b="0" u="none" strike="noStrike" cap="none" dirty="0">
                          <a:latin typeface="Bahnschrift SemiBold" pitchFamily="34" charset="0"/>
                          <a:cs typeface="Arial" pitchFamily="34" charset="0"/>
                          <a:sym typeface="Libre Baskerville"/>
                        </a:rPr>
                        <a:t>Succeeds in locating</a:t>
                      </a:r>
                      <a:r>
                        <a:rPr lang="en-US" sz="1400" b="0" u="none" strike="noStrike" cap="none" baseline="0" dirty="0">
                          <a:latin typeface="Bahnschrift SemiBold" pitchFamily="34" charset="0"/>
                          <a:cs typeface="Arial" pitchFamily="34" charset="0"/>
                          <a:sym typeface="Libre Baskerville"/>
                        </a:rPr>
                        <a:t> facial features in the facial region exactly.</a:t>
                      </a:r>
                      <a:endParaRPr sz="1400" b="0" i="0" u="none" strike="noStrike" cap="none" dirty="0">
                        <a:latin typeface="Bahnschrift SemiBold" pitchFamily="34" charset="0"/>
                        <a:ea typeface="Libre Baskerville"/>
                        <a:cs typeface="Arial" pitchFamily="34" charset="0"/>
                        <a:sym typeface="Libre Baskerville"/>
                      </a:endParaRPr>
                    </a:p>
                  </a:txBody>
                  <a:tcPr marL="91450" marR="91450" marT="45725" marB="45725"/>
                </a:tc>
                <a:extLst>
                  <a:ext uri="{0D108BD9-81ED-4DB2-BD59-A6C34878D82A}">
                    <a16:rowId xmlns:a16="http://schemas.microsoft.com/office/drawing/2014/main" val="10003"/>
                  </a:ext>
                </a:extLst>
              </a:tr>
              <a:tr h="736518">
                <a:tc>
                  <a:txBody>
                    <a:bodyPr/>
                    <a:lstStyle/>
                    <a:p>
                      <a:pPr marL="0" marR="0" lvl="0" indent="0" algn="l" rtl="0">
                        <a:lnSpc>
                          <a:spcPct val="100000"/>
                        </a:lnSpc>
                        <a:spcBef>
                          <a:spcPts val="0"/>
                        </a:spcBef>
                        <a:spcAft>
                          <a:spcPts val="0"/>
                        </a:spcAft>
                        <a:buClr>
                          <a:srgbClr val="000000"/>
                        </a:buClr>
                        <a:buSzPts val="1500"/>
                        <a:buFont typeface="Arial"/>
                        <a:buNone/>
                      </a:pPr>
                      <a:r>
                        <a:rPr lang="en-US" sz="1400" b="0" u="none" strike="noStrike" cap="none" dirty="0">
                          <a:latin typeface="Bahnschrift SemiBold" pitchFamily="34" charset="0"/>
                          <a:cs typeface="Arial" pitchFamily="34" charset="0"/>
                          <a:sym typeface="Libre Baskerville"/>
                        </a:rPr>
                        <a:t>4.</a:t>
                      </a:r>
                      <a:endParaRPr sz="1400" b="0" i="0" u="none" strike="noStrike" cap="none">
                        <a:latin typeface="Bahnschrift SemiBold" pitchFamily="34" charset="0"/>
                        <a:ea typeface="Libre Baskerville"/>
                        <a:cs typeface="Arial" pitchFamily="34" charset="0"/>
                        <a:sym typeface="Libre Baskerville"/>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400" b="0" u="none" strike="noStrike" cap="none" dirty="0">
                          <a:latin typeface="Bahnschrift SemiBold" pitchFamily="34" charset="0"/>
                          <a:cs typeface="Arial" pitchFamily="34" charset="0"/>
                          <a:sym typeface="Libre Baskerville"/>
                        </a:rPr>
                        <a:t>Ensemble</a:t>
                      </a:r>
                      <a:r>
                        <a:rPr lang="en-US" sz="1400" b="0" u="none" strike="noStrike" cap="none" baseline="0" dirty="0">
                          <a:latin typeface="Bahnschrift SemiBold" pitchFamily="34" charset="0"/>
                          <a:cs typeface="Arial" pitchFamily="34" charset="0"/>
                          <a:sym typeface="Libre Baskerville"/>
                        </a:rPr>
                        <a:t> Features Selection in Face Recognition ICMLA 2012 Challenge.</a:t>
                      </a:r>
                      <a:endParaRPr sz="1400" b="0" i="0" u="none" strike="noStrike" cap="none">
                        <a:solidFill>
                          <a:schemeClr val="dk1"/>
                        </a:solidFill>
                        <a:latin typeface="Bahnschrift SemiBold" pitchFamily="34" charset="0"/>
                        <a:ea typeface="Libre Baskerville"/>
                        <a:cs typeface="Arial" pitchFamily="34" charset="0"/>
                        <a:sym typeface="Libre Baskerville"/>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400" b="0" u="none" strike="noStrike" cap="none" dirty="0">
                          <a:latin typeface="Bahnschrift SemiBold" pitchFamily="34" charset="0"/>
                          <a:cs typeface="Arial" pitchFamily="34" charset="0"/>
                          <a:sym typeface="Libre Baskerville"/>
                        </a:rPr>
                        <a:t>Salem </a:t>
                      </a:r>
                      <a:r>
                        <a:rPr lang="en-US" sz="1400" b="0" u="none" strike="noStrike" cap="none" dirty="0" err="1">
                          <a:latin typeface="Bahnschrift SemiBold" pitchFamily="34" charset="0"/>
                          <a:cs typeface="Arial" pitchFamily="34" charset="0"/>
                          <a:sym typeface="Libre Baskerville"/>
                        </a:rPr>
                        <a:t>Alelyani</a:t>
                      </a:r>
                      <a:r>
                        <a:rPr lang="en-US" sz="1400" b="0" u="none" strike="noStrike" cap="none" dirty="0">
                          <a:latin typeface="Bahnschrift SemiBold" pitchFamily="34" charset="0"/>
                          <a:cs typeface="Arial" pitchFamily="34" charset="0"/>
                          <a:sym typeface="Libre Baskerville"/>
                        </a:rPr>
                        <a:t>, </a:t>
                      </a:r>
                      <a:r>
                        <a:rPr lang="en-US" sz="1400" b="0" u="none" strike="noStrike" cap="none" dirty="0" err="1">
                          <a:latin typeface="Bahnschrift SemiBold" pitchFamily="34" charset="0"/>
                          <a:cs typeface="Arial" pitchFamily="34" charset="0"/>
                          <a:sym typeface="Libre Baskerville"/>
                        </a:rPr>
                        <a:t>Huan</a:t>
                      </a:r>
                      <a:r>
                        <a:rPr lang="en-US" sz="1400" b="0" u="none" strike="noStrike" cap="none" dirty="0">
                          <a:latin typeface="Bahnschrift SemiBold" pitchFamily="34" charset="0"/>
                          <a:cs typeface="Arial" pitchFamily="34" charset="0"/>
                          <a:sym typeface="Libre Baskerville"/>
                        </a:rPr>
                        <a:t> Liu</a:t>
                      </a:r>
                      <a:endParaRPr sz="1400" b="0" i="0" u="none" strike="noStrike" cap="none">
                        <a:latin typeface="Bahnschrift SemiBold" pitchFamily="34" charset="0"/>
                        <a:ea typeface="Libre Baskerville"/>
                        <a:cs typeface="Arial" pitchFamily="34" charset="0"/>
                        <a:sym typeface="Libre Baskerville"/>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400" b="0" u="none" strike="noStrike" cap="none" dirty="0">
                          <a:latin typeface="Bahnschrift SemiBold" pitchFamily="34" charset="0"/>
                          <a:cs typeface="Arial" pitchFamily="34" charset="0"/>
                          <a:sym typeface="Libre Baskerville"/>
                        </a:rPr>
                        <a:t>2012</a:t>
                      </a:r>
                      <a:endParaRPr sz="1400" b="0" i="0" u="none" strike="noStrike" cap="none">
                        <a:latin typeface="Bahnschrift SemiBold" pitchFamily="34" charset="0"/>
                        <a:ea typeface="Libre Baskerville"/>
                        <a:cs typeface="Arial" pitchFamily="34" charset="0"/>
                        <a:sym typeface="Libre Baskerville"/>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500"/>
                        <a:buFont typeface="Libre Baskerville"/>
                        <a:buNone/>
                      </a:pPr>
                      <a:r>
                        <a:rPr lang="en-US" sz="1400" b="0" u="none" strike="noStrike" cap="none" dirty="0">
                          <a:latin typeface="Bahnschrift SemiBold" pitchFamily="34" charset="0"/>
                          <a:cs typeface="Arial" pitchFamily="34" charset="0"/>
                          <a:sym typeface="Libre Baskerville"/>
                        </a:rPr>
                        <a:t>Filter-</a:t>
                      </a:r>
                      <a:r>
                        <a:rPr lang="en-US" sz="1400" b="0" u="none" strike="noStrike" cap="none" baseline="0" dirty="0">
                          <a:latin typeface="Bahnschrift SemiBold" pitchFamily="34" charset="0"/>
                          <a:cs typeface="Arial" pitchFamily="34" charset="0"/>
                          <a:sym typeface="Libre Baskerville"/>
                        </a:rPr>
                        <a:t> based features selection</a:t>
                      </a:r>
                      <a:endParaRPr sz="1400" b="0" i="0" u="none" strike="noStrike" cap="none">
                        <a:latin typeface="Bahnschrift SemiBold" pitchFamily="34" charset="0"/>
                        <a:ea typeface="Libre Baskerville"/>
                        <a:cs typeface="Arial" pitchFamily="34" charset="0"/>
                        <a:sym typeface="Libre Baskerville"/>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400" b="0" u="none" strike="noStrike" cap="none" dirty="0">
                          <a:latin typeface="Bahnschrift SemiBold" pitchFamily="34" charset="0"/>
                          <a:cs typeface="Arial" pitchFamily="34" charset="0"/>
                          <a:sym typeface="Libre Baskerville"/>
                        </a:rPr>
                        <a:t>Achieve very high accuracy, 99% distinguish human faces.</a:t>
                      </a:r>
                      <a:endParaRPr sz="1400" b="0" i="0" u="none" strike="noStrike" cap="none" dirty="0">
                        <a:latin typeface="Bahnschrift SemiBold" pitchFamily="34" charset="0"/>
                        <a:ea typeface="Libre Baskerville"/>
                        <a:cs typeface="Arial" pitchFamily="34" charset="0"/>
                        <a:sym typeface="Libre Baskerville"/>
                      </a:endParaRPr>
                    </a:p>
                  </a:txBody>
                  <a:tcPr marL="91450" marR="91450" marT="45725" marB="45725"/>
                </a:tc>
                <a:extLst>
                  <a:ext uri="{0D108BD9-81ED-4DB2-BD59-A6C34878D82A}">
                    <a16:rowId xmlns:a16="http://schemas.microsoft.com/office/drawing/2014/main" val="10004"/>
                  </a:ext>
                </a:extLst>
              </a:tr>
              <a:tr h="996491">
                <a:tc>
                  <a:txBody>
                    <a:bodyPr/>
                    <a:lstStyle/>
                    <a:p>
                      <a:pPr marL="0" marR="0" lvl="0" indent="0" algn="l" rtl="0">
                        <a:lnSpc>
                          <a:spcPct val="100000"/>
                        </a:lnSpc>
                        <a:spcBef>
                          <a:spcPts val="0"/>
                        </a:spcBef>
                        <a:spcAft>
                          <a:spcPts val="0"/>
                        </a:spcAft>
                        <a:buClr>
                          <a:srgbClr val="000000"/>
                        </a:buClr>
                        <a:buSzPts val="1500"/>
                        <a:buFont typeface="Arial"/>
                        <a:buNone/>
                      </a:pPr>
                      <a:r>
                        <a:rPr lang="en-US" sz="1400" b="0" u="none" strike="noStrike" cap="none" dirty="0">
                          <a:latin typeface="Bahnschrift SemiBold" pitchFamily="34" charset="0"/>
                          <a:cs typeface="Arial" pitchFamily="34" charset="0"/>
                          <a:sym typeface="Libre Baskerville"/>
                        </a:rPr>
                        <a:t>5.</a:t>
                      </a:r>
                      <a:endParaRPr sz="1400" b="0" i="0" u="none" strike="noStrike" cap="none">
                        <a:latin typeface="Bahnschrift SemiBold" pitchFamily="34" charset="0"/>
                        <a:ea typeface="Libre Baskerville"/>
                        <a:cs typeface="Arial" pitchFamily="34" charset="0"/>
                        <a:sym typeface="Libre Baskerville"/>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400" b="0" u="none" strike="noStrike" cap="none" dirty="0">
                          <a:latin typeface="Bahnschrift SemiBold" pitchFamily="34" charset="0"/>
                          <a:cs typeface="Arial" pitchFamily="34" charset="0"/>
                          <a:sym typeface="Libre Baskerville"/>
                        </a:rPr>
                        <a:t> Verification</a:t>
                      </a:r>
                      <a:r>
                        <a:rPr lang="en-US" sz="1400" b="0" u="none" strike="noStrike" cap="none" baseline="0" dirty="0">
                          <a:latin typeface="Bahnschrift SemiBold" pitchFamily="34" charset="0"/>
                          <a:cs typeface="Arial" pitchFamily="34" charset="0"/>
                          <a:sym typeface="Libre Baskerville"/>
                        </a:rPr>
                        <a:t> of static images by comparing with faces stored in the databases by using various algorithm.</a:t>
                      </a:r>
                      <a:endParaRPr sz="1400" b="0" i="0" u="none" strike="noStrike" cap="none">
                        <a:solidFill>
                          <a:schemeClr val="dk1"/>
                        </a:solidFill>
                        <a:latin typeface="Bahnschrift SemiBold" pitchFamily="34" charset="0"/>
                        <a:ea typeface="Libre Baskerville"/>
                        <a:cs typeface="Arial" pitchFamily="34" charset="0"/>
                        <a:sym typeface="Libre Baskerville"/>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1400" b="0" u="none" strike="noStrike" cap="none" dirty="0">
                          <a:latin typeface="Bahnschrift SemiBold" pitchFamily="34" charset="0"/>
                          <a:cs typeface="Arial" pitchFamily="34" charset="0"/>
                          <a:sym typeface="Libre Baskerville"/>
                        </a:rPr>
                        <a:t>A. </a:t>
                      </a:r>
                      <a:r>
                        <a:rPr lang="en-US" sz="1400" b="0" u="none" strike="noStrike" cap="none" baseline="0" dirty="0">
                          <a:latin typeface="Bahnschrift SemiBold" pitchFamily="34" charset="0"/>
                          <a:cs typeface="Arial" pitchFamily="34" charset="0"/>
                          <a:sym typeface="Libre Baskerville"/>
                        </a:rPr>
                        <a:t> S.  </a:t>
                      </a:r>
                      <a:r>
                        <a:rPr lang="en-US" sz="1400" b="0" u="none" strike="noStrike" cap="none" baseline="0" dirty="0" err="1">
                          <a:latin typeface="Bahnschrift SemiBold" pitchFamily="34" charset="0"/>
                          <a:cs typeface="Arial" pitchFamily="34" charset="0"/>
                          <a:sym typeface="Libre Baskerville"/>
                        </a:rPr>
                        <a:t>Tolba</a:t>
                      </a:r>
                      <a:r>
                        <a:rPr lang="en-US" sz="1400" b="0" u="none" strike="noStrike" cap="none" baseline="0" dirty="0">
                          <a:latin typeface="Bahnschrift SemiBold" pitchFamily="34" charset="0"/>
                          <a:cs typeface="Arial" pitchFamily="34" charset="0"/>
                          <a:sym typeface="Libre Baskerville"/>
                        </a:rPr>
                        <a:t> and A.  H.  EL- </a:t>
                      </a:r>
                      <a:r>
                        <a:rPr lang="en-US" sz="1400" b="0" u="none" strike="noStrike" cap="none" baseline="0" dirty="0" err="1">
                          <a:latin typeface="Bahnschrift SemiBold" pitchFamily="34" charset="0"/>
                          <a:cs typeface="Arial" pitchFamily="34" charset="0"/>
                          <a:sym typeface="Libre Baskerville"/>
                        </a:rPr>
                        <a:t>Baz</a:t>
                      </a:r>
                      <a:r>
                        <a:rPr lang="en-US" sz="1400" b="0" u="none" strike="noStrike" cap="none" baseline="0" dirty="0">
                          <a:latin typeface="Bahnschrift SemiBold" pitchFamily="34" charset="0"/>
                          <a:cs typeface="Arial" pitchFamily="34" charset="0"/>
                          <a:sym typeface="Libre Baskerville"/>
                        </a:rPr>
                        <a:t>   and A.  A.  El- </a:t>
                      </a:r>
                      <a:r>
                        <a:rPr lang="en-US" sz="1400" b="0" u="none" strike="noStrike" cap="none" baseline="0" dirty="0" err="1">
                          <a:latin typeface="Bahnschrift SemiBold" pitchFamily="34" charset="0"/>
                          <a:cs typeface="Arial" pitchFamily="34" charset="0"/>
                          <a:sym typeface="Libre Baskerville"/>
                        </a:rPr>
                        <a:t>Harby</a:t>
                      </a:r>
                      <a:endParaRPr lang="en-US" sz="1400" b="0" u="none" strike="noStrike" cap="none" dirty="0">
                        <a:latin typeface="Bahnschrift SemiBold" pitchFamily="34" charset="0"/>
                        <a:cs typeface="Arial" pitchFamily="34" charset="0"/>
                        <a:sym typeface="Libre Baskerville"/>
                      </a:endParaRPr>
                    </a:p>
                    <a:p>
                      <a:pPr marL="0" marR="0" lvl="0" indent="0" algn="l" rtl="0">
                        <a:lnSpc>
                          <a:spcPct val="100000"/>
                        </a:lnSpc>
                        <a:spcBef>
                          <a:spcPts val="0"/>
                        </a:spcBef>
                        <a:spcAft>
                          <a:spcPts val="0"/>
                        </a:spcAft>
                        <a:buClr>
                          <a:srgbClr val="000000"/>
                        </a:buClr>
                        <a:buSzPts val="1500"/>
                        <a:buFont typeface="Arial"/>
                        <a:buNone/>
                      </a:pPr>
                      <a:endParaRPr sz="1400" b="0" i="0" u="none" strike="noStrike" cap="none">
                        <a:latin typeface="Bahnschrift SemiBold" pitchFamily="34" charset="0"/>
                        <a:ea typeface="Libre Baskerville"/>
                        <a:cs typeface="Arial" pitchFamily="34" charset="0"/>
                        <a:sym typeface="Libre Baskerville"/>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400" b="0" u="none" strike="noStrike" cap="none" dirty="0">
                          <a:latin typeface="Bahnschrift SemiBold" pitchFamily="34" charset="0"/>
                          <a:cs typeface="Arial" pitchFamily="34" charset="0"/>
                          <a:sym typeface="Libre Baskerville"/>
                        </a:rPr>
                        <a:t>2005</a:t>
                      </a:r>
                      <a:endParaRPr sz="1400" b="0" i="0" u="none" strike="noStrike" cap="none">
                        <a:latin typeface="Bahnschrift SemiBold" pitchFamily="34" charset="0"/>
                        <a:ea typeface="Libre Baskerville"/>
                        <a:cs typeface="Arial" pitchFamily="34" charset="0"/>
                        <a:sym typeface="Libre Baskerville"/>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500"/>
                        <a:buFont typeface="Libre Baskerville"/>
                        <a:buNone/>
                      </a:pPr>
                      <a:r>
                        <a:rPr lang="en-US" sz="1400" b="0" u="none" strike="noStrike" cap="none" dirty="0">
                          <a:latin typeface="Bahnschrift SemiBold" pitchFamily="34" charset="0"/>
                          <a:cs typeface="Arial" pitchFamily="34" charset="0"/>
                          <a:sym typeface="Libre Baskerville"/>
                        </a:rPr>
                        <a:t>Collecting</a:t>
                      </a:r>
                      <a:r>
                        <a:rPr lang="en-US" sz="1400" b="0" u="none" strike="noStrike" cap="none" baseline="0" dirty="0">
                          <a:latin typeface="Bahnschrift SemiBold" pitchFamily="34" charset="0"/>
                          <a:cs typeface="Arial" pitchFamily="34" charset="0"/>
                          <a:sym typeface="Libre Baskerville"/>
                        </a:rPr>
                        <a:t> facial profile as Curves</a:t>
                      </a:r>
                      <a:endParaRPr sz="1400" b="0" i="0" u="none" strike="noStrike" cap="none">
                        <a:latin typeface="Bahnschrift SemiBold" pitchFamily="34" charset="0"/>
                        <a:ea typeface="Libre Baskerville"/>
                        <a:cs typeface="Arial" pitchFamily="34" charset="0"/>
                        <a:sym typeface="Libre Baskerville"/>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400" b="0" u="none" strike="noStrike" cap="none" dirty="0">
                          <a:latin typeface="Bahnschrift SemiBold" pitchFamily="34" charset="0"/>
                          <a:cs typeface="Arial" pitchFamily="34" charset="0"/>
                          <a:sym typeface="Libre Baskerville"/>
                        </a:rPr>
                        <a:t>Such as bankcard identification , access control, Mug shots searching</a:t>
                      </a:r>
                      <a:r>
                        <a:rPr lang="en-US" sz="1400" b="0" u="none" strike="noStrike" cap="none" baseline="0" dirty="0">
                          <a:latin typeface="Bahnschrift SemiBold" pitchFamily="34" charset="0"/>
                          <a:cs typeface="Arial" pitchFamily="34" charset="0"/>
                          <a:sym typeface="Libre Baskerville"/>
                        </a:rPr>
                        <a:t> , security monitoring are almost done.</a:t>
                      </a:r>
                      <a:endParaRPr sz="1400" b="0" i="0" u="none" strike="noStrike" cap="none" dirty="0">
                        <a:latin typeface="Bahnschrift SemiBold" pitchFamily="34" charset="0"/>
                        <a:ea typeface="Libre Baskerville"/>
                        <a:cs typeface="Arial" pitchFamily="34" charset="0"/>
                        <a:sym typeface="Libre Baskerville"/>
                      </a:endParaRPr>
                    </a:p>
                  </a:txBody>
                  <a:tcPr marL="91450" marR="91450" marT="45725" marB="45725"/>
                </a:tc>
                <a:extLst>
                  <a:ext uri="{0D108BD9-81ED-4DB2-BD59-A6C34878D82A}">
                    <a16:rowId xmlns:a16="http://schemas.microsoft.com/office/drawing/2014/main" val="10005"/>
                  </a:ext>
                </a:extLst>
              </a:tr>
            </a:tbl>
          </a:graphicData>
        </a:graphic>
      </p:graphicFrame>
      <p:sp>
        <p:nvSpPr>
          <p:cNvPr id="10" name="TextBox 9"/>
          <p:cNvSpPr txBox="1"/>
          <p:nvPr/>
        </p:nvSpPr>
        <p:spPr>
          <a:xfrm>
            <a:off x="0" y="803565"/>
            <a:ext cx="4738254" cy="523220"/>
          </a:xfrm>
          <a:prstGeom prst="rect">
            <a:avLst/>
          </a:prstGeom>
          <a:solidFill>
            <a:schemeClr val="accent4">
              <a:lumMod val="40000"/>
              <a:lumOff val="60000"/>
            </a:schemeClr>
          </a:solidFill>
        </p:spPr>
        <p:txBody>
          <a:bodyPr wrap="square" rtlCol="0">
            <a:spAutoFit/>
          </a:bodyPr>
          <a:lstStyle/>
          <a:p>
            <a:r>
              <a:rPr lang="en-US" sz="2800" b="1" dirty="0">
                <a:latin typeface="Arial Black" pitchFamily="34" charset="0"/>
                <a:ea typeface="Arial"/>
                <a:cs typeface="Arial"/>
                <a:sym typeface="Arial"/>
              </a:rPr>
              <a:t>LITERATURE SURVEY</a:t>
            </a:r>
            <a:endParaRPr lang="en-US" sz="2800" b="1" dirty="0">
              <a:latin typeface="Arial Black" pitchFamily="34" charset="0"/>
            </a:endParaRPr>
          </a:p>
        </p:txBody>
      </p:sp>
    </p:spTree>
  </p:cSld>
  <p:clrMapOvr>
    <a:masterClrMapping/>
  </p:clrMapOvr>
  <p:transition spd="med">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png"/>
          <p:cNvPicPr>
            <a:picLocks noChangeAspect="1"/>
          </p:cNvPicPr>
          <p:nvPr/>
        </p:nvPicPr>
        <p:blipFill>
          <a:blip r:embed="rId2"/>
          <a:stretch>
            <a:fillRect/>
          </a:stretch>
        </p:blipFill>
        <p:spPr>
          <a:xfrm>
            <a:off x="0" y="210418"/>
            <a:ext cx="12192000" cy="621686"/>
          </a:xfrm>
          <a:prstGeom prst="rect">
            <a:avLst/>
          </a:prstGeom>
        </p:spPr>
      </p:pic>
      <p:sp>
        <p:nvSpPr>
          <p:cNvPr id="3" name="TextBox 2"/>
          <p:cNvSpPr txBox="1"/>
          <p:nvPr/>
        </p:nvSpPr>
        <p:spPr>
          <a:xfrm>
            <a:off x="0" y="6488668"/>
            <a:ext cx="12192000" cy="369332"/>
          </a:xfrm>
          <a:prstGeom prst="rect">
            <a:avLst/>
          </a:prstGeom>
          <a:solidFill>
            <a:schemeClr val="accent4">
              <a:lumMod val="60000"/>
              <a:lumOff val="40000"/>
            </a:schemeClr>
          </a:solidFill>
        </p:spPr>
        <p:txBody>
          <a:bodyPr wrap="square" rtlCol="0">
            <a:spAutoFit/>
          </a:bodyPr>
          <a:lstStyle/>
          <a:p>
            <a:r>
              <a:rPr lang="en-US" dirty="0"/>
              <a:t>19 May 2022                                                                   MINI PROJECT 2022                                                                                                      8</a:t>
            </a:r>
          </a:p>
        </p:txBody>
      </p:sp>
      <p:sp>
        <p:nvSpPr>
          <p:cNvPr id="4" name="TextBox 3"/>
          <p:cNvSpPr txBox="1"/>
          <p:nvPr/>
        </p:nvSpPr>
        <p:spPr>
          <a:xfrm>
            <a:off x="2" y="827671"/>
            <a:ext cx="6345380" cy="1077218"/>
          </a:xfrm>
          <a:prstGeom prst="rect">
            <a:avLst/>
          </a:prstGeom>
          <a:solidFill>
            <a:schemeClr val="accent4">
              <a:lumMod val="40000"/>
              <a:lumOff val="60000"/>
            </a:schemeClr>
          </a:solidFill>
        </p:spPr>
        <p:txBody>
          <a:bodyPr wrap="square" rtlCol="0">
            <a:spAutoFit/>
          </a:bodyPr>
          <a:lstStyle/>
          <a:p>
            <a:r>
              <a:rPr lang="en-US" sz="3200" b="1" u="sng" dirty="0">
                <a:latin typeface="Arial Black" pitchFamily="34" charset="0"/>
              </a:rPr>
              <a:t>WHY CHOOSE FRT OVER OTHER BIOMETRICS</a:t>
            </a:r>
          </a:p>
        </p:txBody>
      </p:sp>
      <p:sp>
        <p:nvSpPr>
          <p:cNvPr id="5" name="TextBox 4"/>
          <p:cNvSpPr txBox="1"/>
          <p:nvPr/>
        </p:nvSpPr>
        <p:spPr>
          <a:xfrm>
            <a:off x="1031965" y="2233748"/>
            <a:ext cx="10398035" cy="400110"/>
          </a:xfrm>
          <a:prstGeom prst="rect">
            <a:avLst/>
          </a:prstGeom>
          <a:noFill/>
        </p:spPr>
        <p:txBody>
          <a:bodyPr wrap="square" rtlCol="0">
            <a:spAutoFit/>
          </a:bodyPr>
          <a:lstStyle/>
          <a:p>
            <a:r>
              <a:rPr lang="en-US" sz="2000" b="1" i="1" dirty="0"/>
              <a:t> </a:t>
            </a:r>
            <a:endParaRPr lang="en-US" sz="2000" b="1" i="1" dirty="0">
              <a:solidFill>
                <a:srgbClr val="FF0000"/>
              </a:solidFill>
            </a:endParaRPr>
          </a:p>
        </p:txBody>
      </p:sp>
      <p:sp>
        <p:nvSpPr>
          <p:cNvPr id="6" name="TextBox 5"/>
          <p:cNvSpPr txBox="1"/>
          <p:nvPr/>
        </p:nvSpPr>
        <p:spPr>
          <a:xfrm>
            <a:off x="389876" y="2368900"/>
            <a:ext cx="6697218" cy="2862322"/>
          </a:xfrm>
          <a:prstGeom prst="rect">
            <a:avLst/>
          </a:prstGeom>
          <a:noFill/>
        </p:spPr>
        <p:txBody>
          <a:bodyPr wrap="none" rtlCol="0">
            <a:spAutoFit/>
          </a:bodyPr>
          <a:lstStyle/>
          <a:p>
            <a:pPr>
              <a:buClr>
                <a:srgbClr val="7030A0"/>
              </a:buClr>
              <a:buSzPct val="80000"/>
              <a:buFont typeface="Wingdings" pitchFamily="2" charset="2"/>
              <a:buChar char="§"/>
            </a:pPr>
            <a:r>
              <a:rPr lang="en-US" sz="2000" dirty="0">
                <a:latin typeface="Times New Roman" pitchFamily="18" charset="0"/>
                <a:cs typeface="Times New Roman" pitchFamily="18" charset="0"/>
              </a:rPr>
              <a:t>  It requires no physical interaction on behalf of user.</a:t>
            </a:r>
          </a:p>
          <a:p>
            <a:pPr>
              <a:buClr>
                <a:srgbClr val="7030A0"/>
              </a:buClr>
              <a:buSzPct val="80000"/>
              <a:buFont typeface="Arial" pitchFamily="34" charset="0"/>
              <a:buChar char="•"/>
            </a:pPr>
            <a:endParaRPr lang="en-US" sz="2000" dirty="0">
              <a:latin typeface="Times New Roman" pitchFamily="18" charset="0"/>
              <a:cs typeface="Times New Roman" pitchFamily="18" charset="0"/>
            </a:endParaRPr>
          </a:p>
          <a:p>
            <a:pPr>
              <a:buClr>
                <a:srgbClr val="7030A0"/>
              </a:buClr>
              <a:buSzPct val="80000"/>
              <a:buFont typeface="Wingdings" pitchFamily="2" charset="2"/>
              <a:buChar char="§"/>
            </a:pPr>
            <a:r>
              <a:rPr lang="en-US" sz="2000" dirty="0">
                <a:latin typeface="Times New Roman" pitchFamily="18" charset="0"/>
                <a:cs typeface="Times New Roman" pitchFamily="18" charset="0"/>
              </a:rPr>
              <a:t>  It is accurate and allows for high enrollment and verification.</a:t>
            </a:r>
          </a:p>
          <a:p>
            <a:pPr>
              <a:buClr>
                <a:srgbClr val="7030A0"/>
              </a:buClr>
              <a:buSzPct val="80000"/>
              <a:buFont typeface="Arial" pitchFamily="34" charset="0"/>
              <a:buChar char="•"/>
            </a:pPr>
            <a:endParaRPr lang="en-US" sz="2000" dirty="0">
              <a:latin typeface="Times New Roman" pitchFamily="18" charset="0"/>
              <a:cs typeface="Times New Roman" pitchFamily="18" charset="0"/>
            </a:endParaRPr>
          </a:p>
          <a:p>
            <a:pPr>
              <a:buClr>
                <a:srgbClr val="7030A0"/>
              </a:buClr>
              <a:buSzPct val="80000"/>
              <a:buFont typeface="Wingdings" pitchFamily="2" charset="2"/>
              <a:buChar char="§"/>
            </a:pPr>
            <a:r>
              <a:rPr lang="en-US" sz="2000" dirty="0">
                <a:latin typeface="Times New Roman" pitchFamily="18" charset="0"/>
                <a:cs typeface="Times New Roman" pitchFamily="18" charset="0"/>
              </a:rPr>
              <a:t>  Not require an expert to interpret the comparison result.</a:t>
            </a:r>
          </a:p>
          <a:p>
            <a:pPr>
              <a:buClr>
                <a:srgbClr val="7030A0"/>
              </a:buClr>
              <a:buSzPct val="80000"/>
            </a:pPr>
            <a:endParaRPr lang="en-US" sz="2000" dirty="0">
              <a:latin typeface="Times New Roman" pitchFamily="18" charset="0"/>
              <a:cs typeface="Times New Roman" pitchFamily="18" charset="0"/>
            </a:endParaRPr>
          </a:p>
          <a:p>
            <a:pPr>
              <a:buClr>
                <a:srgbClr val="7030A0"/>
              </a:buClr>
              <a:buSzPct val="80000"/>
              <a:buFont typeface="Wingdings" pitchFamily="2" charset="2"/>
              <a:buChar char="§"/>
            </a:pPr>
            <a:r>
              <a:rPr lang="en-US" sz="2000" dirty="0">
                <a:latin typeface="Times New Roman" pitchFamily="18" charset="0"/>
                <a:cs typeface="Times New Roman" pitchFamily="18" charset="0"/>
              </a:rPr>
              <a:t>  Can use our existing infrastructure.</a:t>
            </a:r>
          </a:p>
          <a:p>
            <a:pPr>
              <a:buClr>
                <a:srgbClr val="7030A0"/>
              </a:buClr>
              <a:buSzPct val="80000"/>
            </a:pPr>
            <a:endParaRPr lang="en-US" sz="2000" dirty="0">
              <a:latin typeface="Times New Roman" pitchFamily="18" charset="0"/>
              <a:cs typeface="Times New Roman" pitchFamily="18" charset="0"/>
            </a:endParaRPr>
          </a:p>
          <a:p>
            <a:pPr>
              <a:buClr>
                <a:srgbClr val="7030A0"/>
              </a:buClr>
              <a:buSzPct val="80000"/>
              <a:buFont typeface="Wingdings" pitchFamily="2" charset="2"/>
              <a:buChar char="§"/>
            </a:pPr>
            <a:r>
              <a:rPr lang="en-US" sz="2000" dirty="0">
                <a:latin typeface="Times New Roman" pitchFamily="18" charset="0"/>
                <a:cs typeface="Times New Roman" pitchFamily="18" charset="0"/>
              </a:rPr>
              <a:t>  Passive identification.</a:t>
            </a:r>
          </a:p>
        </p:txBody>
      </p:sp>
    </p:spTree>
  </p:cSld>
  <p:clrMapOvr>
    <a:masterClrMapping/>
  </p:clrMapOvr>
  <p:transition spd="med">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png"/>
          <p:cNvPicPr>
            <a:picLocks noChangeAspect="1"/>
          </p:cNvPicPr>
          <p:nvPr/>
        </p:nvPicPr>
        <p:blipFill>
          <a:blip r:embed="rId2"/>
          <a:stretch>
            <a:fillRect/>
          </a:stretch>
        </p:blipFill>
        <p:spPr>
          <a:xfrm>
            <a:off x="0" y="249605"/>
            <a:ext cx="12192000" cy="756235"/>
          </a:xfrm>
          <a:prstGeom prst="rect">
            <a:avLst/>
          </a:prstGeom>
        </p:spPr>
      </p:pic>
      <p:sp>
        <p:nvSpPr>
          <p:cNvPr id="3" name="TextBox 2"/>
          <p:cNvSpPr txBox="1"/>
          <p:nvPr/>
        </p:nvSpPr>
        <p:spPr>
          <a:xfrm>
            <a:off x="0" y="6488668"/>
            <a:ext cx="12192000" cy="369332"/>
          </a:xfrm>
          <a:prstGeom prst="rect">
            <a:avLst/>
          </a:prstGeom>
          <a:solidFill>
            <a:schemeClr val="accent4">
              <a:lumMod val="60000"/>
              <a:lumOff val="40000"/>
            </a:schemeClr>
          </a:solidFill>
        </p:spPr>
        <p:txBody>
          <a:bodyPr wrap="square" rtlCol="0">
            <a:spAutoFit/>
          </a:bodyPr>
          <a:lstStyle/>
          <a:p>
            <a:r>
              <a:rPr lang="en-US" dirty="0"/>
              <a:t>19 May 2022                                                               MINI PROJECT 2022                                                                                                        9</a:t>
            </a:r>
          </a:p>
        </p:txBody>
      </p:sp>
      <p:sp>
        <p:nvSpPr>
          <p:cNvPr id="5" name="TextBox 4"/>
          <p:cNvSpPr txBox="1"/>
          <p:nvPr/>
        </p:nvSpPr>
        <p:spPr>
          <a:xfrm>
            <a:off x="0" y="1073530"/>
            <a:ext cx="3865417" cy="584775"/>
          </a:xfrm>
          <a:prstGeom prst="rect">
            <a:avLst/>
          </a:prstGeom>
          <a:solidFill>
            <a:schemeClr val="accent4">
              <a:lumMod val="40000"/>
              <a:lumOff val="60000"/>
            </a:schemeClr>
          </a:solidFill>
        </p:spPr>
        <p:txBody>
          <a:bodyPr wrap="square" rtlCol="0">
            <a:spAutoFit/>
          </a:bodyPr>
          <a:lstStyle/>
          <a:p>
            <a:r>
              <a:rPr lang="en-US" sz="3200" b="1" u="sng" dirty="0">
                <a:latin typeface="Arial Black" pitchFamily="34" charset="0"/>
              </a:rPr>
              <a:t>METHODOLOGY </a:t>
            </a:r>
          </a:p>
        </p:txBody>
      </p:sp>
      <p:sp>
        <p:nvSpPr>
          <p:cNvPr id="6" name="TextBox 5"/>
          <p:cNvSpPr txBox="1"/>
          <p:nvPr/>
        </p:nvSpPr>
        <p:spPr>
          <a:xfrm>
            <a:off x="1449977" y="2455817"/>
            <a:ext cx="10006149" cy="830997"/>
          </a:xfrm>
          <a:prstGeom prst="rect">
            <a:avLst/>
          </a:prstGeom>
          <a:noFill/>
        </p:spPr>
        <p:txBody>
          <a:bodyPr wrap="square" rtlCol="0">
            <a:spAutoFit/>
          </a:bodyPr>
          <a:lstStyle/>
          <a:p>
            <a:endParaRPr lang="en-US" sz="2400" dirty="0"/>
          </a:p>
          <a:p>
            <a:pPr>
              <a:buFont typeface="Wingdings" pitchFamily="2" charset="2"/>
              <a:buChar char="q"/>
            </a:pPr>
            <a:endParaRPr lang="en-US" sz="2400" dirty="0"/>
          </a:p>
        </p:txBody>
      </p:sp>
      <p:sp>
        <p:nvSpPr>
          <p:cNvPr id="8" name="Rectangle 7"/>
          <p:cNvSpPr/>
          <p:nvPr/>
        </p:nvSpPr>
        <p:spPr>
          <a:xfrm>
            <a:off x="535577" y="2612572"/>
            <a:ext cx="1658983" cy="914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bg1"/>
                </a:solidFill>
              </a:rPr>
              <a:t>Data </a:t>
            </a:r>
          </a:p>
          <a:p>
            <a:pPr algn="ctr"/>
            <a:r>
              <a:rPr lang="en-US" sz="2400" b="1" i="1" dirty="0">
                <a:solidFill>
                  <a:schemeClr val="bg1"/>
                </a:solidFill>
              </a:rPr>
              <a:t>Acquisition</a:t>
            </a:r>
          </a:p>
        </p:txBody>
      </p:sp>
      <p:sp>
        <p:nvSpPr>
          <p:cNvPr id="9" name="Rectangle 8"/>
          <p:cNvSpPr/>
          <p:nvPr/>
        </p:nvSpPr>
        <p:spPr>
          <a:xfrm>
            <a:off x="8360228" y="4319450"/>
            <a:ext cx="1515291" cy="116695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t>ACCEPT/</a:t>
            </a:r>
          </a:p>
          <a:p>
            <a:pPr algn="ctr"/>
            <a:r>
              <a:rPr lang="en-US" sz="2000" b="1" i="1" dirty="0"/>
              <a:t>REJECT</a:t>
            </a:r>
          </a:p>
        </p:txBody>
      </p:sp>
      <p:sp>
        <p:nvSpPr>
          <p:cNvPr id="10" name="Rectangle 9"/>
          <p:cNvSpPr/>
          <p:nvPr/>
        </p:nvSpPr>
        <p:spPr>
          <a:xfrm>
            <a:off x="2865119" y="2616926"/>
            <a:ext cx="1889759" cy="914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sz="2000" b="1" i="1" dirty="0"/>
              <a:t>Feature</a:t>
            </a:r>
          </a:p>
          <a:p>
            <a:pPr algn="ctr"/>
            <a:r>
              <a:rPr lang="en-US" sz="2000" b="1" i="1" dirty="0"/>
              <a:t>Extraction</a:t>
            </a:r>
            <a:endParaRPr lang="en-US" sz="2000" dirty="0"/>
          </a:p>
        </p:txBody>
      </p:sp>
      <p:sp>
        <p:nvSpPr>
          <p:cNvPr id="11" name="Rectangle 10"/>
          <p:cNvSpPr/>
          <p:nvPr/>
        </p:nvSpPr>
        <p:spPr>
          <a:xfrm>
            <a:off x="5499463" y="2625634"/>
            <a:ext cx="1854925" cy="914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t>Classification</a:t>
            </a:r>
          </a:p>
        </p:txBody>
      </p:sp>
      <p:sp>
        <p:nvSpPr>
          <p:cNvPr id="12" name="Rectangle 11"/>
          <p:cNvSpPr/>
          <p:nvPr/>
        </p:nvSpPr>
        <p:spPr>
          <a:xfrm>
            <a:off x="8068491" y="2634343"/>
            <a:ext cx="2068285" cy="931818"/>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t>MATCH/NO </a:t>
            </a:r>
          </a:p>
          <a:p>
            <a:pPr algn="ctr"/>
            <a:r>
              <a:rPr lang="en-US" sz="2000" b="1" i="1" dirty="0"/>
              <a:t>MATCH</a:t>
            </a:r>
          </a:p>
        </p:txBody>
      </p:sp>
      <p:sp>
        <p:nvSpPr>
          <p:cNvPr id="19" name="Right Arrow 18"/>
          <p:cNvSpPr/>
          <p:nvPr/>
        </p:nvSpPr>
        <p:spPr>
          <a:xfrm>
            <a:off x="7367450" y="2939144"/>
            <a:ext cx="692332" cy="365759"/>
          </a:xfrm>
          <a:prstGeom prst="rightArrow">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4754879" y="2943499"/>
            <a:ext cx="747631" cy="335279"/>
          </a:xfrm>
          <a:prstGeom prst="rightArrow">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2194557" y="2926081"/>
            <a:ext cx="640083" cy="352697"/>
          </a:xfrm>
          <a:prstGeom prst="rightArrow">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a:off x="8921931" y="3579223"/>
            <a:ext cx="352698" cy="744583"/>
          </a:xfrm>
          <a:prstGeom prst="downArrow">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959352" y="5916168"/>
            <a:ext cx="1765291" cy="369332"/>
          </a:xfrm>
          <a:prstGeom prst="rect">
            <a:avLst/>
          </a:prstGeom>
          <a:noFill/>
        </p:spPr>
        <p:txBody>
          <a:bodyPr wrap="none" rtlCol="0">
            <a:spAutoFit/>
          </a:bodyPr>
          <a:lstStyle/>
          <a:p>
            <a:r>
              <a:rPr lang="en-US" dirty="0"/>
              <a:t>Block Diagram -1</a:t>
            </a:r>
          </a:p>
        </p:txBody>
      </p:sp>
    </p:spTree>
  </p:cSld>
  <p:clrMapOvr>
    <a:masterClrMapping/>
  </p:clrMapOvr>
  <p:transition spd="med">
    <p:push/>
  </p:transition>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1415</TotalTime>
  <Words>1489</Words>
  <Application>Microsoft Office PowerPoint</Application>
  <PresentationFormat>Widescreen</PresentationFormat>
  <Paragraphs>226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Shukla Mondal</dc:creator>
  <cp:lastModifiedBy>Saniya Ehtesham</cp:lastModifiedBy>
  <cp:revision>200</cp:revision>
  <dcterms:created xsi:type="dcterms:W3CDTF">2019-06-11T05:35:51Z</dcterms:created>
  <dcterms:modified xsi:type="dcterms:W3CDTF">2022-08-13T16:04:32Z</dcterms:modified>
</cp:coreProperties>
</file>