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295304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404554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8154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3010062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5445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382446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595682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293124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331713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190B-11F7-4D08-A0B0-82C74B0507C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286743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B190B-11F7-4D08-A0B0-82C74B0507C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369815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4B190B-11F7-4D08-A0B0-82C74B0507C8}"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89361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4B190B-11F7-4D08-A0B0-82C74B0507C8}"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160647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B190B-11F7-4D08-A0B0-82C74B0507C8}"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16667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B190B-11F7-4D08-A0B0-82C74B0507C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210266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B190B-11F7-4D08-A0B0-82C74B0507C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B3A87-BD0F-4591-ABD1-84B3A44B3B00}" type="slidenum">
              <a:rPr lang="en-US" smtClean="0"/>
              <a:t>‹#›</a:t>
            </a:fld>
            <a:endParaRPr lang="en-US"/>
          </a:p>
        </p:txBody>
      </p:sp>
    </p:spTree>
    <p:extLst>
      <p:ext uri="{BB962C8B-B14F-4D97-AF65-F5344CB8AC3E}">
        <p14:creationId xmlns:p14="http://schemas.microsoft.com/office/powerpoint/2010/main" val="344672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4B190B-11F7-4D08-A0B0-82C74B0507C8}"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8B3A87-BD0F-4591-ABD1-84B3A44B3B00}" type="slidenum">
              <a:rPr lang="en-US" smtClean="0"/>
              <a:t>‹#›</a:t>
            </a:fld>
            <a:endParaRPr lang="en-US"/>
          </a:p>
        </p:txBody>
      </p:sp>
    </p:spTree>
    <p:extLst>
      <p:ext uri="{BB962C8B-B14F-4D97-AF65-F5344CB8AC3E}">
        <p14:creationId xmlns:p14="http://schemas.microsoft.com/office/powerpoint/2010/main" val="3535746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FCAA-0E19-2276-4460-1F1C196D2C1E}"/>
              </a:ext>
            </a:extLst>
          </p:cNvPr>
          <p:cNvSpPr>
            <a:spLocks noGrp="1"/>
          </p:cNvSpPr>
          <p:nvPr>
            <p:ph type="ctrTitle"/>
          </p:nvPr>
        </p:nvSpPr>
        <p:spPr>
          <a:xfrm>
            <a:off x="1507067" y="2876738"/>
            <a:ext cx="7766936" cy="910071"/>
          </a:xfrm>
        </p:spPr>
        <p:txBody>
          <a:bodyPr/>
          <a:lstStyle/>
          <a:p>
            <a:r>
              <a:rPr lang="en-US" b="1" i="0" u="sng" dirty="0">
                <a:solidFill>
                  <a:srgbClr val="273239"/>
                </a:solidFill>
                <a:effectLst/>
                <a:latin typeface="Source Sans 3"/>
              </a:rPr>
              <a:t>Artificial Neural Networks</a:t>
            </a:r>
            <a:endParaRPr lang="en-US" u="sng" dirty="0"/>
          </a:p>
        </p:txBody>
      </p:sp>
      <p:sp>
        <p:nvSpPr>
          <p:cNvPr id="3" name="Subtitle 2">
            <a:extLst>
              <a:ext uri="{FF2B5EF4-FFF2-40B4-BE49-F238E27FC236}">
                <a16:creationId xmlns:a16="http://schemas.microsoft.com/office/drawing/2014/main" id="{CB5D833F-4190-F276-32C6-DE8A2D4E2876}"/>
              </a:ext>
            </a:extLst>
          </p:cNvPr>
          <p:cNvSpPr>
            <a:spLocks noGrp="1"/>
          </p:cNvSpPr>
          <p:nvPr>
            <p:ph type="subTitle" idx="1"/>
          </p:nvPr>
        </p:nvSpPr>
        <p:spPr>
          <a:xfrm>
            <a:off x="7641203" y="4050833"/>
            <a:ext cx="1632800" cy="1096899"/>
          </a:xfrm>
        </p:spPr>
        <p:txBody>
          <a:bodyPr>
            <a:normAutofit/>
          </a:bodyPr>
          <a:lstStyle/>
          <a:p>
            <a:r>
              <a:rPr lang="en-US" sz="2400" dirty="0">
                <a:solidFill>
                  <a:schemeClr val="tx1"/>
                </a:solidFill>
              </a:rPr>
              <a:t>Talib Sir</a:t>
            </a:r>
          </a:p>
          <a:p>
            <a:r>
              <a:rPr lang="en-US" sz="2400" dirty="0">
                <a:solidFill>
                  <a:schemeClr val="tx1"/>
                </a:solidFill>
              </a:rPr>
              <a:t>AI/ML</a:t>
            </a:r>
          </a:p>
          <a:p>
            <a:endParaRPr lang="en-US" sz="2400" dirty="0">
              <a:solidFill>
                <a:schemeClr val="tx1"/>
              </a:solidFill>
            </a:endParaRPr>
          </a:p>
        </p:txBody>
      </p:sp>
      <p:pic>
        <p:nvPicPr>
          <p:cNvPr id="5" name="Picture 4">
            <a:extLst>
              <a:ext uri="{FF2B5EF4-FFF2-40B4-BE49-F238E27FC236}">
                <a16:creationId xmlns:a16="http://schemas.microsoft.com/office/drawing/2014/main" id="{EA54492B-E4F3-FCB9-1583-6BE91C833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79" y="146106"/>
            <a:ext cx="2914332" cy="609268"/>
          </a:xfrm>
          <a:prstGeom prst="rect">
            <a:avLst/>
          </a:prstGeom>
        </p:spPr>
      </p:pic>
    </p:spTree>
    <p:extLst>
      <p:ext uri="{BB962C8B-B14F-4D97-AF65-F5344CB8AC3E}">
        <p14:creationId xmlns:p14="http://schemas.microsoft.com/office/powerpoint/2010/main" val="39325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2520563" y="116482"/>
            <a:ext cx="7028953" cy="837675"/>
          </a:xfrm>
        </p:spPr>
        <p:txBody>
          <a:bodyPr>
            <a:noAutofit/>
          </a:bodyPr>
          <a:lstStyle/>
          <a:p>
            <a:pPr algn="ctr" fontAlgn="base"/>
            <a:r>
              <a:rPr lang="en-US" b="1" i="0" u="sng" dirty="0">
                <a:solidFill>
                  <a:srgbClr val="273239"/>
                </a:solidFill>
                <a:effectLst/>
                <a:latin typeface="Nunito" pitchFamily="2" charset="0"/>
              </a:rPr>
              <a:t>Limitations of Perceptron</a:t>
            </a:r>
          </a:p>
        </p:txBody>
      </p:sp>
      <p:sp>
        <p:nvSpPr>
          <p:cNvPr id="3" name="Content Placeholder 2">
            <a:extLst>
              <a:ext uri="{FF2B5EF4-FFF2-40B4-BE49-F238E27FC236}">
                <a16:creationId xmlns:a16="http://schemas.microsoft.com/office/drawing/2014/main" id="{882F5548-5227-467C-363B-37F1A9091909}"/>
              </a:ext>
            </a:extLst>
          </p:cNvPr>
          <p:cNvSpPr>
            <a:spLocks noGrp="1"/>
          </p:cNvSpPr>
          <p:nvPr>
            <p:ph idx="1"/>
          </p:nvPr>
        </p:nvSpPr>
        <p:spPr>
          <a:xfrm>
            <a:off x="596348" y="1168841"/>
            <a:ext cx="9573371" cy="4967577"/>
          </a:xfrm>
        </p:spPr>
        <p:txBody>
          <a:bodyPr>
            <a:normAutofit/>
          </a:bodyPr>
          <a:lstStyle/>
          <a:p>
            <a:pPr algn="l" rtl="0" fontAlgn="base"/>
            <a:r>
              <a:rPr lang="en-US" sz="2400" b="0" i="0" dirty="0">
                <a:solidFill>
                  <a:srgbClr val="273239"/>
                </a:solidFill>
                <a:effectLst/>
                <a:latin typeface="Nunito" pitchFamily="2" charset="0"/>
              </a:rPr>
              <a:t>The perceptron was an important development in the history of neural networks, as it demonstrated that simple neural networks could learn to classify patterns. However, its capabilities are limited:</a:t>
            </a:r>
          </a:p>
          <a:p>
            <a:pPr algn="l" rtl="0" fontAlgn="base"/>
            <a:r>
              <a:rPr lang="en-US" sz="2400" b="0" i="0" dirty="0">
                <a:solidFill>
                  <a:srgbClr val="273239"/>
                </a:solidFill>
                <a:effectLst/>
                <a:latin typeface="Nunito" pitchFamily="2" charset="0"/>
              </a:rPr>
              <a:t>The perceptron model has some limitations that can make it unsuitable for certain types of problems:</a:t>
            </a:r>
          </a:p>
          <a:p>
            <a:pPr algn="l" fontAlgn="base">
              <a:buFont typeface="Arial" panose="020B0604020202020204" pitchFamily="34" charset="0"/>
              <a:buChar char="•"/>
            </a:pPr>
            <a:r>
              <a:rPr lang="en-US" sz="2400" b="0" i="0" dirty="0">
                <a:solidFill>
                  <a:srgbClr val="273239"/>
                </a:solidFill>
                <a:effectLst/>
                <a:latin typeface="Nunito" pitchFamily="2" charset="0"/>
              </a:rPr>
              <a:t>Limited to linearly separable problems.</a:t>
            </a:r>
          </a:p>
          <a:p>
            <a:pPr algn="l" fontAlgn="base">
              <a:buFont typeface="Arial" panose="020B0604020202020204" pitchFamily="34" charset="0"/>
              <a:buChar char="•"/>
            </a:pPr>
            <a:r>
              <a:rPr lang="en-US" sz="2400" b="0" i="0" dirty="0">
                <a:solidFill>
                  <a:srgbClr val="273239"/>
                </a:solidFill>
                <a:effectLst/>
                <a:latin typeface="Nunito" pitchFamily="2" charset="0"/>
              </a:rPr>
              <a:t>Convergence issues with non-separable data</a:t>
            </a:r>
          </a:p>
          <a:p>
            <a:pPr algn="l" fontAlgn="base">
              <a:buFont typeface="Arial" panose="020B0604020202020204" pitchFamily="34" charset="0"/>
              <a:buChar char="•"/>
            </a:pPr>
            <a:r>
              <a:rPr lang="en-US" sz="2400" b="0" i="0" dirty="0">
                <a:solidFill>
                  <a:srgbClr val="273239"/>
                </a:solidFill>
                <a:effectLst/>
                <a:latin typeface="Nunito" pitchFamily="2" charset="0"/>
              </a:rPr>
              <a:t>Requires labeled data</a:t>
            </a:r>
          </a:p>
          <a:p>
            <a:pPr algn="l" fontAlgn="base">
              <a:buFont typeface="Arial" panose="020B0604020202020204" pitchFamily="34" charset="0"/>
              <a:buChar char="•"/>
            </a:pPr>
            <a:r>
              <a:rPr lang="en-US" sz="2400" b="0" i="0" dirty="0">
                <a:solidFill>
                  <a:srgbClr val="273239"/>
                </a:solidFill>
                <a:effectLst/>
                <a:latin typeface="Nunito" pitchFamily="2" charset="0"/>
              </a:rPr>
              <a:t>Sensitivity to input scaling</a:t>
            </a:r>
          </a:p>
          <a:p>
            <a:pPr algn="l" fontAlgn="base">
              <a:buFont typeface="Arial" panose="020B0604020202020204" pitchFamily="34" charset="0"/>
              <a:buChar char="•"/>
            </a:pPr>
            <a:r>
              <a:rPr lang="en-US" sz="2400" b="0" i="0" dirty="0">
                <a:solidFill>
                  <a:srgbClr val="273239"/>
                </a:solidFill>
                <a:effectLst/>
                <a:latin typeface="Nunito" pitchFamily="2" charset="0"/>
              </a:rPr>
              <a:t>Lack of hidden layers</a:t>
            </a:r>
          </a:p>
        </p:txBody>
      </p:sp>
    </p:spTree>
    <p:extLst>
      <p:ext uri="{BB962C8B-B14F-4D97-AF65-F5344CB8AC3E}">
        <p14:creationId xmlns:p14="http://schemas.microsoft.com/office/powerpoint/2010/main" val="220251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3283889" y="0"/>
            <a:ext cx="4277801" cy="837675"/>
          </a:xfrm>
        </p:spPr>
        <p:txBody>
          <a:bodyPr>
            <a:noAutofit/>
          </a:bodyPr>
          <a:lstStyle/>
          <a:p>
            <a:pPr algn="ctr" fontAlgn="base"/>
            <a:r>
              <a:rPr lang="en-US" b="1" i="0" u="sng" dirty="0">
                <a:solidFill>
                  <a:srgbClr val="273239"/>
                </a:solidFill>
                <a:effectLst/>
                <a:latin typeface="Nunito" pitchFamily="2" charset="0"/>
              </a:rPr>
              <a:t>Q&amp;A(Perceptron)</a:t>
            </a:r>
          </a:p>
        </p:txBody>
      </p:sp>
      <p:sp>
        <p:nvSpPr>
          <p:cNvPr id="6" name="Content Placeholder 5">
            <a:extLst>
              <a:ext uri="{FF2B5EF4-FFF2-40B4-BE49-F238E27FC236}">
                <a16:creationId xmlns:a16="http://schemas.microsoft.com/office/drawing/2014/main" id="{4D1B588D-6F7F-16A7-F496-6372BD99AC09}"/>
              </a:ext>
            </a:extLst>
          </p:cNvPr>
          <p:cNvSpPr>
            <a:spLocks noGrp="1"/>
          </p:cNvSpPr>
          <p:nvPr>
            <p:ph idx="1"/>
          </p:nvPr>
        </p:nvSpPr>
        <p:spPr>
          <a:xfrm>
            <a:off x="238539" y="763325"/>
            <a:ext cx="11227242" cy="571698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1. What is the Perceptron model in Machine Learning?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rPr>
              <a:t>The perceptron is a linear algorithm in machine learning employed for supervised learning tasks involving binary classification. It serves as a foundational element for understanding both machine learning and deep learning, comprising weights, input values or scores, and a threshold. </a:t>
            </a:r>
            <a:endParaRPr kumimoji="0" lang="en-US" altLang="en-US" sz="1600" b="1" i="0" u="none" strike="noStrike" cap="none" normalizeH="0" baseline="0" dirty="0">
              <a:ln>
                <a:noFill/>
              </a:ln>
              <a:solidFill>
                <a:srgbClr val="0070C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2. What is Binary classifier in Machine Learning?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rPr>
              <a:t>A binary classifier in machine learning is a type of algorithm designed to categorize input data into two distinct classes or categories. The goal is to assign each input instance to one of the two classes based on its features or characteristics.</a:t>
            </a:r>
            <a:endParaRPr kumimoji="0" lang="en-US" altLang="en-US" sz="1600" b="1" i="0" u="none" strike="noStrike" cap="none" normalizeH="0" baseline="0" dirty="0">
              <a:ln>
                <a:noFill/>
              </a:ln>
              <a:solidFill>
                <a:srgbClr val="0070C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3. What are the basic components of Perceptron?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rPr>
              <a:t>The basic components of a perceptron include input values or features, weights associated with each input, a summation function, an activation function, a bias term, and an output. These elements collectively enable the perceptron to learn and make binary classifications in machine learning tasks.</a:t>
            </a:r>
            <a:endParaRPr kumimoji="0" lang="en-US" altLang="en-US" sz="1600" b="1" i="0" u="none" strike="noStrike" cap="none" normalizeH="0" baseline="0" dirty="0">
              <a:ln>
                <a:noFill/>
              </a:ln>
              <a:solidFill>
                <a:srgbClr val="0070C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4. What is the Perceptron Learning Algorithm?</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rPr>
              <a:t>The Perceptron Learning Algorithm is a binary classification algorithm used in supervised learning. It adjusts weights associated with input features iteratively based on misclassifications, aiming to find a decision boundary that separates classes. It continues until all training examples are correctly classified or a predefined number of iterations is reached.</a:t>
            </a:r>
            <a:endParaRPr kumimoji="0" lang="en-US" altLang="en-US" sz="1600" b="1" i="0" u="none" strike="noStrike" cap="none" normalizeH="0" baseline="0" dirty="0">
              <a:ln>
                <a:noFill/>
              </a:ln>
              <a:solidFill>
                <a:srgbClr val="0070C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5. What is the difference between Perceptron and Multi-layer Perceptron?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rPr>
              <a:t>The Perceptron is a single-layer neural network used for binary classification, learning linearly separable patterns. In contrast, a Multi-layer Perceptron (MLP) has multiple layers, enabling it to learn complex, non-linear relationships. MLPs have input, hidden, and output layers, allowing them to handle more intricate tasks compared to the simpler Perceptron.</a:t>
            </a:r>
            <a:endParaRPr kumimoji="0" lang="en-US" altLang="en-US" sz="2400" b="0" i="0" u="none" strike="noStrike" cap="none" normalizeH="0" baseline="0" dirty="0">
              <a:ln>
                <a:noFill/>
              </a:ln>
              <a:solidFill>
                <a:srgbClr val="0070C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99662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1987826" y="111319"/>
            <a:ext cx="7426518" cy="837675"/>
          </a:xfrm>
        </p:spPr>
        <p:txBody>
          <a:bodyPr>
            <a:noAutofit/>
          </a:bodyPr>
          <a:lstStyle/>
          <a:p>
            <a:pPr algn="ctr" fontAlgn="base"/>
            <a:r>
              <a:rPr lang="en-US" b="1" i="0" u="sng" dirty="0">
                <a:solidFill>
                  <a:srgbClr val="273239"/>
                </a:solidFill>
                <a:effectLst/>
                <a:latin typeface="Nunito" pitchFamily="2" charset="0"/>
              </a:rPr>
              <a:t> What is Multi-layer Networks?</a:t>
            </a:r>
          </a:p>
        </p:txBody>
      </p:sp>
      <p:sp>
        <p:nvSpPr>
          <p:cNvPr id="6" name="Content Placeholder 5">
            <a:extLst>
              <a:ext uri="{FF2B5EF4-FFF2-40B4-BE49-F238E27FC236}">
                <a16:creationId xmlns:a16="http://schemas.microsoft.com/office/drawing/2014/main" id="{4D1B588D-6F7F-16A7-F496-6372BD99AC09}"/>
              </a:ext>
            </a:extLst>
          </p:cNvPr>
          <p:cNvSpPr>
            <a:spLocks noGrp="1"/>
          </p:cNvSpPr>
          <p:nvPr>
            <p:ph idx="1"/>
          </p:nvPr>
        </p:nvSpPr>
        <p:spPr>
          <a:xfrm>
            <a:off x="246490" y="948994"/>
            <a:ext cx="11227242" cy="1762401"/>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273239"/>
                </a:solidFill>
                <a:effectLst/>
                <a:latin typeface="Nunito" pitchFamily="2" charset="0"/>
              </a:rPr>
              <a:t>Multi-layer Neural Networks A Multi-Layer Perceptron (MLP) or Multi-Layer Neural Network contains one or more hidden layers (apart from one input and one output layer). While a single layer perceptron can only learn linear functions, a multi-layer perceptron can also learn non – linear functions.</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73239"/>
                </a:solidFill>
                <a:effectLst/>
                <a:latin typeface="Nunito" pitchFamily="2" charset="0"/>
              </a:rPr>
              <a:t>This neuron takes as input x1,x2,….,x3 (and a +1 bias term), and outputs f(summed </a:t>
            </a:r>
            <a:r>
              <a:rPr lang="en-US" b="0" i="0" dirty="0" err="1">
                <a:solidFill>
                  <a:srgbClr val="273239"/>
                </a:solidFill>
                <a:effectLst/>
                <a:latin typeface="Nunito" pitchFamily="2" charset="0"/>
              </a:rPr>
              <a:t>inputs+bias</a:t>
            </a:r>
            <a:r>
              <a:rPr lang="en-US" b="0" i="0" dirty="0">
                <a:solidFill>
                  <a:srgbClr val="273239"/>
                </a:solidFill>
                <a:effectLst/>
                <a:latin typeface="Nunito" pitchFamily="2" charset="0"/>
              </a:rPr>
              <a:t>), where f(.) called the activation function. The main function of Bias is to provide every node with a trainable constant value (in addition to the normal inputs that the node receives). Every activation function (or non-linearity) takes a single number and performs a certain fixed mathematical operation on it. </a:t>
            </a:r>
            <a:endParaRPr lang="en-US" dirty="0"/>
          </a:p>
        </p:txBody>
      </p:sp>
      <p:pic>
        <p:nvPicPr>
          <p:cNvPr id="3074" name="Picture 2" descr="Multi-layer Networks">
            <a:extLst>
              <a:ext uri="{FF2B5EF4-FFF2-40B4-BE49-F238E27FC236}">
                <a16:creationId xmlns:a16="http://schemas.microsoft.com/office/drawing/2014/main" id="{0530057D-83A2-3056-EADA-A9BF52E1C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416" y="2838615"/>
            <a:ext cx="7769928" cy="3908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8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17BA-6AFB-AFC1-20A1-BFECB2A77668}"/>
              </a:ext>
            </a:extLst>
          </p:cNvPr>
          <p:cNvSpPr>
            <a:spLocks noGrp="1"/>
          </p:cNvSpPr>
          <p:nvPr>
            <p:ph type="title"/>
          </p:nvPr>
        </p:nvSpPr>
        <p:spPr>
          <a:xfrm>
            <a:off x="1400902" y="355158"/>
            <a:ext cx="8596668" cy="885245"/>
          </a:xfrm>
        </p:spPr>
        <p:txBody>
          <a:bodyPr/>
          <a:lstStyle/>
          <a:p>
            <a:pPr algn="ctr"/>
            <a:r>
              <a:rPr lang="en-US" b="1" i="0" u="sng" dirty="0">
                <a:solidFill>
                  <a:srgbClr val="273239"/>
                </a:solidFill>
                <a:effectLst/>
                <a:latin typeface="Source Sans 3"/>
              </a:rPr>
              <a:t>Introduction to Artificial Neural Networks</a:t>
            </a:r>
            <a:endParaRPr lang="en-US" u="sng" dirty="0"/>
          </a:p>
        </p:txBody>
      </p:sp>
      <p:sp>
        <p:nvSpPr>
          <p:cNvPr id="3" name="Content Placeholder 2">
            <a:extLst>
              <a:ext uri="{FF2B5EF4-FFF2-40B4-BE49-F238E27FC236}">
                <a16:creationId xmlns:a16="http://schemas.microsoft.com/office/drawing/2014/main" id="{E152830E-A3D7-E82E-0F1F-D86183885F14}"/>
              </a:ext>
            </a:extLst>
          </p:cNvPr>
          <p:cNvSpPr>
            <a:spLocks noGrp="1"/>
          </p:cNvSpPr>
          <p:nvPr>
            <p:ph idx="1"/>
          </p:nvPr>
        </p:nvSpPr>
        <p:spPr>
          <a:xfrm>
            <a:off x="772749" y="1389312"/>
            <a:ext cx="10176198" cy="4445620"/>
          </a:xfrm>
        </p:spPr>
        <p:txBody>
          <a:bodyPr>
            <a:noAutofit/>
          </a:bodyPr>
          <a:lstStyle/>
          <a:p>
            <a:pPr marL="0" indent="0" algn="ctr">
              <a:buNone/>
            </a:pPr>
            <a:r>
              <a:rPr lang="en-US" sz="3200" b="0" i="0" dirty="0">
                <a:solidFill>
                  <a:srgbClr val="383838"/>
                </a:solidFill>
                <a:effectLst/>
                <a:latin typeface="Inter"/>
              </a:rPr>
              <a:t>Artificial Neural Networks (ANN) are algorithms based on brain function and are used to model complicated patterns and forecast issues. The Artificial Neural Network (ANN) is a deep learning method that arose from the concept of the human brain Biological Neural Networks. The development of ANN was the result of an attempt to replicate the workings of the human brain. The workings of ANN are extremely similar to those of biological neural networks, although they are not identical. ANN algorithm accepts only numeric and structured data.</a:t>
            </a:r>
            <a:endParaRPr lang="en-US" sz="3200" dirty="0"/>
          </a:p>
        </p:txBody>
      </p:sp>
    </p:spTree>
    <p:extLst>
      <p:ext uri="{BB962C8B-B14F-4D97-AF65-F5344CB8AC3E}">
        <p14:creationId xmlns:p14="http://schemas.microsoft.com/office/powerpoint/2010/main" val="51901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2510-1ED4-2FA5-C606-1FF09075E5B3}"/>
              </a:ext>
            </a:extLst>
          </p:cNvPr>
          <p:cNvSpPr>
            <a:spLocks noGrp="1"/>
          </p:cNvSpPr>
          <p:nvPr>
            <p:ph type="title"/>
          </p:nvPr>
        </p:nvSpPr>
        <p:spPr>
          <a:xfrm>
            <a:off x="1162363" y="156238"/>
            <a:ext cx="8596668" cy="1320800"/>
          </a:xfrm>
        </p:spPr>
        <p:txBody>
          <a:bodyPr>
            <a:noAutofit/>
          </a:bodyPr>
          <a:lstStyle/>
          <a:p>
            <a:pPr algn="ctr"/>
            <a:r>
              <a:rPr lang="en-US" sz="4000" b="1" i="0" u="sng" dirty="0">
                <a:solidFill>
                  <a:srgbClr val="383838"/>
                </a:solidFill>
                <a:effectLst/>
                <a:latin typeface="Inter"/>
              </a:rPr>
              <a:t>What is Artificial Neural Network(ANN)?</a:t>
            </a:r>
            <a:br>
              <a:rPr lang="en-US" sz="4000" b="1" i="0" u="sng" dirty="0">
                <a:solidFill>
                  <a:srgbClr val="383838"/>
                </a:solidFill>
                <a:effectLst/>
                <a:latin typeface="Inter"/>
              </a:rPr>
            </a:br>
            <a:br>
              <a:rPr lang="en-US" sz="4000" b="1" u="sng" dirty="0"/>
            </a:br>
            <a:endParaRPr lang="en-US" sz="4000" b="1" u="sng" dirty="0"/>
          </a:p>
        </p:txBody>
      </p:sp>
      <p:sp>
        <p:nvSpPr>
          <p:cNvPr id="3" name="Content Placeholder 2">
            <a:extLst>
              <a:ext uri="{FF2B5EF4-FFF2-40B4-BE49-F238E27FC236}">
                <a16:creationId xmlns:a16="http://schemas.microsoft.com/office/drawing/2014/main" id="{A7C5E781-1315-20EA-BF56-F54095C7F4ED}"/>
              </a:ext>
            </a:extLst>
          </p:cNvPr>
          <p:cNvSpPr>
            <a:spLocks noGrp="1"/>
          </p:cNvSpPr>
          <p:nvPr>
            <p:ph idx="1"/>
          </p:nvPr>
        </p:nvSpPr>
        <p:spPr>
          <a:xfrm>
            <a:off x="606949" y="2230964"/>
            <a:ext cx="10565811" cy="5091000"/>
          </a:xfrm>
        </p:spPr>
        <p:txBody>
          <a:bodyPr>
            <a:noAutofit/>
          </a:bodyPr>
          <a:lstStyle/>
          <a:p>
            <a:pPr marL="0" indent="0">
              <a:buNone/>
            </a:pPr>
            <a:r>
              <a:rPr lang="en-US" sz="3200" b="0" i="0" dirty="0">
                <a:solidFill>
                  <a:srgbClr val="383838"/>
                </a:solidFill>
                <a:effectLst/>
                <a:latin typeface="Inter"/>
              </a:rPr>
              <a:t>An Artificial Neural </a:t>
            </a:r>
            <a:r>
              <a:rPr lang="en-US" sz="3200" u="sng" dirty="0">
                <a:latin typeface="Inter"/>
              </a:rPr>
              <a:t>Network (</a:t>
            </a:r>
            <a:r>
              <a:rPr lang="en-US" sz="3200" b="0" i="0" dirty="0">
                <a:solidFill>
                  <a:srgbClr val="383838"/>
                </a:solidFill>
                <a:effectLst/>
                <a:latin typeface="Inter"/>
              </a:rPr>
              <a:t>ANN) is a computational model inspired by the human brain’s neural structure. It consists of interconnected nodes (neurons) organized into layers. Information flows through these nodes, and the network adjusts the connection strengths (weights) during training to learn from data, enabling it to recognize patterns, make predictions, and solve various tasks in machine learning and artificial intelligence.</a:t>
            </a:r>
            <a:endParaRPr lang="en-US" sz="3200" dirty="0"/>
          </a:p>
        </p:txBody>
      </p:sp>
    </p:spTree>
    <p:extLst>
      <p:ext uri="{BB962C8B-B14F-4D97-AF65-F5344CB8AC3E}">
        <p14:creationId xmlns:p14="http://schemas.microsoft.com/office/powerpoint/2010/main" val="300165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2510-1ED4-2FA5-C606-1FF09075E5B3}"/>
              </a:ext>
            </a:extLst>
          </p:cNvPr>
          <p:cNvSpPr>
            <a:spLocks noGrp="1"/>
          </p:cNvSpPr>
          <p:nvPr>
            <p:ph type="title"/>
          </p:nvPr>
        </p:nvSpPr>
        <p:spPr>
          <a:xfrm>
            <a:off x="1162363" y="339118"/>
            <a:ext cx="8596668" cy="1320800"/>
          </a:xfrm>
        </p:spPr>
        <p:txBody>
          <a:bodyPr>
            <a:noAutofit/>
          </a:bodyPr>
          <a:lstStyle/>
          <a:p>
            <a:pPr algn="ctr"/>
            <a:r>
              <a:rPr lang="en-US" sz="4000" b="1" i="0" u="sng" dirty="0">
                <a:solidFill>
                  <a:srgbClr val="383838"/>
                </a:solidFill>
                <a:effectLst/>
                <a:latin typeface="Inter"/>
              </a:rPr>
              <a:t>Artificial Neural Networks Architecture</a:t>
            </a:r>
            <a:br>
              <a:rPr lang="en-US" sz="4000" b="1" i="0" u="sng" dirty="0">
                <a:solidFill>
                  <a:srgbClr val="383838"/>
                </a:solidFill>
                <a:effectLst/>
                <a:latin typeface="Inter"/>
              </a:rPr>
            </a:br>
            <a:br>
              <a:rPr lang="en-US" sz="4000" b="1" u="sng" dirty="0"/>
            </a:br>
            <a:endParaRPr lang="en-US" sz="4000" b="1" u="sng" dirty="0"/>
          </a:p>
        </p:txBody>
      </p:sp>
      <p:sp>
        <p:nvSpPr>
          <p:cNvPr id="3" name="Content Placeholder 2">
            <a:extLst>
              <a:ext uri="{FF2B5EF4-FFF2-40B4-BE49-F238E27FC236}">
                <a16:creationId xmlns:a16="http://schemas.microsoft.com/office/drawing/2014/main" id="{A7C5E781-1315-20EA-BF56-F54095C7F4ED}"/>
              </a:ext>
            </a:extLst>
          </p:cNvPr>
          <p:cNvSpPr>
            <a:spLocks noGrp="1"/>
          </p:cNvSpPr>
          <p:nvPr>
            <p:ph idx="1"/>
          </p:nvPr>
        </p:nvSpPr>
        <p:spPr>
          <a:xfrm>
            <a:off x="257091" y="1070074"/>
            <a:ext cx="10565811" cy="5448808"/>
          </a:xfrm>
        </p:spPr>
        <p:txBody>
          <a:bodyPr>
            <a:noAutofit/>
          </a:bodyPr>
          <a:lstStyle/>
          <a:p>
            <a:pPr marL="457200" indent="-457200">
              <a:buFont typeface="+mj-lt"/>
              <a:buAutoNum type="arabicPeriod"/>
            </a:pPr>
            <a:r>
              <a:rPr lang="en-US" sz="2400" b="0" i="0" dirty="0">
                <a:solidFill>
                  <a:srgbClr val="383838"/>
                </a:solidFill>
                <a:effectLst/>
                <a:latin typeface="Inter"/>
              </a:rPr>
              <a:t>There are three layers in the network architecture: the input layer, the hidden layer (more than one), and the output layer. Because of the numerous layers are sometimes referred to as the MLP (Multi-Layer Perceptron).</a:t>
            </a:r>
          </a:p>
          <a:p>
            <a:pPr marL="457200" indent="-457200">
              <a:buFont typeface="+mj-lt"/>
              <a:buAutoNum type="arabicPeriod"/>
            </a:pPr>
            <a:r>
              <a:rPr lang="en-US" sz="2400" b="0" i="0" dirty="0">
                <a:solidFill>
                  <a:srgbClr val="383838"/>
                </a:solidFill>
                <a:effectLst/>
                <a:latin typeface="Inter"/>
              </a:rPr>
              <a:t>It is possible to think of the hidden layer as a “distillation layer,” which extracts some of the most relevant patterns from the inputs and sends them on to the next layer for further analysis. It accelerates and improves the efficiency of the network by recognizing just the most important information from the inputs and discarding the redundant information.</a:t>
            </a:r>
          </a:p>
          <a:p>
            <a:pPr marL="457200" indent="-457200" algn="l">
              <a:buFont typeface="+mj-lt"/>
              <a:buAutoNum type="arabicPeriod"/>
            </a:pPr>
            <a:r>
              <a:rPr lang="en-US" sz="2400" b="0" i="0" dirty="0">
                <a:solidFill>
                  <a:srgbClr val="383838"/>
                </a:solidFill>
                <a:effectLst/>
                <a:latin typeface="Inter"/>
              </a:rPr>
              <a:t> The activation function is important for two reasons: first, it allows you to turn   on your computer.</a:t>
            </a:r>
          </a:p>
          <a:p>
            <a:pPr marL="0" indent="0" algn="l">
              <a:buNone/>
            </a:pPr>
            <a:r>
              <a:rPr lang="en-US" sz="2400" b="0" i="0" dirty="0">
                <a:solidFill>
                  <a:srgbClr val="383838"/>
                </a:solidFill>
                <a:effectLst/>
                <a:latin typeface="Inter"/>
              </a:rPr>
              <a:t>This model captures the presence of non-linear relationships between the inputs.</a:t>
            </a:r>
          </a:p>
          <a:p>
            <a:pPr marL="0" indent="0" algn="l">
              <a:buNone/>
            </a:pPr>
            <a:r>
              <a:rPr lang="en-US" sz="2400" b="0" i="0" dirty="0">
                <a:solidFill>
                  <a:srgbClr val="383838"/>
                </a:solidFill>
                <a:effectLst/>
                <a:latin typeface="Inter"/>
              </a:rPr>
              <a:t>It contributes to the conversion of the input into a more usable output.</a:t>
            </a:r>
          </a:p>
          <a:p>
            <a:pPr marL="457200" indent="-457200">
              <a:buAutoNum type="arabicPeriod"/>
            </a:pPr>
            <a:endParaRPr lang="en-US" sz="2400" dirty="0"/>
          </a:p>
        </p:txBody>
      </p:sp>
    </p:spTree>
    <p:extLst>
      <p:ext uri="{BB962C8B-B14F-4D97-AF65-F5344CB8AC3E}">
        <p14:creationId xmlns:p14="http://schemas.microsoft.com/office/powerpoint/2010/main" val="103954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2510-1ED4-2FA5-C606-1FF09075E5B3}"/>
              </a:ext>
            </a:extLst>
          </p:cNvPr>
          <p:cNvSpPr>
            <a:spLocks noGrp="1"/>
          </p:cNvSpPr>
          <p:nvPr>
            <p:ph type="title"/>
          </p:nvPr>
        </p:nvSpPr>
        <p:spPr>
          <a:xfrm>
            <a:off x="1162363" y="339118"/>
            <a:ext cx="8596668" cy="1320800"/>
          </a:xfrm>
        </p:spPr>
        <p:txBody>
          <a:bodyPr>
            <a:noAutofit/>
          </a:bodyPr>
          <a:lstStyle/>
          <a:p>
            <a:pPr algn="ctr"/>
            <a:r>
              <a:rPr lang="en-US" sz="4000" b="1" i="0" u="sng" dirty="0">
                <a:solidFill>
                  <a:srgbClr val="383838"/>
                </a:solidFill>
                <a:effectLst/>
                <a:latin typeface="Inter"/>
              </a:rPr>
              <a:t>Artificial Neural Networks Architecture</a:t>
            </a:r>
            <a:br>
              <a:rPr lang="en-US" sz="4000" b="1" i="0" u="sng" dirty="0">
                <a:solidFill>
                  <a:srgbClr val="383838"/>
                </a:solidFill>
                <a:effectLst/>
                <a:latin typeface="Inter"/>
              </a:rPr>
            </a:br>
            <a:br>
              <a:rPr lang="en-US" sz="4000" b="1" u="sng" dirty="0"/>
            </a:br>
            <a:endParaRPr lang="en-US" sz="4000" b="1" u="sng" dirty="0"/>
          </a:p>
        </p:txBody>
      </p:sp>
      <p:sp>
        <p:nvSpPr>
          <p:cNvPr id="3" name="Content Placeholder 2">
            <a:extLst>
              <a:ext uri="{FF2B5EF4-FFF2-40B4-BE49-F238E27FC236}">
                <a16:creationId xmlns:a16="http://schemas.microsoft.com/office/drawing/2014/main" id="{A7C5E781-1315-20EA-BF56-F54095C7F4ED}"/>
              </a:ext>
            </a:extLst>
          </p:cNvPr>
          <p:cNvSpPr>
            <a:spLocks noGrp="1"/>
          </p:cNvSpPr>
          <p:nvPr>
            <p:ph idx="1"/>
          </p:nvPr>
        </p:nvSpPr>
        <p:spPr>
          <a:xfrm>
            <a:off x="1205948" y="1478943"/>
            <a:ext cx="9780103" cy="4587902"/>
          </a:xfrm>
        </p:spPr>
        <p:txBody>
          <a:bodyPr>
            <a:noAutofit/>
          </a:bodyPr>
          <a:lstStyle/>
          <a:p>
            <a:pPr marL="0" indent="0">
              <a:buNone/>
            </a:pPr>
            <a:r>
              <a:rPr lang="en-US" sz="2000" dirty="0">
                <a:solidFill>
                  <a:srgbClr val="383838"/>
                </a:solidFill>
                <a:latin typeface="Inter"/>
              </a:rPr>
              <a:t>4-</a:t>
            </a:r>
            <a:r>
              <a:rPr lang="en-US" sz="2000" b="0" i="0" dirty="0">
                <a:solidFill>
                  <a:srgbClr val="383838"/>
                </a:solidFill>
                <a:effectLst/>
                <a:latin typeface="Inter"/>
              </a:rPr>
              <a:t> Finding the “optimal values of W — weights” that minimize prediction error is      critical to building a successful model. The “backpropagation algorithm” does this by converting ANN into a learning algorithm by learning from mistakes. It is possible to think of the hidden layer as a “distillation layer,” which extracts some of the most relevant patterns from the inputs and sends them on to the next layer for further analysis. It accelerates and improves the efficiency of the network by recognizing just the most important information from the inputs and discarding the redundant information.</a:t>
            </a:r>
          </a:p>
          <a:p>
            <a:pPr marL="457200" indent="-457200">
              <a:buFont typeface="+mj-lt"/>
              <a:buAutoNum type="arabicPeriod"/>
            </a:pPr>
            <a:endParaRPr lang="en-US" sz="2000" b="0" i="0" dirty="0">
              <a:solidFill>
                <a:srgbClr val="383838"/>
              </a:solidFill>
              <a:effectLst/>
              <a:latin typeface="Inter"/>
            </a:endParaRPr>
          </a:p>
          <a:p>
            <a:pPr marL="0" indent="0">
              <a:buNone/>
            </a:pPr>
            <a:r>
              <a:rPr lang="en-US" sz="2000" b="0" i="0" dirty="0">
                <a:solidFill>
                  <a:srgbClr val="383838"/>
                </a:solidFill>
                <a:effectLst/>
                <a:latin typeface="Inter"/>
              </a:rPr>
              <a:t>5- The optimization approach uses a “gradient descent” technique to quantify prediction errors. To find the optimum value for W, small adjustments in W are tried, and the impact on prediction errors is examined. Finally, those W values are chosen as ideal since further W changes do not reduce mistakes.</a:t>
            </a:r>
            <a:endParaRPr lang="en-US" sz="2000" dirty="0"/>
          </a:p>
        </p:txBody>
      </p:sp>
    </p:spTree>
    <p:extLst>
      <p:ext uri="{BB962C8B-B14F-4D97-AF65-F5344CB8AC3E}">
        <p14:creationId xmlns:p14="http://schemas.microsoft.com/office/powerpoint/2010/main" val="415944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tivation functions,artificial neural networks">
            <a:extLst>
              <a:ext uri="{FF2B5EF4-FFF2-40B4-BE49-F238E27FC236}">
                <a16:creationId xmlns:a16="http://schemas.microsoft.com/office/drawing/2014/main" id="{C5766AD4-3FF1-113C-6C41-A9C6A9FA3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7" y="1248852"/>
            <a:ext cx="5538421" cy="3911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28" name="Picture 4" descr="Artificial Neural Networks and its Applications - GeeksforGeeks">
            <a:extLst>
              <a:ext uri="{FF2B5EF4-FFF2-40B4-BE49-F238E27FC236}">
                <a16:creationId xmlns:a16="http://schemas.microsoft.com/office/drawing/2014/main" id="{DFECBD2E-7E9A-8867-9CEB-0F72C4966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402" y="1176793"/>
            <a:ext cx="6265629" cy="4086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7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2529987" y="188044"/>
            <a:ext cx="6121032" cy="837675"/>
          </a:xfrm>
        </p:spPr>
        <p:txBody>
          <a:bodyPr>
            <a:noAutofit/>
          </a:bodyPr>
          <a:lstStyle/>
          <a:p>
            <a:pPr algn="ctr"/>
            <a:r>
              <a:rPr lang="en-US" b="1" i="0" u="sng" dirty="0">
                <a:solidFill>
                  <a:srgbClr val="273239"/>
                </a:solidFill>
                <a:effectLst/>
                <a:latin typeface="Nunito" pitchFamily="2" charset="0"/>
              </a:rPr>
              <a:t>What is Perceptron?</a:t>
            </a:r>
            <a:br>
              <a:rPr lang="en-US" b="1" i="0" u="sng" dirty="0">
                <a:solidFill>
                  <a:srgbClr val="273239"/>
                </a:solidFill>
                <a:effectLst/>
                <a:latin typeface="Nunito" pitchFamily="2" charset="0"/>
              </a:rPr>
            </a:br>
            <a:endParaRPr lang="en-US" u="sng" dirty="0"/>
          </a:p>
        </p:txBody>
      </p:sp>
      <p:sp>
        <p:nvSpPr>
          <p:cNvPr id="3" name="Content Placeholder 2">
            <a:extLst>
              <a:ext uri="{FF2B5EF4-FFF2-40B4-BE49-F238E27FC236}">
                <a16:creationId xmlns:a16="http://schemas.microsoft.com/office/drawing/2014/main" id="{882F5548-5227-467C-363B-37F1A9091909}"/>
              </a:ext>
            </a:extLst>
          </p:cNvPr>
          <p:cNvSpPr>
            <a:spLocks noGrp="1"/>
          </p:cNvSpPr>
          <p:nvPr>
            <p:ph idx="1"/>
          </p:nvPr>
        </p:nvSpPr>
        <p:spPr>
          <a:xfrm>
            <a:off x="310102" y="1025719"/>
            <a:ext cx="5661327" cy="4492486"/>
          </a:xfrm>
        </p:spPr>
        <p:txBody>
          <a:bodyPr>
            <a:normAutofit fontScale="92500"/>
          </a:bodyPr>
          <a:lstStyle/>
          <a:p>
            <a:pPr marL="0" indent="0" algn="ctr">
              <a:buNone/>
            </a:pPr>
            <a:r>
              <a:rPr lang="en-US" sz="2400" b="0" i="0" dirty="0">
                <a:solidFill>
                  <a:srgbClr val="273239"/>
                </a:solidFill>
                <a:effectLst/>
                <a:latin typeface="Nunito" pitchFamily="2" charset="0"/>
              </a:rPr>
              <a:t>Perceptron is one of the simplest</a:t>
            </a:r>
            <a:r>
              <a:rPr lang="en-US" sz="2400" u="sng" dirty="0">
                <a:latin typeface="Nunito" pitchFamily="2" charset="0"/>
              </a:rPr>
              <a:t> Artificial neural network architectures</a:t>
            </a:r>
            <a:r>
              <a:rPr lang="en-US" sz="2400" b="0" i="0" dirty="0">
                <a:solidFill>
                  <a:srgbClr val="273239"/>
                </a:solidFill>
                <a:effectLst/>
                <a:latin typeface="Nunito" pitchFamily="2" charset="0"/>
              </a:rPr>
              <a:t>. It was introduced by Frank Rosenblatt in 1957s. It is the simplest type of feedforward neural network, consisting of a single layer of input nodes that are fully connected to a layer of output nodes. It can learn the linearly separable patterns. it uses slightly different types of artificial neurons known as threshold logic units (TLU). it was first introduced by McCulloch and Walter Pitts in the 1940s.</a:t>
            </a:r>
            <a:endParaRPr lang="en-US" sz="2400" dirty="0"/>
          </a:p>
        </p:txBody>
      </p:sp>
      <p:pic>
        <p:nvPicPr>
          <p:cNvPr id="5" name="Picture 4">
            <a:extLst>
              <a:ext uri="{FF2B5EF4-FFF2-40B4-BE49-F238E27FC236}">
                <a16:creationId xmlns:a16="http://schemas.microsoft.com/office/drawing/2014/main" id="{0BDDD410-65A1-D162-4EBF-A0CF1EAC3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570" y="782210"/>
            <a:ext cx="5661327" cy="5109706"/>
          </a:xfrm>
          <a:prstGeom prst="rect">
            <a:avLst/>
          </a:prstGeom>
        </p:spPr>
      </p:pic>
    </p:spTree>
    <p:extLst>
      <p:ext uri="{BB962C8B-B14F-4D97-AF65-F5344CB8AC3E}">
        <p14:creationId xmlns:p14="http://schemas.microsoft.com/office/powerpoint/2010/main" val="403071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2529987" y="188044"/>
            <a:ext cx="6121032" cy="837675"/>
          </a:xfrm>
        </p:spPr>
        <p:txBody>
          <a:bodyPr>
            <a:noAutofit/>
          </a:bodyPr>
          <a:lstStyle/>
          <a:p>
            <a:pPr algn="ctr" fontAlgn="base"/>
            <a:r>
              <a:rPr lang="en-US" b="1" i="0" u="sng" dirty="0">
                <a:solidFill>
                  <a:srgbClr val="273239"/>
                </a:solidFill>
                <a:effectLst/>
                <a:latin typeface="Nunito" pitchFamily="2" charset="0"/>
              </a:rPr>
              <a:t>Types of Perceptron</a:t>
            </a:r>
            <a:br>
              <a:rPr lang="en-US" b="1" i="0" u="sng" dirty="0">
                <a:solidFill>
                  <a:srgbClr val="273239"/>
                </a:solidFill>
                <a:effectLst/>
                <a:latin typeface="Nunito" pitchFamily="2" charset="0"/>
              </a:rPr>
            </a:br>
            <a:br>
              <a:rPr lang="en-US" b="0" i="0" u="sng" dirty="0">
                <a:solidFill>
                  <a:srgbClr val="273239"/>
                </a:solidFill>
                <a:effectLst/>
                <a:latin typeface="Nunito" pitchFamily="2" charset="0"/>
              </a:rPr>
            </a:br>
            <a:endParaRPr lang="en-US" u="sng" dirty="0"/>
          </a:p>
        </p:txBody>
      </p:sp>
      <p:sp>
        <p:nvSpPr>
          <p:cNvPr id="3" name="Content Placeholder 2">
            <a:extLst>
              <a:ext uri="{FF2B5EF4-FFF2-40B4-BE49-F238E27FC236}">
                <a16:creationId xmlns:a16="http://schemas.microsoft.com/office/drawing/2014/main" id="{882F5548-5227-467C-363B-37F1A9091909}"/>
              </a:ext>
            </a:extLst>
          </p:cNvPr>
          <p:cNvSpPr>
            <a:spLocks noGrp="1"/>
          </p:cNvSpPr>
          <p:nvPr>
            <p:ph idx="1"/>
          </p:nvPr>
        </p:nvSpPr>
        <p:spPr>
          <a:xfrm>
            <a:off x="1113184" y="1182756"/>
            <a:ext cx="9907241" cy="5084693"/>
          </a:xfrm>
        </p:spPr>
        <p:txBody>
          <a:bodyPr>
            <a:norm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Single-Layer Perceptron:</a:t>
            </a:r>
            <a:r>
              <a:rPr lang="en-US" sz="3200" b="0" i="0" dirty="0">
                <a:solidFill>
                  <a:srgbClr val="273239"/>
                </a:solidFill>
                <a:effectLst/>
                <a:latin typeface="Nunito" pitchFamily="2" charset="0"/>
              </a:rPr>
              <a:t> This type of perceptron is limited to learning linearly separable patterns. effective for tasks where the data can be divided into distinct categories through a straight line.</a:t>
            </a:r>
          </a:p>
          <a:p>
            <a:pPr algn="l" fontAlgn="base">
              <a:buFont typeface="Arial" panose="020B0604020202020204" pitchFamily="34" charset="0"/>
              <a:buChar char="•"/>
            </a:pPr>
            <a:r>
              <a:rPr lang="en-US" sz="3200" b="1" i="0" dirty="0">
                <a:solidFill>
                  <a:srgbClr val="273239"/>
                </a:solidFill>
                <a:effectLst/>
                <a:latin typeface="Nunito" pitchFamily="2" charset="0"/>
              </a:rPr>
              <a:t>Multilayer Perceptron</a:t>
            </a:r>
            <a:r>
              <a:rPr lang="en-US" sz="3200" b="0" i="0" dirty="0">
                <a:solidFill>
                  <a:srgbClr val="273239"/>
                </a:solidFill>
                <a:effectLst/>
                <a:latin typeface="Nunito" pitchFamily="2" charset="0"/>
              </a:rPr>
              <a:t>: Multilayer </a:t>
            </a:r>
            <a:r>
              <a:rPr lang="en-US" sz="3200" b="0" i="0" dirty="0" err="1">
                <a:solidFill>
                  <a:srgbClr val="273239"/>
                </a:solidFill>
                <a:effectLst/>
                <a:latin typeface="Nunito" pitchFamily="2" charset="0"/>
              </a:rPr>
              <a:t>perceptrons</a:t>
            </a:r>
            <a:r>
              <a:rPr lang="en-US" sz="3200" b="0" i="0" dirty="0">
                <a:solidFill>
                  <a:srgbClr val="273239"/>
                </a:solidFill>
                <a:effectLst/>
                <a:latin typeface="Nunito" pitchFamily="2" charset="0"/>
              </a:rPr>
              <a:t> possess enhanced processing capabilities as they consist of two or more layers, adept at handling more complex patterns and relationships within the data.</a:t>
            </a:r>
          </a:p>
        </p:txBody>
      </p:sp>
    </p:spTree>
    <p:extLst>
      <p:ext uri="{BB962C8B-B14F-4D97-AF65-F5344CB8AC3E}">
        <p14:creationId xmlns:p14="http://schemas.microsoft.com/office/powerpoint/2010/main" val="65846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7799-E40C-4141-D82B-98DC74F10E19}"/>
              </a:ext>
            </a:extLst>
          </p:cNvPr>
          <p:cNvSpPr>
            <a:spLocks noGrp="1"/>
          </p:cNvSpPr>
          <p:nvPr>
            <p:ph type="title"/>
          </p:nvPr>
        </p:nvSpPr>
        <p:spPr>
          <a:xfrm>
            <a:off x="1763699" y="219600"/>
            <a:ext cx="7903596" cy="837675"/>
          </a:xfrm>
        </p:spPr>
        <p:txBody>
          <a:bodyPr>
            <a:noAutofit/>
          </a:bodyPr>
          <a:lstStyle/>
          <a:p>
            <a:pPr algn="ctr" fontAlgn="base"/>
            <a:r>
              <a:rPr lang="en-US" b="1" i="0" u="sng" dirty="0">
                <a:solidFill>
                  <a:srgbClr val="273239"/>
                </a:solidFill>
                <a:effectLst/>
                <a:latin typeface="Nunito" pitchFamily="2" charset="0"/>
              </a:rPr>
              <a:t>Basic Components of Perceptron</a:t>
            </a:r>
            <a:br>
              <a:rPr lang="en-US" b="1" i="0" u="sng" dirty="0">
                <a:solidFill>
                  <a:srgbClr val="273239"/>
                </a:solidFill>
                <a:effectLst/>
                <a:latin typeface="Nunito" pitchFamily="2" charset="0"/>
              </a:rPr>
            </a:br>
            <a:br>
              <a:rPr lang="en-US" b="1" i="0" u="sng" dirty="0">
                <a:solidFill>
                  <a:srgbClr val="273239"/>
                </a:solidFill>
                <a:effectLst/>
                <a:latin typeface="Nunito" pitchFamily="2" charset="0"/>
              </a:rPr>
            </a:br>
            <a:br>
              <a:rPr lang="en-US" b="0" i="0" u="sng" dirty="0">
                <a:solidFill>
                  <a:srgbClr val="273239"/>
                </a:solidFill>
                <a:effectLst/>
                <a:latin typeface="Nunito" pitchFamily="2" charset="0"/>
              </a:rPr>
            </a:br>
            <a:endParaRPr lang="en-US" u="sng" dirty="0"/>
          </a:p>
        </p:txBody>
      </p:sp>
      <p:sp>
        <p:nvSpPr>
          <p:cNvPr id="3" name="Content Placeholder 2">
            <a:extLst>
              <a:ext uri="{FF2B5EF4-FFF2-40B4-BE49-F238E27FC236}">
                <a16:creationId xmlns:a16="http://schemas.microsoft.com/office/drawing/2014/main" id="{882F5548-5227-467C-363B-37F1A9091909}"/>
              </a:ext>
            </a:extLst>
          </p:cNvPr>
          <p:cNvSpPr>
            <a:spLocks noGrp="1"/>
          </p:cNvSpPr>
          <p:nvPr>
            <p:ph idx="1"/>
          </p:nvPr>
        </p:nvSpPr>
        <p:spPr>
          <a:xfrm>
            <a:off x="657225" y="1095375"/>
            <a:ext cx="9944100" cy="5618094"/>
          </a:xfrm>
        </p:spPr>
        <p:txBody>
          <a:bodyPr>
            <a:normAutofit fontScale="85000" lnSpcReduction="20000"/>
          </a:bodyPr>
          <a:lstStyle/>
          <a:p>
            <a:pPr algn="l" fontAlgn="base">
              <a:buFont typeface="Arial" panose="020B0604020202020204" pitchFamily="34" charset="0"/>
              <a:buChar char="•"/>
            </a:pPr>
            <a:r>
              <a:rPr lang="en-US" sz="2400" b="1" i="0" dirty="0">
                <a:solidFill>
                  <a:srgbClr val="273239"/>
                </a:solidFill>
                <a:effectLst/>
                <a:latin typeface="Nunito" pitchFamily="2" charset="0"/>
              </a:rPr>
              <a:t>Input Features:</a:t>
            </a:r>
            <a:r>
              <a:rPr lang="en-US" sz="2400" b="0" i="0" dirty="0">
                <a:solidFill>
                  <a:srgbClr val="273239"/>
                </a:solidFill>
                <a:effectLst/>
                <a:latin typeface="Nunito" pitchFamily="2" charset="0"/>
              </a:rPr>
              <a:t> The perceptron takes multiple input features, each input feature represents a characteristic or attribute of the input data.</a:t>
            </a:r>
          </a:p>
          <a:p>
            <a:pPr algn="l" fontAlgn="base">
              <a:buFont typeface="Arial" panose="020B0604020202020204" pitchFamily="34" charset="0"/>
              <a:buChar char="•"/>
            </a:pPr>
            <a:r>
              <a:rPr lang="en-US" sz="2400" b="1" i="0" dirty="0">
                <a:solidFill>
                  <a:srgbClr val="273239"/>
                </a:solidFill>
                <a:effectLst/>
                <a:latin typeface="Nunito" pitchFamily="2" charset="0"/>
              </a:rPr>
              <a:t>Weights</a:t>
            </a:r>
            <a:r>
              <a:rPr lang="en-US" sz="2400" b="0" i="0" dirty="0">
                <a:solidFill>
                  <a:srgbClr val="273239"/>
                </a:solidFill>
                <a:effectLst/>
                <a:latin typeface="Nunito" pitchFamily="2" charset="0"/>
              </a:rPr>
              <a:t>: Each input feature is associated with a weight, determining the significance of each input feature in influencing the perceptron’s output. During training, these weights are adjusted to learn the optimal values.</a:t>
            </a:r>
          </a:p>
          <a:p>
            <a:pPr algn="l" fontAlgn="base">
              <a:buFont typeface="Arial" panose="020B0604020202020204" pitchFamily="34" charset="0"/>
              <a:buChar char="•"/>
            </a:pPr>
            <a:r>
              <a:rPr lang="en-US" sz="2400" b="1" i="0" dirty="0">
                <a:solidFill>
                  <a:srgbClr val="273239"/>
                </a:solidFill>
                <a:effectLst/>
                <a:latin typeface="Nunito" pitchFamily="2" charset="0"/>
              </a:rPr>
              <a:t>Summation Function</a:t>
            </a:r>
            <a:r>
              <a:rPr lang="en-US" sz="2400" b="0" i="0" dirty="0">
                <a:solidFill>
                  <a:srgbClr val="273239"/>
                </a:solidFill>
                <a:effectLst/>
                <a:latin typeface="Nunito" pitchFamily="2" charset="0"/>
              </a:rPr>
              <a:t>: The perceptron calculates the weighted sum of its inputs using the summation function. The summation function combines the inputs with their respective weights to produce a weighted sum.</a:t>
            </a:r>
          </a:p>
          <a:p>
            <a:pPr algn="l" fontAlgn="base">
              <a:buFont typeface="Arial" panose="020B0604020202020204" pitchFamily="34" charset="0"/>
              <a:buChar char="•"/>
            </a:pPr>
            <a:r>
              <a:rPr lang="en-US" sz="2400" b="1" i="0" dirty="0">
                <a:solidFill>
                  <a:srgbClr val="273239"/>
                </a:solidFill>
                <a:effectLst/>
                <a:latin typeface="Nunito" pitchFamily="2" charset="0"/>
              </a:rPr>
              <a:t>Activation Function</a:t>
            </a:r>
            <a:r>
              <a:rPr lang="en-US" sz="2400" b="0" i="0" dirty="0">
                <a:solidFill>
                  <a:srgbClr val="273239"/>
                </a:solidFill>
                <a:effectLst/>
                <a:latin typeface="Nunito" pitchFamily="2" charset="0"/>
              </a:rPr>
              <a:t>: The weighted sum is then passed through an </a:t>
            </a:r>
            <a:r>
              <a:rPr lang="en-US" sz="2400" u="sng" dirty="0">
                <a:solidFill>
                  <a:srgbClr val="273239"/>
                </a:solidFill>
                <a:latin typeface="Nunito" pitchFamily="2" charset="0"/>
              </a:rPr>
              <a:t>activation function</a:t>
            </a:r>
            <a:r>
              <a:rPr lang="en-US" sz="2400" b="0" i="0" dirty="0">
                <a:solidFill>
                  <a:srgbClr val="273239"/>
                </a:solidFill>
                <a:effectLst/>
                <a:latin typeface="Nunito" pitchFamily="2" charset="0"/>
              </a:rPr>
              <a:t>. Perceptron uses Heaviside step function functions. which take the summed values as input and compare with the threshold and provide the output as 0 or 1.</a:t>
            </a:r>
          </a:p>
          <a:p>
            <a:pPr algn="l" fontAlgn="base">
              <a:buFont typeface="Arial" panose="020B0604020202020204" pitchFamily="34" charset="0"/>
              <a:buChar char="•"/>
            </a:pPr>
            <a:r>
              <a:rPr lang="en-US" sz="2400" b="1" i="0" dirty="0">
                <a:solidFill>
                  <a:srgbClr val="273239"/>
                </a:solidFill>
                <a:effectLst/>
                <a:latin typeface="Nunito" pitchFamily="2" charset="0"/>
              </a:rPr>
              <a:t>Output</a:t>
            </a:r>
            <a:r>
              <a:rPr lang="en-US" sz="2400" b="0" i="0" dirty="0">
                <a:solidFill>
                  <a:srgbClr val="273239"/>
                </a:solidFill>
                <a:effectLst/>
                <a:latin typeface="Nunito" pitchFamily="2" charset="0"/>
              </a:rPr>
              <a:t>: The final output of the perceptron, is determined by the activation function’s result. For example, in binary classification problems, the output might represent a predicted class (0 or 1).</a:t>
            </a:r>
          </a:p>
          <a:p>
            <a:pPr algn="l" fontAlgn="base">
              <a:buFont typeface="Arial" panose="020B0604020202020204" pitchFamily="34" charset="0"/>
              <a:buChar char="•"/>
            </a:pPr>
            <a:r>
              <a:rPr lang="en-US" sz="2400" b="1" i="0" dirty="0">
                <a:solidFill>
                  <a:srgbClr val="273239"/>
                </a:solidFill>
                <a:effectLst/>
                <a:latin typeface="Nunito" pitchFamily="2" charset="0"/>
              </a:rPr>
              <a:t>Bias</a:t>
            </a:r>
            <a:r>
              <a:rPr lang="en-US" sz="2400" b="0" i="0" dirty="0">
                <a:solidFill>
                  <a:srgbClr val="273239"/>
                </a:solidFill>
                <a:effectLst/>
                <a:latin typeface="Nunito" pitchFamily="2" charset="0"/>
              </a:rPr>
              <a:t>: A bias term is often included in the perceptron model. The bias allows the model to make adjustments that are independent of the input. It is an additional parameter that is learned during training.</a:t>
            </a:r>
          </a:p>
        </p:txBody>
      </p:sp>
    </p:spTree>
    <p:extLst>
      <p:ext uri="{BB962C8B-B14F-4D97-AF65-F5344CB8AC3E}">
        <p14:creationId xmlns:p14="http://schemas.microsoft.com/office/powerpoint/2010/main" val="2018661341"/>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1425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Inter</vt:lpstr>
      <vt:lpstr>Nunito</vt:lpstr>
      <vt:lpstr>Source Sans 3</vt:lpstr>
      <vt:lpstr>Trebuchet MS</vt:lpstr>
      <vt:lpstr>Wingdings 3</vt:lpstr>
      <vt:lpstr>Facet</vt:lpstr>
      <vt:lpstr>Artificial Neural Networks</vt:lpstr>
      <vt:lpstr>Introduction to Artificial Neural Networks</vt:lpstr>
      <vt:lpstr>What is Artificial Neural Network(ANN)?  </vt:lpstr>
      <vt:lpstr>Artificial Neural Networks Architecture  </vt:lpstr>
      <vt:lpstr>Artificial Neural Networks Architecture  </vt:lpstr>
      <vt:lpstr>PowerPoint Presentation</vt:lpstr>
      <vt:lpstr>What is Perceptron? </vt:lpstr>
      <vt:lpstr>Types of Perceptron  </vt:lpstr>
      <vt:lpstr>Basic Components of Perceptron   </vt:lpstr>
      <vt:lpstr>Limitations of Perceptron</vt:lpstr>
      <vt:lpstr>Q&amp;A(Perceptron)</vt:lpstr>
      <vt:lpstr> What is Multi-layer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HP</dc:creator>
  <cp:lastModifiedBy>HP</cp:lastModifiedBy>
  <cp:revision>1</cp:revision>
  <dcterms:created xsi:type="dcterms:W3CDTF">2024-04-25T13:52:26Z</dcterms:created>
  <dcterms:modified xsi:type="dcterms:W3CDTF">2024-04-25T15:06:01Z</dcterms:modified>
</cp:coreProperties>
</file>