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61" r:id="rId3"/>
    <p:sldId id="257" r:id="rId4"/>
    <p:sldId id="260" r:id="rId5"/>
    <p:sldId id="259" r:id="rId6"/>
    <p:sldId id="258"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0" d="100"/>
          <a:sy n="80" d="100"/>
        </p:scale>
        <p:origin x="1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E8CBEA-7626-475B-AB9B-2D0B0D29F38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EE104-4795-4756-869F-5A0A45B4C5E3}" type="slidenum">
              <a:rPr lang="en-US" smtClean="0"/>
              <a:t>‹#›</a:t>
            </a:fld>
            <a:endParaRPr lang="en-US"/>
          </a:p>
        </p:txBody>
      </p:sp>
    </p:spTree>
    <p:extLst>
      <p:ext uri="{BB962C8B-B14F-4D97-AF65-F5344CB8AC3E}">
        <p14:creationId xmlns:p14="http://schemas.microsoft.com/office/powerpoint/2010/main" val="1407575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8CBEA-7626-475B-AB9B-2D0B0D29F38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EE104-4795-4756-869F-5A0A45B4C5E3}" type="slidenum">
              <a:rPr lang="en-US" smtClean="0"/>
              <a:t>‹#›</a:t>
            </a:fld>
            <a:endParaRPr lang="en-US"/>
          </a:p>
        </p:txBody>
      </p:sp>
    </p:spTree>
    <p:extLst>
      <p:ext uri="{BB962C8B-B14F-4D97-AF65-F5344CB8AC3E}">
        <p14:creationId xmlns:p14="http://schemas.microsoft.com/office/powerpoint/2010/main" val="60914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8CBEA-7626-475B-AB9B-2D0B0D29F38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EE104-4795-4756-869F-5A0A45B4C5E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7055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8CBEA-7626-475B-AB9B-2D0B0D29F38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EE104-4795-4756-869F-5A0A45B4C5E3}" type="slidenum">
              <a:rPr lang="en-US" smtClean="0"/>
              <a:t>‹#›</a:t>
            </a:fld>
            <a:endParaRPr lang="en-US"/>
          </a:p>
        </p:txBody>
      </p:sp>
    </p:spTree>
    <p:extLst>
      <p:ext uri="{BB962C8B-B14F-4D97-AF65-F5344CB8AC3E}">
        <p14:creationId xmlns:p14="http://schemas.microsoft.com/office/powerpoint/2010/main" val="3395510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8CBEA-7626-475B-AB9B-2D0B0D29F38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EE104-4795-4756-869F-5A0A45B4C5E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3413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8CBEA-7626-475B-AB9B-2D0B0D29F38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EE104-4795-4756-869F-5A0A45B4C5E3}" type="slidenum">
              <a:rPr lang="en-US" smtClean="0"/>
              <a:t>‹#›</a:t>
            </a:fld>
            <a:endParaRPr lang="en-US"/>
          </a:p>
        </p:txBody>
      </p:sp>
    </p:spTree>
    <p:extLst>
      <p:ext uri="{BB962C8B-B14F-4D97-AF65-F5344CB8AC3E}">
        <p14:creationId xmlns:p14="http://schemas.microsoft.com/office/powerpoint/2010/main" val="2950732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8CBEA-7626-475B-AB9B-2D0B0D29F38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EE104-4795-4756-869F-5A0A45B4C5E3}" type="slidenum">
              <a:rPr lang="en-US" smtClean="0"/>
              <a:t>‹#›</a:t>
            </a:fld>
            <a:endParaRPr lang="en-US"/>
          </a:p>
        </p:txBody>
      </p:sp>
    </p:spTree>
    <p:extLst>
      <p:ext uri="{BB962C8B-B14F-4D97-AF65-F5344CB8AC3E}">
        <p14:creationId xmlns:p14="http://schemas.microsoft.com/office/powerpoint/2010/main" val="101566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8CBEA-7626-475B-AB9B-2D0B0D29F38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EE104-4795-4756-869F-5A0A45B4C5E3}" type="slidenum">
              <a:rPr lang="en-US" smtClean="0"/>
              <a:t>‹#›</a:t>
            </a:fld>
            <a:endParaRPr lang="en-US"/>
          </a:p>
        </p:txBody>
      </p:sp>
    </p:spTree>
    <p:extLst>
      <p:ext uri="{BB962C8B-B14F-4D97-AF65-F5344CB8AC3E}">
        <p14:creationId xmlns:p14="http://schemas.microsoft.com/office/powerpoint/2010/main" val="272654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8CBEA-7626-475B-AB9B-2D0B0D29F38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EE104-4795-4756-869F-5A0A45B4C5E3}" type="slidenum">
              <a:rPr lang="en-US" smtClean="0"/>
              <a:t>‹#›</a:t>
            </a:fld>
            <a:endParaRPr lang="en-US"/>
          </a:p>
        </p:txBody>
      </p:sp>
    </p:spTree>
    <p:extLst>
      <p:ext uri="{BB962C8B-B14F-4D97-AF65-F5344CB8AC3E}">
        <p14:creationId xmlns:p14="http://schemas.microsoft.com/office/powerpoint/2010/main" val="1799861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8CBEA-7626-475B-AB9B-2D0B0D29F38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EE104-4795-4756-869F-5A0A45B4C5E3}" type="slidenum">
              <a:rPr lang="en-US" smtClean="0"/>
              <a:t>‹#›</a:t>
            </a:fld>
            <a:endParaRPr lang="en-US"/>
          </a:p>
        </p:txBody>
      </p:sp>
    </p:spTree>
    <p:extLst>
      <p:ext uri="{BB962C8B-B14F-4D97-AF65-F5344CB8AC3E}">
        <p14:creationId xmlns:p14="http://schemas.microsoft.com/office/powerpoint/2010/main" val="1299837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E8CBEA-7626-475B-AB9B-2D0B0D29F38D}"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EE104-4795-4756-869F-5A0A45B4C5E3}" type="slidenum">
              <a:rPr lang="en-US" smtClean="0"/>
              <a:t>‹#›</a:t>
            </a:fld>
            <a:endParaRPr lang="en-US"/>
          </a:p>
        </p:txBody>
      </p:sp>
    </p:spTree>
    <p:extLst>
      <p:ext uri="{BB962C8B-B14F-4D97-AF65-F5344CB8AC3E}">
        <p14:creationId xmlns:p14="http://schemas.microsoft.com/office/powerpoint/2010/main" val="111988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E8CBEA-7626-475B-AB9B-2D0B0D29F38D}"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EE104-4795-4756-869F-5A0A45B4C5E3}" type="slidenum">
              <a:rPr lang="en-US" smtClean="0"/>
              <a:t>‹#›</a:t>
            </a:fld>
            <a:endParaRPr lang="en-US"/>
          </a:p>
        </p:txBody>
      </p:sp>
    </p:spTree>
    <p:extLst>
      <p:ext uri="{BB962C8B-B14F-4D97-AF65-F5344CB8AC3E}">
        <p14:creationId xmlns:p14="http://schemas.microsoft.com/office/powerpoint/2010/main" val="2822794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E8CBEA-7626-475B-AB9B-2D0B0D29F38D}"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EE104-4795-4756-869F-5A0A45B4C5E3}" type="slidenum">
              <a:rPr lang="en-US" smtClean="0"/>
              <a:t>‹#›</a:t>
            </a:fld>
            <a:endParaRPr lang="en-US"/>
          </a:p>
        </p:txBody>
      </p:sp>
    </p:spTree>
    <p:extLst>
      <p:ext uri="{BB962C8B-B14F-4D97-AF65-F5344CB8AC3E}">
        <p14:creationId xmlns:p14="http://schemas.microsoft.com/office/powerpoint/2010/main" val="1031050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8CBEA-7626-475B-AB9B-2D0B0D29F38D}"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EE104-4795-4756-869F-5A0A45B4C5E3}" type="slidenum">
              <a:rPr lang="en-US" smtClean="0"/>
              <a:t>‹#›</a:t>
            </a:fld>
            <a:endParaRPr lang="en-US"/>
          </a:p>
        </p:txBody>
      </p:sp>
    </p:spTree>
    <p:extLst>
      <p:ext uri="{BB962C8B-B14F-4D97-AF65-F5344CB8AC3E}">
        <p14:creationId xmlns:p14="http://schemas.microsoft.com/office/powerpoint/2010/main" val="972832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E8CBEA-7626-475B-AB9B-2D0B0D29F38D}"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EE104-4795-4756-869F-5A0A45B4C5E3}" type="slidenum">
              <a:rPr lang="en-US" smtClean="0"/>
              <a:t>‹#›</a:t>
            </a:fld>
            <a:endParaRPr lang="en-US"/>
          </a:p>
        </p:txBody>
      </p:sp>
    </p:spTree>
    <p:extLst>
      <p:ext uri="{BB962C8B-B14F-4D97-AF65-F5344CB8AC3E}">
        <p14:creationId xmlns:p14="http://schemas.microsoft.com/office/powerpoint/2010/main" val="3457822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E8CBEA-7626-475B-AB9B-2D0B0D29F38D}"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EE104-4795-4756-869F-5A0A45B4C5E3}" type="slidenum">
              <a:rPr lang="en-US" smtClean="0"/>
              <a:t>‹#›</a:t>
            </a:fld>
            <a:endParaRPr lang="en-US"/>
          </a:p>
        </p:txBody>
      </p:sp>
    </p:spTree>
    <p:extLst>
      <p:ext uri="{BB962C8B-B14F-4D97-AF65-F5344CB8AC3E}">
        <p14:creationId xmlns:p14="http://schemas.microsoft.com/office/powerpoint/2010/main" val="3626164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E8CBEA-7626-475B-AB9B-2D0B0D29F38D}" type="datetimeFigureOut">
              <a:rPr lang="en-US" smtClean="0"/>
              <a:t>4/25/2024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4EE104-4795-4756-869F-5A0A45B4C5E3}" type="slidenum">
              <a:rPr lang="en-US" smtClean="0"/>
              <a:t>‹#›</a:t>
            </a:fld>
            <a:endParaRPr lang="en-US"/>
          </a:p>
        </p:txBody>
      </p:sp>
    </p:spTree>
    <p:extLst>
      <p:ext uri="{BB962C8B-B14F-4D97-AF65-F5344CB8AC3E}">
        <p14:creationId xmlns:p14="http://schemas.microsoft.com/office/powerpoint/2010/main" val="347782754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supervised-unsupervised-learnin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803C-EE3B-F06C-A908-2EDD0B41BDF1}"/>
              </a:ext>
            </a:extLst>
          </p:cNvPr>
          <p:cNvSpPr>
            <a:spLocks noGrp="1"/>
          </p:cNvSpPr>
          <p:nvPr>
            <p:ph type="ctrTitle"/>
          </p:nvPr>
        </p:nvSpPr>
        <p:spPr>
          <a:xfrm>
            <a:off x="5799085" y="2039509"/>
            <a:ext cx="3604723" cy="2778981"/>
          </a:xfrm>
        </p:spPr>
        <p:txBody>
          <a:bodyPr>
            <a:noAutofit/>
          </a:bodyPr>
          <a:lstStyle/>
          <a:p>
            <a:r>
              <a:rPr lang="en-US" sz="6000" b="1" i="0" u="sng" dirty="0">
                <a:solidFill>
                  <a:srgbClr val="273239"/>
                </a:solidFill>
                <a:effectLst/>
                <a:latin typeface="Source Sans 3"/>
              </a:rPr>
              <a:t>K means Clustering</a:t>
            </a:r>
            <a:br>
              <a:rPr lang="en-US" sz="6000" b="1" i="0" u="sng" dirty="0">
                <a:solidFill>
                  <a:srgbClr val="273239"/>
                </a:solidFill>
                <a:effectLst/>
                <a:latin typeface="Source Sans 3"/>
              </a:rPr>
            </a:br>
            <a:endParaRPr lang="en-US" sz="6000" b="1" u="sng" dirty="0"/>
          </a:p>
        </p:txBody>
      </p:sp>
      <p:sp>
        <p:nvSpPr>
          <p:cNvPr id="3" name="Subtitle 2">
            <a:extLst>
              <a:ext uri="{FF2B5EF4-FFF2-40B4-BE49-F238E27FC236}">
                <a16:creationId xmlns:a16="http://schemas.microsoft.com/office/drawing/2014/main" id="{8E2EE2F6-B0A8-7B2B-C6C5-844A00F1A894}"/>
              </a:ext>
            </a:extLst>
          </p:cNvPr>
          <p:cNvSpPr>
            <a:spLocks noGrp="1"/>
          </p:cNvSpPr>
          <p:nvPr>
            <p:ph type="subTitle" idx="1"/>
          </p:nvPr>
        </p:nvSpPr>
        <p:spPr>
          <a:xfrm>
            <a:off x="7601446" y="4575618"/>
            <a:ext cx="1728215" cy="1356054"/>
          </a:xfrm>
        </p:spPr>
        <p:txBody>
          <a:bodyPr>
            <a:normAutofit/>
          </a:bodyPr>
          <a:lstStyle/>
          <a:p>
            <a:pPr algn="ctr"/>
            <a:r>
              <a:rPr lang="en-US" sz="2400" b="1" u="sng" dirty="0">
                <a:solidFill>
                  <a:schemeClr val="tx1"/>
                </a:solidFill>
                <a:latin typeface="Nunito" pitchFamily="2" charset="0"/>
              </a:rPr>
              <a:t>Talib Sir</a:t>
            </a:r>
          </a:p>
          <a:p>
            <a:pPr algn="ctr"/>
            <a:r>
              <a:rPr lang="en-US" sz="2400" b="1" u="sng" dirty="0">
                <a:solidFill>
                  <a:schemeClr val="tx1"/>
                </a:solidFill>
                <a:latin typeface="Nunito" pitchFamily="2" charset="0"/>
              </a:rPr>
              <a:t>AI/ML</a:t>
            </a:r>
            <a:endParaRPr lang="en-US" sz="2400" b="1" dirty="0">
              <a:solidFill>
                <a:schemeClr val="tx1"/>
              </a:solidFill>
            </a:endParaRPr>
          </a:p>
        </p:txBody>
      </p:sp>
      <p:pic>
        <p:nvPicPr>
          <p:cNvPr id="5" name="Picture 4">
            <a:extLst>
              <a:ext uri="{FF2B5EF4-FFF2-40B4-BE49-F238E27FC236}">
                <a16:creationId xmlns:a16="http://schemas.microsoft.com/office/drawing/2014/main" id="{DD2357DF-6DA3-F9A5-2033-4F6C096933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374" y="58641"/>
            <a:ext cx="3030590" cy="633573"/>
          </a:xfrm>
          <a:prstGeom prst="rect">
            <a:avLst/>
          </a:prstGeom>
        </p:spPr>
      </p:pic>
    </p:spTree>
    <p:extLst>
      <p:ext uri="{BB962C8B-B14F-4D97-AF65-F5344CB8AC3E}">
        <p14:creationId xmlns:p14="http://schemas.microsoft.com/office/powerpoint/2010/main" val="75628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803C-EE3B-F06C-A908-2EDD0B41BDF1}"/>
              </a:ext>
            </a:extLst>
          </p:cNvPr>
          <p:cNvSpPr>
            <a:spLocks noGrp="1"/>
          </p:cNvSpPr>
          <p:nvPr>
            <p:ph type="ctrTitle"/>
          </p:nvPr>
        </p:nvSpPr>
        <p:spPr>
          <a:xfrm>
            <a:off x="964890" y="834174"/>
            <a:ext cx="9144000" cy="1206167"/>
          </a:xfrm>
        </p:spPr>
        <p:txBody>
          <a:bodyPr>
            <a:normAutofit fontScale="90000"/>
          </a:bodyPr>
          <a:lstStyle/>
          <a:p>
            <a:r>
              <a:rPr lang="en-US" b="1" i="0" u="sng" dirty="0">
                <a:solidFill>
                  <a:srgbClr val="273239"/>
                </a:solidFill>
                <a:effectLst/>
                <a:latin typeface="Source Sans 3"/>
              </a:rPr>
              <a:t>K means Clustering – Introduction</a:t>
            </a:r>
            <a:br>
              <a:rPr lang="en-US" b="1" i="0" u="sng" dirty="0">
                <a:solidFill>
                  <a:srgbClr val="273239"/>
                </a:solidFill>
                <a:effectLst/>
                <a:latin typeface="Source Sans 3"/>
              </a:rPr>
            </a:br>
            <a:endParaRPr lang="en-US" b="1" u="sng" dirty="0"/>
          </a:p>
        </p:txBody>
      </p:sp>
      <p:sp>
        <p:nvSpPr>
          <p:cNvPr id="3" name="Subtitle 2">
            <a:extLst>
              <a:ext uri="{FF2B5EF4-FFF2-40B4-BE49-F238E27FC236}">
                <a16:creationId xmlns:a16="http://schemas.microsoft.com/office/drawing/2014/main" id="{8E2EE2F6-B0A8-7B2B-C6C5-844A00F1A894}"/>
              </a:ext>
            </a:extLst>
          </p:cNvPr>
          <p:cNvSpPr>
            <a:spLocks noGrp="1"/>
          </p:cNvSpPr>
          <p:nvPr>
            <p:ph type="subTitle" idx="1"/>
          </p:nvPr>
        </p:nvSpPr>
        <p:spPr>
          <a:xfrm>
            <a:off x="1174208" y="1824468"/>
            <a:ext cx="8725363" cy="2604409"/>
          </a:xfrm>
        </p:spPr>
        <p:txBody>
          <a:bodyPr>
            <a:normAutofit/>
          </a:bodyPr>
          <a:lstStyle/>
          <a:p>
            <a:pPr algn="ctr"/>
            <a:r>
              <a:rPr lang="en-US" sz="2800" u="sng" dirty="0">
                <a:latin typeface="Nunito" pitchFamily="2" charset="0"/>
              </a:rPr>
              <a:t>K-Means Clustering</a:t>
            </a:r>
            <a:r>
              <a:rPr lang="en-US" sz="2800" b="0" i="0" dirty="0">
                <a:solidFill>
                  <a:srgbClr val="273239"/>
                </a:solidFill>
                <a:effectLst/>
                <a:latin typeface="Nunito" pitchFamily="2" charset="0"/>
              </a:rPr>
              <a:t> is an</a:t>
            </a:r>
            <a:r>
              <a:rPr lang="en-US" sz="2800" u="sng" dirty="0">
                <a:latin typeface="Nunito" pitchFamily="2" charset="0"/>
              </a:rPr>
              <a:t> Unsupervised Machine Learning</a:t>
            </a:r>
            <a:r>
              <a:rPr lang="en-US" sz="2800" b="0" i="0" dirty="0">
                <a:solidFill>
                  <a:srgbClr val="273239"/>
                </a:solidFill>
                <a:effectLst/>
                <a:latin typeface="Nunito" pitchFamily="2" charset="0"/>
              </a:rPr>
              <a:t> algorithm, which groups the unlabeled dataset into different clusters. The article aims to explore the fundamentals and working of k mean clustering along with the implementation.</a:t>
            </a:r>
            <a:endParaRPr lang="en-US" sz="2800" dirty="0"/>
          </a:p>
        </p:txBody>
      </p:sp>
    </p:spTree>
    <p:extLst>
      <p:ext uri="{BB962C8B-B14F-4D97-AF65-F5344CB8AC3E}">
        <p14:creationId xmlns:p14="http://schemas.microsoft.com/office/powerpoint/2010/main" val="261153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803C-EE3B-F06C-A908-2EDD0B41BDF1}"/>
              </a:ext>
            </a:extLst>
          </p:cNvPr>
          <p:cNvSpPr>
            <a:spLocks noGrp="1"/>
          </p:cNvSpPr>
          <p:nvPr>
            <p:ph type="ctrTitle"/>
          </p:nvPr>
        </p:nvSpPr>
        <p:spPr>
          <a:xfrm>
            <a:off x="1415332" y="1152227"/>
            <a:ext cx="9144000" cy="1206167"/>
          </a:xfrm>
        </p:spPr>
        <p:txBody>
          <a:bodyPr>
            <a:normAutofit fontScale="90000"/>
          </a:bodyPr>
          <a:lstStyle/>
          <a:p>
            <a:pPr algn="l" fontAlgn="base"/>
            <a:r>
              <a:rPr lang="en-US" b="1" i="0" u="sng" dirty="0">
                <a:solidFill>
                  <a:srgbClr val="273239"/>
                </a:solidFill>
                <a:effectLst/>
                <a:latin typeface="Nunito" pitchFamily="2" charset="0"/>
              </a:rPr>
              <a:t>What is K-means Clustering?</a:t>
            </a:r>
            <a:br>
              <a:rPr lang="en-US" b="1" i="0" u="sng" dirty="0">
                <a:solidFill>
                  <a:srgbClr val="273239"/>
                </a:solidFill>
                <a:effectLst/>
                <a:latin typeface="Nunito" pitchFamily="2" charset="0"/>
              </a:rPr>
            </a:br>
            <a:br>
              <a:rPr lang="en-US" b="1" u="sng" dirty="0"/>
            </a:br>
            <a:endParaRPr lang="en-US" b="1" u="sng" dirty="0"/>
          </a:p>
        </p:txBody>
      </p:sp>
      <p:sp>
        <p:nvSpPr>
          <p:cNvPr id="3" name="Subtitle 2">
            <a:extLst>
              <a:ext uri="{FF2B5EF4-FFF2-40B4-BE49-F238E27FC236}">
                <a16:creationId xmlns:a16="http://schemas.microsoft.com/office/drawing/2014/main" id="{8E2EE2F6-B0A8-7B2B-C6C5-844A00F1A894}"/>
              </a:ext>
            </a:extLst>
          </p:cNvPr>
          <p:cNvSpPr>
            <a:spLocks noGrp="1"/>
          </p:cNvSpPr>
          <p:nvPr>
            <p:ph type="subTitle" idx="1"/>
          </p:nvPr>
        </p:nvSpPr>
        <p:spPr>
          <a:xfrm>
            <a:off x="803083" y="1355342"/>
            <a:ext cx="9899374" cy="5204484"/>
          </a:xfrm>
        </p:spPr>
        <p:txBody>
          <a:bodyPr>
            <a:normAutofit fontScale="92500" lnSpcReduction="20000"/>
          </a:bodyPr>
          <a:lstStyle/>
          <a:p>
            <a:pPr algn="ctr"/>
            <a:r>
              <a:rPr lang="en-US" sz="2800" b="0" i="0" u="sng" dirty="0">
                <a:effectLst/>
                <a:latin typeface="Nunito" pitchFamily="2" charset="0"/>
                <a:hlinkClick r:id="rId2"/>
              </a:rPr>
              <a:t>Unsupervised Machine Learning </a:t>
            </a:r>
            <a:r>
              <a:rPr lang="en-US" sz="2800" b="0" i="0" dirty="0">
                <a:solidFill>
                  <a:srgbClr val="273239"/>
                </a:solidFill>
                <a:effectLst/>
                <a:latin typeface="Nunito" pitchFamily="2" charset="0"/>
              </a:rPr>
              <a:t>is the process of teaching a computer to use unlabeled, unclassified data and enabling the algorithm to operate on that data without supervision. Without any previous data training, the machine’s job in this case is to organize unsorted data according to parallels, patterns, and variations. </a:t>
            </a:r>
          </a:p>
          <a:p>
            <a:pPr algn="ctr"/>
            <a:r>
              <a:rPr lang="en-US" sz="2800" b="0" i="0" dirty="0">
                <a:solidFill>
                  <a:srgbClr val="273239"/>
                </a:solidFill>
                <a:effectLst/>
                <a:latin typeface="Nunito" pitchFamily="2" charset="0"/>
              </a:rPr>
              <a:t>K means clustering, assigns data points to one of the K clusters depending on their distance from the center of the clusters. It starts by randomly assigning the clusters centroid in the space. Then each data point assign to one of the cluster based on its distance from centroid of the cluster. After assigning each point to one of the cluster, new cluster centroids are assigned. This process runs iteratively until it finds good cluster. In the analysis we assume that number of cluster is given in advanced and we have to put points in one of the group.</a:t>
            </a:r>
            <a:endParaRPr lang="en-US" sz="2800" dirty="0"/>
          </a:p>
        </p:txBody>
      </p:sp>
    </p:spTree>
    <p:extLst>
      <p:ext uri="{BB962C8B-B14F-4D97-AF65-F5344CB8AC3E}">
        <p14:creationId xmlns:p14="http://schemas.microsoft.com/office/powerpoint/2010/main" val="222537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803C-EE3B-F06C-A908-2EDD0B41BDF1}"/>
              </a:ext>
            </a:extLst>
          </p:cNvPr>
          <p:cNvSpPr>
            <a:spLocks noGrp="1"/>
          </p:cNvSpPr>
          <p:nvPr>
            <p:ph type="ctrTitle"/>
          </p:nvPr>
        </p:nvSpPr>
        <p:spPr>
          <a:xfrm>
            <a:off x="674601" y="84704"/>
            <a:ext cx="10842798" cy="869453"/>
          </a:xfrm>
        </p:spPr>
        <p:txBody>
          <a:bodyPr>
            <a:noAutofit/>
          </a:bodyPr>
          <a:lstStyle/>
          <a:p>
            <a:pPr algn="ctr" fontAlgn="base"/>
            <a:r>
              <a:rPr lang="en-US" sz="4000" b="1" i="0" u="sng" dirty="0">
                <a:solidFill>
                  <a:srgbClr val="273239"/>
                </a:solidFill>
                <a:effectLst/>
                <a:latin typeface="Nunito" pitchFamily="2" charset="0"/>
              </a:rPr>
              <a:t>What is the objective of k-means clustering?</a:t>
            </a:r>
          </a:p>
        </p:txBody>
      </p:sp>
      <p:sp>
        <p:nvSpPr>
          <p:cNvPr id="3" name="Subtitle 2">
            <a:extLst>
              <a:ext uri="{FF2B5EF4-FFF2-40B4-BE49-F238E27FC236}">
                <a16:creationId xmlns:a16="http://schemas.microsoft.com/office/drawing/2014/main" id="{8E2EE2F6-B0A8-7B2B-C6C5-844A00F1A894}"/>
              </a:ext>
            </a:extLst>
          </p:cNvPr>
          <p:cNvSpPr>
            <a:spLocks noGrp="1"/>
          </p:cNvSpPr>
          <p:nvPr>
            <p:ph type="subTitle" idx="1"/>
          </p:nvPr>
        </p:nvSpPr>
        <p:spPr>
          <a:xfrm>
            <a:off x="1566407" y="1139797"/>
            <a:ext cx="8725363" cy="1904694"/>
          </a:xfrm>
        </p:spPr>
        <p:txBody>
          <a:bodyPr>
            <a:normAutofit fontScale="85000" lnSpcReduction="20000"/>
          </a:bodyPr>
          <a:lstStyle/>
          <a:p>
            <a:pPr algn="ctr"/>
            <a:r>
              <a:rPr lang="en-US" sz="2800" b="0" i="0" dirty="0">
                <a:solidFill>
                  <a:srgbClr val="273239"/>
                </a:solidFill>
                <a:effectLst/>
                <a:latin typeface="Nunito" pitchFamily="2" charset="0"/>
              </a:rPr>
              <a:t>The goal of </a:t>
            </a:r>
            <a:r>
              <a:rPr lang="en-US" sz="2800" u="sng" dirty="0">
                <a:latin typeface="Nunito" pitchFamily="2" charset="0"/>
              </a:rPr>
              <a:t>clustering</a:t>
            </a:r>
            <a:r>
              <a:rPr lang="en-US" sz="2800" b="0" i="0" dirty="0">
                <a:solidFill>
                  <a:srgbClr val="273239"/>
                </a:solidFill>
                <a:effectLst/>
                <a:latin typeface="Nunito" pitchFamily="2" charset="0"/>
              </a:rPr>
              <a:t> is to divide the population or</a:t>
            </a:r>
            <a:r>
              <a:rPr lang="en-US" sz="2800" u="sng" dirty="0">
                <a:latin typeface="Nunito" pitchFamily="2" charset="0"/>
              </a:rPr>
              <a:t> set</a:t>
            </a:r>
            <a:r>
              <a:rPr lang="en-US" sz="2800" b="0" i="0" dirty="0">
                <a:solidFill>
                  <a:srgbClr val="273239"/>
                </a:solidFill>
                <a:effectLst/>
                <a:latin typeface="Nunito" pitchFamily="2" charset="0"/>
              </a:rPr>
              <a:t> of data points into a number of groups so that the data points within each group are more</a:t>
            </a:r>
            <a:r>
              <a:rPr lang="en-US" sz="2800" u="sng" dirty="0">
                <a:latin typeface="Nunito" pitchFamily="2" charset="0"/>
              </a:rPr>
              <a:t> comparable</a:t>
            </a:r>
            <a:r>
              <a:rPr lang="en-US" sz="2800" b="0" i="0" dirty="0">
                <a:solidFill>
                  <a:srgbClr val="273239"/>
                </a:solidFill>
                <a:effectLst/>
                <a:latin typeface="Nunito" pitchFamily="2" charset="0"/>
              </a:rPr>
              <a:t> to one another and different from the data points within the other groups. It is essentially a grouping of things based on how similar and different they are to one another. </a:t>
            </a:r>
            <a:endParaRPr lang="en-US" sz="2800" dirty="0"/>
          </a:p>
        </p:txBody>
      </p:sp>
      <p:pic>
        <p:nvPicPr>
          <p:cNvPr id="1026" name="Picture 2" descr="Introduction to k-Means Clustering with scikit-learn in Python | DataCamp">
            <a:extLst>
              <a:ext uri="{FF2B5EF4-FFF2-40B4-BE49-F238E27FC236}">
                <a16:creationId xmlns:a16="http://schemas.microsoft.com/office/drawing/2014/main" id="{950824E7-DCA7-9C8F-02F3-E03E6CF50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900" y="3240070"/>
            <a:ext cx="7752522" cy="3374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49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803C-EE3B-F06C-A908-2EDD0B41BDF1}"/>
              </a:ext>
            </a:extLst>
          </p:cNvPr>
          <p:cNvSpPr>
            <a:spLocks noGrp="1"/>
          </p:cNvSpPr>
          <p:nvPr>
            <p:ph type="ctrTitle"/>
          </p:nvPr>
        </p:nvSpPr>
        <p:spPr>
          <a:xfrm>
            <a:off x="1158109" y="-1224500"/>
            <a:ext cx="9456686" cy="2019631"/>
          </a:xfrm>
        </p:spPr>
        <p:txBody>
          <a:bodyPr>
            <a:normAutofit/>
          </a:bodyPr>
          <a:lstStyle/>
          <a:p>
            <a:pPr algn="ctr" fontAlgn="base"/>
            <a:r>
              <a:rPr lang="en-US" sz="4400" b="1" i="0" u="sng" dirty="0">
                <a:solidFill>
                  <a:srgbClr val="273239"/>
                </a:solidFill>
                <a:effectLst/>
                <a:latin typeface="Nunito" pitchFamily="2" charset="0"/>
              </a:rPr>
              <a:t>How k-means clustering works?</a:t>
            </a:r>
            <a:endParaRPr lang="en-US" sz="4400" b="1" u="sng" dirty="0"/>
          </a:p>
        </p:txBody>
      </p:sp>
      <p:sp>
        <p:nvSpPr>
          <p:cNvPr id="3" name="Subtitle 2">
            <a:extLst>
              <a:ext uri="{FF2B5EF4-FFF2-40B4-BE49-F238E27FC236}">
                <a16:creationId xmlns:a16="http://schemas.microsoft.com/office/drawing/2014/main" id="{8E2EE2F6-B0A8-7B2B-C6C5-844A00F1A894}"/>
              </a:ext>
            </a:extLst>
          </p:cNvPr>
          <p:cNvSpPr>
            <a:spLocks noGrp="1"/>
          </p:cNvSpPr>
          <p:nvPr>
            <p:ph type="subTitle" idx="1"/>
          </p:nvPr>
        </p:nvSpPr>
        <p:spPr>
          <a:xfrm>
            <a:off x="1158108" y="958133"/>
            <a:ext cx="9788055" cy="2425147"/>
          </a:xfrm>
        </p:spPr>
        <p:txBody>
          <a:bodyPr>
            <a:normAutofit/>
          </a:bodyPr>
          <a:lstStyle/>
          <a:p>
            <a:pPr algn="l"/>
            <a:r>
              <a:rPr lang="en-US" sz="2400" b="0" i="0" dirty="0">
                <a:solidFill>
                  <a:srgbClr val="273239"/>
                </a:solidFill>
                <a:effectLst/>
                <a:latin typeface="Nunito" pitchFamily="2" charset="0"/>
              </a:rPr>
              <a:t>We are given a data set of items, with certain features, and values for these features (like a vector). The task is to categorize those items into groups. To achieve this, we will use the K-means algorithm, an unsupervised learning algorithm. ‘K’ in the name of the algorithm represents the number of groups/clusters we want to classify our items into.</a:t>
            </a:r>
            <a:endParaRPr lang="en-US" sz="2400" dirty="0"/>
          </a:p>
        </p:txBody>
      </p:sp>
      <p:sp>
        <p:nvSpPr>
          <p:cNvPr id="4" name="TextBox 3">
            <a:extLst>
              <a:ext uri="{FF2B5EF4-FFF2-40B4-BE49-F238E27FC236}">
                <a16:creationId xmlns:a16="http://schemas.microsoft.com/office/drawing/2014/main" id="{F803BBA0-A9E0-14C3-6A69-2D23B1680B6F}"/>
              </a:ext>
            </a:extLst>
          </p:cNvPr>
          <p:cNvSpPr txBox="1"/>
          <p:nvPr/>
        </p:nvSpPr>
        <p:spPr>
          <a:xfrm flipH="1">
            <a:off x="1158108" y="3315695"/>
            <a:ext cx="9536395" cy="3046988"/>
          </a:xfrm>
          <a:prstGeom prst="rect">
            <a:avLst/>
          </a:prstGeom>
          <a:noFill/>
        </p:spPr>
        <p:txBody>
          <a:bodyPr wrap="square" rtlCol="0">
            <a:spAutoFit/>
          </a:bodyPr>
          <a:lstStyle/>
          <a:p>
            <a:pPr algn="just" rtl="0" fontAlgn="base"/>
            <a:r>
              <a:rPr lang="en-US" sz="2400" b="0" i="0" dirty="0">
                <a:solidFill>
                  <a:srgbClr val="273239"/>
                </a:solidFill>
                <a:effectLst/>
                <a:latin typeface="Nunito" pitchFamily="2" charset="0"/>
              </a:rPr>
              <a:t>The algorithm works as follows:  </a:t>
            </a:r>
          </a:p>
          <a:p>
            <a:pPr algn="l" fontAlgn="base">
              <a:buFont typeface="+mj-lt"/>
              <a:buAutoNum type="arabicPeriod"/>
            </a:pPr>
            <a:r>
              <a:rPr lang="en-US" sz="2400" b="0" i="0" dirty="0">
                <a:solidFill>
                  <a:srgbClr val="273239"/>
                </a:solidFill>
                <a:effectLst/>
                <a:latin typeface="Nunito" pitchFamily="2" charset="0"/>
              </a:rPr>
              <a:t>First, we randomly initialize k points, called means or cluster centroids.</a:t>
            </a:r>
          </a:p>
          <a:p>
            <a:pPr algn="l" fontAlgn="base">
              <a:buFont typeface="+mj-lt"/>
              <a:buAutoNum type="arabicPeriod" startAt="2"/>
            </a:pPr>
            <a:r>
              <a:rPr lang="en-US" sz="2400" b="0" i="0" dirty="0">
                <a:solidFill>
                  <a:srgbClr val="273239"/>
                </a:solidFill>
                <a:effectLst/>
                <a:latin typeface="Nunito" pitchFamily="2" charset="0"/>
              </a:rPr>
              <a:t>We categorize each item to its closest mean, and we update the mean’s coordinates, which are the averages of the items categorized in that cluster so far.</a:t>
            </a:r>
          </a:p>
          <a:p>
            <a:pPr algn="l" fontAlgn="base">
              <a:buFont typeface="+mj-lt"/>
              <a:buAutoNum type="arabicPeriod" startAt="3"/>
            </a:pPr>
            <a:r>
              <a:rPr lang="en-US" sz="2400" b="0" i="0" dirty="0">
                <a:solidFill>
                  <a:srgbClr val="273239"/>
                </a:solidFill>
                <a:effectLst/>
                <a:latin typeface="Nunito" pitchFamily="2" charset="0"/>
              </a:rPr>
              <a:t>We repeat the process for a given number of iterations and at the end, we have our clusters.</a:t>
            </a:r>
          </a:p>
        </p:txBody>
      </p:sp>
    </p:spTree>
    <p:extLst>
      <p:ext uri="{BB962C8B-B14F-4D97-AF65-F5344CB8AC3E}">
        <p14:creationId xmlns:p14="http://schemas.microsoft.com/office/powerpoint/2010/main" val="179634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803C-EE3B-F06C-A908-2EDD0B41BDF1}"/>
              </a:ext>
            </a:extLst>
          </p:cNvPr>
          <p:cNvSpPr>
            <a:spLocks noGrp="1"/>
          </p:cNvSpPr>
          <p:nvPr>
            <p:ph type="ctrTitle"/>
          </p:nvPr>
        </p:nvSpPr>
        <p:spPr>
          <a:xfrm>
            <a:off x="2984522" y="84704"/>
            <a:ext cx="5131110" cy="1206167"/>
          </a:xfrm>
        </p:spPr>
        <p:txBody>
          <a:bodyPr>
            <a:normAutofit/>
          </a:bodyPr>
          <a:lstStyle/>
          <a:p>
            <a:pPr algn="l" fontAlgn="base"/>
            <a:r>
              <a:rPr lang="en-US" b="1" i="0" u="sng" dirty="0">
                <a:solidFill>
                  <a:srgbClr val="273239"/>
                </a:solidFill>
                <a:effectLst/>
                <a:latin typeface="Nunito" pitchFamily="2" charset="0"/>
              </a:rPr>
              <a:t>Elbow Method </a:t>
            </a:r>
          </a:p>
        </p:txBody>
      </p:sp>
      <p:sp>
        <p:nvSpPr>
          <p:cNvPr id="3" name="Subtitle 2">
            <a:extLst>
              <a:ext uri="{FF2B5EF4-FFF2-40B4-BE49-F238E27FC236}">
                <a16:creationId xmlns:a16="http://schemas.microsoft.com/office/drawing/2014/main" id="{8E2EE2F6-B0A8-7B2B-C6C5-844A00F1A894}"/>
              </a:ext>
            </a:extLst>
          </p:cNvPr>
          <p:cNvSpPr>
            <a:spLocks noGrp="1"/>
          </p:cNvSpPr>
          <p:nvPr>
            <p:ph type="subTitle" idx="1"/>
          </p:nvPr>
        </p:nvSpPr>
        <p:spPr>
          <a:xfrm>
            <a:off x="508885" y="1720240"/>
            <a:ext cx="5131110" cy="5482425"/>
          </a:xfrm>
        </p:spPr>
        <p:txBody>
          <a:bodyPr>
            <a:normAutofit/>
          </a:bodyPr>
          <a:lstStyle/>
          <a:p>
            <a:pPr algn="ctr"/>
            <a:r>
              <a:rPr lang="en-US" sz="2800" b="1" i="0" dirty="0">
                <a:solidFill>
                  <a:srgbClr val="1F1F1F"/>
                </a:solidFill>
                <a:effectLst/>
                <a:latin typeface="Google Sans"/>
              </a:rPr>
              <a:t>The elbow method is </a:t>
            </a:r>
            <a:r>
              <a:rPr lang="en-US" sz="2800" b="1" i="0" dirty="0">
                <a:solidFill>
                  <a:srgbClr val="040C28"/>
                </a:solidFill>
                <a:effectLst/>
                <a:latin typeface="Google Sans"/>
              </a:rPr>
              <a:t>a graphical method for finding the optimal K value in a k-means clustering algorithm</a:t>
            </a:r>
            <a:r>
              <a:rPr lang="en-US" sz="2800" b="1" i="0" dirty="0">
                <a:solidFill>
                  <a:srgbClr val="1F1F1F"/>
                </a:solidFill>
                <a:effectLst/>
                <a:latin typeface="Google Sans"/>
              </a:rPr>
              <a:t>. The elbow graph shows the within-cluster-sum-of-square (WCSS) values on the y-axis corresponding to the different values of K (on the x-axis)</a:t>
            </a:r>
            <a:endParaRPr lang="en-US" sz="2800" b="1" dirty="0"/>
          </a:p>
        </p:txBody>
      </p:sp>
      <p:pic>
        <p:nvPicPr>
          <p:cNvPr id="2050" name="Picture 2" descr="K-means -Elbow method (clustering)">
            <a:extLst>
              <a:ext uri="{FF2B5EF4-FFF2-40B4-BE49-F238E27FC236}">
                <a16:creationId xmlns:a16="http://schemas.microsoft.com/office/drawing/2014/main" id="{4F757D57-68E5-777A-6E04-5EA7215C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9995" y="1290871"/>
            <a:ext cx="6257925" cy="460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72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803C-EE3B-F06C-A908-2EDD0B41BDF1}"/>
              </a:ext>
            </a:extLst>
          </p:cNvPr>
          <p:cNvSpPr>
            <a:spLocks noGrp="1"/>
          </p:cNvSpPr>
          <p:nvPr>
            <p:ph type="ctrTitle"/>
          </p:nvPr>
        </p:nvSpPr>
        <p:spPr>
          <a:xfrm>
            <a:off x="2984522" y="84704"/>
            <a:ext cx="5131110" cy="1206167"/>
          </a:xfrm>
        </p:spPr>
        <p:txBody>
          <a:bodyPr>
            <a:normAutofit/>
          </a:bodyPr>
          <a:lstStyle/>
          <a:p>
            <a:pPr algn="ctr" fontAlgn="base"/>
            <a:r>
              <a:rPr lang="en-US" b="1" i="0" u="sng" dirty="0">
                <a:solidFill>
                  <a:srgbClr val="273239"/>
                </a:solidFill>
                <a:effectLst/>
                <a:latin typeface="Nunito" pitchFamily="2" charset="0"/>
              </a:rPr>
              <a:t>Conclusion</a:t>
            </a:r>
          </a:p>
        </p:txBody>
      </p:sp>
      <p:sp>
        <p:nvSpPr>
          <p:cNvPr id="3" name="Subtitle 2">
            <a:extLst>
              <a:ext uri="{FF2B5EF4-FFF2-40B4-BE49-F238E27FC236}">
                <a16:creationId xmlns:a16="http://schemas.microsoft.com/office/drawing/2014/main" id="{8E2EE2F6-B0A8-7B2B-C6C5-844A00F1A894}"/>
              </a:ext>
            </a:extLst>
          </p:cNvPr>
          <p:cNvSpPr>
            <a:spLocks noGrp="1"/>
          </p:cNvSpPr>
          <p:nvPr>
            <p:ph type="subTitle" idx="1"/>
          </p:nvPr>
        </p:nvSpPr>
        <p:spPr>
          <a:xfrm>
            <a:off x="1224503" y="1720240"/>
            <a:ext cx="9605174" cy="5482425"/>
          </a:xfrm>
        </p:spPr>
        <p:txBody>
          <a:bodyPr>
            <a:normAutofit/>
          </a:bodyPr>
          <a:lstStyle/>
          <a:p>
            <a:pPr algn="ctr"/>
            <a:r>
              <a:rPr lang="en-US" sz="2800" b="0" i="0" dirty="0">
                <a:solidFill>
                  <a:srgbClr val="273239"/>
                </a:solidFill>
                <a:effectLst/>
                <a:latin typeface="Nunito" pitchFamily="2" charset="0"/>
              </a:rPr>
              <a:t>In conclusion, K-means clustering is a powerful unsupervised machine learning algorithm for grouping unlabeled datasets. Its objective is to divide data into clusters, making similar data points part of the same group. The algorithm initializes cluster centroids and iteratively assigns data points to the nearest centroid, updating centroids based on the mean of points in each cluster.</a:t>
            </a:r>
            <a:endParaRPr lang="en-US" sz="2800" b="1" dirty="0"/>
          </a:p>
        </p:txBody>
      </p:sp>
    </p:spTree>
    <p:extLst>
      <p:ext uri="{BB962C8B-B14F-4D97-AF65-F5344CB8AC3E}">
        <p14:creationId xmlns:p14="http://schemas.microsoft.com/office/powerpoint/2010/main" val="108647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803C-EE3B-F06C-A908-2EDD0B41BDF1}"/>
              </a:ext>
            </a:extLst>
          </p:cNvPr>
          <p:cNvSpPr>
            <a:spLocks noGrp="1"/>
          </p:cNvSpPr>
          <p:nvPr>
            <p:ph type="ctrTitle"/>
          </p:nvPr>
        </p:nvSpPr>
        <p:spPr>
          <a:xfrm>
            <a:off x="2253001" y="-254441"/>
            <a:ext cx="6342360" cy="2377439"/>
          </a:xfrm>
        </p:spPr>
        <p:txBody>
          <a:bodyPr>
            <a:normAutofit/>
          </a:bodyPr>
          <a:lstStyle/>
          <a:p>
            <a:pPr algn="ctr" fontAlgn="base"/>
            <a:r>
              <a:rPr lang="en-US" sz="4000" b="1" i="0" dirty="0">
                <a:solidFill>
                  <a:srgbClr val="273239"/>
                </a:solidFill>
                <a:effectLst/>
                <a:latin typeface="Nunito" pitchFamily="2" charset="0"/>
              </a:rPr>
              <a:t>Frequently Asked Questions (FAQs)</a:t>
            </a:r>
            <a:br>
              <a:rPr lang="en-US" sz="4000" b="1" i="0" dirty="0">
                <a:solidFill>
                  <a:srgbClr val="273239"/>
                </a:solidFill>
                <a:effectLst/>
                <a:latin typeface="Nunito" pitchFamily="2" charset="0"/>
              </a:rPr>
            </a:br>
            <a:endParaRPr lang="en-US" sz="4000" b="1" i="0" u="sng" dirty="0">
              <a:solidFill>
                <a:srgbClr val="273239"/>
              </a:solidFill>
              <a:effectLst/>
              <a:latin typeface="Nunito" pitchFamily="2" charset="0"/>
            </a:endParaRPr>
          </a:p>
        </p:txBody>
      </p:sp>
      <p:sp>
        <p:nvSpPr>
          <p:cNvPr id="3" name="Subtitle 2">
            <a:extLst>
              <a:ext uri="{FF2B5EF4-FFF2-40B4-BE49-F238E27FC236}">
                <a16:creationId xmlns:a16="http://schemas.microsoft.com/office/drawing/2014/main" id="{8E2EE2F6-B0A8-7B2B-C6C5-844A00F1A894}"/>
              </a:ext>
            </a:extLst>
          </p:cNvPr>
          <p:cNvSpPr>
            <a:spLocks noGrp="1"/>
          </p:cNvSpPr>
          <p:nvPr>
            <p:ph type="subTitle" idx="1"/>
          </p:nvPr>
        </p:nvSpPr>
        <p:spPr>
          <a:xfrm>
            <a:off x="524786" y="1979874"/>
            <a:ext cx="10686553" cy="5283642"/>
          </a:xfrm>
        </p:spPr>
        <p:txBody>
          <a:bodyPr>
            <a:normAutofit fontScale="6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latin typeface="Nunito" pitchFamily="2" charset="0"/>
              </a:rPr>
              <a:t>Q1. What is k-means clustering for data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rPr>
              <a:t>Ans  -K-means is a partitioning method that divides a dataset into ‘k’ distinct, non-overlapping subsets (clusters) based on similarity, aiming to minimize the variance within each cluster.</a:t>
            </a:r>
            <a:endParaRPr kumimoji="0" lang="en-US" altLang="en-US" sz="2800" b="1"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latin typeface="Nunito" pitchFamily="2" charset="0"/>
              </a:rPr>
              <a:t>Q2.What is an example of k-means in real life?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chemeClr val="tx1"/>
                </a:solidFill>
                <a:effectLst/>
              </a:rPr>
              <a:t>Ans.Customer</a:t>
            </a:r>
            <a:r>
              <a:rPr kumimoji="0" lang="en-US" altLang="en-US" sz="2800" b="0" i="0" u="none" strike="noStrike" cap="none" normalizeH="0" baseline="0" dirty="0">
                <a:ln>
                  <a:noFill/>
                </a:ln>
                <a:solidFill>
                  <a:schemeClr val="tx1"/>
                </a:solidFill>
                <a:effectLst/>
              </a:rPr>
              <a:t> segmentation in marketing, where k-means groups customers based on purchasing behavior, allowing businesses to tailor marketing strategies for different segments.</a:t>
            </a:r>
            <a:endParaRPr kumimoji="0" lang="en-US" altLang="en-US" sz="2800" b="1"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rgbClr val="273239"/>
                </a:solidFill>
                <a:latin typeface="Nunito" pitchFamily="2" charset="0"/>
              </a:rPr>
              <a:t>Q</a:t>
            </a:r>
            <a:r>
              <a:rPr kumimoji="0" lang="en-US" altLang="en-US" sz="2800" b="1" i="0" u="none" strike="noStrike" cap="none" normalizeH="0" baseline="0" dirty="0">
                <a:ln>
                  <a:noFill/>
                </a:ln>
                <a:solidFill>
                  <a:srgbClr val="273239"/>
                </a:solidFill>
                <a:effectLst/>
                <a:latin typeface="Nunito" pitchFamily="2" charset="0"/>
              </a:rPr>
              <a:t>3. What type of data is k-means clustering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chemeClr val="tx1"/>
                </a:solidFill>
                <a:effectLst/>
              </a:rPr>
              <a:t>Ans.K</a:t>
            </a:r>
            <a:r>
              <a:rPr kumimoji="0" lang="en-US" altLang="en-US" sz="2800" b="0" i="0" u="none" strike="noStrike" cap="none" normalizeH="0" baseline="0" dirty="0">
                <a:ln>
                  <a:noFill/>
                </a:ln>
                <a:solidFill>
                  <a:schemeClr val="tx1"/>
                </a:solidFill>
                <a:effectLst/>
              </a:rPr>
              <a:t>-means works well with numerical data, where the concept of distance between data points is meaningful. It’s commonly applied to continuous variables.</a:t>
            </a:r>
            <a:endParaRPr kumimoji="0" lang="en-US" altLang="en-US" sz="2800" b="1"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rgbClr val="273239"/>
                </a:solidFill>
                <a:latin typeface="Nunito" pitchFamily="2" charset="0"/>
              </a:rPr>
              <a:t>Q</a:t>
            </a:r>
            <a:r>
              <a:rPr kumimoji="0" lang="en-US" altLang="en-US" sz="2800" b="1" i="0" u="none" strike="noStrike" cap="none" normalizeH="0" baseline="0" dirty="0">
                <a:ln>
                  <a:noFill/>
                </a:ln>
                <a:solidFill>
                  <a:srgbClr val="273239"/>
                </a:solidFill>
                <a:effectLst/>
                <a:latin typeface="Nunito" pitchFamily="2" charset="0"/>
              </a:rPr>
              <a:t>4.Is K-means used for prediction?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chemeClr val="tx1"/>
                </a:solidFill>
                <a:effectLst/>
              </a:rPr>
              <a:t>Ans.K</a:t>
            </a:r>
            <a:r>
              <a:rPr kumimoji="0" lang="en-US" altLang="en-US" sz="2800" b="0" i="0" u="none" strike="noStrike" cap="none" normalizeH="0" baseline="0" dirty="0">
                <a:ln>
                  <a:noFill/>
                </a:ln>
                <a:solidFill>
                  <a:schemeClr val="tx1"/>
                </a:solidFill>
                <a:effectLst/>
              </a:rPr>
              <a:t>-means is primarily used for clustering and grouping similar data points. It does not predict labels for new data; it assigns them to existing clusters based on similarity.</a:t>
            </a:r>
            <a:endParaRPr kumimoji="0" lang="en-US" altLang="en-US" sz="2800" b="1"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latin typeface="Nunito" pitchFamily="2" charset="0"/>
              </a:rPr>
              <a:t>Q5.What is the objective of k-means clustering?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chemeClr val="tx1"/>
                </a:solidFill>
                <a:effectLst/>
              </a:rPr>
              <a:t>Ans.The</a:t>
            </a:r>
            <a:r>
              <a:rPr kumimoji="0" lang="en-US" altLang="en-US" sz="2800" b="0" i="0" u="none" strike="noStrike" cap="none" normalizeH="0" baseline="0" dirty="0">
                <a:ln>
                  <a:noFill/>
                </a:ln>
                <a:solidFill>
                  <a:schemeClr val="tx1"/>
                </a:solidFill>
                <a:effectLst/>
              </a:rPr>
              <a:t> objective is to partition data into ‘k’ clusters, minimizing the intra-cluster variance. It seeks to form groups where data points within each cluster are more similar to each other than to those in other clusters.</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algn="ctr"/>
            <a:endParaRPr lang="en-US" sz="2800" b="1" dirty="0"/>
          </a:p>
        </p:txBody>
      </p:sp>
    </p:spTree>
    <p:extLst>
      <p:ext uri="{BB962C8B-B14F-4D97-AF65-F5344CB8AC3E}">
        <p14:creationId xmlns:p14="http://schemas.microsoft.com/office/powerpoint/2010/main" val="1011636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136</TotalTime>
  <Words>770</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Google Sans</vt:lpstr>
      <vt:lpstr>Nunito</vt:lpstr>
      <vt:lpstr>Source Sans 3</vt:lpstr>
      <vt:lpstr>Trebuchet MS</vt:lpstr>
      <vt:lpstr>Wingdings 3</vt:lpstr>
      <vt:lpstr>Facet</vt:lpstr>
      <vt:lpstr>K means Clustering </vt:lpstr>
      <vt:lpstr>K means Clustering – Introduction </vt:lpstr>
      <vt:lpstr>What is K-means Clustering?  </vt:lpstr>
      <vt:lpstr>What is the objective of k-means clustering?</vt:lpstr>
      <vt:lpstr>How k-means clustering works?</vt:lpstr>
      <vt:lpstr>Elbow Method </vt:lpstr>
      <vt:lpstr>Conclusion</vt:lpstr>
      <vt:lpstr>Frequently Asked Questions (FAQs)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Clustering </dc:title>
  <dc:creator>HP</dc:creator>
  <cp:lastModifiedBy>HP</cp:lastModifiedBy>
  <cp:revision>1</cp:revision>
  <dcterms:created xsi:type="dcterms:W3CDTF">2024-04-25T11:21:03Z</dcterms:created>
  <dcterms:modified xsi:type="dcterms:W3CDTF">2024-04-25T13:37:05Z</dcterms:modified>
</cp:coreProperties>
</file>