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x="7559675" cy="10691800"/>
  <p:embeddedFontLst>
    <p:embeddedFont>
      <p:font typeface="Nunito"/>
      <p:regular r:id="rId36"/>
      <p:bold r:id="rId37"/>
      <p:italic r:id="rId38"/>
      <p:boldItalic r:id="rId39"/>
    </p:embeddedFont>
    <p:embeddedFont>
      <p:font typeface="Lato"/>
      <p:regular r:id="rId40"/>
      <p:bold r:id="rId41"/>
      <p:italic r:id="rId42"/>
      <p:boldItalic r:id="rId43"/>
    </p:embeddedFont>
    <p:embeddedFont>
      <p:font typeface="Source Sans 3"/>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8" roundtripDataSignature="AMtx7mi6yIuBnEOPoAgJjiGCT4rsQepT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44" Type="http://schemas.openxmlformats.org/officeDocument/2006/relationships/font" Target="fonts/SourceSans3-regular.fntdata"/><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46" Type="http://schemas.openxmlformats.org/officeDocument/2006/relationships/font" Target="fonts/SourceSans3-italic.fntdata"/><Relationship Id="rId23" Type="http://schemas.openxmlformats.org/officeDocument/2006/relationships/slide" Target="slides/slide18.xml"/><Relationship Id="rId45" Type="http://schemas.openxmlformats.org/officeDocument/2006/relationships/font" Target="fonts/SourceSans3-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customschemas.google.com/relationships/presentationmetadata" Target="metadata"/><Relationship Id="rId25" Type="http://schemas.openxmlformats.org/officeDocument/2006/relationships/slide" Target="slides/slide20.xml"/><Relationship Id="rId47" Type="http://schemas.openxmlformats.org/officeDocument/2006/relationships/font" Target="fonts/SourceSans3-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bold.fntdata"/><Relationship Id="rId14" Type="http://schemas.openxmlformats.org/officeDocument/2006/relationships/slide" Target="slides/slide9.xml"/><Relationship Id="rId36" Type="http://schemas.openxmlformats.org/officeDocument/2006/relationships/font" Target="fonts/Nunito-regular.fntdata"/><Relationship Id="rId17" Type="http://schemas.openxmlformats.org/officeDocument/2006/relationships/slide" Target="slides/slide12.xml"/><Relationship Id="rId39" Type="http://schemas.openxmlformats.org/officeDocument/2006/relationships/font" Target="fonts/Nunito-boldItalic.fntdata"/><Relationship Id="rId16" Type="http://schemas.openxmlformats.org/officeDocument/2006/relationships/slide" Target="slides/slide11.xml"/><Relationship Id="rId38" Type="http://schemas.openxmlformats.org/officeDocument/2006/relationships/font" Target="fonts/Nuni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a0c7c00be_0_0:notes"/>
          <p:cNvSpPr/>
          <p:nvPr>
            <p:ph idx="2" type="sldImg"/>
          </p:nvPr>
        </p:nvSpPr>
        <p:spPr>
          <a:xfrm>
            <a:off x="1374775" y="1336675"/>
            <a:ext cx="4810200" cy="36084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a0c7c00be_0_0:notes"/>
          <p:cNvSpPr txBox="1"/>
          <p:nvPr>
            <p:ph idx="1" type="body"/>
          </p:nvPr>
        </p:nvSpPr>
        <p:spPr>
          <a:xfrm>
            <a:off x="755650" y="5145088"/>
            <a:ext cx="6048300" cy="4210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2ca0c7c00be_0_0:notes"/>
          <p:cNvSpPr txBox="1"/>
          <p:nvPr>
            <p:ph idx="12" type="sldNum"/>
          </p:nvPr>
        </p:nvSpPr>
        <p:spPr>
          <a:xfrm>
            <a:off x="4281488" y="10155238"/>
            <a:ext cx="3276600" cy="536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3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4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4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4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4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4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4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4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4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4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4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4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50: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5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5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5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5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5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5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5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5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5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5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5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5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5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1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5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5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2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2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2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2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2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2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sp>
        <p:nvSpPr>
          <p:cNvPr id="29" name="Google Shape;29;p29"/>
          <p:cNvSpPr txBox="1"/>
          <p:nvPr>
            <p:ph idx="11" type="ftr"/>
          </p:nvPr>
        </p:nvSpPr>
        <p:spPr>
          <a:xfrm>
            <a:off x="457559" y="6356520"/>
            <a:ext cx="8499154"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1" name="Shape 61"/>
        <p:cNvGrpSpPr/>
        <p:nvPr/>
      </p:nvGrpSpPr>
      <p:grpSpPr>
        <a:xfrm>
          <a:off x="0" y="0"/>
          <a:ext cx="0" cy="0"/>
          <a:chOff x="0" y="0"/>
          <a:chExt cx="0" cy="0"/>
        </a:xfrm>
      </p:grpSpPr>
      <p:sp>
        <p:nvSpPr>
          <p:cNvPr id="62" name="Google Shape;62;p3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3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38"/>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3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7" name="Shape 67"/>
        <p:cNvGrpSpPr/>
        <p:nvPr/>
      </p:nvGrpSpPr>
      <p:grpSpPr>
        <a:xfrm>
          <a:off x="0" y="0"/>
          <a:ext cx="0" cy="0"/>
          <a:chOff x="0" y="0"/>
          <a:chExt cx="0" cy="0"/>
        </a:xfrm>
      </p:grpSpPr>
      <p:sp>
        <p:nvSpPr>
          <p:cNvPr id="68" name="Google Shape;68;p3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9"/>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39"/>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9"/>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2" name="Shape 72"/>
        <p:cNvGrpSpPr/>
        <p:nvPr/>
      </p:nvGrpSpPr>
      <p:grpSpPr>
        <a:xfrm>
          <a:off x="0" y="0"/>
          <a:ext cx="0" cy="0"/>
          <a:chOff x="0" y="0"/>
          <a:chExt cx="0" cy="0"/>
        </a:xfrm>
      </p:grpSpPr>
      <p:sp>
        <p:nvSpPr>
          <p:cNvPr id="73" name="Google Shape;73;p4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0"/>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40"/>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0"/>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0"/>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BLANK 2">
    <p:spTree>
      <p:nvGrpSpPr>
        <p:cNvPr id="79" name="Shape 79"/>
        <p:cNvGrpSpPr/>
        <p:nvPr/>
      </p:nvGrpSpPr>
      <p:grpSpPr>
        <a:xfrm>
          <a:off x="0" y="0"/>
          <a:ext cx="0" cy="0"/>
          <a:chOff x="0" y="0"/>
          <a:chExt cx="0" cy="0"/>
        </a:xfrm>
      </p:grpSpPr>
      <p:sp>
        <p:nvSpPr>
          <p:cNvPr id="80" name="Google Shape;80;p4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1"/>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41"/>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41"/>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1"/>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1"/>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41"/>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1"/>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0" name="Shape 30"/>
        <p:cNvGrpSpPr/>
        <p:nvPr/>
      </p:nvGrpSpPr>
      <p:grpSpPr>
        <a:xfrm>
          <a:off x="0" y="0"/>
          <a:ext cx="0" cy="0"/>
          <a:chOff x="0" y="0"/>
          <a:chExt cx="0" cy="0"/>
        </a:xfrm>
      </p:grpSpPr>
      <p:sp>
        <p:nvSpPr>
          <p:cNvPr id="31" name="Google Shape;31;p3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21"/>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rPr lang="en-US"/>
              <a:t>12.</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6" name="Shape 36"/>
        <p:cNvGrpSpPr/>
        <p:nvPr/>
      </p:nvGrpSpPr>
      <p:grpSpPr>
        <a:xfrm>
          <a:off x="0" y="0"/>
          <a:ext cx="0" cy="0"/>
          <a:chOff x="0" y="0"/>
          <a:chExt cx="0" cy="0"/>
        </a:xfrm>
      </p:grpSpPr>
      <p:sp>
        <p:nvSpPr>
          <p:cNvPr id="37" name="Google Shape;37;p32"/>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2"/>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9" name="Shape 39"/>
        <p:cNvGrpSpPr/>
        <p:nvPr/>
      </p:nvGrpSpPr>
      <p:grpSpPr>
        <a:xfrm>
          <a:off x="0" y="0"/>
          <a:ext cx="0" cy="0"/>
          <a:chOff x="0" y="0"/>
          <a:chExt cx="0" cy="0"/>
        </a:xfrm>
      </p:grpSpPr>
      <p:sp>
        <p:nvSpPr>
          <p:cNvPr id="40" name="Google Shape;40;p3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2" name="Google Shape;42;p33"/>
          <p:cNvSpPr txBox="1"/>
          <p:nvPr>
            <p:ph idx="11" type="ftr"/>
          </p:nvPr>
        </p:nvSpPr>
        <p:spPr>
          <a:xfrm>
            <a:off x="457199" y="6356520"/>
            <a:ext cx="8229239"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3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4"/>
          <p:cNvSpPr txBox="1"/>
          <p:nvPr>
            <p:ph idx="11" type="ftr"/>
          </p:nvPr>
        </p:nvSpPr>
        <p:spPr>
          <a:xfrm>
            <a:off x="352540" y="6356520"/>
            <a:ext cx="8361802"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p:cSld name="Centered Text">
    <p:spTree>
      <p:nvGrpSpPr>
        <p:cNvPr id="46" name="Shape 46"/>
        <p:cNvGrpSpPr/>
        <p:nvPr/>
      </p:nvGrpSpPr>
      <p:grpSpPr>
        <a:xfrm>
          <a:off x="0" y="0"/>
          <a:ext cx="0" cy="0"/>
          <a:chOff x="0" y="0"/>
          <a:chExt cx="0" cy="0"/>
        </a:xfrm>
      </p:grpSpPr>
      <p:sp>
        <p:nvSpPr>
          <p:cNvPr id="47" name="Google Shape;47;p35"/>
          <p:cNvSpPr txBox="1"/>
          <p:nvPr>
            <p:ph idx="1" type="subTitle"/>
          </p:nvPr>
        </p:nvSpPr>
        <p:spPr>
          <a:xfrm>
            <a:off x="0" y="0"/>
            <a:ext cx="5486040" cy="4238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8" name="Google Shape;48;p35"/>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9" name="Shape 49"/>
        <p:cNvGrpSpPr/>
        <p:nvPr/>
      </p:nvGrpSpPr>
      <p:grpSpPr>
        <a:xfrm>
          <a:off x="0" y="0"/>
          <a:ext cx="0" cy="0"/>
          <a:chOff x="0" y="0"/>
          <a:chExt cx="0" cy="0"/>
        </a:xfrm>
      </p:grpSpPr>
      <p:sp>
        <p:nvSpPr>
          <p:cNvPr id="50" name="Google Shape;50;p3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6"/>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6"/>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6"/>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5" name="Shape 55"/>
        <p:cNvGrpSpPr/>
        <p:nvPr/>
      </p:nvGrpSpPr>
      <p:grpSpPr>
        <a:xfrm>
          <a:off x="0" y="0"/>
          <a:ext cx="0" cy="0"/>
          <a:chOff x="0" y="0"/>
          <a:chExt cx="0" cy="0"/>
        </a:xfrm>
      </p:grpSpPr>
      <p:sp>
        <p:nvSpPr>
          <p:cNvPr id="56" name="Google Shape;56;p3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7"/>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7"/>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7"/>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4.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8"/>
          <p:cNvSpPr/>
          <p:nvPr/>
        </p:nvSpPr>
        <p:spPr>
          <a:xfrm flipH="1" rot="10800000">
            <a:off x="0" y="6704640"/>
            <a:ext cx="9143640" cy="19764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2" name="Google Shape;1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pic>
        <p:nvPicPr>
          <p:cNvPr descr="LOGO.gif" id="13" name="Google Shape;13;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6" name="Google Shape;16;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18" name="Google Shape;18;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pic>
        <p:nvPicPr>
          <p:cNvPr descr="LOGO.gif" id="19" name="Google Shape;19;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22" name="Google Shape;2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24" name="Google Shape;24;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sp>
        <p:nvSpPr>
          <p:cNvPr id="25" name="Google Shape;25;p28"/>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28"/>
          <p:cNvSpPr txBox="1"/>
          <p:nvPr>
            <p:ph idx="1" type="body"/>
          </p:nvPr>
        </p:nvSpPr>
        <p:spPr>
          <a:xfrm>
            <a:off x="457200" y="1371600"/>
            <a:ext cx="8229240" cy="452556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292100" lvl="4" marL="22860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2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tutorialspoint.com/software_quality_management/software_quality_management_metrics.htm" TargetMode="External"/><Relationship Id="rId4" Type="http://schemas.openxmlformats.org/officeDocument/2006/relationships/hyperlink" Target="https://www.tutorialspoint.com/software_engineering/software_design_strategies.htm" TargetMode="External"/><Relationship Id="rId5" Type="http://schemas.openxmlformats.org/officeDocument/2006/relationships/hyperlink" Target="https://www.softwaretestinghelp.com/types-of-software-testing/" TargetMode="External"/><Relationship Id="rId6" Type="http://schemas.openxmlformats.org/officeDocument/2006/relationships/hyperlink" Target="https://www.tutorialspoint.com/software_testing_dictionary/alpha_testing.htm" TargetMode="External"/><Relationship Id="rId7" Type="http://schemas.openxmlformats.org/officeDocument/2006/relationships/hyperlink" Target="https://www.tutorialspoint.com/software_testing_dictionary/validation_testing.htm" TargetMode="External"/><Relationship Id="rId8" Type="http://schemas.openxmlformats.org/officeDocument/2006/relationships/hyperlink" Target="https://www.tutorialspoint.com/software_testing_dictionary/acceptance_testing.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9.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nvSpPr>
        <p:spPr>
          <a:xfrm>
            <a:off x="947786" y="2932386"/>
            <a:ext cx="7564618" cy="29405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4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None/>
            </a:pPr>
            <a:r>
              <a:rPr b="1" i="0" lang="en-US" sz="2400" u="none" cap="none" strike="noStrike">
                <a:solidFill>
                  <a:srgbClr val="000000"/>
                </a:solidFill>
                <a:latin typeface="Lato"/>
                <a:ea typeface="Lato"/>
                <a:cs typeface="Lato"/>
                <a:sym typeface="Lato"/>
              </a:rPr>
              <a:t>Software Quality Metrics</a:t>
            </a:r>
            <a:endParaRPr sz="2400"/>
          </a:p>
          <a:p>
            <a:pPr indent="0" lvl="0" marL="0" marR="0" rtl="0" algn="ctr">
              <a:lnSpc>
                <a:spcPct val="100000"/>
              </a:lnSpc>
              <a:spcBef>
                <a:spcPts val="400"/>
              </a:spcBef>
              <a:spcAft>
                <a:spcPts val="0"/>
              </a:spcAft>
              <a:buClr>
                <a:srgbClr val="000000"/>
              </a:buClr>
              <a:buSzPts val="2000"/>
              <a:buFont typeface="Arial"/>
              <a:buNone/>
            </a:pPr>
            <a:r>
              <a:t/>
            </a:r>
            <a:endParaRPr b="1" i="0" sz="44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50000"/>
              </a:lnSpc>
              <a:spcBef>
                <a:spcPts val="4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93" name="Google Shape;93;p1"/>
          <p:cNvSpPr txBox="1"/>
          <p:nvPr/>
        </p:nvSpPr>
        <p:spPr>
          <a:xfrm>
            <a:off x="1398799" y="2102069"/>
            <a:ext cx="6346401" cy="14362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800" u="none" cap="none" strike="noStrike">
                <a:solidFill>
                  <a:schemeClr val="dk1"/>
                </a:solidFill>
                <a:latin typeface="Times New Roman"/>
                <a:ea typeface="Times New Roman"/>
                <a:cs typeface="Times New Roman"/>
                <a:sym typeface="Times New Roman"/>
              </a:rPr>
              <a:t>Object Oriented Software Engineering (OOSE)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2000"/>
              <a:buFont typeface="Arial"/>
              <a:buNone/>
            </a:pPr>
            <a:r>
              <a:rPr b="1" i="0" lang="en-US" sz="2800" u="none" cap="none" strike="noStrike">
                <a:solidFill>
                  <a:schemeClr val="dk1"/>
                </a:solidFill>
                <a:latin typeface="Times New Roman"/>
                <a:ea typeface="Times New Roman"/>
                <a:cs typeface="Times New Roman"/>
                <a:sym typeface="Times New Roman"/>
              </a:rPr>
              <a:t>22CS017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ca0c7c00be_0_0"/>
          <p:cNvSpPr txBox="1"/>
          <p:nvPr>
            <p:ph type="title"/>
          </p:nvPr>
        </p:nvSpPr>
        <p:spPr>
          <a:xfrm>
            <a:off x="0" y="0"/>
            <a:ext cx="5486100" cy="914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US"/>
              <a:t>Disadvantages of Software Metrics</a:t>
            </a:r>
            <a:endParaRPr b="1"/>
          </a:p>
        </p:txBody>
      </p:sp>
      <p:sp>
        <p:nvSpPr>
          <p:cNvPr id="149" name="Google Shape;149;g2ca0c7c00be_0_0"/>
          <p:cNvSpPr txBox="1"/>
          <p:nvPr>
            <p:ph idx="1" type="body"/>
          </p:nvPr>
        </p:nvSpPr>
        <p:spPr>
          <a:xfrm>
            <a:off x="457200" y="1604520"/>
            <a:ext cx="8229300" cy="3977400"/>
          </a:xfrm>
          <a:prstGeom prst="rect">
            <a:avLst/>
          </a:prstGeom>
        </p:spPr>
        <p:txBody>
          <a:bodyPr anchorCtr="0" anchor="t" bIns="0" lIns="0" spcFirstLastPara="1" rIns="0" wrap="square" tIns="0">
            <a:normAutofit/>
          </a:bodyPr>
          <a:lstStyle/>
          <a:p>
            <a:pPr indent="0" lvl="0" marL="114300" rtl="0" algn="l">
              <a:lnSpc>
                <a:spcPct val="115000"/>
              </a:lnSpc>
              <a:spcBef>
                <a:spcPts val="1000"/>
              </a:spcBef>
              <a:spcAft>
                <a:spcPts val="0"/>
              </a:spcAft>
              <a:buClr>
                <a:schemeClr val="dk1"/>
              </a:buClr>
              <a:buSzPts val="1800"/>
              <a:buFont typeface="Arial"/>
              <a:buNone/>
            </a:pPr>
            <a:r>
              <a:rPr b="1" lang="en-US" sz="1800">
                <a:latin typeface="Times New Roman"/>
                <a:ea typeface="Times New Roman"/>
                <a:cs typeface="Times New Roman"/>
                <a:sym typeface="Times New Roman"/>
              </a:rPr>
              <a:t>Disadvantages of Software Metrics :</a:t>
            </a:r>
            <a:endParaRPr sz="1800"/>
          </a:p>
          <a:p>
            <a:pPr indent="-342900" lvl="0" marL="457200" rtl="0" algn="l">
              <a:lnSpc>
                <a:spcPct val="115000"/>
              </a:lnSpc>
              <a:spcBef>
                <a:spcPts val="1000"/>
              </a:spcBef>
              <a:spcAft>
                <a:spcPts val="0"/>
              </a:spcAft>
              <a:buSzPts val="1800"/>
              <a:buAutoNum type="arabicPeriod"/>
            </a:pPr>
            <a:r>
              <a:rPr lang="en-US" sz="1800">
                <a:latin typeface="Times New Roman"/>
                <a:ea typeface="Times New Roman"/>
                <a:cs typeface="Times New Roman"/>
                <a:sym typeface="Times New Roman"/>
              </a:rPr>
              <a:t>It is expensive and difficult to implement the metrics in some cases.</a:t>
            </a:r>
            <a:endParaRPr sz="1800"/>
          </a:p>
          <a:p>
            <a:pPr indent="-342900" lvl="0" marL="457200" rtl="0" algn="l">
              <a:lnSpc>
                <a:spcPct val="115000"/>
              </a:lnSpc>
              <a:spcBef>
                <a:spcPts val="1000"/>
              </a:spcBef>
              <a:spcAft>
                <a:spcPts val="0"/>
              </a:spcAft>
              <a:buSzPts val="1800"/>
              <a:buAutoNum type="arabicPeriod"/>
            </a:pPr>
            <a:r>
              <a:rPr lang="en-US" sz="1800">
                <a:latin typeface="Times New Roman"/>
                <a:ea typeface="Times New Roman"/>
                <a:cs typeface="Times New Roman"/>
                <a:sym typeface="Times New Roman"/>
              </a:rPr>
              <a:t>Performance of the entire team or an individual from the team can’t be determined. Only the performance of the product is determined.</a:t>
            </a:r>
            <a:endParaRPr sz="1800"/>
          </a:p>
          <a:p>
            <a:pPr indent="-342900" lvl="0" marL="457200" rtl="0" algn="l">
              <a:lnSpc>
                <a:spcPct val="115000"/>
              </a:lnSpc>
              <a:spcBef>
                <a:spcPts val="1000"/>
              </a:spcBef>
              <a:spcAft>
                <a:spcPts val="0"/>
              </a:spcAft>
              <a:buSzPts val="1800"/>
              <a:buAutoNum type="arabicPeriod"/>
            </a:pPr>
            <a:r>
              <a:rPr lang="en-US" sz="1800">
                <a:latin typeface="Times New Roman"/>
                <a:ea typeface="Times New Roman"/>
                <a:cs typeface="Times New Roman"/>
                <a:sym typeface="Times New Roman"/>
              </a:rPr>
              <a:t>Sometimes the quality of the product is not met with the expectation.</a:t>
            </a:r>
            <a:endParaRPr sz="1800"/>
          </a:p>
          <a:p>
            <a:pPr indent="-342900" lvl="0" marL="457200" rtl="0" algn="l">
              <a:lnSpc>
                <a:spcPct val="115000"/>
              </a:lnSpc>
              <a:spcBef>
                <a:spcPts val="1000"/>
              </a:spcBef>
              <a:spcAft>
                <a:spcPts val="0"/>
              </a:spcAft>
              <a:buSzPts val="1800"/>
              <a:buAutoNum type="arabicPeriod"/>
            </a:pPr>
            <a:r>
              <a:rPr lang="en-US" sz="1800">
                <a:latin typeface="Times New Roman"/>
                <a:ea typeface="Times New Roman"/>
                <a:cs typeface="Times New Roman"/>
                <a:sym typeface="Times New Roman"/>
              </a:rPr>
              <a:t>It leads to measure the unwanted data which is wastage of time.</a:t>
            </a:r>
            <a:endParaRPr sz="1800"/>
          </a:p>
          <a:p>
            <a:pPr indent="-342900" lvl="0" marL="457200" rtl="0" algn="l">
              <a:lnSpc>
                <a:spcPct val="115000"/>
              </a:lnSpc>
              <a:spcBef>
                <a:spcPts val="1000"/>
              </a:spcBef>
              <a:spcAft>
                <a:spcPts val="0"/>
              </a:spcAft>
              <a:buSzPts val="1800"/>
              <a:buAutoNum type="arabicPeriod"/>
            </a:pPr>
            <a:r>
              <a:rPr lang="en-US" sz="1800">
                <a:latin typeface="Times New Roman"/>
                <a:ea typeface="Times New Roman"/>
                <a:cs typeface="Times New Roman"/>
                <a:sym typeface="Times New Roman"/>
              </a:rPr>
              <a:t>Measuring the incorrect data leads to make wrong decision making.</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150000"/>
              </a:lnSpc>
              <a:spcBef>
                <a:spcPts val="0"/>
              </a:spcBef>
              <a:spcAft>
                <a:spcPts val="0"/>
              </a:spcAft>
              <a:buSzPts val="2800"/>
              <a:buNone/>
            </a:pPr>
            <a:r>
              <a:rPr lang="en-US" sz="2800">
                <a:solidFill>
                  <a:srgbClr val="000000"/>
                </a:solidFill>
                <a:latin typeface="Times New Roman"/>
                <a:ea typeface="Times New Roman"/>
                <a:cs typeface="Times New Roman"/>
                <a:sym typeface="Times New Roman"/>
              </a:rPr>
              <a:t> </a:t>
            </a:r>
            <a:r>
              <a:rPr b="1" lang="en-US" sz="2800">
                <a:solidFill>
                  <a:srgbClr val="000000"/>
                </a:solidFill>
              </a:rPr>
              <a:t>Classification of </a:t>
            </a:r>
            <a:r>
              <a:rPr b="1" i="0" lang="en-US" sz="2800">
                <a:solidFill>
                  <a:srgbClr val="000000"/>
                </a:solidFill>
              </a:rPr>
              <a:t>Software Metrics</a:t>
            </a:r>
            <a:endParaRPr b="1" sz="2800">
              <a:solidFill>
                <a:schemeClr val="dk1"/>
              </a:solidFill>
            </a:endParaRPr>
          </a:p>
        </p:txBody>
      </p:sp>
      <p:sp>
        <p:nvSpPr>
          <p:cNvPr id="155" name="Google Shape;155;p31"/>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0" lvl="0" marL="114300" rtl="0" algn="l">
              <a:lnSpc>
                <a:spcPct val="90000"/>
              </a:lnSpc>
              <a:spcBef>
                <a:spcPts val="1000"/>
              </a:spcBef>
              <a:spcAft>
                <a:spcPts val="0"/>
              </a:spcAft>
              <a:buSzPts val="1800"/>
              <a:buNone/>
            </a:pPr>
            <a:r>
              <a:rPr b="0" i="0" lang="en-US" sz="1800">
                <a:solidFill>
                  <a:srgbClr val="000000"/>
                </a:solidFill>
                <a:latin typeface="Times New Roman"/>
                <a:ea typeface="Times New Roman"/>
                <a:cs typeface="Times New Roman"/>
                <a:sym typeface="Times New Roman"/>
              </a:rPr>
              <a:t>Software quality metrics can be further divided into three categories −</a:t>
            </a:r>
            <a:endParaRPr sz="1800"/>
          </a:p>
          <a:p>
            <a:pPr indent="-342900" lvl="0" marL="457200" rtl="0" algn="l">
              <a:lnSpc>
                <a:spcPct val="90000"/>
              </a:lnSpc>
              <a:spcBef>
                <a:spcPts val="1000"/>
              </a:spcBef>
              <a:spcAft>
                <a:spcPts val="0"/>
              </a:spcAft>
              <a:buSzPts val="1800"/>
              <a:buFont typeface="Arial"/>
              <a:buChar char="•"/>
            </a:pPr>
            <a:r>
              <a:rPr b="1" i="0" lang="en-US" sz="1800">
                <a:solidFill>
                  <a:srgbClr val="000000"/>
                </a:solidFill>
                <a:latin typeface="Times New Roman"/>
                <a:ea typeface="Times New Roman"/>
                <a:cs typeface="Times New Roman"/>
                <a:sym typeface="Times New Roman"/>
              </a:rPr>
              <a:t>Product quality metrics</a:t>
            </a:r>
            <a:endParaRPr sz="1800"/>
          </a:p>
          <a:p>
            <a:pPr indent="-342900" lvl="0" marL="457200" rtl="0" algn="l">
              <a:lnSpc>
                <a:spcPct val="90000"/>
              </a:lnSpc>
              <a:spcBef>
                <a:spcPts val="1000"/>
              </a:spcBef>
              <a:spcAft>
                <a:spcPts val="0"/>
              </a:spcAft>
              <a:buSzPts val="1800"/>
              <a:buFont typeface="Arial"/>
              <a:buChar char="•"/>
            </a:pPr>
            <a:r>
              <a:rPr b="1" i="0" lang="en-US" sz="1800">
                <a:solidFill>
                  <a:srgbClr val="000000"/>
                </a:solidFill>
                <a:latin typeface="Times New Roman"/>
                <a:ea typeface="Times New Roman"/>
                <a:cs typeface="Times New Roman"/>
                <a:sym typeface="Times New Roman"/>
              </a:rPr>
              <a:t>In-process quality metrics</a:t>
            </a:r>
            <a:endParaRPr sz="1800"/>
          </a:p>
          <a:p>
            <a:pPr indent="-342900" lvl="0" marL="457200" rtl="0" algn="l">
              <a:lnSpc>
                <a:spcPct val="90000"/>
              </a:lnSpc>
              <a:spcBef>
                <a:spcPts val="1000"/>
              </a:spcBef>
              <a:spcAft>
                <a:spcPts val="0"/>
              </a:spcAft>
              <a:buSzPts val="1800"/>
              <a:buFont typeface="Arial"/>
              <a:buChar char="•"/>
            </a:pPr>
            <a:r>
              <a:rPr b="1" i="0" lang="en-US" sz="1800">
                <a:solidFill>
                  <a:srgbClr val="000000"/>
                </a:solidFill>
                <a:latin typeface="Times New Roman"/>
                <a:ea typeface="Times New Roman"/>
                <a:cs typeface="Times New Roman"/>
                <a:sym typeface="Times New Roman"/>
              </a:rPr>
              <a:t>Maintenance quality metrics</a:t>
            </a:r>
            <a:endParaRPr sz="1800"/>
          </a:p>
          <a:p>
            <a:pPr indent="0" lvl="0" marL="114300" rtl="0" algn="l">
              <a:lnSpc>
                <a:spcPct val="90000"/>
              </a:lnSpc>
              <a:spcBef>
                <a:spcPts val="1000"/>
              </a:spcBef>
              <a:spcAft>
                <a:spcPts val="0"/>
              </a:spcAft>
              <a:buSzPts val="1800"/>
              <a:buNone/>
            </a:pPr>
            <a:r>
              <a:t/>
            </a:r>
            <a:endParaRPr sz="2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2"/>
          <p:cNvSpPr txBox="1"/>
          <p:nvPr>
            <p:ph type="title"/>
          </p:nvPr>
        </p:nvSpPr>
        <p:spPr>
          <a:xfrm>
            <a:off x="0" y="0"/>
            <a:ext cx="5486100" cy="914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t/>
            </a:r>
            <a:endParaRPr b="1">
              <a:solidFill>
                <a:srgbClr val="000000"/>
              </a:solidFill>
            </a:endParaRPr>
          </a:p>
          <a:p>
            <a:pPr indent="0" lvl="0" marL="0" rtl="0" algn="l">
              <a:lnSpc>
                <a:spcPct val="90000"/>
              </a:lnSpc>
              <a:spcBef>
                <a:spcPts val="0"/>
              </a:spcBef>
              <a:spcAft>
                <a:spcPts val="0"/>
              </a:spcAft>
              <a:buClr>
                <a:schemeClr val="dk1"/>
              </a:buClr>
              <a:buSzPts val="1800"/>
              <a:buNone/>
            </a:pPr>
            <a:r>
              <a:rPr b="1" i="0" lang="en-US">
                <a:solidFill>
                  <a:srgbClr val="000000"/>
                </a:solidFill>
              </a:rPr>
              <a:t>Product Quality Metrics</a:t>
            </a:r>
            <a:br>
              <a:rPr b="0" i="0" lang="en-US">
                <a:solidFill>
                  <a:srgbClr val="000000"/>
                </a:solidFill>
                <a:latin typeface="Lato"/>
                <a:ea typeface="Lato"/>
                <a:cs typeface="Lato"/>
                <a:sym typeface="Lato"/>
              </a:rPr>
            </a:br>
            <a:endParaRPr/>
          </a:p>
        </p:txBody>
      </p:sp>
      <p:sp>
        <p:nvSpPr>
          <p:cNvPr id="161" name="Google Shape;161;p42"/>
          <p:cNvSpPr txBox="1"/>
          <p:nvPr>
            <p:ph idx="1" type="body"/>
          </p:nvPr>
        </p:nvSpPr>
        <p:spPr>
          <a:xfrm>
            <a:off x="320722" y="1255594"/>
            <a:ext cx="8229240" cy="4871469"/>
          </a:xfrm>
          <a:prstGeom prst="rect">
            <a:avLst/>
          </a:prstGeom>
          <a:noFill/>
          <a:ln>
            <a:noFill/>
          </a:ln>
        </p:spPr>
        <p:txBody>
          <a:bodyPr anchorCtr="0" anchor="t" bIns="0" lIns="0" spcFirstLastPara="1" rIns="0" wrap="square" tIns="0">
            <a:noAutofit/>
          </a:bodyPr>
          <a:lstStyle/>
          <a:p>
            <a:pPr indent="0" lvl="0" marL="114300" rtl="0" algn="just">
              <a:lnSpc>
                <a:spcPct val="90000"/>
              </a:lnSpc>
              <a:spcBef>
                <a:spcPts val="1000"/>
              </a:spcBef>
              <a:spcAft>
                <a:spcPts val="0"/>
              </a:spcAft>
              <a:buSzPts val="1800"/>
              <a:buNone/>
            </a:pPr>
            <a:r>
              <a:rPr b="0" i="0" lang="en-US" sz="1800">
                <a:solidFill>
                  <a:srgbClr val="000000"/>
                </a:solidFill>
                <a:latin typeface="Times New Roman"/>
                <a:ea typeface="Times New Roman"/>
                <a:cs typeface="Times New Roman"/>
                <a:sym typeface="Times New Roman"/>
              </a:rPr>
              <a:t>This metrics include the following −</a:t>
            </a:r>
            <a:endParaRPr sz="1800"/>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Mean Time to Failure</a:t>
            </a:r>
            <a:endParaRPr sz="1800"/>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Defect Density</a:t>
            </a:r>
            <a:endParaRPr sz="1800"/>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Customer Problems</a:t>
            </a:r>
            <a:endParaRPr sz="1800"/>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Customer Satisfaction</a:t>
            </a:r>
            <a:endParaRPr sz="1800"/>
          </a:p>
          <a:p>
            <a:pPr indent="0" lvl="0" marL="114300" rtl="0" algn="just">
              <a:lnSpc>
                <a:spcPct val="90000"/>
              </a:lnSpc>
              <a:spcBef>
                <a:spcPts val="1000"/>
              </a:spcBef>
              <a:spcAft>
                <a:spcPts val="0"/>
              </a:spcAft>
              <a:buSzPts val="1800"/>
              <a:buNone/>
            </a:pPr>
            <a:r>
              <a:t/>
            </a:r>
            <a:endParaRPr b="0" i="0" sz="1800">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rPr b="1" i="0" lang="en-US" sz="1800">
                <a:latin typeface="Times New Roman"/>
                <a:ea typeface="Times New Roman"/>
                <a:cs typeface="Times New Roman"/>
                <a:sym typeface="Times New Roman"/>
              </a:rPr>
              <a:t>1. Mean Time to Failure</a:t>
            </a:r>
            <a:endParaRPr sz="1800"/>
          </a:p>
          <a:p>
            <a:pPr indent="-342900" lvl="0" marL="457200" rtl="0" algn="just">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It is the time between failures. This metric is mostly used with safety critical systems such as the airline traffic control systems, avionics, and weapons.</a:t>
            </a:r>
            <a:endParaRPr sz="1800"/>
          </a:p>
          <a:p>
            <a:pPr indent="0" lvl="0" marL="114300" rtl="0" algn="just">
              <a:lnSpc>
                <a:spcPct val="90000"/>
              </a:lnSpc>
              <a:spcBef>
                <a:spcPts val="1000"/>
              </a:spcBef>
              <a:spcAft>
                <a:spcPts val="0"/>
              </a:spcAft>
              <a:buSzPts val="1800"/>
              <a:buNone/>
            </a:pPr>
            <a:r>
              <a:rPr b="1" i="0" lang="en-US" sz="1800">
                <a:latin typeface="Times New Roman"/>
                <a:ea typeface="Times New Roman"/>
                <a:cs typeface="Times New Roman"/>
                <a:sym typeface="Times New Roman"/>
              </a:rPr>
              <a:t>2. Defect Density</a:t>
            </a:r>
            <a:endParaRPr sz="1800"/>
          </a:p>
          <a:p>
            <a:pPr indent="-342900" lvl="0" marL="457200" rtl="0" algn="just">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It measures the defects relative to the software size expressed as lines of code or function point, etc. i.e., it measures code quality per unit. This metric is used in many commercial software systems.</a:t>
            </a:r>
            <a:endParaRPr sz="1800"/>
          </a:p>
          <a:p>
            <a:pPr indent="0" lvl="0" marL="114300" rtl="0" algn="just">
              <a:lnSpc>
                <a:spcPct val="90000"/>
              </a:lnSpc>
              <a:spcBef>
                <a:spcPts val="1000"/>
              </a:spcBef>
              <a:spcAft>
                <a:spcPts val="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Cont..</a:t>
            </a:r>
            <a:endParaRPr b="1"/>
          </a:p>
        </p:txBody>
      </p:sp>
      <p:sp>
        <p:nvSpPr>
          <p:cNvPr id="167" name="Google Shape;167;p43"/>
          <p:cNvSpPr txBox="1"/>
          <p:nvPr>
            <p:ph idx="1" type="body"/>
          </p:nvPr>
        </p:nvSpPr>
        <p:spPr>
          <a:xfrm>
            <a:off x="457200" y="1160061"/>
            <a:ext cx="8229240" cy="4967784"/>
          </a:xfrm>
          <a:prstGeom prst="rect">
            <a:avLst/>
          </a:prstGeom>
          <a:noFill/>
          <a:ln>
            <a:noFill/>
          </a:ln>
        </p:spPr>
        <p:txBody>
          <a:bodyPr anchorCtr="0" anchor="t" bIns="0" lIns="0" spcFirstLastPara="1" rIns="0" wrap="square" tIns="0">
            <a:normAutofit lnSpcReduction="10000"/>
          </a:bodyPr>
          <a:lstStyle/>
          <a:p>
            <a:pPr indent="0" lvl="0" marL="114300" rtl="0" algn="just">
              <a:lnSpc>
                <a:spcPct val="90000"/>
              </a:lnSpc>
              <a:spcBef>
                <a:spcPts val="1000"/>
              </a:spcBef>
              <a:spcAft>
                <a:spcPts val="0"/>
              </a:spcAft>
              <a:buSzPts val="1800"/>
              <a:buNone/>
            </a:pPr>
            <a:r>
              <a:rPr b="1" lang="en-US" sz="1800">
                <a:latin typeface="Times New Roman"/>
                <a:ea typeface="Times New Roman"/>
                <a:cs typeface="Times New Roman"/>
                <a:sym typeface="Times New Roman"/>
              </a:rPr>
              <a:t>3. Customer Problems</a:t>
            </a:r>
            <a:endParaRPr/>
          </a:p>
          <a:p>
            <a:pPr indent="-342900" lvl="0" marL="457200" rtl="0" algn="just">
              <a:lnSpc>
                <a:spcPct val="90000"/>
              </a:lnSpc>
              <a:spcBef>
                <a:spcPts val="1000"/>
              </a:spcBef>
              <a:spcAft>
                <a:spcPts val="0"/>
              </a:spcAft>
              <a:buSzPts val="1800"/>
              <a:buFont typeface="Arial"/>
              <a:buChar char="•"/>
            </a:pPr>
            <a:r>
              <a:rPr lang="en-US" sz="1800">
                <a:solidFill>
                  <a:srgbClr val="000000"/>
                </a:solidFill>
                <a:latin typeface="Times New Roman"/>
                <a:ea typeface="Times New Roman"/>
                <a:cs typeface="Times New Roman"/>
                <a:sym typeface="Times New Roman"/>
              </a:rPr>
              <a:t>It measures the problems that customers encounter when using the product. It contains the customer’s perspective towards the problem space of the software, which includes the non-defect oriented problems together with the defect problems.</a:t>
            </a:r>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The problems metric is usually expressed in terms of </a:t>
            </a:r>
            <a:r>
              <a:rPr b="1" i="0" lang="en-US" sz="1800">
                <a:solidFill>
                  <a:srgbClr val="000000"/>
                </a:solidFill>
                <a:latin typeface="Times New Roman"/>
                <a:ea typeface="Times New Roman"/>
                <a:cs typeface="Times New Roman"/>
                <a:sym typeface="Times New Roman"/>
              </a:rPr>
              <a:t>Problems per User-Month (PUM)</a:t>
            </a:r>
            <a:r>
              <a:rPr b="0" i="0" lang="en-US" sz="1800">
                <a:solidFill>
                  <a:srgbClr val="000000"/>
                </a:solidFill>
                <a:latin typeface="Times New Roman"/>
                <a:ea typeface="Times New Roman"/>
                <a:cs typeface="Times New Roman"/>
                <a:sym typeface="Times New Roman"/>
              </a:rPr>
              <a:t>.</a:t>
            </a:r>
            <a:endParaRPr/>
          </a:p>
          <a:p>
            <a:pPr indent="0" lvl="0" marL="114300" rtl="0" algn="just">
              <a:lnSpc>
                <a:spcPct val="90000"/>
              </a:lnSpc>
              <a:spcBef>
                <a:spcPts val="1000"/>
              </a:spcBef>
              <a:spcAft>
                <a:spcPts val="0"/>
              </a:spcAft>
              <a:buSzPts val="1800"/>
              <a:buNone/>
            </a:pPr>
            <a:r>
              <a:t/>
            </a:r>
            <a:endParaRPr b="0" i="0" sz="1800">
              <a:solidFill>
                <a:srgbClr val="000000"/>
              </a:solidFill>
              <a:latin typeface="Times New Roman"/>
              <a:ea typeface="Times New Roman"/>
              <a:cs typeface="Times New Roman"/>
              <a:sym typeface="Times New Roman"/>
            </a:endParaRPr>
          </a:p>
          <a:p>
            <a:pPr indent="0" lvl="0" marL="114300" rtl="0" algn="ctr">
              <a:lnSpc>
                <a:spcPct val="90000"/>
              </a:lnSpc>
              <a:spcBef>
                <a:spcPts val="1000"/>
              </a:spcBef>
              <a:spcAft>
                <a:spcPts val="0"/>
              </a:spcAft>
              <a:buSzPts val="1800"/>
              <a:buNone/>
            </a:pPr>
            <a:r>
              <a:rPr b="1" i="1" lang="en-US" sz="1800" u="none" cap="none" strike="noStrike">
                <a:solidFill>
                  <a:srgbClr val="000000"/>
                </a:solidFill>
                <a:latin typeface="Times New Roman"/>
                <a:ea typeface="Times New Roman"/>
                <a:cs typeface="Times New Roman"/>
                <a:sym typeface="Times New Roman"/>
              </a:rPr>
              <a:t>PUM=Total Problems that customers reported (true defect and non-defect oriented problems) for a time period + Total number of license months of the software during the period</a:t>
            </a:r>
            <a:r>
              <a:rPr b="1" i="1" lang="en-US" sz="1800" u="none" cap="none" strike="noStrike">
                <a:solidFill>
                  <a:schemeClr val="dk1"/>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Times New Roman"/>
              <a:buNone/>
            </a:pPr>
            <a:r>
              <a:rPr b="0" i="1" lang="en-US" sz="1800" u="none" cap="none" strike="noStrike">
                <a:solidFill>
                  <a:srgbClr val="000000"/>
                </a:solidFill>
                <a:latin typeface="Times New Roman"/>
                <a:ea typeface="Times New Roman"/>
                <a:cs typeface="Times New Roman"/>
                <a:sym typeface="Times New Roman"/>
              </a:rPr>
              <a:t>Where,</a:t>
            </a:r>
            <a:endParaRPr/>
          </a:p>
          <a:p>
            <a:pPr indent="0" lvl="0" marL="0" marR="0" rtl="0" algn="ctr">
              <a:lnSpc>
                <a:spcPct val="100000"/>
              </a:lnSpc>
              <a:spcBef>
                <a:spcPts val="0"/>
              </a:spcBef>
              <a:spcAft>
                <a:spcPts val="0"/>
              </a:spcAft>
              <a:buClr>
                <a:srgbClr val="000000"/>
              </a:buClr>
              <a:buSzPts val="1800"/>
              <a:buFont typeface="Times New Roman"/>
              <a:buNone/>
            </a:pPr>
            <a:r>
              <a:rPr b="1" i="1" lang="en-US" sz="1800" u="none" cap="none" strike="noStrike">
                <a:solidFill>
                  <a:srgbClr val="000000"/>
                </a:solidFill>
                <a:latin typeface="Times New Roman"/>
                <a:ea typeface="Times New Roman"/>
                <a:cs typeface="Times New Roman"/>
                <a:sym typeface="Times New Roman"/>
              </a:rPr>
              <a:t>Number of license-month of the software </a:t>
            </a:r>
            <a:r>
              <a:rPr b="0" i="1" lang="en-US" sz="1800" u="none" cap="none" strike="noStrike">
                <a:solidFill>
                  <a:srgbClr val="000000"/>
                </a:solidFill>
                <a:latin typeface="Times New Roman"/>
                <a:ea typeface="Times New Roman"/>
                <a:cs typeface="Times New Roman"/>
                <a:sym typeface="Times New Roman"/>
              </a:rPr>
              <a:t>= Number of install license of the software * Number of months in the calculation period</a:t>
            </a:r>
            <a:r>
              <a:rPr b="0" i="1" lang="en-US" sz="1800" u="none" cap="none" strike="noStrike">
                <a:solidFill>
                  <a:schemeClr val="dk1"/>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a:solidFill>
                  <a:srgbClr val="000000"/>
                </a:solidFill>
                <a:latin typeface="Times New Roman"/>
                <a:ea typeface="Times New Roman"/>
                <a:cs typeface="Times New Roman"/>
                <a:sym typeface="Times New Roman"/>
              </a:rPr>
              <a:t>PUM is usually calculated for each month after the software is released to the market, and also for monthly averages by year.</a:t>
            </a:r>
            <a:endParaRPr b="0" i="0" sz="1800" u="none" cap="none" strike="noStrike">
              <a:solidFill>
                <a:schemeClr val="dk1"/>
              </a:solidFill>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Cont..</a:t>
            </a:r>
            <a:endParaRPr/>
          </a:p>
        </p:txBody>
      </p:sp>
      <p:sp>
        <p:nvSpPr>
          <p:cNvPr id="173" name="Google Shape;173;p44"/>
          <p:cNvSpPr txBox="1"/>
          <p:nvPr>
            <p:ph idx="1" type="body"/>
          </p:nvPr>
        </p:nvSpPr>
        <p:spPr>
          <a:xfrm>
            <a:off x="457200" y="914050"/>
            <a:ext cx="8229300" cy="5524500"/>
          </a:xfrm>
          <a:prstGeom prst="rect">
            <a:avLst/>
          </a:prstGeom>
          <a:noFill/>
          <a:ln>
            <a:noFill/>
          </a:ln>
        </p:spPr>
        <p:txBody>
          <a:bodyPr anchorCtr="0" anchor="t" bIns="0" lIns="0" spcFirstLastPara="1" rIns="0" wrap="square" tIns="0">
            <a:normAutofit fontScale="92500" lnSpcReduction="20000"/>
          </a:bodyPr>
          <a:lstStyle/>
          <a:p>
            <a:pPr indent="0" lvl="0" marL="114300" rtl="0" algn="just">
              <a:lnSpc>
                <a:spcPct val="115000"/>
              </a:lnSpc>
              <a:spcBef>
                <a:spcPts val="1000"/>
              </a:spcBef>
              <a:spcAft>
                <a:spcPts val="0"/>
              </a:spcAft>
              <a:buSzPct val="100000"/>
              <a:buNone/>
            </a:pPr>
            <a:r>
              <a:rPr b="1" i="0" lang="en-US" sz="1800">
                <a:solidFill>
                  <a:schemeClr val="dk1"/>
                </a:solidFill>
                <a:latin typeface="Times New Roman"/>
                <a:ea typeface="Times New Roman"/>
                <a:cs typeface="Times New Roman"/>
                <a:sym typeface="Times New Roman"/>
              </a:rPr>
              <a:t>4. Customer Satisfaction</a:t>
            </a:r>
            <a:endParaRPr sz="1800"/>
          </a:p>
          <a:p>
            <a:pPr indent="-334327" lvl="0" marL="457200" rtl="0" algn="just">
              <a:lnSpc>
                <a:spcPct val="115000"/>
              </a:lnSpc>
              <a:spcBef>
                <a:spcPts val="1000"/>
              </a:spcBef>
              <a:spcAft>
                <a:spcPts val="0"/>
              </a:spcAft>
              <a:buSzPct val="100000"/>
              <a:buFont typeface="Noto Sans Symbols"/>
              <a:buChar char="⮚"/>
            </a:pPr>
            <a:r>
              <a:rPr b="0" i="0" lang="en-US" sz="1800">
                <a:solidFill>
                  <a:schemeClr val="dk1"/>
                </a:solidFill>
                <a:latin typeface="Times New Roman"/>
                <a:ea typeface="Times New Roman"/>
                <a:cs typeface="Times New Roman"/>
                <a:sym typeface="Times New Roman"/>
              </a:rPr>
              <a:t>Customer satisfaction is often measured by customer survey data through the five-point scale −</a:t>
            </a:r>
            <a:endParaRPr sz="1800"/>
          </a:p>
          <a:p>
            <a:pPr indent="-334327" lvl="0" marL="457200" rtl="0" algn="just">
              <a:lnSpc>
                <a:spcPct val="115000"/>
              </a:lnSpc>
              <a:spcBef>
                <a:spcPts val="1000"/>
              </a:spcBef>
              <a:spcAft>
                <a:spcPts val="0"/>
              </a:spcAft>
              <a:buSzPct val="100000"/>
              <a:buFont typeface="Arial"/>
              <a:buChar char="•"/>
            </a:pPr>
            <a:r>
              <a:rPr b="0" i="0" lang="en-US" sz="1800">
                <a:solidFill>
                  <a:schemeClr val="dk1"/>
                </a:solidFill>
                <a:latin typeface="Times New Roman"/>
                <a:ea typeface="Times New Roman"/>
                <a:cs typeface="Times New Roman"/>
                <a:sym typeface="Times New Roman"/>
              </a:rPr>
              <a:t>Very satisfied</a:t>
            </a:r>
            <a:endParaRPr sz="1800"/>
          </a:p>
          <a:p>
            <a:pPr indent="-334327" lvl="0" marL="457200" rtl="0" algn="just">
              <a:lnSpc>
                <a:spcPct val="115000"/>
              </a:lnSpc>
              <a:spcBef>
                <a:spcPts val="1000"/>
              </a:spcBef>
              <a:spcAft>
                <a:spcPts val="0"/>
              </a:spcAft>
              <a:buSzPct val="100000"/>
              <a:buFont typeface="Arial"/>
              <a:buChar char="•"/>
            </a:pPr>
            <a:r>
              <a:rPr b="0" i="0" lang="en-US" sz="1800">
                <a:solidFill>
                  <a:schemeClr val="dk1"/>
                </a:solidFill>
                <a:latin typeface="Times New Roman"/>
                <a:ea typeface="Times New Roman"/>
                <a:cs typeface="Times New Roman"/>
                <a:sym typeface="Times New Roman"/>
              </a:rPr>
              <a:t>Satisfied</a:t>
            </a:r>
            <a:endParaRPr sz="1800"/>
          </a:p>
          <a:p>
            <a:pPr indent="-334327" lvl="0" marL="457200" rtl="0" algn="just">
              <a:lnSpc>
                <a:spcPct val="115000"/>
              </a:lnSpc>
              <a:spcBef>
                <a:spcPts val="1000"/>
              </a:spcBef>
              <a:spcAft>
                <a:spcPts val="0"/>
              </a:spcAft>
              <a:buSzPct val="100000"/>
              <a:buFont typeface="Arial"/>
              <a:buChar char="•"/>
            </a:pPr>
            <a:r>
              <a:rPr b="0" i="0" lang="en-US" sz="1800">
                <a:solidFill>
                  <a:schemeClr val="dk1"/>
                </a:solidFill>
                <a:latin typeface="Times New Roman"/>
                <a:ea typeface="Times New Roman"/>
                <a:cs typeface="Times New Roman"/>
                <a:sym typeface="Times New Roman"/>
              </a:rPr>
              <a:t>Neutral</a:t>
            </a:r>
            <a:endParaRPr sz="1800"/>
          </a:p>
          <a:p>
            <a:pPr indent="-334327" lvl="0" marL="457200" rtl="0" algn="just">
              <a:lnSpc>
                <a:spcPct val="115000"/>
              </a:lnSpc>
              <a:spcBef>
                <a:spcPts val="1000"/>
              </a:spcBef>
              <a:spcAft>
                <a:spcPts val="0"/>
              </a:spcAft>
              <a:buSzPct val="100000"/>
              <a:buFont typeface="Arial"/>
              <a:buChar char="•"/>
            </a:pPr>
            <a:r>
              <a:rPr b="0" i="0" lang="en-US" sz="1800">
                <a:solidFill>
                  <a:schemeClr val="dk1"/>
                </a:solidFill>
                <a:latin typeface="Times New Roman"/>
                <a:ea typeface="Times New Roman"/>
                <a:cs typeface="Times New Roman"/>
                <a:sym typeface="Times New Roman"/>
              </a:rPr>
              <a:t>Dissatisfied</a:t>
            </a:r>
            <a:endParaRPr sz="1800"/>
          </a:p>
          <a:p>
            <a:pPr indent="-334327" lvl="0" marL="457200" rtl="0" algn="just">
              <a:lnSpc>
                <a:spcPct val="115000"/>
              </a:lnSpc>
              <a:spcBef>
                <a:spcPts val="1000"/>
              </a:spcBef>
              <a:spcAft>
                <a:spcPts val="0"/>
              </a:spcAft>
              <a:buSzPct val="100000"/>
              <a:buFont typeface="Arial"/>
              <a:buChar char="•"/>
            </a:pPr>
            <a:r>
              <a:rPr b="0" i="0" lang="en-US" sz="1800">
                <a:solidFill>
                  <a:schemeClr val="dk1"/>
                </a:solidFill>
                <a:latin typeface="Times New Roman"/>
                <a:ea typeface="Times New Roman"/>
                <a:cs typeface="Times New Roman"/>
                <a:sym typeface="Times New Roman"/>
              </a:rPr>
              <a:t>Very dissatisfied</a:t>
            </a:r>
            <a:endParaRPr sz="1800"/>
          </a:p>
          <a:p>
            <a:pPr indent="-334327" lvl="0" marL="457200" rtl="0" algn="just">
              <a:lnSpc>
                <a:spcPct val="115000"/>
              </a:lnSpc>
              <a:spcBef>
                <a:spcPts val="1000"/>
              </a:spcBef>
              <a:spcAft>
                <a:spcPts val="0"/>
              </a:spcAft>
              <a:buSzPct val="100000"/>
              <a:buFont typeface="Noto Sans Symbols"/>
              <a:buChar char="⮚"/>
            </a:pPr>
            <a:r>
              <a:rPr b="0" i="0" lang="en-US" sz="1800">
                <a:solidFill>
                  <a:schemeClr val="dk1"/>
                </a:solidFill>
                <a:latin typeface="Times New Roman"/>
                <a:ea typeface="Times New Roman"/>
                <a:cs typeface="Times New Roman"/>
                <a:sym typeface="Times New Roman"/>
              </a:rPr>
              <a:t>Satisfaction with the overall quality of the product and its specific dimensions is usually obtained through various methods of customer surveys. For example −</a:t>
            </a:r>
            <a:endParaRPr sz="1800"/>
          </a:p>
          <a:p>
            <a:pPr indent="-334327" lvl="0" marL="457200" rtl="0" algn="just">
              <a:lnSpc>
                <a:spcPct val="115000"/>
              </a:lnSpc>
              <a:spcBef>
                <a:spcPts val="1000"/>
              </a:spcBef>
              <a:spcAft>
                <a:spcPts val="0"/>
              </a:spcAft>
              <a:buSzPct val="100000"/>
              <a:buFont typeface="Arial"/>
              <a:buChar char="•"/>
            </a:pPr>
            <a:r>
              <a:rPr b="0" i="0" lang="en-US" sz="1800">
                <a:solidFill>
                  <a:schemeClr val="dk1"/>
                </a:solidFill>
                <a:latin typeface="Times New Roman"/>
                <a:ea typeface="Times New Roman"/>
                <a:cs typeface="Times New Roman"/>
                <a:sym typeface="Times New Roman"/>
              </a:rPr>
              <a:t>Percent of completely satisfied customers</a:t>
            </a:r>
            <a:endParaRPr sz="1800"/>
          </a:p>
          <a:p>
            <a:pPr indent="-334327" lvl="0" marL="457200" rtl="0" algn="just">
              <a:lnSpc>
                <a:spcPct val="115000"/>
              </a:lnSpc>
              <a:spcBef>
                <a:spcPts val="1000"/>
              </a:spcBef>
              <a:spcAft>
                <a:spcPts val="0"/>
              </a:spcAft>
              <a:buSzPct val="100000"/>
              <a:buFont typeface="Arial"/>
              <a:buChar char="•"/>
            </a:pPr>
            <a:r>
              <a:rPr b="0" i="0" lang="en-US" sz="1800">
                <a:solidFill>
                  <a:schemeClr val="dk1"/>
                </a:solidFill>
                <a:latin typeface="Times New Roman"/>
                <a:ea typeface="Times New Roman"/>
                <a:cs typeface="Times New Roman"/>
                <a:sym typeface="Times New Roman"/>
              </a:rPr>
              <a:t>Percent of satisfied customers</a:t>
            </a:r>
            <a:endParaRPr sz="1800"/>
          </a:p>
          <a:p>
            <a:pPr indent="-334327" lvl="0" marL="457200" rtl="0" algn="just">
              <a:lnSpc>
                <a:spcPct val="115000"/>
              </a:lnSpc>
              <a:spcBef>
                <a:spcPts val="1000"/>
              </a:spcBef>
              <a:spcAft>
                <a:spcPts val="0"/>
              </a:spcAft>
              <a:buSzPct val="100000"/>
              <a:buFont typeface="Arial"/>
              <a:buChar char="•"/>
            </a:pPr>
            <a:r>
              <a:rPr b="0" i="0" lang="en-US" sz="1800">
                <a:solidFill>
                  <a:schemeClr val="dk1"/>
                </a:solidFill>
                <a:latin typeface="Times New Roman"/>
                <a:ea typeface="Times New Roman"/>
                <a:cs typeface="Times New Roman"/>
                <a:sym typeface="Times New Roman"/>
              </a:rPr>
              <a:t>Percent of disatisfied customers</a:t>
            </a:r>
            <a:endParaRPr sz="1800"/>
          </a:p>
          <a:p>
            <a:pPr indent="-334327" lvl="0" marL="457200" rtl="0" algn="just">
              <a:lnSpc>
                <a:spcPct val="115000"/>
              </a:lnSpc>
              <a:spcBef>
                <a:spcPts val="1000"/>
              </a:spcBef>
              <a:spcAft>
                <a:spcPts val="0"/>
              </a:spcAft>
              <a:buSzPct val="100000"/>
              <a:buFont typeface="Arial"/>
              <a:buChar char="•"/>
            </a:pPr>
            <a:r>
              <a:rPr b="0" i="0" lang="en-US" sz="1800">
                <a:solidFill>
                  <a:schemeClr val="dk1"/>
                </a:solidFill>
                <a:latin typeface="Times New Roman"/>
                <a:ea typeface="Times New Roman"/>
                <a:cs typeface="Times New Roman"/>
                <a:sym typeface="Times New Roman"/>
              </a:rPr>
              <a:t>Percent of non-satisfied customers</a:t>
            </a:r>
            <a:endParaRPr sz="1800"/>
          </a:p>
          <a:p>
            <a:pPr indent="0" lvl="0" marL="114300" rtl="0" algn="just">
              <a:lnSpc>
                <a:spcPct val="115000"/>
              </a:lnSpc>
              <a:spcBef>
                <a:spcPts val="1000"/>
              </a:spcBef>
              <a:spcAft>
                <a:spcPts val="0"/>
              </a:spcAft>
              <a:buSzPct val="100000"/>
              <a:buNone/>
            </a:pPr>
            <a:r>
              <a:rPr b="0" i="0" lang="en-US" sz="1800">
                <a:solidFill>
                  <a:schemeClr val="dk1"/>
                </a:solidFill>
                <a:latin typeface="Times New Roman"/>
                <a:ea typeface="Times New Roman"/>
                <a:cs typeface="Times New Roman"/>
                <a:sym typeface="Times New Roman"/>
              </a:rPr>
              <a:t>Usually, this percent satisfaction is used.</a:t>
            </a:r>
            <a:endParaRPr sz="1800"/>
          </a:p>
          <a:p>
            <a:pPr indent="-228600" lvl="0" marL="457200" rtl="0" algn="just">
              <a:lnSpc>
                <a:spcPct val="90000"/>
              </a:lnSpc>
              <a:spcBef>
                <a:spcPts val="1000"/>
              </a:spcBef>
              <a:spcAft>
                <a:spcPts val="0"/>
              </a:spcAft>
              <a:buSzPct val="11250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t/>
            </a:r>
            <a:endParaRPr b="1">
              <a:solidFill>
                <a:srgbClr val="000000"/>
              </a:solidFill>
            </a:endParaRPr>
          </a:p>
          <a:p>
            <a:pPr indent="0" lvl="0" marL="0" rtl="0" algn="l">
              <a:lnSpc>
                <a:spcPct val="90000"/>
              </a:lnSpc>
              <a:spcBef>
                <a:spcPts val="0"/>
              </a:spcBef>
              <a:spcAft>
                <a:spcPts val="0"/>
              </a:spcAft>
              <a:buClr>
                <a:schemeClr val="dk1"/>
              </a:buClr>
              <a:buSzPts val="1800"/>
              <a:buNone/>
            </a:pPr>
            <a:r>
              <a:rPr b="1" i="0" lang="en-US">
                <a:solidFill>
                  <a:srgbClr val="000000"/>
                </a:solidFill>
              </a:rPr>
              <a:t>In-process Quality Metric</a:t>
            </a:r>
            <a:r>
              <a:rPr b="1" lang="en-US">
                <a:solidFill>
                  <a:srgbClr val="000000"/>
                </a:solidFill>
              </a:rPr>
              <a:t>s</a:t>
            </a:r>
            <a:br>
              <a:rPr b="1" i="0" lang="en-US">
                <a:solidFill>
                  <a:srgbClr val="000000"/>
                </a:solidFill>
              </a:rPr>
            </a:br>
            <a:endParaRPr b="1"/>
          </a:p>
        </p:txBody>
      </p:sp>
      <p:sp>
        <p:nvSpPr>
          <p:cNvPr id="179" name="Google Shape;179;p45"/>
          <p:cNvSpPr txBox="1"/>
          <p:nvPr>
            <p:ph idx="1" type="body"/>
          </p:nvPr>
        </p:nvSpPr>
        <p:spPr>
          <a:xfrm>
            <a:off x="457200" y="1150070"/>
            <a:ext cx="8229240" cy="5250730"/>
          </a:xfrm>
          <a:prstGeom prst="rect">
            <a:avLst/>
          </a:prstGeom>
          <a:noFill/>
          <a:ln>
            <a:noFill/>
          </a:ln>
        </p:spPr>
        <p:txBody>
          <a:bodyPr anchorCtr="0" anchor="t" bIns="0" lIns="0" spcFirstLastPara="1" rIns="0" wrap="square" tIns="0">
            <a:noAutofit/>
          </a:bodyPr>
          <a:lstStyle/>
          <a:p>
            <a:pPr indent="0" lvl="0" marL="114300" rtl="0" algn="just">
              <a:lnSpc>
                <a:spcPct val="90000"/>
              </a:lnSpc>
              <a:spcBef>
                <a:spcPts val="1000"/>
              </a:spcBef>
              <a:spcAft>
                <a:spcPts val="0"/>
              </a:spcAft>
              <a:buSzPts val="1800"/>
              <a:buNone/>
            </a:pPr>
            <a:r>
              <a:rPr b="0" i="0" lang="en-US" sz="1800">
                <a:solidFill>
                  <a:srgbClr val="000000"/>
                </a:solidFill>
                <a:latin typeface="Times New Roman"/>
                <a:ea typeface="Times New Roman"/>
                <a:cs typeface="Times New Roman"/>
                <a:sym typeface="Times New Roman"/>
              </a:rPr>
              <a:t>In-process quality metrics deals with the tracking of defect arrival during formal machine testing for some organizations. This metric includes −</a:t>
            </a:r>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Defect density during machine testing</a:t>
            </a:r>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Defect arrival pattern during machine testing</a:t>
            </a:r>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Phase-based defect removal pattern</a:t>
            </a:r>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Defect removal effectiveness</a:t>
            </a:r>
            <a:endParaRPr/>
          </a:p>
          <a:p>
            <a:pPr indent="0" lvl="0" marL="114300" rtl="0" algn="just">
              <a:lnSpc>
                <a:spcPct val="90000"/>
              </a:lnSpc>
              <a:spcBef>
                <a:spcPts val="1000"/>
              </a:spcBef>
              <a:spcAft>
                <a:spcPts val="0"/>
              </a:spcAft>
              <a:buSzPts val="1800"/>
              <a:buNone/>
            </a:pPr>
            <a:r>
              <a:t/>
            </a:r>
            <a:endParaRPr b="0" i="0"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AutoNum type="arabicPeriod"/>
            </a:pPr>
            <a:r>
              <a:rPr b="1" i="0" lang="en-US" sz="1800">
                <a:latin typeface="Times New Roman"/>
                <a:ea typeface="Times New Roman"/>
                <a:cs typeface="Times New Roman"/>
                <a:sym typeface="Times New Roman"/>
              </a:rPr>
              <a:t>Defect density during machine testing</a:t>
            </a:r>
            <a:endParaRPr/>
          </a:p>
          <a:p>
            <a:pPr indent="-342900" lvl="0" marL="457200" rtl="0" algn="just">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Defect rate during formal machine testing (testing after code is integrated into the system library) is correlated with the defect rate in the field. Higher defect rates found during testing is an indicator that the software has experienced higher error injection during its development process, unless the higher testing defect rate is due to an extraordinary testing effort.</a:t>
            </a:r>
            <a:endParaRPr/>
          </a:p>
          <a:p>
            <a:pPr indent="-342900" lvl="0" marL="457200" rtl="0" algn="just">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This simple metric of defects per KLOC or function point is a good indicator of quality, while the software is still being tested. It is especially useful to monitor subsequent releases of a product in the same development organization.</a:t>
            </a:r>
            <a:endParaRPr/>
          </a:p>
          <a:p>
            <a:pPr indent="0" lvl="0" marL="1143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4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Cont..</a:t>
            </a:r>
            <a:endParaRPr/>
          </a:p>
        </p:txBody>
      </p:sp>
      <p:sp>
        <p:nvSpPr>
          <p:cNvPr id="185" name="Google Shape;185;p46"/>
          <p:cNvSpPr txBox="1"/>
          <p:nvPr>
            <p:ph idx="1" type="body"/>
          </p:nvPr>
        </p:nvSpPr>
        <p:spPr>
          <a:xfrm>
            <a:off x="367900" y="1238244"/>
            <a:ext cx="8229300" cy="4381500"/>
          </a:xfrm>
          <a:prstGeom prst="rect">
            <a:avLst/>
          </a:prstGeom>
          <a:noFill/>
          <a:ln>
            <a:noFill/>
          </a:ln>
        </p:spPr>
        <p:txBody>
          <a:bodyPr anchorCtr="0" anchor="t" bIns="0" lIns="0" spcFirstLastPara="1" rIns="0" wrap="square" tIns="0">
            <a:noAutofit/>
          </a:bodyPr>
          <a:lstStyle/>
          <a:p>
            <a:pPr indent="0" lvl="0" marL="114300" rtl="0" algn="just">
              <a:lnSpc>
                <a:spcPct val="90000"/>
              </a:lnSpc>
              <a:spcBef>
                <a:spcPts val="1000"/>
              </a:spcBef>
              <a:spcAft>
                <a:spcPts val="0"/>
              </a:spcAft>
              <a:buSzPts val="1800"/>
              <a:buNone/>
            </a:pPr>
            <a:r>
              <a:rPr b="1" i="0" lang="en-US" sz="1800">
                <a:latin typeface="Times New Roman"/>
                <a:ea typeface="Times New Roman"/>
                <a:cs typeface="Times New Roman"/>
                <a:sym typeface="Times New Roman"/>
              </a:rPr>
              <a:t>2. Defect arrival pattern during machine testing</a:t>
            </a:r>
            <a:endParaRPr/>
          </a:p>
          <a:p>
            <a:pPr indent="0" lvl="0" marL="114300" rtl="0" algn="just">
              <a:lnSpc>
                <a:spcPct val="90000"/>
              </a:lnSpc>
              <a:spcBef>
                <a:spcPts val="1000"/>
              </a:spcBef>
              <a:spcAft>
                <a:spcPts val="0"/>
              </a:spcAft>
              <a:buSzPts val="1800"/>
              <a:buNone/>
            </a:pPr>
            <a:r>
              <a:rPr b="0" i="0" lang="en-US" sz="1800">
                <a:solidFill>
                  <a:srgbClr val="000000"/>
                </a:solidFill>
                <a:latin typeface="Times New Roman"/>
                <a:ea typeface="Times New Roman"/>
                <a:cs typeface="Times New Roman"/>
                <a:sym typeface="Times New Roman"/>
              </a:rPr>
              <a:t>The overall defect density during testing will provide only the summary of the defects. The pattern of defect arrivals gives more information about different quality levels in the field. It includes the following −</a:t>
            </a:r>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The defect arrivals or defects reported during the testing phase by time interval (e.g., week). Here all of which will not be valid defects.</a:t>
            </a:r>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The pattern of valid defect arrivals when problem determination is done on the reported problems. This is the true defect pattern.</a:t>
            </a:r>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The pattern of defect backlog overtime. This metric is needed because development organizations cannot investigate and fix all the reported problems immediately. This is a workload statement as well as a quality statement. If the defect backlog is large at the end of the development cycle and a lot of fixes have yet to be integrated into the system, the stability of the system (hence its quality) will be affected. Retesting (regression test) is needed to ensure that targeted product quality levels are reached.</a:t>
            </a:r>
            <a:endParaRPr/>
          </a:p>
          <a:p>
            <a:pPr indent="0" lvl="0" marL="1143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4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Cont..</a:t>
            </a:r>
            <a:endParaRPr/>
          </a:p>
        </p:txBody>
      </p:sp>
      <p:sp>
        <p:nvSpPr>
          <p:cNvPr id="191" name="Google Shape;191;p47"/>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b="1" i="0" lang="en-US" sz="1800">
                <a:latin typeface="Times New Roman"/>
                <a:ea typeface="Times New Roman"/>
                <a:cs typeface="Times New Roman"/>
                <a:sym typeface="Times New Roman"/>
              </a:rPr>
              <a:t>3. Phase-based defect removal pattern</a:t>
            </a:r>
            <a:endParaRPr/>
          </a:p>
          <a:p>
            <a:pPr indent="-342900" lvl="0" marL="457200" rtl="0" algn="just">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This is an extension of the defect density metric during testing. In addition to testing, it tracks the defects at all phases of the development cycle, including the design reviews, code inspections, and formal verifications before testing.</a:t>
            </a:r>
            <a:endParaRPr/>
          </a:p>
          <a:p>
            <a:pPr indent="-342900" lvl="0" marL="457200" rtl="0" algn="just">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Because a large percentage of programming defects is related to design problems, conducting formal reviews, or functional verifications to enhance the defect removal capability of the process at the front-end reduces error in the software. The pattern of phase-based defect removal reflects the overall defect removal ability of the development process.</a:t>
            </a:r>
            <a:endParaRPr/>
          </a:p>
          <a:p>
            <a:pPr indent="-342900" lvl="0" marL="457200" rtl="0" algn="just">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With regard to the metrics for the design and coding phases, in addition to defect rates, many development organizations use metrics such as inspection coverage and inspection effort for in-process quality management.</a:t>
            </a:r>
            <a:endParaRPr/>
          </a:p>
          <a:p>
            <a:pPr indent="0" lvl="0" marL="1143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Cont..</a:t>
            </a:r>
            <a:endParaRPr/>
          </a:p>
        </p:txBody>
      </p:sp>
      <p:sp>
        <p:nvSpPr>
          <p:cNvPr id="197" name="Google Shape;197;p48"/>
          <p:cNvSpPr txBox="1"/>
          <p:nvPr>
            <p:ph idx="1" type="body"/>
          </p:nvPr>
        </p:nvSpPr>
        <p:spPr>
          <a:xfrm>
            <a:off x="375314" y="1468042"/>
            <a:ext cx="8229240" cy="4466342"/>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b="1" i="0" lang="en-US" sz="1800">
                <a:latin typeface="Times New Roman"/>
                <a:ea typeface="Times New Roman"/>
                <a:cs typeface="Times New Roman"/>
                <a:sym typeface="Times New Roman"/>
              </a:rPr>
              <a:t>4. Defect removal effectiveness</a:t>
            </a:r>
            <a:endParaRPr/>
          </a:p>
          <a:p>
            <a:pPr indent="0" lvl="0" marL="114300" rtl="0" algn="just">
              <a:lnSpc>
                <a:spcPct val="90000"/>
              </a:lnSpc>
              <a:spcBef>
                <a:spcPts val="1000"/>
              </a:spcBef>
              <a:spcAft>
                <a:spcPts val="0"/>
              </a:spcAft>
              <a:buSzPts val="1800"/>
              <a:buNone/>
            </a:pPr>
            <a:r>
              <a:rPr b="0" i="0" lang="en-US" sz="1800">
                <a:solidFill>
                  <a:srgbClr val="000000"/>
                </a:solidFill>
                <a:latin typeface="Times New Roman"/>
                <a:ea typeface="Times New Roman"/>
                <a:cs typeface="Times New Roman"/>
                <a:sym typeface="Times New Roman"/>
              </a:rPr>
              <a:t>It can be defined as follows −</a:t>
            </a:r>
            <a:endParaRPr/>
          </a:p>
          <a:p>
            <a:pPr indent="0" lvl="0" marL="114300" rtl="0" algn="just">
              <a:lnSpc>
                <a:spcPct val="90000"/>
              </a:lnSpc>
              <a:spcBef>
                <a:spcPts val="1000"/>
              </a:spcBef>
              <a:spcAft>
                <a:spcPts val="0"/>
              </a:spcAft>
              <a:buSzPts val="1800"/>
              <a:buNone/>
            </a:pPr>
            <a:r>
              <a:t/>
            </a:r>
            <a:endParaRPr b="0" i="0" sz="1800">
              <a:solidFill>
                <a:srgbClr val="000000"/>
              </a:solidFill>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This metric can be calculated for the entire development process, for the front-end before code integration and for each phase. </a:t>
            </a:r>
            <a:endParaRPr b="0" i="0" sz="1800">
              <a:solidFill>
                <a:srgbClr val="000000"/>
              </a:solidFill>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It is called </a:t>
            </a:r>
            <a:r>
              <a:rPr b="1" i="0" lang="en-US" sz="1800">
                <a:solidFill>
                  <a:srgbClr val="000000"/>
                </a:solidFill>
                <a:latin typeface="Times New Roman"/>
                <a:ea typeface="Times New Roman"/>
                <a:cs typeface="Times New Roman"/>
                <a:sym typeface="Times New Roman"/>
              </a:rPr>
              <a:t>early defect removal</a:t>
            </a:r>
            <a:r>
              <a:rPr b="0" i="0" lang="en-US" sz="1800">
                <a:solidFill>
                  <a:srgbClr val="000000"/>
                </a:solidFill>
                <a:latin typeface="Times New Roman"/>
                <a:ea typeface="Times New Roman"/>
                <a:cs typeface="Times New Roman"/>
                <a:sym typeface="Times New Roman"/>
              </a:rPr>
              <a:t> when used for the front-end and </a:t>
            </a:r>
            <a:r>
              <a:rPr b="1" i="0" lang="en-US" sz="1800">
                <a:solidFill>
                  <a:srgbClr val="000000"/>
                </a:solidFill>
                <a:latin typeface="Times New Roman"/>
                <a:ea typeface="Times New Roman"/>
                <a:cs typeface="Times New Roman"/>
                <a:sym typeface="Times New Roman"/>
              </a:rPr>
              <a:t>phase effectiveness</a:t>
            </a:r>
            <a:r>
              <a:rPr b="0" i="0" lang="en-US" sz="1800">
                <a:solidFill>
                  <a:srgbClr val="000000"/>
                </a:solidFill>
                <a:latin typeface="Times New Roman"/>
                <a:ea typeface="Times New Roman"/>
                <a:cs typeface="Times New Roman"/>
                <a:sym typeface="Times New Roman"/>
              </a:rPr>
              <a:t> for specific phases. </a:t>
            </a:r>
            <a:endParaRPr b="0" i="0" sz="1800">
              <a:solidFill>
                <a:srgbClr val="000000"/>
              </a:solidFill>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The higher the value of the metric, the more effective the development process and the fewer the defects passed to the next phase or to the field. This metric is a key concept of the defect removal model for software development.</a:t>
            </a:r>
            <a:endParaRPr sz="1800">
              <a:latin typeface="Times New Roman"/>
              <a:ea typeface="Times New Roman"/>
              <a:cs typeface="Times New Roman"/>
              <a:sym typeface="Times New Roman"/>
            </a:endParaRPr>
          </a:p>
        </p:txBody>
      </p:sp>
      <p:pic>
        <p:nvPicPr>
          <p:cNvPr id="198" name="Google Shape;198;p48"/>
          <p:cNvPicPr preferRelativeResize="0"/>
          <p:nvPr/>
        </p:nvPicPr>
        <p:blipFill rotWithShape="1">
          <a:blip r:embed="rId3">
            <a:alphaModFix/>
          </a:blip>
          <a:srcRect b="0" l="0" r="0" t="0"/>
          <a:stretch/>
        </p:blipFill>
        <p:spPr>
          <a:xfrm>
            <a:off x="827768" y="2510718"/>
            <a:ext cx="6658904" cy="74305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br>
              <a:rPr b="0" i="0" lang="en-US">
                <a:solidFill>
                  <a:srgbClr val="000000"/>
                </a:solidFill>
                <a:latin typeface="Lato"/>
                <a:ea typeface="Lato"/>
                <a:cs typeface="Lato"/>
                <a:sym typeface="Lato"/>
              </a:rPr>
            </a:br>
            <a:r>
              <a:rPr b="1" i="0" lang="en-US">
                <a:solidFill>
                  <a:srgbClr val="000000"/>
                </a:solidFill>
              </a:rPr>
              <a:t>Maintenance Quality Metrics</a:t>
            </a:r>
            <a:br>
              <a:rPr b="0" i="0" lang="en-US">
                <a:solidFill>
                  <a:srgbClr val="000000"/>
                </a:solidFill>
                <a:latin typeface="Lato"/>
                <a:ea typeface="Lato"/>
                <a:cs typeface="Lato"/>
                <a:sym typeface="Lato"/>
              </a:rPr>
            </a:br>
            <a:endParaRPr/>
          </a:p>
        </p:txBody>
      </p:sp>
      <p:sp>
        <p:nvSpPr>
          <p:cNvPr id="204" name="Google Shape;204;p49"/>
          <p:cNvSpPr txBox="1"/>
          <p:nvPr>
            <p:ph idx="1" type="body"/>
          </p:nvPr>
        </p:nvSpPr>
        <p:spPr>
          <a:xfrm>
            <a:off x="457200" y="1150070"/>
            <a:ext cx="8229240" cy="2794133"/>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b="0" i="0" lang="en-US" sz="1800">
                <a:solidFill>
                  <a:srgbClr val="000000"/>
                </a:solidFill>
                <a:latin typeface="Times New Roman"/>
                <a:ea typeface="Times New Roman"/>
                <a:cs typeface="Times New Roman"/>
                <a:sym typeface="Times New Roman"/>
              </a:rPr>
              <a:t>Although much cannot be done to alter the quality of the product during this phase, following are the fixes that can be carried out to eliminate the defects as soon as possible with excellent fix quality.</a:t>
            </a:r>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Fix backlog and backlog management index</a:t>
            </a:r>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Fix response time and fix responsiveness</a:t>
            </a:r>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Percent delinquent fixes</a:t>
            </a:r>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Fix quality</a:t>
            </a:r>
            <a:endParaRPr/>
          </a:p>
          <a:p>
            <a:pPr indent="0" lvl="0" marL="114300" rtl="0" algn="just">
              <a:lnSpc>
                <a:spcPct val="90000"/>
              </a:lnSpc>
              <a:spcBef>
                <a:spcPts val="1000"/>
              </a:spcBef>
              <a:spcAft>
                <a:spcPts val="0"/>
              </a:spcAft>
              <a:buSzPts val="1800"/>
              <a:buNone/>
            </a:pPr>
            <a:r>
              <a:rPr b="1" i="0"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nvSpPr>
        <p:spPr>
          <a:xfrm>
            <a:off x="381786" y="292407"/>
            <a:ext cx="6019560" cy="89764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3200" u="none" cap="none" strike="noStrike">
                <a:solidFill>
                  <a:srgbClr val="000000"/>
                </a:solidFill>
                <a:latin typeface="Times New Roman"/>
                <a:ea typeface="Times New Roman"/>
                <a:cs typeface="Times New Roman"/>
                <a:sym typeface="Times New Roman"/>
              </a:rPr>
              <a:t>Index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200" u="none" cap="none" strike="noStrike">
              <a:solidFill>
                <a:srgbClr val="000000"/>
              </a:solidFill>
              <a:latin typeface="Arial"/>
              <a:ea typeface="Arial"/>
              <a:cs typeface="Arial"/>
              <a:sym typeface="Arial"/>
            </a:endParaRPr>
          </a:p>
        </p:txBody>
      </p:sp>
      <p:sp>
        <p:nvSpPr>
          <p:cNvPr id="99" name="Google Shape;99;p2"/>
          <p:cNvSpPr txBox="1"/>
          <p:nvPr/>
        </p:nvSpPr>
        <p:spPr>
          <a:xfrm>
            <a:off x="782425" y="963516"/>
            <a:ext cx="7718926" cy="4945966"/>
          </a:xfrm>
          <a:prstGeom prst="rect">
            <a:avLst/>
          </a:prstGeom>
          <a:noFill/>
          <a:ln>
            <a:noFill/>
          </a:ln>
        </p:spPr>
        <p:txBody>
          <a:bodyPr anchorCtr="0" anchor="t" bIns="45700" lIns="91425" spcFirstLastPara="1" rIns="91425" wrap="square" tIns="45700">
            <a:noAutofit/>
          </a:bodyPr>
          <a:lstStyle/>
          <a:p>
            <a:pPr indent="-222250" lvl="0" marL="342900" marR="0" rtl="0" algn="l">
              <a:lnSpc>
                <a:spcPct val="150000"/>
              </a:lnSpc>
              <a:spcBef>
                <a:spcPts val="0"/>
              </a:spcBef>
              <a:spcAft>
                <a:spcPts val="0"/>
              </a:spcAft>
              <a:buClr>
                <a:schemeClr val="dk1"/>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
        <p:nvSpPr>
          <p:cNvPr id="100" name="Google Shape;100;p2"/>
          <p:cNvSpPr txBox="1"/>
          <p:nvPr>
            <p:ph idx="1" type="body"/>
          </p:nvPr>
        </p:nvSpPr>
        <p:spPr>
          <a:xfrm>
            <a:off x="675350" y="1190050"/>
            <a:ext cx="7826100" cy="5043000"/>
          </a:xfrm>
          <a:prstGeom prst="rect">
            <a:avLst/>
          </a:prstGeom>
          <a:noFill/>
          <a:ln>
            <a:noFill/>
          </a:ln>
        </p:spPr>
        <p:txBody>
          <a:bodyPr anchorCtr="0" anchor="t" bIns="0" lIns="0" spcFirstLastPara="1" rIns="0" wrap="square" tIns="0">
            <a:noAutofit/>
          </a:bodyPr>
          <a:lstStyle/>
          <a:p>
            <a:pPr indent="-165100" lvl="0" marL="342900" rtl="0" algn="l">
              <a:lnSpc>
                <a:spcPct val="150000"/>
              </a:lnSpc>
              <a:spcBef>
                <a:spcPts val="0"/>
              </a:spcBef>
              <a:spcAft>
                <a:spcPts val="0"/>
              </a:spcAft>
              <a:buSzPts val="2800"/>
              <a:buNone/>
            </a:pPr>
            <a:r>
              <a:t/>
            </a:r>
            <a:endParaRPr sz="2000">
              <a:solidFill>
                <a:schemeClr val="dk1"/>
              </a:solidFill>
              <a:latin typeface="Times New Roman"/>
              <a:ea typeface="Times New Roman"/>
              <a:cs typeface="Times New Roman"/>
              <a:sym typeface="Times New Roman"/>
            </a:endParaRPr>
          </a:p>
          <a:p>
            <a:pPr indent="-279400" lvl="0" marL="342900" rtl="0" algn="l">
              <a:lnSpc>
                <a:spcPct val="150000"/>
              </a:lnSpc>
              <a:spcBef>
                <a:spcPts val="0"/>
              </a:spcBef>
              <a:spcAft>
                <a:spcPts val="0"/>
              </a:spcAft>
              <a:buSzPts val="1800"/>
              <a:buChar char="•"/>
            </a:pPr>
            <a:r>
              <a:rPr i="0" lang="en-US" sz="1800">
                <a:solidFill>
                  <a:schemeClr val="dk1"/>
                </a:solidFill>
                <a:latin typeface="Times New Roman"/>
                <a:ea typeface="Times New Roman"/>
                <a:cs typeface="Times New Roman"/>
                <a:sym typeface="Times New Roman"/>
              </a:rPr>
              <a:t>Software Measurement</a:t>
            </a:r>
            <a:endParaRPr sz="1800">
              <a:solidFill>
                <a:schemeClr val="dk1"/>
              </a:solidFill>
              <a:latin typeface="Times New Roman"/>
              <a:ea typeface="Times New Roman"/>
              <a:cs typeface="Times New Roman"/>
              <a:sym typeface="Times New Roman"/>
            </a:endParaRPr>
          </a:p>
          <a:p>
            <a:pPr indent="-279400" lvl="0" marL="342900" rtl="0" algn="l">
              <a:lnSpc>
                <a:spcPct val="150000"/>
              </a:lnSpc>
              <a:spcBef>
                <a:spcPts val="0"/>
              </a:spcBef>
              <a:spcAft>
                <a:spcPts val="0"/>
              </a:spcAft>
              <a:buSzPts val="1800"/>
              <a:buChar char="•"/>
            </a:pPr>
            <a:r>
              <a:rPr lang="en-US" sz="1800">
                <a:solidFill>
                  <a:schemeClr val="dk1"/>
                </a:solidFill>
                <a:latin typeface="Times New Roman"/>
                <a:ea typeface="Times New Roman"/>
                <a:cs typeface="Times New Roman"/>
                <a:sym typeface="Times New Roman"/>
              </a:rPr>
              <a:t>What is </a:t>
            </a:r>
            <a:r>
              <a:rPr i="0" lang="en-US" sz="1800">
                <a:solidFill>
                  <a:schemeClr val="dk1"/>
                </a:solidFill>
                <a:latin typeface="Times New Roman"/>
                <a:ea typeface="Times New Roman"/>
                <a:cs typeface="Times New Roman"/>
                <a:sym typeface="Times New Roman"/>
              </a:rPr>
              <a:t>Software metrics?</a:t>
            </a:r>
            <a:endParaRPr sz="1800"/>
          </a:p>
          <a:p>
            <a:pPr indent="-279400" lvl="0" marL="342900" rtl="0" algn="l">
              <a:lnSpc>
                <a:spcPct val="150000"/>
              </a:lnSpc>
              <a:spcBef>
                <a:spcPts val="0"/>
              </a:spcBef>
              <a:spcAft>
                <a:spcPts val="0"/>
              </a:spcAft>
              <a:buSzPts val="1800"/>
              <a:buChar char="•"/>
            </a:pPr>
            <a:r>
              <a:rPr lang="en-US" sz="1800">
                <a:solidFill>
                  <a:schemeClr val="dk1"/>
                </a:solidFill>
                <a:latin typeface="Times New Roman"/>
                <a:ea typeface="Times New Roman"/>
                <a:cs typeface="Times New Roman"/>
                <a:sym typeface="Times New Roman"/>
              </a:rPr>
              <a:t>Classification of </a:t>
            </a:r>
            <a:r>
              <a:rPr i="0" lang="en-US" sz="1800">
                <a:solidFill>
                  <a:schemeClr val="dk1"/>
                </a:solidFill>
                <a:latin typeface="Times New Roman"/>
                <a:ea typeface="Times New Roman"/>
                <a:cs typeface="Times New Roman"/>
                <a:sym typeface="Times New Roman"/>
              </a:rPr>
              <a:t>Software metrics</a:t>
            </a:r>
            <a:endParaRPr sz="1800"/>
          </a:p>
          <a:p>
            <a:pPr indent="-279400" lvl="0" marL="342900" rtl="0" algn="l">
              <a:lnSpc>
                <a:spcPct val="150000"/>
              </a:lnSpc>
              <a:spcBef>
                <a:spcPts val="0"/>
              </a:spcBef>
              <a:spcAft>
                <a:spcPts val="0"/>
              </a:spcAft>
              <a:buSzPts val="1800"/>
              <a:buChar char="•"/>
            </a:pPr>
            <a:r>
              <a:rPr i="0" lang="en-US" sz="1800">
                <a:solidFill>
                  <a:schemeClr val="dk1"/>
                </a:solidFill>
                <a:latin typeface="Times New Roman"/>
                <a:ea typeface="Times New Roman"/>
                <a:cs typeface="Times New Roman"/>
                <a:sym typeface="Times New Roman"/>
              </a:rPr>
              <a:t>Product Quality Metrics</a:t>
            </a:r>
            <a:endParaRPr sz="1800"/>
          </a:p>
          <a:p>
            <a:pPr indent="-279400" lvl="0" marL="342900" rtl="0" algn="l">
              <a:lnSpc>
                <a:spcPct val="150000"/>
              </a:lnSpc>
              <a:spcBef>
                <a:spcPts val="0"/>
              </a:spcBef>
              <a:spcAft>
                <a:spcPts val="0"/>
              </a:spcAft>
              <a:buSzPts val="1800"/>
              <a:buChar char="•"/>
            </a:pPr>
            <a:r>
              <a:rPr i="0" lang="en-US" sz="1800">
                <a:solidFill>
                  <a:schemeClr val="dk1"/>
                </a:solidFill>
                <a:latin typeface="Times New Roman"/>
                <a:ea typeface="Times New Roman"/>
                <a:cs typeface="Times New Roman"/>
                <a:sym typeface="Times New Roman"/>
              </a:rPr>
              <a:t>In-process quality metrics</a:t>
            </a:r>
            <a:endParaRPr sz="1800"/>
          </a:p>
          <a:p>
            <a:pPr indent="-279400" lvl="0" marL="342900" rtl="0" algn="l">
              <a:lnSpc>
                <a:spcPct val="150000"/>
              </a:lnSpc>
              <a:spcBef>
                <a:spcPts val="0"/>
              </a:spcBef>
              <a:spcAft>
                <a:spcPts val="0"/>
              </a:spcAft>
              <a:buSzPts val="1800"/>
              <a:buChar char="•"/>
            </a:pPr>
            <a:r>
              <a:rPr i="0" lang="en-US" sz="1800">
                <a:solidFill>
                  <a:schemeClr val="dk1"/>
                </a:solidFill>
                <a:latin typeface="Times New Roman"/>
                <a:ea typeface="Times New Roman"/>
                <a:cs typeface="Times New Roman"/>
                <a:sym typeface="Times New Roman"/>
              </a:rPr>
              <a:t>Maintenance quality metrics</a:t>
            </a:r>
            <a:endParaRPr sz="1800"/>
          </a:p>
          <a:p>
            <a:pPr indent="-279400" lvl="0" marL="342900" rtl="0" algn="l">
              <a:lnSpc>
                <a:spcPct val="150000"/>
              </a:lnSpc>
              <a:spcBef>
                <a:spcPts val="0"/>
              </a:spcBef>
              <a:spcAft>
                <a:spcPts val="0"/>
              </a:spcAft>
              <a:buSzPts val="1800"/>
              <a:buChar char="•"/>
            </a:pPr>
            <a:r>
              <a:rPr i="0" lang="en-US" sz="1800">
                <a:solidFill>
                  <a:schemeClr val="dk1"/>
                </a:solidFill>
                <a:latin typeface="Times New Roman"/>
                <a:ea typeface="Times New Roman"/>
                <a:cs typeface="Times New Roman"/>
                <a:sym typeface="Times New Roman"/>
              </a:rPr>
              <a:t>Metrics for the Design Model of the Product</a:t>
            </a:r>
            <a:endParaRPr sz="1800"/>
          </a:p>
          <a:p>
            <a:pPr indent="0" lvl="0" marL="0" rtl="0" algn="l">
              <a:lnSpc>
                <a:spcPct val="150000"/>
              </a:lnSpc>
              <a:spcBef>
                <a:spcPts val="0"/>
              </a:spcBef>
              <a:spcAft>
                <a:spcPts val="0"/>
              </a:spcAft>
              <a:buSzPts val="2800"/>
              <a:buNone/>
            </a:pPr>
            <a:r>
              <a:t/>
            </a:r>
            <a:endParaRPr sz="2000">
              <a:solidFill>
                <a:schemeClr val="dk1"/>
              </a:solidFill>
              <a:latin typeface="Times New Roman"/>
              <a:ea typeface="Times New Roman"/>
              <a:cs typeface="Times New Roman"/>
              <a:sym typeface="Times New Roman"/>
            </a:endParaRPr>
          </a:p>
          <a:p>
            <a:pPr indent="-165100" lvl="0" marL="342900" rtl="0" algn="l">
              <a:lnSpc>
                <a:spcPct val="150000"/>
              </a:lnSpc>
              <a:spcBef>
                <a:spcPts val="0"/>
              </a:spcBef>
              <a:spcAft>
                <a:spcPts val="0"/>
              </a:spcAft>
              <a:buSzPts val="2800"/>
              <a:buNone/>
            </a:pPr>
            <a:r>
              <a:t/>
            </a:r>
            <a:endParaRPr sz="20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2800"/>
              <a:buNone/>
            </a:pPr>
            <a:r>
              <a:t/>
            </a:r>
            <a:endParaRPr sz="20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2800"/>
              <a:buNone/>
            </a:pPr>
            <a:r>
              <a:rPr i="0"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165100" lvl="0" marL="342900" marR="0" rtl="0" algn="l">
              <a:lnSpc>
                <a:spcPct val="150000"/>
              </a:lnSpc>
              <a:spcBef>
                <a:spcPts val="0"/>
              </a:spcBef>
              <a:spcAft>
                <a:spcPts val="0"/>
              </a:spcAft>
              <a:buClr>
                <a:schemeClr val="dk1"/>
              </a:buClr>
              <a:buSzPts val="2800"/>
              <a:buNone/>
            </a:pPr>
            <a:r>
              <a:t/>
            </a:r>
            <a:endParaRPr sz="2000">
              <a:solidFill>
                <a:schemeClr val="dk1"/>
              </a:solidFill>
              <a:latin typeface="Times New Roman"/>
              <a:ea typeface="Times New Roman"/>
              <a:cs typeface="Times New Roman"/>
              <a:sym typeface="Times New Roman"/>
            </a:endParaRPr>
          </a:p>
          <a:p>
            <a:pPr indent="-165100" lvl="0" marL="342900" marR="0" rtl="0" algn="l">
              <a:lnSpc>
                <a:spcPct val="150000"/>
              </a:lnSpc>
              <a:spcBef>
                <a:spcPts val="0"/>
              </a:spcBef>
              <a:spcAft>
                <a:spcPts val="0"/>
              </a:spcAft>
              <a:buClr>
                <a:schemeClr val="dk1"/>
              </a:buClr>
              <a:buSzPts val="2800"/>
              <a:buNone/>
            </a:pPr>
            <a:r>
              <a:t/>
            </a:r>
            <a:endParaRPr sz="2000">
              <a:solidFill>
                <a:schemeClr val="dk1"/>
              </a:solidFill>
              <a:latin typeface="Times New Roman"/>
              <a:ea typeface="Times New Roman"/>
              <a:cs typeface="Times New Roman"/>
              <a:sym typeface="Times New Roman"/>
            </a:endParaRPr>
          </a:p>
          <a:p>
            <a:pPr indent="-165100" lvl="0" marL="342900" marR="0" rtl="0" algn="l">
              <a:lnSpc>
                <a:spcPct val="150000"/>
              </a:lnSpc>
              <a:spcBef>
                <a:spcPts val="0"/>
              </a:spcBef>
              <a:spcAft>
                <a:spcPts val="0"/>
              </a:spcAft>
              <a:buClr>
                <a:schemeClr val="dk1"/>
              </a:buClr>
              <a:buSzPts val="2800"/>
              <a:buNone/>
            </a:pPr>
            <a:r>
              <a:t/>
            </a:r>
            <a:endParaRPr sz="2000">
              <a:solidFill>
                <a:schemeClr val="dk1"/>
              </a:solidFill>
              <a:latin typeface="Times New Roman"/>
              <a:ea typeface="Times New Roman"/>
              <a:cs typeface="Times New Roman"/>
              <a:sym typeface="Times New Roman"/>
            </a:endParaRPr>
          </a:p>
          <a:p>
            <a:pPr indent="-165100" lvl="0" marL="342900" marR="0" rtl="0" algn="l">
              <a:lnSpc>
                <a:spcPct val="150000"/>
              </a:lnSpc>
              <a:spcBef>
                <a:spcPts val="0"/>
              </a:spcBef>
              <a:spcAft>
                <a:spcPts val="0"/>
              </a:spcAft>
              <a:buClr>
                <a:schemeClr val="dk1"/>
              </a:buClr>
              <a:buSzPts val="2800"/>
              <a:buFont typeface="Times New Roman"/>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5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Cont..</a:t>
            </a:r>
            <a:endParaRPr/>
          </a:p>
        </p:txBody>
      </p:sp>
      <p:sp>
        <p:nvSpPr>
          <p:cNvPr id="210" name="Google Shape;210;p50"/>
          <p:cNvSpPr txBox="1"/>
          <p:nvPr>
            <p:ph idx="1" type="body"/>
          </p:nvPr>
        </p:nvSpPr>
        <p:spPr>
          <a:xfrm>
            <a:off x="285750" y="1009925"/>
            <a:ext cx="8643900" cy="5526600"/>
          </a:xfrm>
          <a:prstGeom prst="rect">
            <a:avLst/>
          </a:prstGeom>
          <a:noFill/>
          <a:ln>
            <a:noFill/>
          </a:ln>
        </p:spPr>
        <p:txBody>
          <a:bodyPr anchorCtr="0" anchor="t" bIns="0" lIns="0" spcFirstLastPara="1" rIns="0" wrap="square" tIns="0">
            <a:normAutofit fontScale="40000" lnSpcReduction="20000"/>
          </a:bodyPr>
          <a:lstStyle/>
          <a:p>
            <a:pPr indent="0" lvl="0" marL="114300" rtl="0" algn="just">
              <a:lnSpc>
                <a:spcPct val="115000"/>
              </a:lnSpc>
              <a:spcBef>
                <a:spcPts val="1000"/>
              </a:spcBef>
              <a:spcAft>
                <a:spcPts val="0"/>
              </a:spcAft>
              <a:buSzPct val="39713"/>
              <a:buNone/>
            </a:pPr>
            <a:r>
              <a:rPr b="1" lang="en-US" sz="4900">
                <a:latin typeface="Times New Roman"/>
                <a:ea typeface="Times New Roman"/>
                <a:cs typeface="Times New Roman"/>
                <a:sym typeface="Times New Roman"/>
              </a:rPr>
              <a:t>1. Fix backlog and backlog management index</a:t>
            </a:r>
            <a:endParaRPr sz="4900"/>
          </a:p>
          <a:p>
            <a:pPr indent="-342900" lvl="0" marL="457200" rtl="0" algn="just">
              <a:lnSpc>
                <a:spcPct val="115000"/>
              </a:lnSpc>
              <a:spcBef>
                <a:spcPts val="1000"/>
              </a:spcBef>
              <a:spcAft>
                <a:spcPts val="0"/>
              </a:spcAft>
              <a:buSzPct val="100000"/>
              <a:buFont typeface="Arial"/>
              <a:buChar char="•"/>
            </a:pPr>
            <a:r>
              <a:rPr lang="en-US" sz="4500">
                <a:solidFill>
                  <a:srgbClr val="000000"/>
                </a:solidFill>
                <a:latin typeface="Times New Roman"/>
                <a:ea typeface="Times New Roman"/>
                <a:cs typeface="Times New Roman"/>
                <a:sym typeface="Times New Roman"/>
              </a:rPr>
              <a:t>Fix backlog is related to the rate of defect arrivals and the rate at which fixes for reported problems become available. It is a simple count of reported problems that remain at the end of each month or each week. Using it in the format of a trend chart, this metric can provide meaningful information for managing the maintenance process.</a:t>
            </a:r>
            <a:endParaRPr sz="4500"/>
          </a:p>
          <a:p>
            <a:pPr indent="-342900" lvl="0" marL="457200" rtl="0" algn="just">
              <a:lnSpc>
                <a:spcPct val="115000"/>
              </a:lnSpc>
              <a:spcBef>
                <a:spcPts val="1000"/>
              </a:spcBef>
              <a:spcAft>
                <a:spcPts val="0"/>
              </a:spcAft>
              <a:buSzPct val="100000"/>
              <a:buFont typeface="Arial"/>
              <a:buChar char="•"/>
            </a:pPr>
            <a:r>
              <a:rPr b="0" i="0" lang="en-US" sz="4500">
                <a:solidFill>
                  <a:srgbClr val="000000"/>
                </a:solidFill>
                <a:latin typeface="Times New Roman"/>
                <a:ea typeface="Times New Roman"/>
                <a:cs typeface="Times New Roman"/>
                <a:sym typeface="Times New Roman"/>
              </a:rPr>
              <a:t>Backlog Management Index (BMI) is used to manage the backlog of open and unresolved problems</a:t>
            </a:r>
            <a:r>
              <a:rPr lang="en-US" sz="4500">
                <a:solidFill>
                  <a:srgbClr val="000000"/>
                </a:solidFill>
                <a:latin typeface="Times New Roman"/>
                <a:ea typeface="Times New Roman"/>
                <a:cs typeface="Times New Roman"/>
                <a:sym typeface="Times New Roman"/>
              </a:rPr>
              <a:t>. If BMI is larger than 100, it means the backlog is reduced. If BMI is less than 100, 	then the backlog increased.</a:t>
            </a:r>
            <a:endParaRPr sz="4500">
              <a:solidFill>
                <a:srgbClr val="000000"/>
              </a:solidFill>
              <a:latin typeface="Times New Roman"/>
              <a:ea typeface="Times New Roman"/>
              <a:cs typeface="Times New Roman"/>
              <a:sym typeface="Times New Roman"/>
            </a:endParaRPr>
          </a:p>
          <a:p>
            <a:pPr indent="0" lvl="0" marL="114300" rtl="0" algn="l">
              <a:lnSpc>
                <a:spcPct val="115000"/>
              </a:lnSpc>
              <a:spcBef>
                <a:spcPts val="1000"/>
              </a:spcBef>
              <a:spcAft>
                <a:spcPts val="0"/>
              </a:spcAft>
              <a:buSzPct val="51891"/>
              <a:buNone/>
            </a:pPr>
            <a:r>
              <a:t/>
            </a:r>
            <a:endParaRPr sz="3750">
              <a:latin typeface="Times New Roman"/>
              <a:ea typeface="Times New Roman"/>
              <a:cs typeface="Times New Roman"/>
              <a:sym typeface="Times New Roman"/>
            </a:endParaRPr>
          </a:p>
          <a:p>
            <a:pPr indent="0" lvl="0" marL="114300" rtl="0" algn="l">
              <a:lnSpc>
                <a:spcPct val="115000"/>
              </a:lnSpc>
              <a:spcBef>
                <a:spcPts val="1000"/>
              </a:spcBef>
              <a:spcAft>
                <a:spcPts val="0"/>
              </a:spcAft>
              <a:buSzPct val="51891"/>
              <a:buNone/>
            </a:pPr>
            <a:r>
              <a:t/>
            </a:r>
            <a:endParaRPr sz="3750">
              <a:latin typeface="Times New Roman"/>
              <a:ea typeface="Times New Roman"/>
              <a:cs typeface="Times New Roman"/>
              <a:sym typeface="Times New Roman"/>
            </a:endParaRPr>
          </a:p>
          <a:p>
            <a:pPr indent="0" lvl="0" marL="114300" rtl="0" algn="l">
              <a:lnSpc>
                <a:spcPct val="115000"/>
              </a:lnSpc>
              <a:spcBef>
                <a:spcPts val="1000"/>
              </a:spcBef>
              <a:spcAft>
                <a:spcPts val="0"/>
              </a:spcAft>
              <a:buSzPct val="51891"/>
              <a:buNone/>
            </a:pPr>
            <a:r>
              <a:t/>
            </a:r>
            <a:endParaRPr sz="3750">
              <a:latin typeface="Times New Roman"/>
              <a:ea typeface="Times New Roman"/>
              <a:cs typeface="Times New Roman"/>
              <a:sym typeface="Times New Roman"/>
            </a:endParaRPr>
          </a:p>
          <a:p>
            <a:pPr indent="0" lvl="0" marL="114300" rtl="0" algn="l">
              <a:lnSpc>
                <a:spcPct val="115000"/>
              </a:lnSpc>
              <a:spcBef>
                <a:spcPts val="1000"/>
              </a:spcBef>
              <a:spcAft>
                <a:spcPts val="0"/>
              </a:spcAft>
              <a:buSzPct val="51892"/>
              <a:buNone/>
            </a:pPr>
            <a:r>
              <a:rPr b="0" i="0" lang="en-US" sz="3750">
                <a:solidFill>
                  <a:srgbClr val="000000"/>
                </a:solidFill>
                <a:latin typeface="Times New Roman"/>
                <a:ea typeface="Times New Roman"/>
                <a:cs typeface="Times New Roman"/>
                <a:sym typeface="Times New Roman"/>
              </a:rPr>
              <a:t>	</a:t>
            </a:r>
            <a:r>
              <a:rPr b="1" i="0" lang="en-US" sz="4500">
                <a:latin typeface="Times New Roman"/>
                <a:ea typeface="Times New Roman"/>
                <a:cs typeface="Times New Roman"/>
                <a:sym typeface="Times New Roman"/>
              </a:rPr>
              <a:t>2. Fix response time and fix responsiveness</a:t>
            </a:r>
            <a:endParaRPr sz="4500"/>
          </a:p>
          <a:p>
            <a:pPr indent="-342900" lvl="0" marL="457200" rtl="0" algn="l">
              <a:lnSpc>
                <a:spcPct val="115000"/>
              </a:lnSpc>
              <a:spcBef>
                <a:spcPts val="1000"/>
              </a:spcBef>
              <a:spcAft>
                <a:spcPts val="0"/>
              </a:spcAft>
              <a:buSzPct val="100000"/>
              <a:buChar char="•"/>
            </a:pPr>
            <a:r>
              <a:rPr b="0" i="0" lang="en-US" sz="4500">
                <a:solidFill>
                  <a:srgbClr val="000000"/>
                </a:solidFill>
                <a:latin typeface="Times New Roman"/>
                <a:ea typeface="Times New Roman"/>
                <a:cs typeface="Times New Roman"/>
                <a:sym typeface="Times New Roman"/>
              </a:rPr>
              <a:t>The fix response time metric is usually calculated as the mean time of all problems from open to close. Short fix response time leads to customer satisfaction.</a:t>
            </a:r>
            <a:endParaRPr sz="4500"/>
          </a:p>
          <a:p>
            <a:pPr indent="-342900" lvl="0" marL="457200" rtl="0" algn="l">
              <a:lnSpc>
                <a:spcPct val="115000"/>
              </a:lnSpc>
              <a:spcBef>
                <a:spcPts val="1000"/>
              </a:spcBef>
              <a:spcAft>
                <a:spcPts val="0"/>
              </a:spcAft>
              <a:buSzPct val="100000"/>
              <a:buChar char="•"/>
            </a:pPr>
            <a:r>
              <a:rPr b="0" i="0" lang="en-US" sz="4500">
                <a:solidFill>
                  <a:srgbClr val="000000"/>
                </a:solidFill>
                <a:latin typeface="Times New Roman"/>
                <a:ea typeface="Times New Roman"/>
                <a:cs typeface="Times New Roman"/>
                <a:sym typeface="Times New Roman"/>
              </a:rPr>
              <a:t>The important elements of fix responsiveness are customer expectations, the agreed-to fix time, and the ability to meet one's commitment to the customer.</a:t>
            </a:r>
            <a:endParaRPr sz="4500"/>
          </a:p>
          <a:p>
            <a:pPr indent="0" lvl="0" marL="114300" rtl="0" algn="l">
              <a:lnSpc>
                <a:spcPct val="90000"/>
              </a:lnSpc>
              <a:spcBef>
                <a:spcPts val="1000"/>
              </a:spcBef>
              <a:spcAft>
                <a:spcPts val="0"/>
              </a:spcAft>
              <a:buSzPct val="108108"/>
              <a:buNone/>
            </a:pPr>
            <a:r>
              <a:t/>
            </a:r>
            <a:endParaRPr sz="1800">
              <a:latin typeface="Times New Roman"/>
              <a:ea typeface="Times New Roman"/>
              <a:cs typeface="Times New Roman"/>
              <a:sym typeface="Times New Roman"/>
            </a:endParaRPr>
          </a:p>
        </p:txBody>
      </p:sp>
      <p:pic>
        <p:nvPicPr>
          <p:cNvPr id="211" name="Google Shape;211;p50"/>
          <p:cNvPicPr preferRelativeResize="0"/>
          <p:nvPr/>
        </p:nvPicPr>
        <p:blipFill rotWithShape="1">
          <a:blip r:embed="rId3">
            <a:alphaModFix/>
          </a:blip>
          <a:srcRect b="0" l="0" r="0" t="0"/>
          <a:stretch/>
        </p:blipFill>
        <p:spPr>
          <a:xfrm>
            <a:off x="1293550" y="3522163"/>
            <a:ext cx="6886051" cy="747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5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Cont..</a:t>
            </a:r>
            <a:endParaRPr/>
          </a:p>
        </p:txBody>
      </p:sp>
      <p:sp>
        <p:nvSpPr>
          <p:cNvPr id="217" name="Google Shape;217;p51"/>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0" lvl="0" marL="114300" rtl="0" algn="l">
              <a:lnSpc>
                <a:spcPct val="90000"/>
              </a:lnSpc>
              <a:spcBef>
                <a:spcPts val="1000"/>
              </a:spcBef>
              <a:spcAft>
                <a:spcPts val="0"/>
              </a:spcAft>
              <a:buSzPts val="1800"/>
              <a:buNone/>
            </a:pPr>
            <a:r>
              <a:rPr b="0" i="0" lang="en-US" sz="1800">
                <a:latin typeface="Times New Roman"/>
                <a:ea typeface="Times New Roman"/>
                <a:cs typeface="Times New Roman"/>
                <a:sym typeface="Times New Roman"/>
              </a:rPr>
              <a:t>3. </a:t>
            </a:r>
            <a:r>
              <a:rPr b="1" i="0" lang="en-US" sz="1800">
                <a:latin typeface="Times New Roman"/>
                <a:ea typeface="Times New Roman"/>
                <a:cs typeface="Times New Roman"/>
                <a:sym typeface="Times New Roman"/>
              </a:rPr>
              <a:t>Percent delinquent fixes</a:t>
            </a:r>
            <a:endParaRPr/>
          </a:p>
          <a:p>
            <a:pPr indent="0" lvl="0" marL="114300" rtl="0" algn="l">
              <a:lnSpc>
                <a:spcPct val="90000"/>
              </a:lnSpc>
              <a:spcBef>
                <a:spcPts val="1000"/>
              </a:spcBef>
              <a:spcAft>
                <a:spcPts val="0"/>
              </a:spcAft>
              <a:buSzPts val="1800"/>
              <a:buNone/>
            </a:pPr>
            <a:r>
              <a:rPr b="0" i="0" lang="en-US" sz="1800">
                <a:solidFill>
                  <a:srgbClr val="000000"/>
                </a:solidFill>
                <a:latin typeface="Times New Roman"/>
                <a:ea typeface="Times New Roman"/>
                <a:cs typeface="Times New Roman"/>
                <a:sym typeface="Times New Roman"/>
              </a:rPr>
              <a:t>It is calculated as follows −</a:t>
            </a:r>
            <a:endParaRPr/>
          </a:p>
          <a:p>
            <a:pPr indent="0" lvl="0" marL="114300" rtl="0" algn="l">
              <a:lnSpc>
                <a:spcPct val="90000"/>
              </a:lnSpc>
              <a:spcBef>
                <a:spcPts val="1000"/>
              </a:spcBef>
              <a:spcAft>
                <a:spcPts val="0"/>
              </a:spcAft>
              <a:buSzPts val="1800"/>
              <a:buNone/>
            </a:pPr>
            <a:r>
              <a:t/>
            </a:r>
            <a:endParaRPr>
              <a:solidFill>
                <a:srgbClr val="000000"/>
              </a:solidFill>
              <a:latin typeface="Verdana"/>
              <a:ea typeface="Verdana"/>
              <a:cs typeface="Verdana"/>
              <a:sym typeface="Verdana"/>
            </a:endParaRPr>
          </a:p>
          <a:p>
            <a:pPr indent="0" lvl="0" marL="114300" rtl="0" algn="l">
              <a:lnSpc>
                <a:spcPct val="90000"/>
              </a:lnSpc>
              <a:spcBef>
                <a:spcPts val="1000"/>
              </a:spcBef>
              <a:spcAft>
                <a:spcPts val="0"/>
              </a:spcAft>
              <a:buSzPts val="1800"/>
              <a:buNone/>
            </a:pPr>
            <a:r>
              <a:t/>
            </a:r>
            <a:endParaRPr b="0" i="0">
              <a:solidFill>
                <a:srgbClr val="000000"/>
              </a:solidFill>
              <a:latin typeface="Verdana"/>
              <a:ea typeface="Verdana"/>
              <a:cs typeface="Verdana"/>
              <a:sym typeface="Verdana"/>
            </a:endParaRPr>
          </a:p>
          <a:p>
            <a:pPr indent="0" lvl="0" marL="114300" rtl="0" algn="l">
              <a:lnSpc>
                <a:spcPct val="90000"/>
              </a:lnSpc>
              <a:spcBef>
                <a:spcPts val="1000"/>
              </a:spcBef>
              <a:spcAft>
                <a:spcPts val="0"/>
              </a:spcAft>
              <a:buSzPts val="1800"/>
              <a:buNone/>
            </a:pPr>
            <a:r>
              <a:t/>
            </a:r>
            <a:endParaRPr>
              <a:solidFill>
                <a:srgbClr val="000000"/>
              </a:solidFill>
              <a:latin typeface="Verdana"/>
              <a:ea typeface="Verdana"/>
              <a:cs typeface="Verdana"/>
              <a:sym typeface="Verdana"/>
            </a:endParaRPr>
          </a:p>
          <a:p>
            <a:pPr indent="0" lvl="0" marL="114300" rtl="0" algn="l">
              <a:lnSpc>
                <a:spcPct val="90000"/>
              </a:lnSpc>
              <a:spcBef>
                <a:spcPts val="1000"/>
              </a:spcBef>
              <a:spcAft>
                <a:spcPts val="0"/>
              </a:spcAft>
              <a:buSzPts val="1800"/>
              <a:buNone/>
            </a:pPr>
            <a:r>
              <a:t/>
            </a:r>
            <a:endParaRPr b="0" i="0">
              <a:solidFill>
                <a:srgbClr val="000000"/>
              </a:solidFill>
              <a:latin typeface="Verdana"/>
              <a:ea typeface="Verdana"/>
              <a:cs typeface="Verdana"/>
              <a:sym typeface="Verdana"/>
            </a:endParaRPr>
          </a:p>
          <a:p>
            <a:pPr indent="0" lvl="0" marL="114300" rtl="0" algn="l">
              <a:lnSpc>
                <a:spcPct val="90000"/>
              </a:lnSpc>
              <a:spcBef>
                <a:spcPts val="1000"/>
              </a:spcBef>
              <a:spcAft>
                <a:spcPts val="0"/>
              </a:spcAft>
              <a:buSzPts val="1800"/>
              <a:buNone/>
            </a:pPr>
            <a:r>
              <a:t/>
            </a:r>
            <a:endParaRPr>
              <a:solidFill>
                <a:srgbClr val="000000"/>
              </a:solidFill>
              <a:latin typeface="Verdana"/>
              <a:ea typeface="Verdana"/>
              <a:cs typeface="Verdana"/>
              <a:sym typeface="Verdana"/>
            </a:endParaRPr>
          </a:p>
          <a:p>
            <a:pPr indent="0" lvl="0" marL="114300" rtl="0" algn="l">
              <a:lnSpc>
                <a:spcPct val="90000"/>
              </a:lnSpc>
              <a:spcBef>
                <a:spcPts val="1000"/>
              </a:spcBef>
              <a:spcAft>
                <a:spcPts val="0"/>
              </a:spcAft>
              <a:buSzPts val="1800"/>
              <a:buNone/>
            </a:pPr>
            <a:r>
              <a:t/>
            </a:r>
            <a:endParaRPr b="0" i="0">
              <a:solidFill>
                <a:srgbClr val="000000"/>
              </a:solidFill>
              <a:latin typeface="Verdana"/>
              <a:ea typeface="Verdana"/>
              <a:cs typeface="Verdana"/>
              <a:sym typeface="Verdana"/>
            </a:endParaRPr>
          </a:p>
          <a:p>
            <a:pPr indent="0" lvl="0" marL="114300" rtl="0" algn="l">
              <a:lnSpc>
                <a:spcPct val="90000"/>
              </a:lnSpc>
              <a:spcBef>
                <a:spcPts val="1000"/>
              </a:spcBef>
              <a:spcAft>
                <a:spcPts val="0"/>
              </a:spcAft>
              <a:buSzPts val="1800"/>
              <a:buNone/>
            </a:pPr>
            <a:r>
              <a:t/>
            </a:r>
            <a:endParaRPr/>
          </a:p>
        </p:txBody>
      </p:sp>
      <p:pic>
        <p:nvPicPr>
          <p:cNvPr id="218" name="Google Shape;218;p51"/>
          <p:cNvPicPr preferRelativeResize="0"/>
          <p:nvPr/>
        </p:nvPicPr>
        <p:blipFill rotWithShape="1">
          <a:blip r:embed="rId3">
            <a:alphaModFix/>
          </a:blip>
          <a:srcRect b="0" l="0" r="0" t="0"/>
          <a:stretch/>
        </p:blipFill>
        <p:spPr>
          <a:xfrm>
            <a:off x="645275" y="2644675"/>
            <a:ext cx="7510000" cy="1302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5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Cont..</a:t>
            </a:r>
            <a:endParaRPr/>
          </a:p>
        </p:txBody>
      </p:sp>
      <p:sp>
        <p:nvSpPr>
          <p:cNvPr id="224" name="Google Shape;224;p52"/>
          <p:cNvSpPr txBox="1"/>
          <p:nvPr>
            <p:ph idx="1" type="body"/>
          </p:nvPr>
        </p:nvSpPr>
        <p:spPr>
          <a:xfrm>
            <a:off x="457200" y="1282045"/>
            <a:ext cx="8229240" cy="4694549"/>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b="1" i="0" lang="en-US" sz="1800">
                <a:latin typeface="Times New Roman"/>
                <a:ea typeface="Times New Roman"/>
                <a:cs typeface="Times New Roman"/>
                <a:sym typeface="Times New Roman"/>
              </a:rPr>
              <a:t>4. Fix Quality</a:t>
            </a:r>
            <a:endParaRPr/>
          </a:p>
          <a:p>
            <a:pPr indent="-342900" lvl="0" marL="457200" rtl="0" algn="just">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Fix quality or the number of defective fixes is another important quality metric for the maintenance phase. A fix is defective if it did not fix the reported problem, or if it fixed the original problem but injected a new defect. </a:t>
            </a:r>
            <a:endParaRPr b="0" i="0" sz="1800">
              <a:solidFill>
                <a:srgbClr val="000000"/>
              </a:solidFill>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For mission-critical software, defective fixes are detrimental to customer satisfaction. The metric of percent defective fixes is the percentage of all fixes in a time interval that is defective.</a:t>
            </a:r>
            <a:endParaRPr/>
          </a:p>
          <a:p>
            <a:pPr indent="-342900" lvl="0" marL="457200" rtl="0" algn="just">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A defective fix can be recorded in two ways: Record it in the month it was discovered or record it in the month the fix was delivered. The first is a customer measure; the second is a process measure. The difference between the two dates is the latent period of the defective fix.</a:t>
            </a:r>
            <a:endParaRPr/>
          </a:p>
          <a:p>
            <a:pPr indent="-342900" lvl="0" marL="457200" rtl="0" algn="just">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Usually the longer the latency, the more will be the customers that get affected. If the number of defects is large, then the small value of the percentage metric will show an optimistic picture. The quality goal for the maintenance process, of course, is zero defective fixes without delinquency.</a:t>
            </a:r>
            <a:endParaRPr/>
          </a:p>
          <a:p>
            <a:pPr indent="0" lvl="0" marL="1143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5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br>
              <a:rPr b="1" i="0" lang="en-US">
                <a:solidFill>
                  <a:srgbClr val="273239"/>
                </a:solidFill>
                <a:latin typeface="Source Sans 3"/>
                <a:ea typeface="Source Sans 3"/>
                <a:cs typeface="Source Sans 3"/>
                <a:sym typeface="Source Sans 3"/>
              </a:rPr>
            </a:br>
            <a:r>
              <a:rPr b="1" i="0" lang="en-US">
                <a:solidFill>
                  <a:schemeClr val="dk1"/>
                </a:solidFill>
              </a:rPr>
              <a:t>Metrics for the Design Model of the Product</a:t>
            </a:r>
            <a:br>
              <a:rPr b="1" i="0" lang="en-US">
                <a:solidFill>
                  <a:srgbClr val="273239"/>
                </a:solidFill>
                <a:latin typeface="Source Sans 3"/>
                <a:ea typeface="Source Sans 3"/>
                <a:cs typeface="Source Sans 3"/>
                <a:sym typeface="Source Sans 3"/>
              </a:rPr>
            </a:br>
            <a:endParaRPr/>
          </a:p>
        </p:txBody>
      </p:sp>
      <p:sp>
        <p:nvSpPr>
          <p:cNvPr id="230" name="Google Shape;230;p53"/>
          <p:cNvSpPr txBox="1"/>
          <p:nvPr>
            <p:ph idx="1" type="body"/>
          </p:nvPr>
        </p:nvSpPr>
        <p:spPr>
          <a:xfrm>
            <a:off x="282804" y="1046375"/>
            <a:ext cx="8403636" cy="5354425"/>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b="1" i="0" lang="en-US" sz="1800">
                <a:solidFill>
                  <a:schemeClr val="dk1"/>
                </a:solidFill>
                <a:latin typeface="Times New Roman"/>
                <a:ea typeface="Times New Roman"/>
                <a:cs typeface="Times New Roman"/>
                <a:sym typeface="Times New Roman"/>
              </a:rPr>
              <a:t>Metrics</a:t>
            </a:r>
            <a:r>
              <a:rPr b="0" i="0" lang="en-US" sz="1800">
                <a:solidFill>
                  <a:schemeClr val="dk1"/>
                </a:solidFill>
                <a:latin typeface="Times New Roman"/>
                <a:ea typeface="Times New Roman"/>
                <a:cs typeface="Times New Roman"/>
                <a:sym typeface="Times New Roman"/>
              </a:rPr>
              <a:t> simply measures quantitative assessment that focuses on countable values most commonly used for comparing and tracking performance of system. Metrics are used in different scenarios like analyzing model, design model, source code, testing, and maintenance. Metrics for design modeling allows developers or software engineers to evaluate or estimate quality of design and include various architecture and component-level designs.</a:t>
            </a:r>
            <a:endParaRPr/>
          </a:p>
          <a:p>
            <a:pPr indent="-342900" lvl="0" marL="457200" rtl="0" algn="just">
              <a:lnSpc>
                <a:spcPct val="90000"/>
              </a:lnSpc>
              <a:spcBef>
                <a:spcPts val="1000"/>
              </a:spcBef>
              <a:spcAft>
                <a:spcPts val="0"/>
              </a:spcAft>
              <a:buSzPts val="1800"/>
              <a:buChar char="•"/>
            </a:pPr>
            <a:r>
              <a:rPr b="1" i="0" lang="en-US" sz="1800">
                <a:solidFill>
                  <a:schemeClr val="dk1"/>
                </a:solidFill>
                <a:latin typeface="Times New Roman"/>
                <a:ea typeface="Times New Roman"/>
                <a:cs typeface="Times New Roman"/>
                <a:sym typeface="Times New Roman"/>
              </a:rPr>
              <a:t>Metrics by Glass and Card : </a:t>
            </a:r>
            <a:r>
              <a:rPr b="0" i="0" lang="en-US" sz="1800">
                <a:solidFill>
                  <a:schemeClr val="dk1"/>
                </a:solidFill>
                <a:latin typeface="Times New Roman"/>
                <a:ea typeface="Times New Roman"/>
                <a:cs typeface="Times New Roman"/>
                <a:sym typeface="Times New Roman"/>
              </a:rPr>
              <a:t>In designing a product, it is very important to have efficient management of complexity. Complexity itself means very difficult to understand. We know that systems are generally complex as they have many interconnected components that make it difficult to understand. Glass and Card are two scientists who have suggested three design complexity measures. These are given below :</a:t>
            </a:r>
            <a:endParaRPr/>
          </a:p>
          <a:p>
            <a:pPr indent="-228600" lvl="0" marL="457200" rtl="0" algn="just">
              <a:lnSpc>
                <a:spcPct val="90000"/>
              </a:lnSpc>
              <a:spcBef>
                <a:spcPts val="1000"/>
              </a:spcBef>
              <a:spcAft>
                <a:spcPts val="0"/>
              </a:spcAft>
              <a:buSzPts val="1800"/>
              <a:buNone/>
            </a:pPr>
            <a:r>
              <a:t/>
            </a:r>
            <a:endParaRPr b="0" i="0" sz="1800">
              <a:solidFill>
                <a:schemeClr val="dk1"/>
              </a:solidFill>
              <a:latin typeface="Times New Roman"/>
              <a:ea typeface="Times New Roman"/>
              <a:cs typeface="Times New Roman"/>
              <a:sym typeface="Times New Roman"/>
            </a:endParaRPr>
          </a:p>
          <a:p>
            <a:pPr indent="-342900" lvl="1" marL="800100" rtl="0" algn="l">
              <a:lnSpc>
                <a:spcPct val="100000"/>
              </a:lnSpc>
              <a:spcBef>
                <a:spcPts val="0"/>
              </a:spcBef>
              <a:spcAft>
                <a:spcPts val="0"/>
              </a:spcAft>
              <a:buClr>
                <a:schemeClr val="dk1"/>
              </a:buClr>
              <a:buSzPts val="1800"/>
              <a:buFont typeface="Times New Roman"/>
              <a:buAutoNum type="arabicPeriod"/>
            </a:pPr>
            <a:r>
              <a:rPr b="1" i="0" lang="en-US" sz="1800" u="none" cap="none" strike="noStrike">
                <a:solidFill>
                  <a:schemeClr val="dk1"/>
                </a:solidFill>
                <a:latin typeface="Times New Roman"/>
                <a:ea typeface="Times New Roman"/>
                <a:cs typeface="Times New Roman"/>
                <a:sym typeface="Times New Roman"/>
              </a:rPr>
              <a:t>Structural Complexity –</a:t>
            </a:r>
            <a:br>
              <a:rPr b="0" i="0" lang="en-US" sz="1800" u="none" cap="none" strike="noStrike">
                <a:solidFill>
                  <a:schemeClr val="dk1"/>
                </a:solidFill>
                <a:latin typeface="Times New Roman"/>
                <a:ea typeface="Times New Roman"/>
                <a:cs typeface="Times New Roman"/>
                <a:sym typeface="Times New Roman"/>
              </a:rPr>
            </a:br>
            <a:r>
              <a:rPr b="0" i="0" lang="en-US" sz="1800" u="none" cap="none" strike="noStrike">
                <a:solidFill>
                  <a:schemeClr val="dk1"/>
                </a:solidFill>
                <a:latin typeface="Times New Roman"/>
                <a:ea typeface="Times New Roman"/>
                <a:cs typeface="Times New Roman"/>
                <a:sym typeface="Times New Roman"/>
              </a:rPr>
              <a:t>Structural complexity depends upon fan-out for modules. It can be defined as :</a:t>
            </a:r>
            <a:endParaRPr/>
          </a:p>
          <a:p>
            <a:pPr indent="0" lvl="0" marL="0" marR="0" rtl="0" algn="ctr">
              <a:lnSpc>
                <a:spcPct val="100000"/>
              </a:lnSpc>
              <a:spcBef>
                <a:spcPts val="0"/>
              </a:spcBef>
              <a:spcAft>
                <a:spcPts val="0"/>
              </a:spcAft>
              <a:buClr>
                <a:schemeClr val="dk1"/>
              </a:buClr>
              <a:buSzPts val="1800"/>
              <a:buNone/>
            </a:pPr>
            <a:r>
              <a:rPr lang="en-US" sz="1800">
                <a:solidFill>
                  <a:schemeClr val="dk1"/>
                </a:solidFill>
                <a:latin typeface="Times New Roman"/>
                <a:ea typeface="Times New Roman"/>
                <a:cs typeface="Times New Roman"/>
                <a:sym typeface="Times New Roman"/>
              </a:rPr>
              <a:t>	</a:t>
            </a:r>
            <a:r>
              <a:rPr b="1" i="1" lang="en-US" sz="1800" u="none" cap="none" strike="noStrike">
                <a:solidFill>
                  <a:schemeClr val="dk1"/>
                </a:solidFill>
                <a:latin typeface="Times New Roman"/>
                <a:ea typeface="Times New Roman"/>
                <a:cs typeface="Times New Roman"/>
                <a:sym typeface="Times New Roman"/>
              </a:rPr>
              <a:t>S(k) = f</a:t>
            </a:r>
            <a:r>
              <a:rPr b="1" baseline="30000" i="1" lang="en-US" sz="1800" u="none" cap="none" strike="noStrike">
                <a:solidFill>
                  <a:schemeClr val="dk1"/>
                </a:solidFill>
                <a:latin typeface="Times New Roman"/>
                <a:ea typeface="Times New Roman"/>
                <a:cs typeface="Times New Roman"/>
                <a:sym typeface="Times New Roman"/>
              </a:rPr>
              <a:t>2</a:t>
            </a:r>
            <a:r>
              <a:rPr b="1" baseline="-25000" i="1" lang="en-US" sz="1800" u="none" cap="none" strike="noStrike">
                <a:solidFill>
                  <a:schemeClr val="dk1"/>
                </a:solidFill>
                <a:latin typeface="Times New Roman"/>
                <a:ea typeface="Times New Roman"/>
                <a:cs typeface="Times New Roman"/>
                <a:sym typeface="Times New Roman"/>
              </a:rPr>
              <a:t>out</a:t>
            </a:r>
            <a:r>
              <a:rPr b="1" i="1" lang="en-US" sz="1800" u="none" cap="none" strike="noStrike">
                <a:solidFill>
                  <a:schemeClr val="dk1"/>
                </a:solidFill>
                <a:latin typeface="Times New Roman"/>
                <a:ea typeface="Times New Roman"/>
                <a:cs typeface="Times New Roman"/>
                <a:sym typeface="Times New Roman"/>
              </a:rPr>
              <a:t>(k)</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Where </a:t>
            </a:r>
            <a:r>
              <a:rPr b="1" i="0" lang="en-US" sz="1800" u="none" cap="none" strike="noStrike">
                <a:solidFill>
                  <a:schemeClr val="dk1"/>
                </a:solidFill>
                <a:latin typeface="Times New Roman"/>
                <a:ea typeface="Times New Roman"/>
                <a:cs typeface="Times New Roman"/>
                <a:sym typeface="Times New Roman"/>
              </a:rPr>
              <a:t>f</a:t>
            </a:r>
            <a:r>
              <a:rPr b="1" baseline="-25000" i="0" lang="en-US" sz="1800" u="none" cap="none" strike="noStrike">
                <a:solidFill>
                  <a:schemeClr val="dk1"/>
                </a:solidFill>
                <a:latin typeface="Times New Roman"/>
                <a:ea typeface="Times New Roman"/>
                <a:cs typeface="Times New Roman"/>
                <a:sym typeface="Times New Roman"/>
              </a:rPr>
              <a:t>out</a:t>
            </a:r>
            <a:r>
              <a:rPr b="0" i="0" lang="en-US" sz="1800" u="none" cap="none" strike="noStrike">
                <a:solidFill>
                  <a:schemeClr val="dk1"/>
                </a:solidFill>
                <a:latin typeface="Times New Roman"/>
                <a:ea typeface="Times New Roman"/>
                <a:cs typeface="Times New Roman"/>
                <a:sym typeface="Times New Roman"/>
              </a:rPr>
              <a:t> represents fanout for module k (fan-out means number of modules that 	are subordinating module k).</a:t>
            </a:r>
            <a:endParaRPr/>
          </a:p>
          <a:p>
            <a:pPr indent="0" lvl="0" marL="0" marR="0" rtl="0" algn="just">
              <a:lnSpc>
                <a:spcPct val="100000"/>
              </a:lnSpc>
              <a:spcBef>
                <a:spcPts val="0"/>
              </a:spcBef>
              <a:spcAft>
                <a:spcPts val="0"/>
              </a:spcAft>
              <a:buClr>
                <a:schemeClr val="dk1"/>
              </a:buClr>
              <a:buSzPts val="1600"/>
              <a:buFont typeface="Arial"/>
              <a:buNone/>
            </a:pPr>
            <a:r>
              <a:t/>
            </a:r>
            <a:endParaRPr b="0" i="0" u="none" cap="none" strike="noStrike">
              <a:solidFill>
                <a:schemeClr val="dk1"/>
              </a:solidFill>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a:solidFill>
                <a:schemeClr val="dk1"/>
              </a:solidFill>
              <a:latin typeface="Times New Roman"/>
              <a:ea typeface="Times New Roman"/>
              <a:cs typeface="Times New Roman"/>
              <a:sym typeface="Times New Roman"/>
            </a:endParaRPr>
          </a:p>
        </p:txBody>
      </p:sp>
      <p:sp>
        <p:nvSpPr>
          <p:cNvPr id="231" name="Google Shape;231;p53"/>
          <p:cNvSpPr/>
          <p:nvPr/>
        </p:nvSpPr>
        <p:spPr>
          <a:xfrm>
            <a:off x="0" y="90100"/>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5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Cont..</a:t>
            </a:r>
            <a:endParaRPr/>
          </a:p>
        </p:txBody>
      </p:sp>
      <p:sp>
        <p:nvSpPr>
          <p:cNvPr id="237" name="Google Shape;237;p54"/>
          <p:cNvSpPr txBox="1"/>
          <p:nvPr>
            <p:ph idx="1" type="body"/>
          </p:nvPr>
        </p:nvSpPr>
        <p:spPr>
          <a:xfrm>
            <a:off x="457200" y="1244338"/>
            <a:ext cx="8331958" cy="4619134"/>
          </a:xfrm>
          <a:prstGeom prst="rect">
            <a:avLst/>
          </a:prstGeom>
          <a:noFill/>
          <a:ln>
            <a:noFill/>
          </a:ln>
        </p:spPr>
        <p:txBody>
          <a:bodyPr anchorCtr="0" anchor="t" bIns="0" lIns="0" spcFirstLastPara="1" rIns="0" wrap="square" tIns="0">
            <a:norm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None/>
            </a:pPr>
            <a:r>
              <a:rPr b="1" i="0" lang="en-US" sz="1800" u="none" cap="none" strike="noStrike">
                <a:solidFill>
                  <a:schemeClr val="dk1"/>
                </a:solidFill>
                <a:latin typeface="Times New Roman"/>
                <a:ea typeface="Times New Roman"/>
                <a:cs typeface="Times New Roman"/>
                <a:sym typeface="Times New Roman"/>
              </a:rPr>
              <a:t>2. Data Complexity –</a:t>
            </a:r>
            <a:br>
              <a:rPr b="0" i="0" lang="en-US" sz="1800" u="none" cap="none" strike="noStrike">
                <a:solidFill>
                  <a:schemeClr val="dk1"/>
                </a:solidFill>
                <a:latin typeface="Times New Roman"/>
                <a:ea typeface="Times New Roman"/>
                <a:cs typeface="Times New Roman"/>
                <a:sym typeface="Times New Roman"/>
              </a:rPr>
            </a:br>
            <a:r>
              <a:rPr b="0" i="0" lang="en-US" sz="1800" u="none" cap="none" strike="noStrike">
                <a:solidFill>
                  <a:schemeClr val="dk1"/>
                </a:solidFill>
                <a:latin typeface="Times New Roman"/>
                <a:ea typeface="Times New Roman"/>
                <a:cs typeface="Times New Roman"/>
                <a:sym typeface="Times New Roman"/>
              </a:rPr>
              <a:t>Data complexity is complexity within interface of internal module. It is size and intricacy of data. For some module k, it can be defined as :</a:t>
            </a:r>
            <a:endParaRPr/>
          </a:p>
          <a:p>
            <a:pPr indent="0" lvl="0" marL="0" marR="0" rtl="0" algn="ctr">
              <a:lnSpc>
                <a:spcPct val="100000"/>
              </a:lnSpc>
              <a:spcBef>
                <a:spcPts val="0"/>
              </a:spcBef>
              <a:spcAft>
                <a:spcPts val="0"/>
              </a:spcAft>
              <a:buClr>
                <a:schemeClr val="dk1"/>
              </a:buClr>
              <a:buSzPts val="1800"/>
              <a:buNone/>
            </a:pPr>
            <a:r>
              <a:rPr b="1" i="1" lang="en-US" sz="1800" u="none" cap="none" strike="noStrike">
                <a:solidFill>
                  <a:schemeClr val="dk1"/>
                </a:solidFill>
                <a:latin typeface="Times New Roman"/>
                <a:ea typeface="Times New Roman"/>
                <a:cs typeface="Times New Roman"/>
                <a:sym typeface="Times New Roman"/>
              </a:rPr>
              <a:t>D(k) = tot_var(k) / [f</a:t>
            </a:r>
            <a:r>
              <a:rPr b="1" baseline="-25000" i="1" lang="en-US" sz="1800" u="none" cap="none" strike="noStrike">
                <a:solidFill>
                  <a:schemeClr val="dk1"/>
                </a:solidFill>
                <a:latin typeface="Times New Roman"/>
                <a:ea typeface="Times New Roman"/>
                <a:cs typeface="Times New Roman"/>
                <a:sym typeface="Times New Roman"/>
              </a:rPr>
              <a:t>out</a:t>
            </a:r>
            <a:r>
              <a:rPr b="1" i="1" lang="en-US" sz="1800" u="none" cap="none" strike="noStrike">
                <a:solidFill>
                  <a:schemeClr val="dk1"/>
                </a:solidFill>
                <a:latin typeface="Times New Roman"/>
                <a:ea typeface="Times New Roman"/>
                <a:cs typeface="Times New Roman"/>
                <a:sym typeface="Times New Roman"/>
              </a:rPr>
              <a:t>(k)+1]</a:t>
            </a:r>
            <a:endParaRPr/>
          </a:p>
          <a:p>
            <a:pPr indent="0" lvl="0" marL="0" marR="0" rtl="0" algn="l">
              <a:lnSpc>
                <a:spcPct val="100000"/>
              </a:lnSpc>
              <a:spcBef>
                <a:spcPts val="0"/>
              </a:spcBef>
              <a:spcAft>
                <a:spcPts val="0"/>
              </a:spcAft>
              <a:buClr>
                <a:schemeClr val="dk1"/>
              </a:buClr>
              <a:buSzPts val="1800"/>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Where </a:t>
            </a:r>
            <a:r>
              <a:rPr b="0" i="1" lang="en-US" sz="1800" u="none" cap="none" strike="noStrike">
                <a:solidFill>
                  <a:schemeClr val="dk1"/>
                </a:solidFill>
                <a:latin typeface="Times New Roman"/>
                <a:ea typeface="Times New Roman"/>
                <a:cs typeface="Times New Roman"/>
                <a:sym typeface="Times New Roman"/>
              </a:rPr>
              <a:t>tot_var</a:t>
            </a:r>
            <a:r>
              <a:rPr b="0" i="0" lang="en-US" sz="1800" u="none" cap="none" strike="noStrike">
                <a:solidFill>
                  <a:schemeClr val="dk1"/>
                </a:solidFill>
                <a:latin typeface="Times New Roman"/>
                <a:ea typeface="Times New Roman"/>
                <a:cs typeface="Times New Roman"/>
                <a:sym typeface="Times New Roman"/>
              </a:rPr>
              <a:t> is total number of input and output variables going to and coming out of module.</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a:t>
            </a:r>
            <a:r>
              <a:rPr b="1" i="0" lang="en-US" sz="1800" u="none" cap="none" strike="noStrike">
                <a:solidFill>
                  <a:schemeClr val="dk1"/>
                </a:solidFill>
                <a:latin typeface="Times New Roman"/>
                <a:ea typeface="Times New Roman"/>
                <a:cs typeface="Times New Roman"/>
                <a:sym typeface="Times New Roman"/>
              </a:rPr>
              <a:t>System Complexity –</a:t>
            </a:r>
            <a:br>
              <a:rPr b="0" i="0" lang="en-US" sz="1800" u="none" cap="none" strike="noStrike">
                <a:solidFill>
                  <a:schemeClr val="dk1"/>
                </a:solidFill>
                <a:latin typeface="Times New Roman"/>
                <a:ea typeface="Times New Roman"/>
                <a:cs typeface="Times New Roman"/>
                <a:sym typeface="Times New Roman"/>
              </a:rPr>
            </a:br>
            <a:r>
              <a:rPr b="0" i="0" lang="en-US" sz="1800" u="none" cap="none" strike="noStrike">
                <a:solidFill>
                  <a:schemeClr val="dk1"/>
                </a:solidFill>
                <a:latin typeface="Times New Roman"/>
                <a:ea typeface="Times New Roman"/>
                <a:cs typeface="Times New Roman"/>
                <a:sym typeface="Times New Roman"/>
              </a:rPr>
              <a:t>System complexity is combination of structural and data complexity. It can be denoted as:                			</a:t>
            </a:r>
            <a:r>
              <a:rPr b="1" i="1" lang="en-US" sz="1800" u="none" cap="none" strike="noStrike">
                <a:solidFill>
                  <a:schemeClr val="dk1"/>
                </a:solidFill>
                <a:latin typeface="Times New Roman"/>
                <a:ea typeface="Times New Roman"/>
                <a:cs typeface="Times New Roman"/>
                <a:sym typeface="Times New Roman"/>
              </a:rPr>
              <a:t>Sy(k) = S(k)+D(k)</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When structural, data, and system complexity get increased, overall architectural complexity also gets increased.</a:t>
            </a:r>
            <a:endParaRPr/>
          </a:p>
          <a:p>
            <a:pPr indent="0" lvl="0" marL="0" marR="0" rtl="0" algn="l">
              <a:lnSpc>
                <a:spcPct val="100000"/>
              </a:lnSpc>
              <a:spcBef>
                <a:spcPts val="0"/>
              </a:spcBef>
              <a:spcAft>
                <a:spcPts val="0"/>
              </a:spcAft>
              <a:buClr>
                <a:schemeClr val="dk1"/>
              </a:buClr>
              <a:buSzPts val="1600"/>
              <a:buFont typeface="Arial"/>
              <a:buNone/>
            </a:pPr>
            <a:r>
              <a:t/>
            </a:r>
            <a:endParaRPr b="0" i="0" u="none" cap="none" strike="noStrike">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55"/>
          <p:cNvSpPr txBox="1"/>
          <p:nvPr>
            <p:ph type="title"/>
          </p:nvPr>
        </p:nvSpPr>
        <p:spPr>
          <a:xfrm>
            <a:off x="0" y="13648"/>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Cont..</a:t>
            </a:r>
            <a:endParaRPr/>
          </a:p>
        </p:txBody>
      </p:sp>
      <p:sp>
        <p:nvSpPr>
          <p:cNvPr id="243" name="Google Shape;243;p55"/>
          <p:cNvSpPr txBox="1"/>
          <p:nvPr>
            <p:ph idx="1" type="body"/>
          </p:nvPr>
        </p:nvSpPr>
        <p:spPr>
          <a:xfrm>
            <a:off x="457200" y="1300899"/>
            <a:ext cx="8229240" cy="4751109"/>
          </a:xfrm>
          <a:prstGeom prst="rect">
            <a:avLst/>
          </a:prstGeom>
          <a:noFill/>
          <a:ln>
            <a:noFill/>
          </a:ln>
        </p:spPr>
        <p:txBody>
          <a:bodyPr anchorCtr="0" anchor="t" bIns="0" lIns="0" spcFirstLastPara="1" rIns="0" wrap="square" tIns="0">
            <a:norm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4. Complexity metrics –</a:t>
            </a:r>
            <a:endParaRPr/>
          </a:p>
          <a:p>
            <a:pPr indent="-184150" lvl="0" marL="285750" marR="0" rtl="0" algn="just">
              <a:lnSpc>
                <a:spcPct val="100000"/>
              </a:lnSpc>
              <a:spcBef>
                <a:spcPts val="0"/>
              </a:spcBef>
              <a:spcAft>
                <a:spcPts val="0"/>
              </a:spcAft>
              <a:buClr>
                <a:schemeClr val="dk1"/>
              </a:buClr>
              <a:buSzPts val="1600"/>
              <a:buFont typeface="Arial"/>
              <a:buNone/>
            </a:pPr>
            <a:r>
              <a:t/>
            </a:r>
            <a:endParaRPr>
              <a:solidFill>
                <a:schemeClr val="dk1"/>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Complexity metrics are used to measure complexity of overall software. The computation if complexity metrics can be done with help of a flow graph. It is sometimes called cyclomatic complexity. </a:t>
            </a:r>
            <a:endParaRPr b="0" i="0" sz="1800" u="none" cap="none" strike="noStrike">
              <a:solidFill>
                <a:schemeClr val="dk1"/>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cyclomatic complexity is a useful metric to indicate complexity of software system. Without use of complexity metrics, it is very difficult and time-consuming to determine complexity in designing products where risk cost emanates. Even continuous complexity analysis makes it difficult for project team and management to solve problem. </a:t>
            </a:r>
            <a:endParaRPr b="0" i="0" sz="1800" u="none" cap="none" strike="noStrike">
              <a:solidFill>
                <a:schemeClr val="dk1"/>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Measuring Software complexity leads to improve code quality, increase productivity, meet architectural standards, reduce overall cost, increases robustness, etc. To calculate cyclomatic complexity, following equation is used:</a:t>
            </a:r>
            <a:endParaRPr/>
          </a:p>
          <a:p>
            <a:pPr indent="0" lvl="0" marL="0" marR="0" rtl="0" algn="just">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a:t>
            </a:r>
            <a:r>
              <a:rPr b="1" i="1" lang="en-US" sz="1800" u="none" cap="none" strike="noStrike">
                <a:solidFill>
                  <a:schemeClr val="dk1"/>
                </a:solidFill>
                <a:latin typeface="Times New Roman"/>
                <a:ea typeface="Times New Roman"/>
                <a:cs typeface="Times New Roman"/>
                <a:sym typeface="Times New Roman"/>
              </a:rPr>
              <a:t>Cyclomatic complexity= E - N + 2 </a:t>
            </a:r>
            <a:endParaRPr/>
          </a:p>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Where, E is total number of edges and N is total number of nodes.</a:t>
            </a:r>
            <a:endParaRPr/>
          </a:p>
          <a:p>
            <a:pPr indent="-228600" lvl="0" marL="457200" rtl="0" algn="just">
              <a:lnSpc>
                <a:spcPct val="90000"/>
              </a:lnSpc>
              <a:spcBef>
                <a:spcPts val="1000"/>
              </a:spcBef>
              <a:spcAft>
                <a:spcPts val="0"/>
              </a:spcAft>
              <a:buSzPts val="1800"/>
              <a:buNone/>
            </a:pPr>
            <a:r>
              <a:t/>
            </a:r>
            <a:endParaRPr>
              <a:solidFill>
                <a:schemeClr val="dk1"/>
              </a:solidFill>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a:solidFill>
                <a:schemeClr val="dk1"/>
              </a:solidFill>
              <a:latin typeface="Times New Roman"/>
              <a:ea typeface="Times New Roman"/>
              <a:cs typeface="Times New Roman"/>
              <a:sym typeface="Times New Roman"/>
            </a:endParaRPr>
          </a:p>
        </p:txBody>
      </p:sp>
      <p:sp>
        <p:nvSpPr>
          <p:cNvPr id="244" name="Google Shape;244;p55"/>
          <p:cNvSpPr/>
          <p:nvPr/>
        </p:nvSpPr>
        <p:spPr>
          <a:xfrm>
            <a:off x="0" y="58050"/>
            <a:ext cx="65" cy="341099"/>
          </a:xfrm>
          <a:prstGeom prst="rect">
            <a:avLst/>
          </a:prstGeom>
          <a:solidFill>
            <a:srgbClr val="FFFFFF"/>
          </a:solidFill>
          <a:ln>
            <a:noFill/>
          </a:ln>
        </p:spPr>
        <p:txBody>
          <a:bodyPr anchorCtr="0" anchor="ctr" bIns="63475"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5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Cont..</a:t>
            </a:r>
            <a:endParaRPr/>
          </a:p>
        </p:txBody>
      </p:sp>
      <p:sp>
        <p:nvSpPr>
          <p:cNvPr id="250" name="Google Shape;250;p56"/>
          <p:cNvSpPr txBox="1"/>
          <p:nvPr>
            <p:ph idx="1" type="body"/>
          </p:nvPr>
        </p:nvSpPr>
        <p:spPr>
          <a:xfrm>
            <a:off x="402609" y="1070434"/>
            <a:ext cx="8229240" cy="5507787"/>
          </a:xfrm>
          <a:prstGeom prst="rect">
            <a:avLst/>
          </a:prstGeom>
          <a:noFill/>
          <a:ln>
            <a:noFill/>
          </a:ln>
        </p:spPr>
        <p:txBody>
          <a:bodyPr anchorCtr="0" anchor="t" bIns="0" lIns="0" spcFirstLastPara="1" rIns="0" wrap="square" tIns="0">
            <a:normAutofit/>
          </a:bodyPr>
          <a:lstStyle/>
          <a:p>
            <a:pPr indent="-342900" lvl="0" marL="457200" rtl="0" algn="l">
              <a:lnSpc>
                <a:spcPct val="90000"/>
              </a:lnSpc>
              <a:spcBef>
                <a:spcPts val="1000"/>
              </a:spcBef>
              <a:spcAft>
                <a:spcPts val="0"/>
              </a:spcAft>
              <a:buClr>
                <a:schemeClr val="dk1"/>
              </a:buClr>
              <a:buSzPts val="1800"/>
              <a:buChar char="•"/>
            </a:pPr>
            <a:r>
              <a:rPr b="1" i="0" lang="en-US">
                <a:solidFill>
                  <a:schemeClr val="dk1"/>
                </a:solidFill>
                <a:latin typeface="Times New Roman"/>
                <a:ea typeface="Times New Roman"/>
                <a:cs typeface="Times New Roman"/>
                <a:sym typeface="Times New Roman"/>
              </a:rPr>
              <a:t>Example –</a:t>
            </a:r>
            <a:r>
              <a:rPr lang="en-US">
                <a:solidFill>
                  <a:schemeClr val="dk1"/>
                </a:solidFill>
                <a:latin typeface="Times New Roman"/>
                <a:ea typeface="Times New Roman"/>
                <a:cs typeface="Times New Roman"/>
                <a:sym typeface="Times New Roman"/>
              </a:rPr>
              <a:t> </a:t>
            </a:r>
            <a:r>
              <a:rPr b="0" i="0" lang="en-US">
                <a:solidFill>
                  <a:schemeClr val="dk1"/>
                </a:solidFill>
                <a:latin typeface="Times New Roman"/>
                <a:ea typeface="Times New Roman"/>
                <a:cs typeface="Times New Roman"/>
                <a:sym typeface="Times New Roman"/>
              </a:rPr>
              <a:t>In diagram given below, you can see number of edges and number of nodes.</a:t>
            </a:r>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600"/>
              <a:buNone/>
            </a:pPr>
            <a:r>
              <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600"/>
              <a:buNone/>
            </a:pPr>
            <a:r>
              <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600"/>
              <a:buNone/>
            </a:pPr>
            <a:r>
              <a:rPr lang="en-US">
                <a:solidFill>
                  <a:schemeClr val="dk1"/>
                </a:solidFill>
                <a:latin typeface="Times New Roman"/>
                <a:ea typeface="Times New Roman"/>
                <a:cs typeface="Times New Roman"/>
                <a:sym typeface="Times New Roman"/>
              </a:rPr>
              <a:t>The Cyclomatic complexity can be calculated as –</a:t>
            </a:r>
            <a:endParaRPr/>
          </a:p>
          <a:p>
            <a:pPr indent="0" lvl="0" marL="0" rtl="0" algn="l">
              <a:lnSpc>
                <a:spcPct val="100000"/>
              </a:lnSpc>
              <a:spcBef>
                <a:spcPts val="0"/>
              </a:spcBef>
              <a:spcAft>
                <a:spcPts val="0"/>
              </a:spcAft>
              <a:buClr>
                <a:schemeClr val="dk1"/>
              </a:buClr>
              <a:buSzPts val="1600"/>
              <a:buNone/>
            </a:pPr>
            <a:r>
              <a:rPr lang="en-US">
                <a:solidFill>
                  <a:schemeClr val="dk1"/>
                </a:solidFill>
                <a:latin typeface="Times New Roman"/>
                <a:ea typeface="Times New Roman"/>
                <a:cs typeface="Times New Roman"/>
                <a:sym typeface="Times New Roman"/>
              </a:rPr>
              <a:t>Given, </a:t>
            </a:r>
            <a:r>
              <a:rPr b="1" lang="en-US">
                <a:solidFill>
                  <a:schemeClr val="dk1"/>
                </a:solidFill>
                <a:latin typeface="Times New Roman"/>
                <a:ea typeface="Times New Roman"/>
                <a:cs typeface="Times New Roman"/>
                <a:sym typeface="Times New Roman"/>
              </a:rPr>
              <a:t>E = 10, N = 8 </a:t>
            </a:r>
            <a:endParaRPr/>
          </a:p>
          <a:p>
            <a:pPr indent="0" lvl="0" marL="0" rtl="0" algn="l">
              <a:lnSpc>
                <a:spcPct val="100000"/>
              </a:lnSpc>
              <a:spcBef>
                <a:spcPts val="0"/>
              </a:spcBef>
              <a:spcAft>
                <a:spcPts val="0"/>
              </a:spcAft>
              <a:buClr>
                <a:schemeClr val="dk1"/>
              </a:buClr>
              <a:buSzPts val="1600"/>
              <a:buNone/>
            </a:pPr>
            <a:r>
              <a:rPr lang="en-US">
                <a:solidFill>
                  <a:schemeClr val="dk1"/>
                </a:solidFill>
                <a:latin typeface="Times New Roman"/>
                <a:ea typeface="Times New Roman"/>
                <a:cs typeface="Times New Roman"/>
                <a:sym typeface="Times New Roman"/>
              </a:rPr>
              <a:t>So, </a:t>
            </a:r>
            <a:endParaRPr/>
          </a:p>
          <a:p>
            <a:pPr indent="0" lvl="0" marL="0" rtl="0" algn="l">
              <a:lnSpc>
                <a:spcPct val="100000"/>
              </a:lnSpc>
              <a:spcBef>
                <a:spcPts val="0"/>
              </a:spcBef>
              <a:spcAft>
                <a:spcPts val="0"/>
              </a:spcAft>
              <a:buClr>
                <a:schemeClr val="dk1"/>
              </a:buClr>
              <a:buSzPts val="1600"/>
              <a:buNone/>
            </a:pPr>
            <a:r>
              <a:rPr b="1" lang="en-US">
                <a:solidFill>
                  <a:schemeClr val="dk1"/>
                </a:solidFill>
                <a:latin typeface="Times New Roman"/>
                <a:ea typeface="Times New Roman"/>
                <a:cs typeface="Times New Roman"/>
                <a:sym typeface="Times New Roman"/>
              </a:rPr>
              <a:t>Cyclomatic complexity = E - N + 2 = 10 – 8 + 2 = 4 </a:t>
            </a:r>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p:txBody>
      </p:sp>
      <p:pic>
        <p:nvPicPr>
          <p:cNvPr id="251" name="Google Shape;251;p56"/>
          <p:cNvPicPr preferRelativeResize="0"/>
          <p:nvPr/>
        </p:nvPicPr>
        <p:blipFill rotWithShape="1">
          <a:blip r:embed="rId3">
            <a:alphaModFix/>
          </a:blip>
          <a:srcRect b="0" l="0" r="0" t="0"/>
          <a:stretch/>
        </p:blipFill>
        <p:spPr>
          <a:xfrm>
            <a:off x="1334895" y="1563443"/>
            <a:ext cx="6473849" cy="352717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9"/>
          <p:cNvSpPr txBox="1"/>
          <p:nvPr/>
        </p:nvSpPr>
        <p:spPr>
          <a:xfrm>
            <a:off x="147145" y="145656"/>
            <a:ext cx="65478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2800" u="none" cap="none" strike="noStrike">
                <a:solidFill>
                  <a:schemeClr val="dk1"/>
                </a:solidFill>
                <a:latin typeface="Times"/>
                <a:ea typeface="Times"/>
                <a:cs typeface="Times"/>
                <a:sym typeface="Times"/>
              </a:rPr>
              <a:t>Practice Questions</a:t>
            </a:r>
            <a:endParaRPr b="0" i="0" sz="2800" u="none" cap="none" strike="noStrike">
              <a:solidFill>
                <a:schemeClr val="dk1"/>
              </a:solidFill>
              <a:latin typeface="Times"/>
              <a:ea typeface="Times"/>
              <a:cs typeface="Times"/>
              <a:sym typeface="Times"/>
            </a:endParaRPr>
          </a:p>
        </p:txBody>
      </p:sp>
      <p:sp>
        <p:nvSpPr>
          <p:cNvPr id="257" name="Google Shape;257;p19"/>
          <p:cNvSpPr txBox="1"/>
          <p:nvPr/>
        </p:nvSpPr>
        <p:spPr>
          <a:xfrm>
            <a:off x="819807" y="1666407"/>
            <a:ext cx="7556938" cy="830956"/>
          </a:xfrm>
          <a:prstGeom prst="rect">
            <a:avLst/>
          </a:prstGeom>
          <a:noFill/>
          <a:ln>
            <a:noFill/>
          </a:ln>
        </p:spPr>
        <p:txBody>
          <a:bodyPr anchorCtr="0" anchor="t" bIns="45700" lIns="91425" spcFirstLastPara="1" rIns="91425" wrap="square" tIns="45700">
            <a:spAutoFit/>
          </a:bodyPr>
          <a:lstStyle/>
          <a:p>
            <a:pPr indent="-133350" lvl="0" marL="28575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a:p>
            <a:pPr indent="-133350" lvl="0" marL="28575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sp>
        <p:nvSpPr>
          <p:cNvPr id="258" name="Google Shape;258;p19"/>
          <p:cNvSpPr txBox="1"/>
          <p:nvPr/>
        </p:nvSpPr>
        <p:spPr>
          <a:xfrm>
            <a:off x="326250" y="1327801"/>
            <a:ext cx="8050500" cy="427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3A3A3A"/>
                </a:solidFill>
                <a:latin typeface="Times New Roman"/>
                <a:ea typeface="Times New Roman"/>
                <a:cs typeface="Times New Roman"/>
                <a:sym typeface="Times New Roman"/>
              </a:rPr>
              <a:t>1. Which of the following is not a direct measure of SE process?</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a) Efficiency</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b) Cost</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c) Effort Applied</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d) All of the mentioned</a:t>
            </a:r>
            <a:endParaRPr/>
          </a:p>
          <a:p>
            <a:pPr indent="0" lvl="0" marL="0" marR="0" rtl="0" algn="l">
              <a:lnSpc>
                <a:spcPct val="100000"/>
              </a:lnSpc>
              <a:spcBef>
                <a:spcPts val="0"/>
              </a:spcBef>
              <a:spcAft>
                <a:spcPts val="0"/>
              </a:spcAft>
              <a:buNone/>
            </a:pPr>
            <a:r>
              <a:t/>
            </a:r>
            <a:endParaRPr b="0" i="0" sz="1600" u="none" cap="none" strike="noStrike">
              <a:solidFill>
                <a:srgbClr val="3A3A3A"/>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2. </a:t>
            </a:r>
            <a:r>
              <a:rPr b="0" i="0" lang="en-US" sz="1600" u="none" cap="none" strike="noStrike">
                <a:solidFill>
                  <a:srgbClr val="3A3A3A"/>
                </a:solidFill>
                <a:latin typeface="Times New Roman"/>
                <a:ea typeface="Times New Roman"/>
                <a:cs typeface="Times New Roman"/>
                <a:sym typeface="Times New Roman"/>
              </a:rPr>
              <a:t>Which of the following is an indirect measure of product?</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a) Quality</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b) Complexity</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c) Reliability</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d) All of the Mentioned</a:t>
            </a:r>
            <a:endParaRPr/>
          </a:p>
          <a:p>
            <a:pPr indent="0" lvl="0" marL="0" marR="0" rtl="0" algn="l">
              <a:lnSpc>
                <a:spcPct val="100000"/>
              </a:lnSpc>
              <a:spcBef>
                <a:spcPts val="0"/>
              </a:spcBef>
              <a:spcAft>
                <a:spcPts val="0"/>
              </a:spcAft>
              <a:buNone/>
            </a:pPr>
            <a:r>
              <a:t/>
            </a:r>
            <a:endParaRPr b="0" i="0" sz="1600" u="none" cap="none" strike="noStrike">
              <a:solidFill>
                <a:srgbClr val="3A3A3A"/>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600" u="none" cap="none" strike="noStrike">
                <a:solidFill>
                  <a:srgbClr val="3A3A3A"/>
                </a:solidFill>
                <a:latin typeface="Times New Roman"/>
                <a:ea typeface="Times New Roman"/>
                <a:cs typeface="Times New Roman"/>
                <a:sym typeface="Times New Roman"/>
              </a:rPr>
              <a:t>3. Which of the following is the task of project indicators:</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a) help in assessment of status of ongoing project</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b) track potential risk</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c) help in assessment of status of ongoing project &amp; track potential risk</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d) none of the mentioned</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7"/>
          <p:cNvSpPr txBox="1"/>
          <p:nvPr/>
        </p:nvSpPr>
        <p:spPr>
          <a:xfrm>
            <a:off x="12" y="199872"/>
            <a:ext cx="4572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a:ea typeface="Times"/>
                <a:cs typeface="Times"/>
                <a:sym typeface="Times"/>
              </a:rPr>
              <a:t>Practice Questions</a:t>
            </a:r>
            <a:endParaRPr b="0" i="0" sz="2800" u="none" cap="none" strike="noStrike">
              <a:solidFill>
                <a:schemeClr val="dk1"/>
              </a:solidFill>
              <a:latin typeface="Times"/>
              <a:ea typeface="Times"/>
              <a:cs typeface="Times"/>
              <a:sym typeface="Times"/>
            </a:endParaRPr>
          </a:p>
        </p:txBody>
      </p:sp>
      <p:sp>
        <p:nvSpPr>
          <p:cNvPr id="264" name="Google Shape;264;p57"/>
          <p:cNvSpPr txBox="1"/>
          <p:nvPr/>
        </p:nvSpPr>
        <p:spPr>
          <a:xfrm>
            <a:off x="881406" y="1494521"/>
            <a:ext cx="6905133" cy="42780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3A3A3A"/>
                </a:solidFill>
                <a:latin typeface="Times New Roman"/>
                <a:ea typeface="Times New Roman"/>
                <a:cs typeface="Times New Roman"/>
                <a:sym typeface="Times New Roman"/>
              </a:rPr>
              <a:t>4. Which of the following does not affect the software quality and organizational performance?</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a) Market</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b) Product</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c) Technology</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d) People</a:t>
            </a:r>
            <a:endParaRPr/>
          </a:p>
          <a:p>
            <a:pPr indent="0" lvl="0" marL="0" marR="0" rtl="0" algn="l">
              <a:lnSpc>
                <a:spcPct val="100000"/>
              </a:lnSpc>
              <a:spcBef>
                <a:spcPts val="0"/>
              </a:spcBef>
              <a:spcAft>
                <a:spcPts val="0"/>
              </a:spcAft>
              <a:buNone/>
            </a:pPr>
            <a:r>
              <a:t/>
            </a:r>
            <a:endParaRPr b="0" i="0" sz="1600" u="none" cap="none" strike="noStrike">
              <a:solidFill>
                <a:srgbClr val="3A3A3A"/>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600" u="none" cap="none" strike="noStrike">
                <a:solidFill>
                  <a:srgbClr val="3A3A3A"/>
                </a:solidFill>
                <a:latin typeface="Times New Roman"/>
                <a:ea typeface="Times New Roman"/>
                <a:cs typeface="Times New Roman"/>
                <a:sym typeface="Times New Roman"/>
              </a:rPr>
              <a:t>5. The intent of project metrics is:</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a) minimization of development schedule</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b) for strategic purposes</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c) assessing project quality on ongoing basis</a:t>
            </a:r>
            <a:br>
              <a:rPr b="0" i="0" lang="en-US" sz="1600" u="none" cap="none" strike="noStrike">
                <a:solidFill>
                  <a:srgbClr val="000000"/>
                </a:solidFill>
                <a:latin typeface="Times New Roman"/>
                <a:ea typeface="Times New Roman"/>
                <a:cs typeface="Times New Roman"/>
                <a:sym typeface="Times New Roman"/>
              </a:rPr>
            </a:br>
            <a:r>
              <a:rPr b="0" i="0" lang="en-US" sz="1600" u="none" cap="none" strike="noStrike">
                <a:solidFill>
                  <a:srgbClr val="3A3A3A"/>
                </a:solidFill>
                <a:latin typeface="Times New Roman"/>
                <a:ea typeface="Times New Roman"/>
                <a:cs typeface="Times New Roman"/>
                <a:sym typeface="Times New Roman"/>
              </a:rPr>
              <a:t>d) minimization of development schedule and assessing project quality on ongoing basis</a:t>
            </a:r>
            <a:endParaRPr/>
          </a:p>
          <a:p>
            <a:pPr indent="0" lvl="0" marL="0" marR="0" rtl="0" algn="l">
              <a:lnSpc>
                <a:spcPct val="100000"/>
              </a:lnSpc>
              <a:spcBef>
                <a:spcPts val="0"/>
              </a:spcBef>
              <a:spcAft>
                <a:spcPts val="0"/>
              </a:spcAft>
              <a:buNone/>
            </a:pPr>
            <a:r>
              <a:t/>
            </a:r>
            <a:endParaRPr b="0" i="0" sz="1600" u="none" cap="none" strike="noStrike">
              <a:solidFill>
                <a:srgbClr val="3A3A3A"/>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600" u="none" cap="none" strike="noStrike">
              <a:solidFill>
                <a:srgbClr val="3A3A3A"/>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600" u="none" cap="none" strike="noStrike">
              <a:solidFill>
                <a:srgbClr val="3A3A3A"/>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0"/>
          <p:cNvSpPr txBox="1"/>
          <p:nvPr/>
        </p:nvSpPr>
        <p:spPr>
          <a:xfrm>
            <a:off x="89554" y="275717"/>
            <a:ext cx="73953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a:ea typeface="Times"/>
                <a:cs typeface="Times"/>
                <a:sym typeface="Times"/>
              </a:rPr>
              <a:t>Bibliography</a:t>
            </a:r>
            <a:endParaRPr b="0" i="0" sz="1400" u="none" cap="none" strike="noStrike">
              <a:solidFill>
                <a:srgbClr val="000000"/>
              </a:solidFill>
              <a:latin typeface="Arial"/>
              <a:ea typeface="Arial"/>
              <a:cs typeface="Arial"/>
              <a:sym typeface="Arial"/>
            </a:endParaRPr>
          </a:p>
        </p:txBody>
      </p:sp>
      <p:sp>
        <p:nvSpPr>
          <p:cNvPr id="270" name="Google Shape;270;p20"/>
          <p:cNvSpPr txBox="1"/>
          <p:nvPr/>
        </p:nvSpPr>
        <p:spPr>
          <a:xfrm>
            <a:off x="763571" y="2111382"/>
            <a:ext cx="7395327" cy="369327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3">
                  <a:extLst>
                    <a:ext uri="{A12FA001-AC4F-418D-AE19-62706E023703}">
                      <ahyp:hlinkClr val="tx"/>
                    </a:ext>
                  </a:extLst>
                </a:hlinkClick>
              </a:rPr>
              <a:t>https://www.tutorialspoint.com/software_quality_management/software_quality_management_metrics.htm</a:t>
            </a:r>
            <a:endParaRPr b="0" i="0" sz="1800" u="sng"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rPr>
              <a:t>https://davcollegetitilagarh.org/wp-content/uploads/2020/09/fundamentals-of-software-engineering-fourth-edition-rajib-mall.pdf</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4">
                  <a:extLst>
                    <a:ext uri="{A12FA001-AC4F-418D-AE19-62706E023703}">
                      <ahyp:hlinkClr val="tx"/>
                    </a:ext>
                  </a:extLst>
                </a:hlinkClick>
              </a:rPr>
              <a:t>https://www.tutorialspoint.com/software_engineering/software_design_strategies.htm</a:t>
            </a:r>
            <a:r>
              <a:rPr b="0" i="0" lang="en-US" sz="1800" u="none" cap="none" strike="noStrike">
                <a:solidFill>
                  <a:srgbClr val="000000"/>
                </a:solidFill>
                <a:latin typeface="Times New Roman"/>
                <a:ea typeface="Times New Roman"/>
                <a:cs typeface="Times New Roman"/>
                <a:sym typeface="Times New Roman"/>
              </a:rPr>
              <a:t> </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5">
                  <a:extLst>
                    <a:ext uri="{A12FA001-AC4F-418D-AE19-62706E023703}">
                      <ahyp:hlinkClr val="tx"/>
                    </a:ext>
                  </a:extLst>
                </a:hlinkClick>
              </a:rPr>
              <a:t>https://www.softwaretestinghelp.com/types-of-software-testing/</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6">
                  <a:extLst>
                    <a:ext uri="{A12FA001-AC4F-418D-AE19-62706E023703}">
                      <ahyp:hlinkClr val="tx"/>
                    </a:ext>
                  </a:extLst>
                </a:hlinkClick>
              </a:rPr>
              <a:t>https://www.tutorialspoint.com/software_testing_dictionary/alpha_testing.htm</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7">
                  <a:extLst>
                    <a:ext uri="{A12FA001-AC4F-418D-AE19-62706E023703}">
                      <ahyp:hlinkClr val="tx"/>
                    </a:ext>
                  </a:extLst>
                </a:hlinkClick>
              </a:rPr>
              <a:t>https://www.tutorialspoint.com/software_testing_dictionary/validation_testing.htm</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8">
                  <a:extLst>
                    <a:ext uri="{A12FA001-AC4F-418D-AE19-62706E023703}">
                      <ahyp:hlinkClr val="tx"/>
                    </a:ext>
                  </a:extLst>
                </a:hlinkClick>
              </a:rPr>
              <a:t>https://www.tutorialspoint.com/software_testing_dictionary/acceptance_testing.htm</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i="0" lang="en-US">
                <a:solidFill>
                  <a:schemeClr val="dk1"/>
                </a:solidFill>
                <a:latin typeface="Nunito"/>
                <a:ea typeface="Nunito"/>
                <a:cs typeface="Nunito"/>
                <a:sym typeface="Nunito"/>
              </a:rPr>
              <a:t> </a:t>
            </a:r>
            <a:r>
              <a:rPr b="1" i="0" lang="en-US">
                <a:solidFill>
                  <a:schemeClr val="dk1"/>
                </a:solidFill>
                <a:latin typeface="Times New Roman"/>
                <a:ea typeface="Times New Roman"/>
                <a:cs typeface="Times New Roman"/>
                <a:sym typeface="Times New Roman"/>
              </a:rPr>
              <a:t>Software Measurement</a:t>
            </a:r>
            <a:endParaRPr>
              <a:solidFill>
                <a:schemeClr val="dk1"/>
              </a:solidFill>
              <a:latin typeface="Times New Roman"/>
              <a:ea typeface="Times New Roman"/>
              <a:cs typeface="Times New Roman"/>
              <a:sym typeface="Times New Roman"/>
            </a:endParaRPr>
          </a:p>
        </p:txBody>
      </p:sp>
      <p:sp>
        <p:nvSpPr>
          <p:cNvPr id="106" name="Google Shape;106;p3"/>
          <p:cNvSpPr txBox="1"/>
          <p:nvPr>
            <p:ph idx="1" type="body"/>
          </p:nvPr>
        </p:nvSpPr>
        <p:spPr>
          <a:xfrm>
            <a:off x="457375" y="1283051"/>
            <a:ext cx="8229300" cy="5057100"/>
          </a:xfrm>
          <a:prstGeom prst="rect">
            <a:avLst/>
          </a:prstGeom>
          <a:noFill/>
          <a:ln>
            <a:noFill/>
          </a:ln>
        </p:spPr>
        <p:txBody>
          <a:bodyPr anchorCtr="0" anchor="t" bIns="0" lIns="0" spcFirstLastPara="1" rIns="0" wrap="square" tIns="0">
            <a:noAutofit/>
          </a:bodyPr>
          <a:lstStyle/>
          <a:p>
            <a:pPr indent="0" lvl="0" marL="114300" rtl="0" algn="just">
              <a:lnSpc>
                <a:spcPct val="90000"/>
              </a:lnSpc>
              <a:spcBef>
                <a:spcPts val="1000"/>
              </a:spcBef>
              <a:spcAft>
                <a:spcPts val="0"/>
              </a:spcAft>
              <a:buSzPts val="1800"/>
              <a:buNone/>
            </a:pPr>
            <a:r>
              <a:rPr b="1" i="0" lang="en-US" sz="1800">
                <a:solidFill>
                  <a:schemeClr val="dk1"/>
                </a:solidFill>
                <a:latin typeface="Times New Roman"/>
                <a:ea typeface="Times New Roman"/>
                <a:cs typeface="Times New Roman"/>
                <a:sym typeface="Times New Roman"/>
              </a:rPr>
              <a:t>Software Measurement:</a:t>
            </a:r>
            <a:r>
              <a:rPr b="0" i="0" lang="en-US" sz="1800">
                <a:solidFill>
                  <a:schemeClr val="dk1"/>
                </a:solidFill>
                <a:latin typeface="Times New Roman"/>
                <a:ea typeface="Times New Roman"/>
                <a:cs typeface="Times New Roman"/>
                <a:sym typeface="Times New Roman"/>
              </a:rPr>
              <a:t> A measurement is a manifestation of the size, quantity, amount, or dimension of a particular attribute of a product or process. Software measurement is a titrate impute of a characteristic of a software product or the software process. It is an authority within software engineering. The software measurement process is defined and governed by ISO Standard. </a:t>
            </a:r>
            <a:endParaRPr sz="1800"/>
          </a:p>
          <a:p>
            <a:pPr indent="0" lvl="0" marL="114300" rtl="0" algn="just">
              <a:lnSpc>
                <a:spcPct val="90000"/>
              </a:lnSpc>
              <a:spcBef>
                <a:spcPts val="1000"/>
              </a:spcBef>
              <a:spcAft>
                <a:spcPts val="0"/>
              </a:spcAft>
              <a:buSzPts val="1800"/>
              <a:buNone/>
            </a:pPr>
            <a:r>
              <a:rPr b="1" i="0" lang="en-US" sz="1800">
                <a:solidFill>
                  <a:schemeClr val="dk1"/>
                </a:solidFill>
                <a:latin typeface="Times New Roman"/>
                <a:ea typeface="Times New Roman"/>
                <a:cs typeface="Times New Roman"/>
                <a:sym typeface="Times New Roman"/>
              </a:rPr>
              <a:t>Software Measurement Principles: </a:t>
            </a:r>
            <a:endParaRPr sz="1800"/>
          </a:p>
          <a:p>
            <a:pPr indent="0" lvl="0" marL="114300" rtl="0" algn="just">
              <a:lnSpc>
                <a:spcPct val="90000"/>
              </a:lnSpc>
              <a:spcBef>
                <a:spcPts val="1000"/>
              </a:spcBef>
              <a:spcAft>
                <a:spcPts val="0"/>
              </a:spcAft>
              <a:buSzPts val="1800"/>
              <a:buNone/>
            </a:pPr>
            <a:r>
              <a:rPr b="0" i="0" lang="en-US" sz="1800">
                <a:solidFill>
                  <a:schemeClr val="dk1"/>
                </a:solidFill>
                <a:latin typeface="Times New Roman"/>
                <a:ea typeface="Times New Roman"/>
                <a:cs typeface="Times New Roman"/>
                <a:sym typeface="Times New Roman"/>
              </a:rPr>
              <a:t>The software measurement process can be characterized by five activities-</a:t>
            </a:r>
            <a:endParaRPr sz="1800"/>
          </a:p>
          <a:p>
            <a:pPr indent="-342900" lvl="0" marL="457200" rtl="0" algn="just">
              <a:lnSpc>
                <a:spcPct val="90000"/>
              </a:lnSpc>
              <a:spcBef>
                <a:spcPts val="1000"/>
              </a:spcBef>
              <a:spcAft>
                <a:spcPts val="0"/>
              </a:spcAft>
              <a:buSzPts val="1800"/>
              <a:buFont typeface="Arial"/>
              <a:buAutoNum type="arabicPeriod"/>
            </a:pPr>
            <a:r>
              <a:rPr b="1" i="0" lang="en-US" sz="1800">
                <a:solidFill>
                  <a:schemeClr val="dk1"/>
                </a:solidFill>
                <a:latin typeface="Times New Roman"/>
                <a:ea typeface="Times New Roman"/>
                <a:cs typeface="Times New Roman"/>
                <a:sym typeface="Times New Roman"/>
              </a:rPr>
              <a:t>Formulation: </a:t>
            </a:r>
            <a:r>
              <a:rPr b="0" i="0" lang="en-US" sz="1800">
                <a:solidFill>
                  <a:schemeClr val="dk1"/>
                </a:solidFill>
                <a:latin typeface="Times New Roman"/>
                <a:ea typeface="Times New Roman"/>
                <a:cs typeface="Times New Roman"/>
                <a:sym typeface="Times New Roman"/>
              </a:rPr>
              <a:t>The derivation of software measures and metrics appropriate for the representation of the software that is being considered.</a:t>
            </a:r>
            <a:endParaRPr sz="1800"/>
          </a:p>
          <a:p>
            <a:pPr indent="-342900" lvl="0" marL="457200" rtl="0" algn="just">
              <a:lnSpc>
                <a:spcPct val="90000"/>
              </a:lnSpc>
              <a:spcBef>
                <a:spcPts val="1000"/>
              </a:spcBef>
              <a:spcAft>
                <a:spcPts val="0"/>
              </a:spcAft>
              <a:buSzPts val="1800"/>
              <a:buFont typeface="Arial"/>
              <a:buAutoNum type="arabicPeriod"/>
            </a:pPr>
            <a:r>
              <a:rPr b="1" i="0" lang="en-US" sz="1800">
                <a:solidFill>
                  <a:schemeClr val="dk1"/>
                </a:solidFill>
                <a:latin typeface="Times New Roman"/>
                <a:ea typeface="Times New Roman"/>
                <a:cs typeface="Times New Roman"/>
                <a:sym typeface="Times New Roman"/>
              </a:rPr>
              <a:t>Collection:</a:t>
            </a:r>
            <a:r>
              <a:rPr b="0" i="0" lang="en-US" sz="1800">
                <a:solidFill>
                  <a:schemeClr val="dk1"/>
                </a:solidFill>
                <a:latin typeface="Times New Roman"/>
                <a:ea typeface="Times New Roman"/>
                <a:cs typeface="Times New Roman"/>
                <a:sym typeface="Times New Roman"/>
              </a:rPr>
              <a:t> The mechanism used to accumulate data required to derive the formulated metrics.</a:t>
            </a:r>
            <a:endParaRPr sz="1800"/>
          </a:p>
          <a:p>
            <a:pPr indent="-342900" lvl="0" marL="457200" rtl="0" algn="just">
              <a:lnSpc>
                <a:spcPct val="90000"/>
              </a:lnSpc>
              <a:spcBef>
                <a:spcPts val="1000"/>
              </a:spcBef>
              <a:spcAft>
                <a:spcPts val="0"/>
              </a:spcAft>
              <a:buSzPts val="1800"/>
              <a:buFont typeface="Arial"/>
              <a:buAutoNum type="arabicPeriod"/>
            </a:pPr>
            <a:r>
              <a:rPr b="1" i="0" lang="en-US" sz="1800">
                <a:solidFill>
                  <a:schemeClr val="dk1"/>
                </a:solidFill>
                <a:latin typeface="Times New Roman"/>
                <a:ea typeface="Times New Roman"/>
                <a:cs typeface="Times New Roman"/>
                <a:sym typeface="Times New Roman"/>
              </a:rPr>
              <a:t>Analysis:</a:t>
            </a:r>
            <a:r>
              <a:rPr b="0" i="0" lang="en-US" sz="1800">
                <a:solidFill>
                  <a:schemeClr val="dk1"/>
                </a:solidFill>
                <a:latin typeface="Times New Roman"/>
                <a:ea typeface="Times New Roman"/>
                <a:cs typeface="Times New Roman"/>
                <a:sym typeface="Times New Roman"/>
              </a:rPr>
              <a:t> The computation of metrics and the application of mathematical tools.</a:t>
            </a:r>
            <a:endParaRPr sz="1800"/>
          </a:p>
          <a:p>
            <a:pPr indent="-342900" lvl="0" marL="457200" rtl="0" algn="just">
              <a:lnSpc>
                <a:spcPct val="90000"/>
              </a:lnSpc>
              <a:spcBef>
                <a:spcPts val="1000"/>
              </a:spcBef>
              <a:spcAft>
                <a:spcPts val="0"/>
              </a:spcAft>
              <a:buSzPts val="1800"/>
              <a:buFont typeface="Arial"/>
              <a:buAutoNum type="arabicPeriod"/>
            </a:pPr>
            <a:r>
              <a:rPr b="1" i="0" lang="en-US" sz="1800">
                <a:solidFill>
                  <a:schemeClr val="dk1"/>
                </a:solidFill>
                <a:latin typeface="Times New Roman"/>
                <a:ea typeface="Times New Roman"/>
                <a:cs typeface="Times New Roman"/>
                <a:sym typeface="Times New Roman"/>
              </a:rPr>
              <a:t>Interpretation: </a:t>
            </a:r>
            <a:r>
              <a:rPr b="0" i="0" lang="en-US" sz="1800">
                <a:solidFill>
                  <a:schemeClr val="dk1"/>
                </a:solidFill>
                <a:latin typeface="Times New Roman"/>
                <a:ea typeface="Times New Roman"/>
                <a:cs typeface="Times New Roman"/>
                <a:sym typeface="Times New Roman"/>
              </a:rPr>
              <a:t>The evaluation of metrics results in insight into the quality of the representation.</a:t>
            </a:r>
            <a:endParaRPr sz="1800"/>
          </a:p>
          <a:p>
            <a:pPr indent="-342900" lvl="0" marL="457200" rtl="0" algn="just">
              <a:lnSpc>
                <a:spcPct val="90000"/>
              </a:lnSpc>
              <a:spcBef>
                <a:spcPts val="1000"/>
              </a:spcBef>
              <a:spcAft>
                <a:spcPts val="0"/>
              </a:spcAft>
              <a:buSzPts val="1800"/>
              <a:buFont typeface="Arial"/>
              <a:buAutoNum type="arabicPeriod"/>
            </a:pPr>
            <a:r>
              <a:rPr b="1" i="0" lang="en-US" sz="1800">
                <a:solidFill>
                  <a:schemeClr val="dk1"/>
                </a:solidFill>
                <a:latin typeface="Times New Roman"/>
                <a:ea typeface="Times New Roman"/>
                <a:cs typeface="Times New Roman"/>
                <a:sym typeface="Times New Roman"/>
              </a:rPr>
              <a:t>Feedback: </a:t>
            </a:r>
            <a:r>
              <a:rPr b="0" i="0" lang="en-US" sz="1800">
                <a:solidFill>
                  <a:schemeClr val="dk1"/>
                </a:solidFill>
                <a:latin typeface="Times New Roman"/>
                <a:ea typeface="Times New Roman"/>
                <a:cs typeface="Times New Roman"/>
                <a:sym typeface="Times New Roman"/>
              </a:rPr>
              <a:t>Recommendation derived from the interpretation of product metrics transmitted to the software team.</a:t>
            </a:r>
            <a:endParaRPr sz="1800"/>
          </a:p>
          <a:p>
            <a:pPr indent="-228600" lvl="0" marL="457200" rtl="0" algn="just">
              <a:lnSpc>
                <a:spcPct val="90000"/>
              </a:lnSpc>
              <a:spcBef>
                <a:spcPts val="1000"/>
              </a:spcBef>
              <a:spcAft>
                <a:spcPts val="0"/>
              </a:spcAft>
              <a:buSzPts val="180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t/>
            </a:r>
            <a:endParaRPr/>
          </a:p>
        </p:txBody>
      </p:sp>
      <p:sp>
        <p:nvSpPr>
          <p:cNvPr id="276" name="Google Shape;276;p27"/>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descr="See the source image" id="277" name="Google Shape;277;p27"/>
          <p:cNvPicPr preferRelativeResize="0"/>
          <p:nvPr/>
        </p:nvPicPr>
        <p:blipFill rotWithShape="1">
          <a:blip r:embed="rId3">
            <a:alphaModFix/>
          </a:blip>
          <a:srcRect b="0" l="0" r="0" t="0"/>
          <a:stretch/>
        </p:blipFill>
        <p:spPr>
          <a:xfrm>
            <a:off x="0" y="163513"/>
            <a:ext cx="9144000" cy="653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br>
              <a:rPr b="1" i="0" lang="en-US">
                <a:solidFill>
                  <a:schemeClr val="dk1"/>
                </a:solidFill>
                <a:latin typeface="Nunito"/>
                <a:ea typeface="Nunito"/>
                <a:cs typeface="Nunito"/>
                <a:sym typeface="Nunito"/>
              </a:rPr>
            </a:br>
            <a:r>
              <a:rPr b="1" i="0" lang="en-US">
                <a:solidFill>
                  <a:schemeClr val="dk1"/>
                </a:solidFill>
              </a:rPr>
              <a:t>Need for Software Measurement</a:t>
            </a:r>
            <a:br>
              <a:rPr b="1" i="0" lang="en-US">
                <a:solidFill>
                  <a:schemeClr val="dk1"/>
                </a:solidFill>
                <a:latin typeface="Nunito"/>
                <a:ea typeface="Nunito"/>
                <a:cs typeface="Nunito"/>
                <a:sym typeface="Nunito"/>
              </a:rPr>
            </a:br>
            <a:endParaRPr>
              <a:solidFill>
                <a:schemeClr val="dk1"/>
              </a:solidFill>
            </a:endParaRPr>
          </a:p>
        </p:txBody>
      </p:sp>
      <p:sp>
        <p:nvSpPr>
          <p:cNvPr id="112" name="Google Shape;112;p5"/>
          <p:cNvSpPr txBox="1"/>
          <p:nvPr>
            <p:ph idx="1" type="body"/>
          </p:nvPr>
        </p:nvSpPr>
        <p:spPr>
          <a:xfrm>
            <a:off x="457200" y="1604525"/>
            <a:ext cx="8229300" cy="4306800"/>
          </a:xfrm>
          <a:prstGeom prst="rect">
            <a:avLst/>
          </a:prstGeom>
          <a:noFill/>
          <a:ln>
            <a:noFill/>
          </a:ln>
        </p:spPr>
        <p:txBody>
          <a:bodyPr anchorCtr="0" anchor="t" bIns="0" lIns="0" spcFirstLastPara="1" rIns="0" wrap="square" tIns="0">
            <a:noAutofit/>
          </a:bodyPr>
          <a:lstStyle/>
          <a:p>
            <a:pPr indent="0" lvl="0" marL="114300" rtl="0" algn="l">
              <a:lnSpc>
                <a:spcPct val="90000"/>
              </a:lnSpc>
              <a:spcBef>
                <a:spcPts val="1000"/>
              </a:spcBef>
              <a:spcAft>
                <a:spcPts val="0"/>
              </a:spcAft>
              <a:buSzPts val="1800"/>
              <a:buNone/>
            </a:pPr>
            <a:r>
              <a:rPr b="0" i="0" lang="en-US" sz="1800">
                <a:solidFill>
                  <a:schemeClr val="dk1"/>
                </a:solidFill>
                <a:latin typeface="Times New Roman"/>
                <a:ea typeface="Times New Roman"/>
                <a:cs typeface="Times New Roman"/>
                <a:sym typeface="Times New Roman"/>
              </a:rPr>
              <a:t>Software is measured to: </a:t>
            </a:r>
            <a:endParaRPr sz="1800"/>
          </a:p>
          <a:p>
            <a:pPr indent="-342900" lvl="0" marL="457200" rtl="0" algn="l">
              <a:lnSpc>
                <a:spcPct val="90000"/>
              </a:lnSpc>
              <a:spcBef>
                <a:spcPts val="1000"/>
              </a:spcBef>
              <a:spcAft>
                <a:spcPts val="0"/>
              </a:spcAft>
              <a:buSzPts val="1800"/>
              <a:buFont typeface="Arial"/>
              <a:buChar char="•"/>
            </a:pPr>
            <a:r>
              <a:rPr b="0" i="0" lang="en-US" sz="1800">
                <a:solidFill>
                  <a:schemeClr val="dk1"/>
                </a:solidFill>
                <a:latin typeface="Times New Roman"/>
                <a:ea typeface="Times New Roman"/>
                <a:cs typeface="Times New Roman"/>
                <a:sym typeface="Times New Roman"/>
              </a:rPr>
              <a:t>Create the quality of the current product or process.</a:t>
            </a:r>
            <a:endParaRPr sz="1800"/>
          </a:p>
          <a:p>
            <a:pPr indent="-342900" lvl="0" marL="457200" rtl="0" algn="l">
              <a:lnSpc>
                <a:spcPct val="90000"/>
              </a:lnSpc>
              <a:spcBef>
                <a:spcPts val="1000"/>
              </a:spcBef>
              <a:spcAft>
                <a:spcPts val="0"/>
              </a:spcAft>
              <a:buSzPts val="1800"/>
              <a:buFont typeface="Arial"/>
              <a:buChar char="•"/>
            </a:pPr>
            <a:r>
              <a:rPr b="0" i="0" lang="en-US" sz="1800">
                <a:solidFill>
                  <a:schemeClr val="dk1"/>
                </a:solidFill>
                <a:latin typeface="Times New Roman"/>
                <a:ea typeface="Times New Roman"/>
                <a:cs typeface="Times New Roman"/>
                <a:sym typeface="Times New Roman"/>
              </a:rPr>
              <a:t>Anticipate future qualities of the product or process.</a:t>
            </a:r>
            <a:endParaRPr sz="1800"/>
          </a:p>
          <a:p>
            <a:pPr indent="-342900" lvl="0" marL="457200" rtl="0" algn="l">
              <a:lnSpc>
                <a:spcPct val="90000"/>
              </a:lnSpc>
              <a:spcBef>
                <a:spcPts val="1000"/>
              </a:spcBef>
              <a:spcAft>
                <a:spcPts val="0"/>
              </a:spcAft>
              <a:buSzPts val="1800"/>
              <a:buFont typeface="Arial"/>
              <a:buChar char="•"/>
            </a:pPr>
            <a:r>
              <a:rPr b="0" i="0" lang="en-US" sz="1800">
                <a:solidFill>
                  <a:schemeClr val="dk1"/>
                </a:solidFill>
                <a:latin typeface="Times New Roman"/>
                <a:ea typeface="Times New Roman"/>
                <a:cs typeface="Times New Roman"/>
                <a:sym typeface="Times New Roman"/>
              </a:rPr>
              <a:t>Enhance the quality of a product or process.</a:t>
            </a:r>
            <a:endParaRPr sz="1800"/>
          </a:p>
          <a:p>
            <a:pPr indent="-342900" lvl="0" marL="457200" rtl="0" algn="l">
              <a:lnSpc>
                <a:spcPct val="90000"/>
              </a:lnSpc>
              <a:spcBef>
                <a:spcPts val="1000"/>
              </a:spcBef>
              <a:spcAft>
                <a:spcPts val="0"/>
              </a:spcAft>
              <a:buSzPts val="1800"/>
              <a:buFont typeface="Arial"/>
              <a:buChar char="•"/>
            </a:pPr>
            <a:r>
              <a:rPr b="0" i="0" lang="en-US" sz="1800">
                <a:solidFill>
                  <a:schemeClr val="dk1"/>
                </a:solidFill>
                <a:latin typeface="Times New Roman"/>
                <a:ea typeface="Times New Roman"/>
                <a:cs typeface="Times New Roman"/>
                <a:sym typeface="Times New Roman"/>
              </a:rPr>
              <a:t>Regulate the state of the project concerning budget and schedule.</a:t>
            </a:r>
            <a:endParaRPr sz="1800"/>
          </a:p>
          <a:p>
            <a:pPr indent="-342900" lvl="0" marL="457200" rtl="0" algn="l">
              <a:lnSpc>
                <a:spcPct val="90000"/>
              </a:lnSpc>
              <a:spcBef>
                <a:spcPts val="1000"/>
              </a:spcBef>
              <a:spcAft>
                <a:spcPts val="0"/>
              </a:spcAft>
              <a:buSzPts val="1800"/>
              <a:buFont typeface="Arial"/>
              <a:buChar char="•"/>
            </a:pPr>
            <a:r>
              <a:rPr b="0" i="0" lang="en-US" sz="1800">
                <a:solidFill>
                  <a:schemeClr val="dk1"/>
                </a:solidFill>
                <a:latin typeface="Times New Roman"/>
                <a:ea typeface="Times New Roman"/>
                <a:cs typeface="Times New Roman"/>
                <a:sym typeface="Times New Roman"/>
              </a:rPr>
              <a:t>Enable data-driven decision-making in project planning and control.</a:t>
            </a:r>
            <a:endParaRPr sz="1800"/>
          </a:p>
          <a:p>
            <a:pPr indent="-342900" lvl="0" marL="457200" rtl="0" algn="l">
              <a:lnSpc>
                <a:spcPct val="90000"/>
              </a:lnSpc>
              <a:spcBef>
                <a:spcPts val="1000"/>
              </a:spcBef>
              <a:spcAft>
                <a:spcPts val="0"/>
              </a:spcAft>
              <a:buSzPts val="1800"/>
              <a:buFont typeface="Arial"/>
              <a:buChar char="•"/>
            </a:pPr>
            <a:r>
              <a:rPr b="0" i="0" lang="en-US" sz="1800">
                <a:solidFill>
                  <a:schemeClr val="dk1"/>
                </a:solidFill>
                <a:latin typeface="Times New Roman"/>
                <a:ea typeface="Times New Roman"/>
                <a:cs typeface="Times New Roman"/>
                <a:sym typeface="Times New Roman"/>
              </a:rPr>
              <a:t>Identify bottlenecks and areas for improvement to drive process improvement activities.</a:t>
            </a:r>
            <a:endParaRPr sz="1800"/>
          </a:p>
          <a:p>
            <a:pPr indent="-342900" lvl="0" marL="457200" rtl="0" algn="l">
              <a:lnSpc>
                <a:spcPct val="90000"/>
              </a:lnSpc>
              <a:spcBef>
                <a:spcPts val="1000"/>
              </a:spcBef>
              <a:spcAft>
                <a:spcPts val="0"/>
              </a:spcAft>
              <a:buSzPts val="1800"/>
              <a:buFont typeface="Arial"/>
              <a:buChar char="•"/>
            </a:pPr>
            <a:r>
              <a:rPr b="0" i="0" lang="en-US" sz="1800">
                <a:solidFill>
                  <a:schemeClr val="dk1"/>
                </a:solidFill>
                <a:latin typeface="Times New Roman"/>
                <a:ea typeface="Times New Roman"/>
                <a:cs typeface="Times New Roman"/>
                <a:sym typeface="Times New Roman"/>
              </a:rPr>
              <a:t>Ensure that industry standards and regulations are followed.</a:t>
            </a:r>
            <a:endParaRPr sz="1800"/>
          </a:p>
          <a:p>
            <a:pPr indent="-342900" lvl="0" marL="457200" rtl="0" algn="l">
              <a:lnSpc>
                <a:spcPct val="90000"/>
              </a:lnSpc>
              <a:spcBef>
                <a:spcPts val="1000"/>
              </a:spcBef>
              <a:spcAft>
                <a:spcPts val="0"/>
              </a:spcAft>
              <a:buSzPts val="1800"/>
              <a:buFont typeface="Arial"/>
              <a:buChar char="•"/>
            </a:pPr>
            <a:r>
              <a:rPr b="0" i="0" lang="en-US" sz="1800">
                <a:solidFill>
                  <a:schemeClr val="dk1"/>
                </a:solidFill>
                <a:latin typeface="Times New Roman"/>
                <a:ea typeface="Times New Roman"/>
                <a:cs typeface="Times New Roman"/>
                <a:sym typeface="Times New Roman"/>
              </a:rPr>
              <a:t>Give software products and processes a quantitative basis for evaluation.</a:t>
            </a:r>
            <a:endParaRPr sz="1800"/>
          </a:p>
          <a:p>
            <a:pPr indent="-342900" lvl="0" marL="457200" rtl="0" algn="just">
              <a:lnSpc>
                <a:spcPct val="90000"/>
              </a:lnSpc>
              <a:spcBef>
                <a:spcPts val="1000"/>
              </a:spcBef>
              <a:spcAft>
                <a:spcPts val="0"/>
              </a:spcAft>
              <a:buSzPts val="1800"/>
              <a:buFont typeface="Arial"/>
              <a:buChar char="•"/>
            </a:pPr>
            <a:r>
              <a:rPr b="0" i="0" lang="en-US" sz="1800">
                <a:solidFill>
                  <a:schemeClr val="dk1"/>
                </a:solidFill>
                <a:latin typeface="Times New Roman"/>
                <a:ea typeface="Times New Roman"/>
                <a:cs typeface="Times New Roman"/>
                <a:sym typeface="Times New Roman"/>
              </a:rPr>
              <a:t>Enable the ongoing improvement of software development practices.</a:t>
            </a:r>
            <a:endParaRPr sz="1800"/>
          </a:p>
          <a:p>
            <a:pPr indent="-228600" lvl="0" marL="457200" rtl="0" algn="l">
              <a:lnSpc>
                <a:spcPct val="90000"/>
              </a:lnSpc>
              <a:spcBef>
                <a:spcPts val="1000"/>
              </a:spcBef>
              <a:spcAft>
                <a:spcPts val="0"/>
              </a:spcAft>
              <a:buClr>
                <a:schemeClr val="dk1"/>
              </a:buClr>
              <a:buSzPts val="1800"/>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0" y="-9425"/>
            <a:ext cx="6143700" cy="914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br>
              <a:rPr b="1" i="0" lang="en-US">
                <a:solidFill>
                  <a:schemeClr val="dk1"/>
                </a:solidFill>
                <a:latin typeface="Nunito"/>
                <a:ea typeface="Nunito"/>
                <a:cs typeface="Nunito"/>
                <a:sym typeface="Nunito"/>
              </a:rPr>
            </a:br>
            <a:r>
              <a:rPr b="1" i="0" lang="en-US">
                <a:solidFill>
                  <a:schemeClr val="dk1"/>
                </a:solidFill>
              </a:rPr>
              <a:t>Classification of Software Measurement</a:t>
            </a:r>
            <a:br>
              <a:rPr b="1" i="0" lang="en-US">
                <a:solidFill>
                  <a:schemeClr val="dk1"/>
                </a:solidFill>
                <a:latin typeface="Nunito"/>
                <a:ea typeface="Nunito"/>
                <a:cs typeface="Nunito"/>
                <a:sym typeface="Nunito"/>
              </a:rPr>
            </a:br>
            <a:endParaRPr>
              <a:solidFill>
                <a:schemeClr val="dk1"/>
              </a:solidFill>
            </a:endParaRPr>
          </a:p>
        </p:txBody>
      </p:sp>
      <p:sp>
        <p:nvSpPr>
          <p:cNvPr id="118" name="Google Shape;118;p22"/>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0" lvl="0" marL="114300" rtl="0" algn="just">
              <a:lnSpc>
                <a:spcPct val="115000"/>
              </a:lnSpc>
              <a:spcBef>
                <a:spcPts val="1000"/>
              </a:spcBef>
              <a:spcAft>
                <a:spcPts val="0"/>
              </a:spcAft>
              <a:buSzPts val="1800"/>
              <a:buNone/>
            </a:pPr>
            <a:r>
              <a:rPr b="0" i="0" lang="en-US" sz="1800">
                <a:solidFill>
                  <a:schemeClr val="dk1"/>
                </a:solidFill>
                <a:latin typeface="Times New Roman"/>
                <a:ea typeface="Times New Roman"/>
                <a:cs typeface="Times New Roman"/>
                <a:sym typeface="Times New Roman"/>
              </a:rPr>
              <a:t>There are 2 types of software measurement: </a:t>
            </a:r>
            <a:endParaRPr sz="1800"/>
          </a:p>
          <a:p>
            <a:pPr indent="-342900" lvl="0" marL="457200" rtl="0" algn="just">
              <a:lnSpc>
                <a:spcPct val="115000"/>
              </a:lnSpc>
              <a:spcBef>
                <a:spcPts val="1000"/>
              </a:spcBef>
              <a:spcAft>
                <a:spcPts val="0"/>
              </a:spcAft>
              <a:buSzPts val="1800"/>
              <a:buFont typeface="Arial"/>
              <a:buAutoNum type="arabicPeriod"/>
            </a:pPr>
            <a:r>
              <a:rPr b="1" i="0" lang="en-US" sz="1800">
                <a:solidFill>
                  <a:schemeClr val="dk1"/>
                </a:solidFill>
                <a:latin typeface="Times New Roman"/>
                <a:ea typeface="Times New Roman"/>
                <a:cs typeface="Times New Roman"/>
                <a:sym typeface="Times New Roman"/>
              </a:rPr>
              <a:t>Direct Measurement:</a:t>
            </a:r>
            <a:r>
              <a:rPr b="0" i="0" lang="en-US" sz="1800">
                <a:solidFill>
                  <a:schemeClr val="dk1"/>
                </a:solidFill>
                <a:latin typeface="Times New Roman"/>
                <a:ea typeface="Times New Roman"/>
                <a:cs typeface="Times New Roman"/>
                <a:sym typeface="Times New Roman"/>
              </a:rPr>
              <a:t> In direct measurement, the product, process, or thing is measured  directly using a standard scale. It includes lines of code (LOC), execution speed, memory size, and defects reported over some span of time.</a:t>
            </a:r>
            <a:endParaRPr b="0" i="0"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1000"/>
              </a:spcBef>
              <a:spcAft>
                <a:spcPts val="0"/>
              </a:spcAft>
              <a:buSzPts val="1800"/>
              <a:buFont typeface="Arial"/>
              <a:buAutoNum type="arabicPeriod"/>
            </a:pPr>
            <a:r>
              <a:rPr b="1" i="0" lang="en-US" sz="1800">
                <a:solidFill>
                  <a:schemeClr val="dk1"/>
                </a:solidFill>
                <a:latin typeface="Times New Roman"/>
                <a:ea typeface="Times New Roman"/>
                <a:cs typeface="Times New Roman"/>
                <a:sym typeface="Times New Roman"/>
              </a:rPr>
              <a:t>Indirect Measurement:</a:t>
            </a:r>
            <a:r>
              <a:rPr b="0" i="0" lang="en-US" sz="1800">
                <a:solidFill>
                  <a:schemeClr val="dk1"/>
                </a:solidFill>
                <a:latin typeface="Times New Roman"/>
                <a:ea typeface="Times New Roman"/>
                <a:cs typeface="Times New Roman"/>
                <a:sym typeface="Times New Roman"/>
              </a:rPr>
              <a:t> In indirect measurement, the quantity or quality to be measured is measured using related parameters i.e. by use of reference. It includes functionality, complexity, efficiency, reliability, maintainability, etc.</a:t>
            </a:r>
            <a:endParaRPr b="0" i="0" sz="1800">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2800">
                <a:solidFill>
                  <a:schemeClr val="dk1"/>
                </a:solidFill>
                <a:latin typeface="Times New Roman"/>
                <a:ea typeface="Times New Roman"/>
                <a:cs typeface="Times New Roman"/>
                <a:sym typeface="Times New Roman"/>
              </a:rPr>
              <a:t>What is </a:t>
            </a:r>
            <a:r>
              <a:rPr b="1" i="0" lang="en-US" sz="2800">
                <a:solidFill>
                  <a:srgbClr val="000000"/>
                </a:solidFill>
                <a:latin typeface="Times New Roman"/>
                <a:ea typeface="Times New Roman"/>
                <a:cs typeface="Times New Roman"/>
                <a:sym typeface="Times New Roman"/>
              </a:rPr>
              <a:t>Software metrics?</a:t>
            </a:r>
            <a:endParaRPr b="1"/>
          </a:p>
        </p:txBody>
      </p:sp>
      <p:sp>
        <p:nvSpPr>
          <p:cNvPr id="124" name="Google Shape;124;p23"/>
          <p:cNvSpPr txBox="1"/>
          <p:nvPr>
            <p:ph idx="1" type="body"/>
          </p:nvPr>
        </p:nvSpPr>
        <p:spPr>
          <a:xfrm>
            <a:off x="339365" y="1022315"/>
            <a:ext cx="8347075" cy="3658867"/>
          </a:xfrm>
          <a:prstGeom prst="rect">
            <a:avLst/>
          </a:prstGeom>
          <a:noFill/>
          <a:ln>
            <a:noFill/>
          </a:ln>
        </p:spPr>
        <p:txBody>
          <a:bodyPr anchorCtr="0" anchor="t" bIns="0" lIns="0" spcFirstLastPara="1" rIns="0" wrap="square" tIns="0">
            <a:noAutofit/>
          </a:bodyPr>
          <a:lstStyle/>
          <a:p>
            <a:pPr indent="0" lvl="0" marL="114300" rtl="0" algn="just">
              <a:lnSpc>
                <a:spcPct val="90000"/>
              </a:lnSpc>
              <a:spcBef>
                <a:spcPts val="1000"/>
              </a:spcBef>
              <a:spcAft>
                <a:spcPts val="0"/>
              </a:spcAft>
              <a:buSzPts val="1800"/>
              <a:buNone/>
            </a:pPr>
            <a:r>
              <a:rPr b="1" i="0" lang="en-US" sz="1800">
                <a:solidFill>
                  <a:schemeClr val="dk1"/>
                </a:solidFill>
                <a:latin typeface="Times New Roman"/>
                <a:ea typeface="Times New Roman"/>
                <a:cs typeface="Times New Roman"/>
                <a:sym typeface="Times New Roman"/>
              </a:rPr>
              <a:t>Software Metrics</a:t>
            </a:r>
            <a:endParaRPr/>
          </a:p>
          <a:p>
            <a:pPr indent="-342900" lvl="0" marL="457200" rtl="0" algn="just">
              <a:lnSpc>
                <a:spcPct val="115000"/>
              </a:lnSpc>
              <a:spcBef>
                <a:spcPts val="1000"/>
              </a:spcBef>
              <a:spcAft>
                <a:spcPts val="0"/>
              </a:spcAft>
              <a:buSzPts val="1800"/>
              <a:buFont typeface="Arial"/>
              <a:buChar char="•"/>
            </a:pPr>
            <a:r>
              <a:rPr b="0" i="0" lang="en-US" sz="1800">
                <a:solidFill>
                  <a:schemeClr val="dk1"/>
                </a:solidFill>
                <a:latin typeface="Times New Roman"/>
                <a:ea typeface="Times New Roman"/>
                <a:cs typeface="Times New Roman"/>
                <a:sym typeface="Times New Roman"/>
              </a:rPr>
              <a:t>A metric is a measurement of the level at which any impute belongs to a system product or process. </a:t>
            </a:r>
            <a:endParaRPr sz="1800"/>
          </a:p>
          <a:p>
            <a:pPr indent="-342900" lvl="0" marL="457200" rtl="0" algn="just">
              <a:lnSpc>
                <a:spcPct val="115000"/>
              </a:lnSpc>
              <a:spcBef>
                <a:spcPts val="1000"/>
              </a:spcBef>
              <a:spcAft>
                <a:spcPts val="0"/>
              </a:spcAft>
              <a:buSzPts val="1800"/>
              <a:buFont typeface="Arial"/>
              <a:buChar char="•"/>
            </a:pPr>
            <a:r>
              <a:rPr b="0" i="0" lang="en-US" sz="1800">
                <a:solidFill>
                  <a:schemeClr val="dk1"/>
                </a:solidFill>
                <a:latin typeface="Times New Roman"/>
                <a:ea typeface="Times New Roman"/>
                <a:cs typeface="Times New Roman"/>
                <a:sym typeface="Times New Roman"/>
              </a:rPr>
              <a:t>Software metrics is a quantifiable or countable assessment of the attributes of a software product. There are 4 functions related to software metrics: </a:t>
            </a:r>
            <a:endParaRPr sz="1800"/>
          </a:p>
          <a:p>
            <a:pPr indent="-342900" lvl="1" marL="914400" rtl="0" algn="just">
              <a:lnSpc>
                <a:spcPct val="115000"/>
              </a:lnSpc>
              <a:spcBef>
                <a:spcPts val="500"/>
              </a:spcBef>
              <a:spcAft>
                <a:spcPts val="0"/>
              </a:spcAft>
              <a:buSzPts val="1800"/>
              <a:buFont typeface="Arial"/>
              <a:buAutoNum type="arabicPeriod"/>
            </a:pPr>
            <a:r>
              <a:rPr b="0" i="0" lang="en-US" sz="1800">
                <a:solidFill>
                  <a:schemeClr val="dk1"/>
                </a:solidFill>
                <a:latin typeface="Times New Roman"/>
                <a:ea typeface="Times New Roman"/>
                <a:cs typeface="Times New Roman"/>
                <a:sym typeface="Times New Roman"/>
              </a:rPr>
              <a:t>Planning</a:t>
            </a:r>
            <a:endParaRPr sz="1800"/>
          </a:p>
          <a:p>
            <a:pPr indent="-342900" lvl="1" marL="914400" rtl="0" algn="just">
              <a:lnSpc>
                <a:spcPct val="115000"/>
              </a:lnSpc>
              <a:spcBef>
                <a:spcPts val="500"/>
              </a:spcBef>
              <a:spcAft>
                <a:spcPts val="0"/>
              </a:spcAft>
              <a:buSzPts val="1800"/>
              <a:buFont typeface="Arial"/>
              <a:buAutoNum type="arabicPeriod"/>
            </a:pPr>
            <a:r>
              <a:rPr b="0" i="0" lang="en-US" sz="1800">
                <a:solidFill>
                  <a:schemeClr val="dk1"/>
                </a:solidFill>
                <a:latin typeface="Times New Roman"/>
                <a:ea typeface="Times New Roman"/>
                <a:cs typeface="Times New Roman"/>
                <a:sym typeface="Times New Roman"/>
              </a:rPr>
              <a:t>Organizing</a:t>
            </a:r>
            <a:endParaRPr sz="1800"/>
          </a:p>
          <a:p>
            <a:pPr indent="-342900" lvl="1" marL="914400" rtl="0" algn="just">
              <a:lnSpc>
                <a:spcPct val="115000"/>
              </a:lnSpc>
              <a:spcBef>
                <a:spcPts val="500"/>
              </a:spcBef>
              <a:spcAft>
                <a:spcPts val="0"/>
              </a:spcAft>
              <a:buSzPts val="1800"/>
              <a:buFont typeface="Arial"/>
              <a:buAutoNum type="arabicPeriod"/>
            </a:pPr>
            <a:r>
              <a:rPr b="0" i="0" lang="en-US" sz="1800">
                <a:solidFill>
                  <a:schemeClr val="dk1"/>
                </a:solidFill>
                <a:latin typeface="Times New Roman"/>
                <a:ea typeface="Times New Roman"/>
                <a:cs typeface="Times New Roman"/>
                <a:sym typeface="Times New Roman"/>
              </a:rPr>
              <a:t>Controlling</a:t>
            </a:r>
            <a:endParaRPr sz="1800"/>
          </a:p>
          <a:p>
            <a:pPr indent="-342900" lvl="1" marL="914400" rtl="0" algn="just">
              <a:lnSpc>
                <a:spcPct val="115000"/>
              </a:lnSpc>
              <a:spcBef>
                <a:spcPts val="500"/>
              </a:spcBef>
              <a:spcAft>
                <a:spcPts val="0"/>
              </a:spcAft>
              <a:buSzPts val="1800"/>
              <a:buFont typeface="Arial"/>
              <a:buAutoNum type="arabicPeriod"/>
            </a:pPr>
            <a:r>
              <a:rPr b="0" i="0" lang="en-US" sz="1800">
                <a:solidFill>
                  <a:schemeClr val="dk1"/>
                </a:solidFill>
                <a:latin typeface="Times New Roman"/>
                <a:ea typeface="Times New Roman"/>
                <a:cs typeface="Times New Roman"/>
                <a:sym typeface="Times New Roman"/>
              </a:rPr>
              <a:t>Improving</a:t>
            </a:r>
            <a:endParaRPr sz="1800"/>
          </a:p>
          <a:p>
            <a:pPr indent="-228600" lvl="0" marL="457200" rtl="0" algn="just">
              <a:lnSpc>
                <a:spcPct val="90000"/>
              </a:lnSpc>
              <a:spcBef>
                <a:spcPts val="1000"/>
              </a:spcBef>
              <a:spcAft>
                <a:spcPts val="0"/>
              </a:spcAft>
              <a:buSzPts val="1800"/>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Software Metrics</a:t>
            </a:r>
            <a:endParaRPr b="1"/>
          </a:p>
        </p:txBody>
      </p:sp>
      <p:sp>
        <p:nvSpPr>
          <p:cNvPr id="130" name="Google Shape;130;p24"/>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lnSpcReduction="20000"/>
          </a:bodyPr>
          <a:lstStyle/>
          <a:p>
            <a:pPr indent="0" lvl="0" marL="114300" rtl="0" algn="just">
              <a:lnSpc>
                <a:spcPct val="115000"/>
              </a:lnSpc>
              <a:spcBef>
                <a:spcPts val="1000"/>
              </a:spcBef>
              <a:spcAft>
                <a:spcPts val="0"/>
              </a:spcAft>
              <a:buSzPts val="1800"/>
              <a:buNone/>
            </a:pPr>
            <a:r>
              <a:rPr b="1" lang="en-US" sz="1800">
                <a:solidFill>
                  <a:schemeClr val="dk1"/>
                </a:solidFill>
                <a:latin typeface="Times New Roman"/>
                <a:ea typeface="Times New Roman"/>
                <a:cs typeface="Times New Roman"/>
                <a:sym typeface="Times New Roman"/>
              </a:rPr>
              <a:t>Characteristics of software Metrics: </a:t>
            </a:r>
            <a:endParaRPr sz="1800"/>
          </a:p>
          <a:p>
            <a:pPr indent="-342900" lvl="0" marL="457200" rtl="0" algn="just">
              <a:lnSpc>
                <a:spcPct val="115000"/>
              </a:lnSpc>
              <a:spcBef>
                <a:spcPts val="1000"/>
              </a:spcBef>
              <a:spcAft>
                <a:spcPts val="0"/>
              </a:spcAft>
              <a:buSzPts val="1800"/>
              <a:buFont typeface="Arial"/>
              <a:buAutoNum type="arabicPeriod"/>
            </a:pPr>
            <a:r>
              <a:rPr b="1" lang="en-US" sz="1800">
                <a:solidFill>
                  <a:schemeClr val="dk1"/>
                </a:solidFill>
                <a:latin typeface="Times New Roman"/>
                <a:ea typeface="Times New Roman"/>
                <a:cs typeface="Times New Roman"/>
                <a:sym typeface="Times New Roman"/>
              </a:rPr>
              <a:t>Quantitative:</a:t>
            </a:r>
            <a:r>
              <a:rPr lang="en-US" sz="1800">
                <a:solidFill>
                  <a:schemeClr val="dk1"/>
                </a:solidFill>
                <a:latin typeface="Times New Roman"/>
                <a:ea typeface="Times New Roman"/>
                <a:cs typeface="Times New Roman"/>
                <a:sym typeface="Times New Roman"/>
              </a:rPr>
              <a:t> Metrics must possess quantitative nature. It means metrics can be expressed in numerical values.</a:t>
            </a:r>
            <a:endParaRPr sz="1800"/>
          </a:p>
          <a:p>
            <a:pPr indent="-342900" lvl="0" marL="457200" rtl="0" algn="just">
              <a:lnSpc>
                <a:spcPct val="115000"/>
              </a:lnSpc>
              <a:spcBef>
                <a:spcPts val="1000"/>
              </a:spcBef>
              <a:spcAft>
                <a:spcPts val="0"/>
              </a:spcAft>
              <a:buSzPts val="1800"/>
              <a:buFont typeface="Arial"/>
              <a:buAutoNum type="arabicPeriod"/>
            </a:pPr>
            <a:r>
              <a:rPr b="1" lang="en-US" sz="1800">
                <a:solidFill>
                  <a:schemeClr val="dk1"/>
                </a:solidFill>
                <a:latin typeface="Times New Roman"/>
                <a:ea typeface="Times New Roman"/>
                <a:cs typeface="Times New Roman"/>
                <a:sym typeface="Times New Roman"/>
              </a:rPr>
              <a:t>Understandable:</a:t>
            </a:r>
            <a:r>
              <a:rPr lang="en-US" sz="1800">
                <a:solidFill>
                  <a:schemeClr val="dk1"/>
                </a:solidFill>
                <a:latin typeface="Times New Roman"/>
                <a:ea typeface="Times New Roman"/>
                <a:cs typeface="Times New Roman"/>
                <a:sym typeface="Times New Roman"/>
              </a:rPr>
              <a:t> Metric computation should be easily understood, and the method of computing metrics should be clearly defined.</a:t>
            </a:r>
            <a:endParaRPr sz="1800"/>
          </a:p>
          <a:p>
            <a:pPr indent="-342900" lvl="0" marL="457200" rtl="0" algn="just">
              <a:lnSpc>
                <a:spcPct val="115000"/>
              </a:lnSpc>
              <a:spcBef>
                <a:spcPts val="1000"/>
              </a:spcBef>
              <a:spcAft>
                <a:spcPts val="0"/>
              </a:spcAft>
              <a:buSzPts val="1800"/>
              <a:buFont typeface="Arial"/>
              <a:buAutoNum type="arabicPeriod"/>
            </a:pPr>
            <a:r>
              <a:rPr b="1" lang="en-US" sz="1800">
                <a:solidFill>
                  <a:schemeClr val="dk1"/>
                </a:solidFill>
                <a:latin typeface="Times New Roman"/>
                <a:ea typeface="Times New Roman"/>
                <a:cs typeface="Times New Roman"/>
                <a:sym typeface="Times New Roman"/>
              </a:rPr>
              <a:t>Applicability:</a:t>
            </a:r>
            <a:r>
              <a:rPr lang="en-US" sz="1800">
                <a:solidFill>
                  <a:schemeClr val="dk1"/>
                </a:solidFill>
                <a:latin typeface="Times New Roman"/>
                <a:ea typeface="Times New Roman"/>
                <a:cs typeface="Times New Roman"/>
                <a:sym typeface="Times New Roman"/>
              </a:rPr>
              <a:t> Metrics should be applicable in the initial phases of the development of the software.</a:t>
            </a:r>
            <a:endParaRPr sz="1800"/>
          </a:p>
          <a:p>
            <a:pPr indent="-342900" lvl="0" marL="457200" rtl="0" algn="just">
              <a:lnSpc>
                <a:spcPct val="115000"/>
              </a:lnSpc>
              <a:spcBef>
                <a:spcPts val="1000"/>
              </a:spcBef>
              <a:spcAft>
                <a:spcPts val="0"/>
              </a:spcAft>
              <a:buSzPts val="1800"/>
              <a:buFont typeface="Arial"/>
              <a:buAutoNum type="arabicPeriod"/>
            </a:pPr>
            <a:r>
              <a:rPr b="1" lang="en-US" sz="1800">
                <a:solidFill>
                  <a:schemeClr val="dk1"/>
                </a:solidFill>
                <a:latin typeface="Times New Roman"/>
                <a:ea typeface="Times New Roman"/>
                <a:cs typeface="Times New Roman"/>
                <a:sym typeface="Times New Roman"/>
              </a:rPr>
              <a:t>Repeatable:</a:t>
            </a:r>
            <a:r>
              <a:rPr lang="en-US" sz="1800">
                <a:solidFill>
                  <a:schemeClr val="dk1"/>
                </a:solidFill>
                <a:latin typeface="Times New Roman"/>
                <a:ea typeface="Times New Roman"/>
                <a:cs typeface="Times New Roman"/>
                <a:sym typeface="Times New Roman"/>
              </a:rPr>
              <a:t> When measured repeatedly, the metric values should be the same and consistent in nature.</a:t>
            </a:r>
            <a:endParaRPr sz="1800"/>
          </a:p>
          <a:p>
            <a:pPr indent="-342900" lvl="0" marL="457200" rtl="0" algn="just">
              <a:lnSpc>
                <a:spcPct val="115000"/>
              </a:lnSpc>
              <a:spcBef>
                <a:spcPts val="1000"/>
              </a:spcBef>
              <a:spcAft>
                <a:spcPts val="0"/>
              </a:spcAft>
              <a:buSzPts val="1800"/>
              <a:buFont typeface="Arial"/>
              <a:buAutoNum type="arabicPeriod"/>
            </a:pPr>
            <a:r>
              <a:rPr b="1" lang="en-US" sz="1800">
                <a:solidFill>
                  <a:schemeClr val="dk1"/>
                </a:solidFill>
                <a:latin typeface="Times New Roman"/>
                <a:ea typeface="Times New Roman"/>
                <a:cs typeface="Times New Roman"/>
                <a:sym typeface="Times New Roman"/>
              </a:rPr>
              <a:t>Economical:</a:t>
            </a:r>
            <a:r>
              <a:rPr lang="en-US" sz="1800">
                <a:solidFill>
                  <a:schemeClr val="dk1"/>
                </a:solidFill>
                <a:latin typeface="Times New Roman"/>
                <a:ea typeface="Times New Roman"/>
                <a:cs typeface="Times New Roman"/>
                <a:sym typeface="Times New Roman"/>
              </a:rPr>
              <a:t> The computation of metrics should be economical.</a:t>
            </a:r>
            <a:endParaRPr sz="1800"/>
          </a:p>
          <a:p>
            <a:pPr indent="-342900" lvl="0" marL="457200" rtl="0" algn="just">
              <a:lnSpc>
                <a:spcPct val="115000"/>
              </a:lnSpc>
              <a:spcBef>
                <a:spcPts val="1000"/>
              </a:spcBef>
              <a:spcAft>
                <a:spcPts val="0"/>
              </a:spcAft>
              <a:buSzPts val="1800"/>
              <a:buFont typeface="Arial"/>
              <a:buAutoNum type="arabicPeriod"/>
            </a:pPr>
            <a:r>
              <a:rPr b="1" lang="en-US" sz="1800">
                <a:solidFill>
                  <a:schemeClr val="dk1"/>
                </a:solidFill>
                <a:latin typeface="Times New Roman"/>
                <a:ea typeface="Times New Roman"/>
                <a:cs typeface="Times New Roman"/>
                <a:sym typeface="Times New Roman"/>
              </a:rPr>
              <a:t>Language Independent:</a:t>
            </a:r>
            <a:r>
              <a:rPr lang="en-US" sz="1800">
                <a:solidFill>
                  <a:schemeClr val="dk1"/>
                </a:solidFill>
                <a:latin typeface="Times New Roman"/>
                <a:ea typeface="Times New Roman"/>
                <a:cs typeface="Times New Roman"/>
                <a:sym typeface="Times New Roman"/>
              </a:rPr>
              <a:t> Metrics should not depend on any programming language.</a:t>
            </a:r>
            <a:endParaRPr sz="1800"/>
          </a:p>
          <a:p>
            <a:pPr indent="-228600" lvl="0" marL="457200" rtl="0" algn="l">
              <a:lnSpc>
                <a:spcPct val="90000"/>
              </a:lnSpc>
              <a:spcBef>
                <a:spcPts val="1000"/>
              </a:spcBef>
              <a:spcAft>
                <a:spcPts val="0"/>
              </a:spcAft>
              <a:buClr>
                <a:schemeClr val="dk1"/>
              </a:buClr>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1" y="0"/>
            <a:ext cx="5854045" cy="914040"/>
          </a:xfrm>
          <a:prstGeom prst="rect">
            <a:avLst/>
          </a:prstGeom>
          <a:noFill/>
          <a:ln>
            <a:noFill/>
          </a:ln>
        </p:spPr>
        <p:txBody>
          <a:bodyPr anchorCtr="0" anchor="ctr" bIns="0" lIns="0" spcFirstLastPara="1" rIns="0" wrap="square" tIns="0">
            <a:noAutofit/>
          </a:bodyPr>
          <a:lstStyle/>
          <a:p>
            <a:pPr indent="0" lvl="0" marL="0" rtl="0" algn="l">
              <a:lnSpc>
                <a:spcPct val="150000"/>
              </a:lnSpc>
              <a:spcBef>
                <a:spcPts val="0"/>
              </a:spcBef>
              <a:spcAft>
                <a:spcPts val="0"/>
              </a:spcAft>
              <a:buSzPts val="2800"/>
              <a:buNone/>
            </a:pPr>
            <a:r>
              <a:rPr lang="en-US" sz="2400">
                <a:solidFill>
                  <a:schemeClr val="dk1"/>
                </a:solidFill>
                <a:latin typeface="Times New Roman"/>
                <a:ea typeface="Times New Roman"/>
                <a:cs typeface="Times New Roman"/>
                <a:sym typeface="Times New Roman"/>
              </a:rPr>
              <a:t> </a:t>
            </a:r>
            <a:br>
              <a:rPr lang="en-US" sz="2400">
                <a:solidFill>
                  <a:schemeClr val="dk1"/>
                </a:solidFill>
                <a:latin typeface="Times New Roman"/>
                <a:ea typeface="Times New Roman"/>
                <a:cs typeface="Times New Roman"/>
                <a:sym typeface="Times New Roman"/>
              </a:rPr>
            </a:br>
            <a:r>
              <a:rPr b="1" i="0" lang="en-US">
                <a:solidFill>
                  <a:schemeClr val="dk1"/>
                </a:solidFill>
              </a:rPr>
              <a:t>Classification of Software Metrics</a:t>
            </a:r>
            <a:br>
              <a:rPr b="1" i="0" lang="en-US" sz="2400">
                <a:solidFill>
                  <a:schemeClr val="dk1"/>
                </a:solidFill>
                <a:latin typeface="Nunito"/>
                <a:ea typeface="Nunito"/>
                <a:cs typeface="Nunito"/>
                <a:sym typeface="Nunito"/>
              </a:rPr>
            </a:br>
            <a:endParaRPr i="0" sz="2400">
              <a:solidFill>
                <a:schemeClr val="dk1"/>
              </a:solidFill>
              <a:latin typeface="Times New Roman"/>
              <a:ea typeface="Times New Roman"/>
              <a:cs typeface="Times New Roman"/>
              <a:sym typeface="Times New Roman"/>
            </a:endParaRPr>
          </a:p>
        </p:txBody>
      </p:sp>
      <p:sp>
        <p:nvSpPr>
          <p:cNvPr id="136" name="Google Shape;136;p25"/>
          <p:cNvSpPr txBox="1"/>
          <p:nvPr>
            <p:ph idx="1" type="body"/>
          </p:nvPr>
        </p:nvSpPr>
        <p:spPr>
          <a:xfrm>
            <a:off x="457200" y="1074655"/>
            <a:ext cx="8229240" cy="5269583"/>
          </a:xfrm>
          <a:prstGeom prst="rect">
            <a:avLst/>
          </a:prstGeom>
          <a:noFill/>
          <a:ln>
            <a:noFill/>
          </a:ln>
        </p:spPr>
        <p:txBody>
          <a:bodyPr anchorCtr="0" anchor="t" bIns="0" lIns="0" spcFirstLastPara="1" rIns="0" wrap="square" tIns="0">
            <a:normAutofit lnSpcReduction="10000"/>
          </a:bodyPr>
          <a:lstStyle/>
          <a:p>
            <a:pPr indent="0" lvl="0" marL="114300" rtl="0" algn="just">
              <a:lnSpc>
                <a:spcPct val="115000"/>
              </a:lnSpc>
              <a:spcBef>
                <a:spcPts val="1000"/>
              </a:spcBef>
              <a:spcAft>
                <a:spcPts val="0"/>
              </a:spcAft>
              <a:buSzPts val="1800"/>
              <a:buNone/>
            </a:pPr>
            <a:r>
              <a:rPr b="0" i="0" lang="en-US" sz="1800">
                <a:solidFill>
                  <a:schemeClr val="dk1"/>
                </a:solidFill>
                <a:latin typeface="Times New Roman"/>
                <a:ea typeface="Times New Roman"/>
                <a:cs typeface="Times New Roman"/>
                <a:sym typeface="Times New Roman"/>
              </a:rPr>
              <a:t>Software metrics can be classified into three categories −</a:t>
            </a:r>
            <a:endParaRPr/>
          </a:p>
          <a:p>
            <a:pPr indent="-342900" lvl="0" marL="457200" rtl="0" algn="just">
              <a:lnSpc>
                <a:spcPct val="115000"/>
              </a:lnSpc>
              <a:spcBef>
                <a:spcPts val="1000"/>
              </a:spcBef>
              <a:spcAft>
                <a:spcPts val="0"/>
              </a:spcAft>
              <a:buSzPts val="1800"/>
              <a:buFont typeface="Arial"/>
              <a:buChar char="•"/>
            </a:pPr>
            <a:r>
              <a:rPr b="1" i="0" lang="en-US" sz="1800">
                <a:solidFill>
                  <a:schemeClr val="dk1"/>
                </a:solidFill>
                <a:latin typeface="Times New Roman"/>
                <a:ea typeface="Times New Roman"/>
                <a:cs typeface="Times New Roman"/>
                <a:sym typeface="Times New Roman"/>
              </a:rPr>
              <a:t>Product metrics</a:t>
            </a:r>
            <a:r>
              <a:rPr b="0" i="0" lang="en-US" sz="1800">
                <a:solidFill>
                  <a:schemeClr val="dk1"/>
                </a:solidFill>
                <a:latin typeface="Times New Roman"/>
                <a:ea typeface="Times New Roman"/>
                <a:cs typeface="Times New Roman"/>
                <a:sym typeface="Times New Roman"/>
              </a:rPr>
              <a:t> − Describes the characteristics of the product such as size, complexity, design features, performance, and quality level.</a:t>
            </a:r>
            <a:endParaRPr/>
          </a:p>
          <a:p>
            <a:pPr indent="-342900" lvl="0" marL="457200" rtl="0" algn="just">
              <a:lnSpc>
                <a:spcPct val="115000"/>
              </a:lnSpc>
              <a:spcBef>
                <a:spcPts val="1000"/>
              </a:spcBef>
              <a:spcAft>
                <a:spcPts val="0"/>
              </a:spcAft>
              <a:buSzPts val="1800"/>
              <a:buFont typeface="Arial"/>
              <a:buChar char="•"/>
            </a:pPr>
            <a:r>
              <a:rPr b="1" i="0" lang="en-US" sz="1800">
                <a:solidFill>
                  <a:schemeClr val="dk1"/>
                </a:solidFill>
                <a:latin typeface="Times New Roman"/>
                <a:ea typeface="Times New Roman"/>
                <a:cs typeface="Times New Roman"/>
                <a:sym typeface="Times New Roman"/>
              </a:rPr>
              <a:t>Process metrics</a:t>
            </a:r>
            <a:r>
              <a:rPr b="0" i="0" lang="en-US" sz="1800">
                <a:solidFill>
                  <a:schemeClr val="dk1"/>
                </a:solidFill>
                <a:latin typeface="Times New Roman"/>
                <a:ea typeface="Times New Roman"/>
                <a:cs typeface="Times New Roman"/>
                <a:sym typeface="Times New Roman"/>
              </a:rPr>
              <a:t> − These characteristics can be used to improve the development and maintenance activities of the software.</a:t>
            </a:r>
            <a:endParaRPr/>
          </a:p>
          <a:p>
            <a:pPr indent="-342900" lvl="0" marL="457200" rtl="0" algn="just">
              <a:lnSpc>
                <a:spcPct val="115000"/>
              </a:lnSpc>
              <a:spcBef>
                <a:spcPts val="1000"/>
              </a:spcBef>
              <a:spcAft>
                <a:spcPts val="0"/>
              </a:spcAft>
              <a:buSzPts val="1800"/>
              <a:buFont typeface="Arial"/>
              <a:buChar char="•"/>
            </a:pPr>
            <a:r>
              <a:rPr b="1" i="0" lang="en-US" sz="1800">
                <a:solidFill>
                  <a:schemeClr val="dk1"/>
                </a:solidFill>
                <a:latin typeface="Times New Roman"/>
                <a:ea typeface="Times New Roman"/>
                <a:cs typeface="Times New Roman"/>
                <a:sym typeface="Times New Roman"/>
              </a:rPr>
              <a:t>Project metrics</a:t>
            </a:r>
            <a:r>
              <a:rPr b="0" i="0" lang="en-US" sz="1800">
                <a:solidFill>
                  <a:schemeClr val="dk1"/>
                </a:solidFill>
                <a:latin typeface="Times New Roman"/>
                <a:ea typeface="Times New Roman"/>
                <a:cs typeface="Times New Roman"/>
                <a:sym typeface="Times New Roman"/>
              </a:rPr>
              <a:t> − This metrics describe the project characteristics and execution. Examples include the number of software developers, the staffing pattern over the life cycle of the software, cost, schedule, and productivity.</a:t>
            </a:r>
            <a:endParaRPr/>
          </a:p>
          <a:p>
            <a:pPr indent="0" lvl="0" marL="114300" rtl="0" algn="just">
              <a:lnSpc>
                <a:spcPct val="115000"/>
              </a:lnSpc>
              <a:spcBef>
                <a:spcPts val="1000"/>
              </a:spcBef>
              <a:spcAft>
                <a:spcPts val="0"/>
              </a:spcAft>
              <a:buSzPts val="1800"/>
              <a:buNone/>
            </a:pPr>
            <a:r>
              <a:rPr b="0" i="0" lang="en-US" sz="1800">
                <a:solidFill>
                  <a:schemeClr val="dk1"/>
                </a:solidFill>
                <a:latin typeface="Times New Roman"/>
                <a:ea typeface="Times New Roman"/>
                <a:cs typeface="Times New Roman"/>
                <a:sym typeface="Times New Roman"/>
              </a:rPr>
              <a:t>Some metrics belong to multiple categories. For example, the in-process quality metrics of a project are both process metrics and project metrics.</a:t>
            </a:r>
            <a:endParaRPr/>
          </a:p>
          <a:p>
            <a:pPr indent="-342900" lvl="0" marL="457200" rtl="0" algn="just">
              <a:lnSpc>
                <a:spcPct val="115000"/>
              </a:lnSpc>
              <a:spcBef>
                <a:spcPts val="1000"/>
              </a:spcBef>
              <a:spcAft>
                <a:spcPts val="0"/>
              </a:spcAft>
              <a:buSzPts val="1800"/>
              <a:buChar char="•"/>
            </a:pPr>
            <a:r>
              <a:rPr b="1" i="0" lang="en-US" sz="1800">
                <a:solidFill>
                  <a:schemeClr val="dk1"/>
                </a:solidFill>
                <a:latin typeface="Times New Roman"/>
                <a:ea typeface="Times New Roman"/>
                <a:cs typeface="Times New Roman"/>
                <a:sym typeface="Times New Roman"/>
              </a:rPr>
              <a:t>Software quality metrics</a:t>
            </a:r>
            <a:r>
              <a:rPr b="0" i="0" lang="en-US" sz="1800">
                <a:solidFill>
                  <a:schemeClr val="dk1"/>
                </a:solidFill>
                <a:latin typeface="Times New Roman"/>
                <a:ea typeface="Times New Roman"/>
                <a:cs typeface="Times New Roman"/>
                <a:sym typeface="Times New Roman"/>
              </a:rPr>
              <a:t> are a subset of software metrics that focus on the quality aspects of the product, process, and project. These are more closely associated with process and product metrics than with project metrics.</a:t>
            </a:r>
            <a:endParaRPr/>
          </a:p>
          <a:p>
            <a:pPr indent="0" lvl="0" marL="114300" rtl="0" algn="l">
              <a:lnSpc>
                <a:spcPct val="90000"/>
              </a:lnSpc>
              <a:spcBef>
                <a:spcPts val="1000"/>
              </a:spcBef>
              <a:spcAft>
                <a:spcPts val="0"/>
              </a:spcAft>
              <a:buSzPts val="1800"/>
              <a:buNone/>
            </a:pPr>
            <a:r>
              <a:t/>
            </a:r>
            <a:endParaRPr b="0" i="0" sz="1800">
              <a:solidFill>
                <a:schemeClr val="dk1"/>
              </a:solidFill>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Advantages of Software Metrics</a:t>
            </a:r>
            <a:endParaRPr b="1"/>
          </a:p>
        </p:txBody>
      </p:sp>
      <p:sp>
        <p:nvSpPr>
          <p:cNvPr id="142" name="Google Shape;142;p26"/>
          <p:cNvSpPr txBox="1"/>
          <p:nvPr>
            <p:ph idx="1" type="body"/>
          </p:nvPr>
        </p:nvSpPr>
        <p:spPr>
          <a:xfrm>
            <a:off x="457350" y="1449826"/>
            <a:ext cx="8229300" cy="3890100"/>
          </a:xfrm>
          <a:prstGeom prst="rect">
            <a:avLst/>
          </a:prstGeom>
          <a:noFill/>
          <a:ln>
            <a:noFill/>
          </a:ln>
        </p:spPr>
        <p:txBody>
          <a:bodyPr anchorCtr="0" anchor="t" bIns="0" lIns="0" spcFirstLastPara="1" rIns="0" wrap="square" tIns="0">
            <a:normAutofit lnSpcReduction="20000"/>
          </a:bodyPr>
          <a:lstStyle/>
          <a:p>
            <a:pPr indent="0" lvl="0" marL="114300" rtl="0" algn="l">
              <a:lnSpc>
                <a:spcPct val="115000"/>
              </a:lnSpc>
              <a:spcBef>
                <a:spcPts val="1000"/>
              </a:spcBef>
              <a:spcAft>
                <a:spcPts val="0"/>
              </a:spcAft>
              <a:buSzPts val="1800"/>
              <a:buNone/>
            </a:pPr>
            <a:r>
              <a:rPr b="1" i="0" lang="en-US" sz="1800">
                <a:solidFill>
                  <a:schemeClr val="dk1"/>
                </a:solidFill>
                <a:latin typeface="Times New Roman"/>
                <a:ea typeface="Times New Roman"/>
                <a:cs typeface="Times New Roman"/>
                <a:sym typeface="Times New Roman"/>
              </a:rPr>
              <a:t>Advantages of Software Metrics :</a:t>
            </a:r>
            <a:endParaRPr sz="1800"/>
          </a:p>
          <a:p>
            <a:pPr indent="-342900" lvl="0" marL="457200" rtl="0" algn="l">
              <a:lnSpc>
                <a:spcPct val="115000"/>
              </a:lnSpc>
              <a:spcBef>
                <a:spcPts val="1000"/>
              </a:spcBef>
              <a:spcAft>
                <a:spcPts val="0"/>
              </a:spcAft>
              <a:buSzPts val="1800"/>
              <a:buFont typeface="Arial"/>
              <a:buAutoNum type="arabicPeriod"/>
            </a:pPr>
            <a:r>
              <a:rPr b="0" i="0" lang="en-US" sz="1800">
                <a:solidFill>
                  <a:schemeClr val="dk1"/>
                </a:solidFill>
                <a:latin typeface="Times New Roman"/>
                <a:ea typeface="Times New Roman"/>
                <a:cs typeface="Times New Roman"/>
                <a:sym typeface="Times New Roman"/>
              </a:rPr>
              <a:t>Reduction in cost or budget.</a:t>
            </a:r>
            <a:endParaRPr sz="1800"/>
          </a:p>
          <a:p>
            <a:pPr indent="-342900" lvl="0" marL="457200" rtl="0" algn="l">
              <a:lnSpc>
                <a:spcPct val="115000"/>
              </a:lnSpc>
              <a:spcBef>
                <a:spcPts val="1000"/>
              </a:spcBef>
              <a:spcAft>
                <a:spcPts val="0"/>
              </a:spcAft>
              <a:buSzPts val="1800"/>
              <a:buFont typeface="Arial"/>
              <a:buAutoNum type="arabicPeriod"/>
            </a:pPr>
            <a:r>
              <a:rPr b="0" i="0" lang="en-US" sz="1800">
                <a:solidFill>
                  <a:schemeClr val="dk1"/>
                </a:solidFill>
                <a:latin typeface="Times New Roman"/>
                <a:ea typeface="Times New Roman"/>
                <a:cs typeface="Times New Roman"/>
                <a:sym typeface="Times New Roman"/>
              </a:rPr>
              <a:t>It helps to identify the particular area for improvising.</a:t>
            </a:r>
            <a:endParaRPr sz="1800"/>
          </a:p>
          <a:p>
            <a:pPr indent="-342900" lvl="0" marL="457200" rtl="0" algn="l">
              <a:lnSpc>
                <a:spcPct val="115000"/>
              </a:lnSpc>
              <a:spcBef>
                <a:spcPts val="1000"/>
              </a:spcBef>
              <a:spcAft>
                <a:spcPts val="0"/>
              </a:spcAft>
              <a:buSzPts val="1800"/>
              <a:buFont typeface="Arial"/>
              <a:buAutoNum type="arabicPeriod"/>
            </a:pPr>
            <a:r>
              <a:rPr b="0" i="0" lang="en-US" sz="1800">
                <a:solidFill>
                  <a:schemeClr val="dk1"/>
                </a:solidFill>
                <a:latin typeface="Times New Roman"/>
                <a:ea typeface="Times New Roman"/>
                <a:cs typeface="Times New Roman"/>
                <a:sym typeface="Times New Roman"/>
              </a:rPr>
              <a:t>It helps to increase the product quality.</a:t>
            </a:r>
            <a:endParaRPr sz="1800"/>
          </a:p>
          <a:p>
            <a:pPr indent="-342900" lvl="0" marL="457200" rtl="0" algn="l">
              <a:lnSpc>
                <a:spcPct val="115000"/>
              </a:lnSpc>
              <a:spcBef>
                <a:spcPts val="1000"/>
              </a:spcBef>
              <a:spcAft>
                <a:spcPts val="0"/>
              </a:spcAft>
              <a:buSzPts val="1800"/>
              <a:buFont typeface="Arial"/>
              <a:buAutoNum type="arabicPeriod"/>
            </a:pPr>
            <a:r>
              <a:rPr b="0" i="0" lang="en-US" sz="1800">
                <a:solidFill>
                  <a:schemeClr val="dk1"/>
                </a:solidFill>
                <a:latin typeface="Times New Roman"/>
                <a:ea typeface="Times New Roman"/>
                <a:cs typeface="Times New Roman"/>
                <a:sym typeface="Times New Roman"/>
              </a:rPr>
              <a:t>Managing the workloads and teams.</a:t>
            </a:r>
            <a:endParaRPr sz="1800"/>
          </a:p>
          <a:p>
            <a:pPr indent="-342900" lvl="0" marL="457200" rtl="0" algn="l">
              <a:lnSpc>
                <a:spcPct val="115000"/>
              </a:lnSpc>
              <a:spcBef>
                <a:spcPts val="1000"/>
              </a:spcBef>
              <a:spcAft>
                <a:spcPts val="0"/>
              </a:spcAft>
              <a:buSzPts val="1800"/>
              <a:buFont typeface="Arial"/>
              <a:buAutoNum type="arabicPeriod"/>
            </a:pPr>
            <a:r>
              <a:rPr b="0" i="0" lang="en-US" sz="1800">
                <a:solidFill>
                  <a:schemeClr val="dk1"/>
                </a:solidFill>
                <a:latin typeface="Times New Roman"/>
                <a:ea typeface="Times New Roman"/>
                <a:cs typeface="Times New Roman"/>
                <a:sym typeface="Times New Roman"/>
              </a:rPr>
              <a:t>Reduction in overall time to produce the product,.</a:t>
            </a:r>
            <a:endParaRPr sz="1800"/>
          </a:p>
          <a:p>
            <a:pPr indent="-342900" lvl="0" marL="457200" rtl="0" algn="l">
              <a:lnSpc>
                <a:spcPct val="115000"/>
              </a:lnSpc>
              <a:spcBef>
                <a:spcPts val="1000"/>
              </a:spcBef>
              <a:spcAft>
                <a:spcPts val="0"/>
              </a:spcAft>
              <a:buSzPts val="1800"/>
              <a:buFont typeface="Arial"/>
              <a:buAutoNum type="arabicPeriod"/>
            </a:pPr>
            <a:r>
              <a:rPr b="0" i="0" lang="en-US" sz="1800">
                <a:solidFill>
                  <a:schemeClr val="dk1"/>
                </a:solidFill>
                <a:latin typeface="Times New Roman"/>
                <a:ea typeface="Times New Roman"/>
                <a:cs typeface="Times New Roman"/>
                <a:sym typeface="Times New Roman"/>
              </a:rPr>
              <a:t>It helps to determine the complexity of the code and to test the code with resources.</a:t>
            </a:r>
            <a:endParaRPr sz="1800"/>
          </a:p>
          <a:p>
            <a:pPr indent="-342900" lvl="0" marL="457200" rtl="0" algn="l">
              <a:lnSpc>
                <a:spcPct val="115000"/>
              </a:lnSpc>
              <a:spcBef>
                <a:spcPts val="1000"/>
              </a:spcBef>
              <a:spcAft>
                <a:spcPts val="0"/>
              </a:spcAft>
              <a:buSzPts val="1800"/>
              <a:buFont typeface="Arial"/>
              <a:buAutoNum type="arabicPeriod"/>
            </a:pPr>
            <a:r>
              <a:rPr b="0" i="0" lang="en-US" sz="1800">
                <a:solidFill>
                  <a:schemeClr val="dk1"/>
                </a:solidFill>
                <a:latin typeface="Times New Roman"/>
                <a:ea typeface="Times New Roman"/>
                <a:cs typeface="Times New Roman"/>
                <a:sym typeface="Times New Roman"/>
              </a:rPr>
              <a:t>It helps in providing effective planning, controlling and managing of the entire product</a:t>
            </a:r>
            <a:r>
              <a:rPr b="0" i="0" lang="en-US">
                <a:solidFill>
                  <a:schemeClr val="dk1"/>
                </a:solidFill>
                <a:latin typeface="Times New Roman"/>
                <a:ea typeface="Times New Roman"/>
                <a:cs typeface="Times New Roman"/>
                <a:sym typeface="Times New Roman"/>
              </a:rPr>
              <a:t>.</a:t>
            </a:r>
            <a:endParaRPr/>
          </a:p>
          <a:p>
            <a:pPr indent="0" lvl="0" marL="457200" rtl="0" algn="l">
              <a:lnSpc>
                <a:spcPct val="90000"/>
              </a:lnSpc>
              <a:spcBef>
                <a:spcPts val="1000"/>
              </a:spcBef>
              <a:spcAft>
                <a:spcPts val="0"/>
              </a:spcAft>
              <a:buNone/>
            </a:pPr>
            <a:r>
              <a:t/>
            </a:r>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2010-04-09T07:36:15Z</dcterms:created>
  <dc:creator>ABC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