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7559675" cy="10691813"/>
  <p:embeddedFontLst>
    <p:embeddedFont>
      <p:font typeface="Times" panose="020206030504050203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Inter"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UeODKqZGIB1xkvNhwTkjSBMTT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6165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15050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39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9b4da00c2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c9b4da00c2_0_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c9b4da00c2_0_0: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504551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d6e23b4aa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26d6e23b4aa_0_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6d6e23b4aa_0_0: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371145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d6e23b4aa_0_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26d6e23b4aa_0_7: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26d6e23b4aa_0_7: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91021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d78e587a2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d78e587a2_0_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6d78e587a2_0_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62583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876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2048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702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5032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754969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39667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23653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51961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8678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216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44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visual-paradigm.com/guide/uml-unified-modeling-language/what-is-activity-diagra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smartdraw.com/activity-diagram/" TargetMode="External"/><Relationship Id="rId5" Type="http://schemas.openxmlformats.org/officeDocument/2006/relationships/hyperlink" Target="https://www.lucidchart.com/pages/uml-activity-diagram" TargetMode="External"/><Relationship Id="rId4" Type="http://schemas.openxmlformats.org/officeDocument/2006/relationships/hyperlink" Target="https://www.geeksforgeeks.org/unified-modeling-language-uml-activity-diagram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dirty="0">
                <a:solidFill>
                  <a:srgbClr val="0070C0"/>
                </a:solidFill>
                <a:latin typeface="Times New Roman"/>
                <a:ea typeface="Times New Roman"/>
                <a:cs typeface="Times New Roman"/>
                <a:sym typeface="Times New Roman"/>
              </a:rPr>
              <a:t>Activity Diagram</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p:nvPr/>
        </p:nvSpPr>
        <p:spPr>
          <a:xfrm>
            <a:off x="451946" y="1482152"/>
            <a:ext cx="8135008" cy="418572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n-US" sz="1900" b="0" i="0" u="none" strike="noStrike" cap="none" dirty="0">
                <a:solidFill>
                  <a:srgbClr val="333333"/>
                </a:solidFill>
                <a:latin typeface="Times"/>
                <a:ea typeface="Times"/>
                <a:cs typeface="Times"/>
                <a:sym typeface="Times"/>
              </a:rPr>
              <a:t>An activity diagram can be used to portray business processes and workflows. Also, it used for modeling business as well as the software. An activity diagram is utilized for the followings: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00"/>
              <a:buFont typeface="Arial"/>
              <a:buNone/>
            </a:pPr>
            <a:endParaRPr sz="1900" b="0" i="0" u="none" strike="noStrike" cap="none" dirty="0">
              <a:solidFill>
                <a:srgbClr val="333333"/>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smtClean="0">
                <a:solidFill>
                  <a:srgbClr val="000000"/>
                </a:solidFill>
                <a:latin typeface="Times"/>
                <a:ea typeface="Times"/>
                <a:cs typeface="Times"/>
                <a:sym typeface="Times"/>
              </a:rPr>
              <a:t>To </a:t>
            </a:r>
            <a:r>
              <a:rPr lang="en-US" sz="1900" b="0" i="0" u="none" strike="noStrike" cap="none" dirty="0">
                <a:solidFill>
                  <a:srgbClr val="000000"/>
                </a:solidFill>
                <a:latin typeface="Times"/>
                <a:ea typeface="Times"/>
                <a:cs typeface="Times"/>
                <a:sym typeface="Times"/>
              </a:rPr>
              <a:t>graphically </a:t>
            </a:r>
            <a:r>
              <a:rPr lang="en-US" sz="1900" b="1" i="0" u="none" strike="noStrike" cap="none" dirty="0">
                <a:solidFill>
                  <a:srgbClr val="000000"/>
                </a:solidFill>
                <a:latin typeface="Times"/>
                <a:ea typeface="Times"/>
                <a:cs typeface="Times"/>
                <a:sym typeface="Times"/>
              </a:rPr>
              <a:t>model the workflow</a:t>
            </a:r>
            <a:r>
              <a:rPr lang="en-US" sz="1900" b="0" i="0" u="none" strike="noStrike" cap="none" dirty="0">
                <a:solidFill>
                  <a:srgbClr val="000000"/>
                </a:solidFill>
                <a:latin typeface="Times"/>
                <a:ea typeface="Times"/>
                <a:cs typeface="Times"/>
                <a:sym typeface="Times"/>
              </a:rPr>
              <a:t> in an easier and understandable way.</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Times"/>
                <a:ea typeface="Times"/>
                <a:cs typeface="Times"/>
                <a:sym typeface="Times"/>
              </a:rPr>
              <a:t>To </a:t>
            </a:r>
            <a:r>
              <a:rPr lang="en-US" sz="1900" b="1" i="0" u="none" strike="noStrike" cap="none" dirty="0">
                <a:solidFill>
                  <a:srgbClr val="000000"/>
                </a:solidFill>
                <a:latin typeface="Times"/>
                <a:ea typeface="Times"/>
                <a:cs typeface="Times"/>
                <a:sym typeface="Times"/>
              </a:rPr>
              <a:t>model the execution flow </a:t>
            </a:r>
            <a:r>
              <a:rPr lang="en-US" sz="1900" b="0" i="0" u="none" strike="noStrike" cap="none" dirty="0">
                <a:solidFill>
                  <a:srgbClr val="000000"/>
                </a:solidFill>
                <a:latin typeface="Times"/>
                <a:ea typeface="Times"/>
                <a:cs typeface="Times"/>
                <a:sym typeface="Times"/>
              </a:rPr>
              <a:t>among several activities.</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Times"/>
                <a:ea typeface="Times"/>
                <a:cs typeface="Times"/>
                <a:sym typeface="Times"/>
              </a:rPr>
              <a:t>To </a:t>
            </a:r>
            <a:r>
              <a:rPr lang="en-US" sz="1900" b="1" i="0" u="none" strike="noStrike" cap="none" dirty="0">
                <a:solidFill>
                  <a:srgbClr val="000000"/>
                </a:solidFill>
                <a:latin typeface="Times"/>
                <a:ea typeface="Times"/>
                <a:cs typeface="Times"/>
                <a:sym typeface="Times"/>
              </a:rPr>
              <a:t>model comprehensive information of a function or an algorithm </a:t>
            </a:r>
            <a:r>
              <a:rPr lang="en-US" sz="1900" b="0" i="0" u="none" strike="noStrike" cap="none" dirty="0">
                <a:solidFill>
                  <a:srgbClr val="000000"/>
                </a:solidFill>
                <a:latin typeface="Times"/>
                <a:ea typeface="Times"/>
                <a:cs typeface="Times"/>
                <a:sym typeface="Times"/>
              </a:rPr>
              <a:t>employed within the system.</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Times"/>
                <a:ea typeface="Times"/>
                <a:cs typeface="Times"/>
                <a:sym typeface="Times"/>
              </a:rPr>
              <a:t>To </a:t>
            </a:r>
            <a:r>
              <a:rPr lang="en-US" sz="1900" b="1" i="0" u="none" strike="noStrike" cap="none" dirty="0">
                <a:solidFill>
                  <a:srgbClr val="000000"/>
                </a:solidFill>
                <a:latin typeface="Times"/>
                <a:ea typeface="Times"/>
                <a:cs typeface="Times"/>
                <a:sym typeface="Times"/>
              </a:rPr>
              <a:t>model the business process and its workflow.</a:t>
            </a:r>
            <a:endParaRPr sz="1400" b="1" i="0" u="none" strike="noStrike" cap="none" dirty="0">
              <a:solidFill>
                <a:srgbClr val="000000"/>
              </a:solidFill>
              <a:sym typeface="Arial"/>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Times"/>
                <a:ea typeface="Times"/>
                <a:cs typeface="Times"/>
                <a:sym typeface="Times"/>
              </a:rPr>
              <a:t>To </a:t>
            </a:r>
            <a:r>
              <a:rPr lang="en-US" sz="1900" b="1" i="0" u="none" strike="noStrike" cap="none" dirty="0">
                <a:solidFill>
                  <a:srgbClr val="000000"/>
                </a:solidFill>
                <a:latin typeface="Times"/>
                <a:ea typeface="Times"/>
                <a:cs typeface="Times"/>
                <a:sym typeface="Times"/>
              </a:rPr>
              <a:t>envision the dynamic aspect of a system</a:t>
            </a:r>
            <a:r>
              <a:rPr lang="en-US" sz="1900" b="0" i="0" u="none" strike="noStrike" cap="none" dirty="0">
                <a:solidFill>
                  <a:srgbClr val="000000"/>
                </a:solidFill>
                <a:latin typeface="Times"/>
                <a:ea typeface="Times"/>
                <a:cs typeface="Times"/>
                <a:sym typeface="Times"/>
              </a:rPr>
              <a:t>.</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Times"/>
                <a:ea typeface="Times"/>
                <a:cs typeface="Times"/>
                <a:sym typeface="Times"/>
              </a:rPr>
              <a:t>To </a:t>
            </a:r>
            <a:r>
              <a:rPr lang="en-US" sz="1900" b="1" i="0" u="none" strike="noStrike" cap="none" dirty="0">
                <a:solidFill>
                  <a:srgbClr val="000000"/>
                </a:solidFill>
                <a:latin typeface="Times"/>
                <a:ea typeface="Times"/>
                <a:cs typeface="Times"/>
                <a:sym typeface="Times"/>
              </a:rPr>
              <a:t>generate the top-level flowcharts</a:t>
            </a:r>
            <a:r>
              <a:rPr lang="en-US" sz="1900" b="0" i="0" u="none" strike="noStrike" cap="none" dirty="0">
                <a:solidFill>
                  <a:srgbClr val="000000"/>
                </a:solidFill>
                <a:latin typeface="Times"/>
                <a:ea typeface="Times"/>
                <a:cs typeface="Times"/>
                <a:sym typeface="Times"/>
              </a:rPr>
              <a:t> for representing the workflow of an application.</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Times"/>
                <a:ea typeface="Times"/>
                <a:cs typeface="Times"/>
                <a:sym typeface="Times"/>
              </a:rPr>
              <a:t>To </a:t>
            </a:r>
            <a:r>
              <a:rPr lang="en-US" sz="1900" b="1" i="0" u="none" strike="noStrike" cap="none" dirty="0">
                <a:solidFill>
                  <a:srgbClr val="000000"/>
                </a:solidFill>
                <a:latin typeface="Times"/>
                <a:ea typeface="Times"/>
                <a:cs typeface="Times"/>
                <a:sym typeface="Times"/>
              </a:rPr>
              <a:t>represent a high-level view of a distributed </a:t>
            </a:r>
            <a:r>
              <a:rPr lang="en-US" sz="1900" b="0" i="0" u="none" strike="noStrike" cap="none" dirty="0">
                <a:solidFill>
                  <a:srgbClr val="000000"/>
                </a:solidFill>
                <a:latin typeface="Times"/>
                <a:ea typeface="Times"/>
                <a:cs typeface="Times"/>
                <a:sym typeface="Times"/>
              </a:rPr>
              <a:t>or an object-oriented system.</a:t>
            </a:r>
            <a:endParaRPr sz="1400" b="0" i="0" u="none" strike="noStrike" cap="none" dirty="0">
              <a:solidFill>
                <a:srgbClr val="000000"/>
              </a:solidFill>
              <a:latin typeface="Arial"/>
              <a:ea typeface="Arial"/>
              <a:cs typeface="Arial"/>
              <a:sym typeface="Arial"/>
            </a:endParaRPr>
          </a:p>
          <a:p>
            <a:pPr marL="285750" marR="0" lvl="0" indent="-165100" algn="just" rtl="0">
              <a:lnSpc>
                <a:spcPct val="100000"/>
              </a:lnSpc>
              <a:spcBef>
                <a:spcPts val="0"/>
              </a:spcBef>
              <a:spcAft>
                <a:spcPts val="0"/>
              </a:spcAft>
              <a:buClr>
                <a:srgbClr val="000000"/>
              </a:buClr>
              <a:buSzPts val="1900"/>
              <a:buFont typeface="Arial"/>
              <a:buNone/>
            </a:pPr>
            <a:endParaRPr sz="1900" b="0" i="0" u="none" strike="noStrike" cap="none" dirty="0">
              <a:solidFill>
                <a:schemeClr val="dk1"/>
              </a:solidFill>
              <a:latin typeface="Times"/>
              <a:ea typeface="Times"/>
              <a:cs typeface="Times"/>
              <a:sym typeface="Times"/>
            </a:endParaRPr>
          </a:p>
        </p:txBody>
      </p:sp>
      <p:sp>
        <p:nvSpPr>
          <p:cNvPr id="163" name="Google Shape;163;p12"/>
          <p:cNvSpPr txBox="1"/>
          <p:nvPr/>
        </p:nvSpPr>
        <p:spPr>
          <a:xfrm>
            <a:off x="-709684" y="136478"/>
            <a:ext cx="8297839"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610B38"/>
                </a:solidFill>
                <a:latin typeface="Times"/>
                <a:ea typeface="Times"/>
                <a:cs typeface="Times"/>
                <a:sym typeface="Times"/>
              </a:rPr>
              <a:t>When to use an Activity Diagram?</a:t>
            </a:r>
            <a:endParaRPr sz="12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g2c9b4da00c2_0_0"/>
          <p:cNvPicPr preferRelativeResize="0"/>
          <p:nvPr/>
        </p:nvPicPr>
        <p:blipFill rotWithShape="1">
          <a:blip r:embed="rId3">
            <a:alphaModFix/>
          </a:blip>
          <a:srcRect l="1807" t="6760" r="1028" b="2969"/>
          <a:stretch/>
        </p:blipFill>
        <p:spPr>
          <a:xfrm>
            <a:off x="458525" y="1246000"/>
            <a:ext cx="8403050" cy="4754751"/>
          </a:xfrm>
          <a:prstGeom prst="rect">
            <a:avLst/>
          </a:prstGeom>
          <a:noFill/>
          <a:ln>
            <a:noFill/>
          </a:ln>
        </p:spPr>
      </p:pic>
      <p:sp>
        <p:nvSpPr>
          <p:cNvPr id="170" name="Google Shape;170;g2c9b4da00c2_0_0"/>
          <p:cNvSpPr txBox="1"/>
          <p:nvPr/>
        </p:nvSpPr>
        <p:spPr>
          <a:xfrm>
            <a:off x="69777" y="125075"/>
            <a:ext cx="65190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Online Shopping - Activity Diagram</a:t>
            </a:r>
            <a:endParaRPr sz="3200" b="1" i="0" u="none" strike="noStrike" cap="none">
              <a:solidFill>
                <a:schemeClr val="dk1"/>
              </a:solidFill>
              <a:latin typeface="Times"/>
              <a:ea typeface="Times"/>
              <a:cs typeface="Times"/>
              <a:sym typeface="Times"/>
            </a:endParaRPr>
          </a:p>
        </p:txBody>
      </p:sp>
      <p:sp>
        <p:nvSpPr>
          <p:cNvPr id="171" name="Google Shape;171;g2c9b4da00c2_0_0"/>
          <p:cNvSpPr txBox="1"/>
          <p:nvPr/>
        </p:nvSpPr>
        <p:spPr>
          <a:xfrm>
            <a:off x="2932471" y="6210200"/>
            <a:ext cx="50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4: Working of Online Shopping Activity Diagram</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g26d6e23b4aa_0_0"/>
          <p:cNvPicPr preferRelativeResize="0"/>
          <p:nvPr/>
        </p:nvPicPr>
        <p:blipFill rotWithShape="1">
          <a:blip r:embed="rId3">
            <a:alphaModFix/>
          </a:blip>
          <a:srcRect/>
          <a:stretch/>
        </p:blipFill>
        <p:spPr>
          <a:xfrm>
            <a:off x="1162937" y="1124125"/>
            <a:ext cx="6818124" cy="5229901"/>
          </a:xfrm>
          <a:prstGeom prst="rect">
            <a:avLst/>
          </a:prstGeom>
          <a:noFill/>
          <a:ln>
            <a:noFill/>
          </a:ln>
        </p:spPr>
      </p:pic>
      <p:sp>
        <p:nvSpPr>
          <p:cNvPr id="178" name="Google Shape;178;g26d6e23b4aa_0_0"/>
          <p:cNvSpPr txBox="1"/>
          <p:nvPr/>
        </p:nvSpPr>
        <p:spPr>
          <a:xfrm>
            <a:off x="69777" y="125075"/>
            <a:ext cx="6519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Sign up System - Activity Diagram</a:t>
            </a:r>
            <a:endParaRPr sz="3200" b="1" i="0" u="none" strike="noStrike" cap="none">
              <a:solidFill>
                <a:schemeClr val="dk1"/>
              </a:solidFill>
              <a:latin typeface="Times"/>
              <a:ea typeface="Times"/>
              <a:cs typeface="Times"/>
              <a:sym typeface="Times"/>
            </a:endParaRPr>
          </a:p>
        </p:txBody>
      </p:sp>
      <p:sp>
        <p:nvSpPr>
          <p:cNvPr id="179" name="Google Shape;179;g26d6e23b4aa_0_0"/>
          <p:cNvSpPr txBox="1"/>
          <p:nvPr/>
        </p:nvSpPr>
        <p:spPr>
          <a:xfrm>
            <a:off x="2184871" y="6354025"/>
            <a:ext cx="50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5: Working of Signup system Activity Diagram</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g26d6e23b4aa_0_7"/>
          <p:cNvPicPr preferRelativeResize="0"/>
          <p:nvPr/>
        </p:nvPicPr>
        <p:blipFill rotWithShape="1">
          <a:blip r:embed="rId3">
            <a:alphaModFix/>
          </a:blip>
          <a:srcRect/>
          <a:stretch/>
        </p:blipFill>
        <p:spPr>
          <a:xfrm>
            <a:off x="2378725" y="960225"/>
            <a:ext cx="4210050" cy="5393800"/>
          </a:xfrm>
          <a:prstGeom prst="rect">
            <a:avLst/>
          </a:prstGeom>
          <a:noFill/>
          <a:ln>
            <a:noFill/>
          </a:ln>
        </p:spPr>
      </p:pic>
      <p:sp>
        <p:nvSpPr>
          <p:cNvPr id="186" name="Google Shape;186;g26d6e23b4aa_0_7"/>
          <p:cNvSpPr txBox="1"/>
          <p:nvPr/>
        </p:nvSpPr>
        <p:spPr>
          <a:xfrm>
            <a:off x="69777" y="125075"/>
            <a:ext cx="6519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Order Placing - Activity Diagram</a:t>
            </a:r>
            <a:endParaRPr sz="3200" b="1" i="0" u="none" strike="noStrike" cap="none">
              <a:solidFill>
                <a:schemeClr val="dk1"/>
              </a:solidFill>
              <a:latin typeface="Times"/>
              <a:ea typeface="Times"/>
              <a:cs typeface="Times"/>
              <a:sym typeface="Times"/>
            </a:endParaRPr>
          </a:p>
        </p:txBody>
      </p:sp>
      <p:sp>
        <p:nvSpPr>
          <p:cNvPr id="187" name="Google Shape;187;g26d6e23b4aa_0_7"/>
          <p:cNvSpPr txBox="1"/>
          <p:nvPr/>
        </p:nvSpPr>
        <p:spPr>
          <a:xfrm>
            <a:off x="2184871" y="6354025"/>
            <a:ext cx="50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5: Working of Order Placing Activity Diagram</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g26d78e587a2_0_0"/>
          <p:cNvPicPr preferRelativeResize="0"/>
          <p:nvPr/>
        </p:nvPicPr>
        <p:blipFill>
          <a:blip r:embed="rId3">
            <a:alphaModFix/>
          </a:blip>
          <a:stretch>
            <a:fillRect/>
          </a:stretch>
        </p:blipFill>
        <p:spPr>
          <a:xfrm>
            <a:off x="727850" y="933425"/>
            <a:ext cx="7930925" cy="5380699"/>
          </a:xfrm>
          <a:prstGeom prst="rect">
            <a:avLst/>
          </a:prstGeom>
          <a:noFill/>
          <a:ln>
            <a:noFill/>
          </a:ln>
        </p:spPr>
      </p:pic>
      <p:sp>
        <p:nvSpPr>
          <p:cNvPr id="194" name="Google Shape;194;g26d78e587a2_0_0"/>
          <p:cNvSpPr txBox="1"/>
          <p:nvPr/>
        </p:nvSpPr>
        <p:spPr>
          <a:xfrm>
            <a:off x="-116000" y="0"/>
            <a:ext cx="6817500" cy="892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2600" b="1">
                <a:solidFill>
                  <a:schemeClr val="dk1"/>
                </a:solidFill>
                <a:latin typeface="Times"/>
                <a:ea typeface="Times"/>
                <a:cs typeface="Times"/>
                <a:sym typeface="Times"/>
              </a:rPr>
              <a:t>Railway Reservation System-</a:t>
            </a:r>
            <a:r>
              <a:rPr lang="en-US" sz="2600" b="1" i="0" u="none" strike="noStrike" cap="none">
                <a:solidFill>
                  <a:schemeClr val="dk1"/>
                </a:solidFill>
                <a:latin typeface="Times"/>
                <a:ea typeface="Times"/>
                <a:cs typeface="Times"/>
                <a:sym typeface="Times"/>
              </a:rPr>
              <a:t> Activity Diagram</a:t>
            </a:r>
            <a:endParaRPr sz="2600" b="1" i="0" u="none" strike="noStrike" cap="none">
              <a:solidFill>
                <a:schemeClr val="dk1"/>
              </a:solidFill>
              <a:latin typeface="Times"/>
              <a:ea typeface="Times"/>
              <a:cs typeface="Times"/>
              <a:sym typeface="Times"/>
            </a:endParaRPr>
          </a:p>
        </p:txBody>
      </p:sp>
      <p:sp>
        <p:nvSpPr>
          <p:cNvPr id="195" name="Google Shape;195;g26d78e587a2_0_0"/>
          <p:cNvSpPr txBox="1"/>
          <p:nvPr/>
        </p:nvSpPr>
        <p:spPr>
          <a:xfrm>
            <a:off x="2184876" y="6354025"/>
            <a:ext cx="6474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a:t>
            </a:r>
            <a:r>
              <a:rPr lang="en-US" b="1"/>
              <a:t>6</a:t>
            </a:r>
            <a:r>
              <a:rPr lang="en-US" sz="1400" b="1" i="0" u="none" strike="noStrike" cap="none">
                <a:solidFill>
                  <a:srgbClr val="000000"/>
                </a:solidFill>
                <a:latin typeface="Arial"/>
                <a:ea typeface="Arial"/>
                <a:cs typeface="Arial"/>
                <a:sym typeface="Arial"/>
              </a:rPr>
              <a:t>: Working of </a:t>
            </a:r>
            <a:r>
              <a:rPr lang="en-US" b="1"/>
              <a:t>Railway Reservation System</a:t>
            </a:r>
            <a:r>
              <a:rPr lang="en-US" sz="1400" b="1" i="0" u="none" strike="noStrike" cap="none">
                <a:solidFill>
                  <a:srgbClr val="000000"/>
                </a:solidFill>
                <a:latin typeface="Arial"/>
                <a:ea typeface="Arial"/>
                <a:cs typeface="Arial"/>
                <a:sym typeface="Arial"/>
              </a:rPr>
              <a:t> Diagram</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01" name="Google Shape;201;p13"/>
          <p:cNvSpPr txBox="1"/>
          <p:nvPr/>
        </p:nvSpPr>
        <p:spPr>
          <a:xfrm>
            <a:off x="281524" y="1448725"/>
            <a:ext cx="8151300" cy="4616608"/>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rgbClr val="000000"/>
              </a:buClr>
              <a:buSzPts val="1800"/>
            </a:pPr>
            <a:endParaRPr lang="en-US" sz="1800" b="0" i="0" u="none" strike="noStrike" cap="none" dirty="0" smtClean="0">
              <a:solidFill>
                <a:schemeClr val="dk1"/>
              </a:solidFill>
              <a:latin typeface="Times"/>
              <a:ea typeface="Times"/>
              <a:cs typeface="Times"/>
              <a:sym typeface="Times"/>
            </a:endParaRPr>
          </a:p>
          <a:p>
            <a:pPr marL="342900" marR="0" lvl="0" indent="-342900" algn="just" rtl="0">
              <a:lnSpc>
                <a:spcPct val="150000"/>
              </a:lnSpc>
              <a:spcBef>
                <a:spcPts val="0"/>
              </a:spcBef>
              <a:spcAft>
                <a:spcPts val="0"/>
              </a:spcAft>
              <a:buClr>
                <a:srgbClr val="000000"/>
              </a:buClr>
              <a:buSzPts val="1800"/>
              <a:buFont typeface="Arial"/>
              <a:buAutoNum type="arabicPeriod"/>
            </a:pPr>
            <a:r>
              <a:rPr lang="en-US" sz="1800" b="0" i="0" u="none" strike="noStrike" cap="none" dirty="0" smtClean="0">
                <a:solidFill>
                  <a:schemeClr val="dk1"/>
                </a:solidFill>
                <a:latin typeface="Times"/>
                <a:ea typeface="Times"/>
                <a:cs typeface="Times"/>
                <a:sym typeface="Times"/>
              </a:rPr>
              <a:t>An </a:t>
            </a:r>
            <a:r>
              <a:rPr lang="en-US" sz="1800" b="0" i="0" u="none" strike="noStrike" cap="none" dirty="0">
                <a:solidFill>
                  <a:schemeClr val="dk1"/>
                </a:solidFill>
                <a:latin typeface="Times"/>
                <a:ea typeface="Times"/>
                <a:cs typeface="Times"/>
                <a:sym typeface="Times"/>
              </a:rPr>
              <a:t>example of UML activity diagram describing behavior of the </a:t>
            </a:r>
            <a:r>
              <a:rPr lang="en-US" sz="1800" b="1" i="0" u="none" strike="noStrike" cap="none" dirty="0">
                <a:solidFill>
                  <a:schemeClr val="dk1"/>
                </a:solidFill>
                <a:latin typeface="Times"/>
                <a:ea typeface="Times"/>
                <a:cs typeface="Times"/>
                <a:sym typeface="Times"/>
              </a:rPr>
              <a:t>Purchase Ticket use case for a Ticket vending machine.</a:t>
            </a:r>
            <a:endParaRPr sz="1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1800"/>
              <a:buFont typeface="Arial"/>
              <a:buAutoNum type="arabicPeriod"/>
            </a:pPr>
            <a:r>
              <a:rPr lang="en-US" sz="1800" b="0" i="0" u="none" strike="noStrike" cap="none" dirty="0">
                <a:solidFill>
                  <a:schemeClr val="dk1"/>
                </a:solidFill>
                <a:latin typeface="Times"/>
                <a:ea typeface="Times"/>
                <a:cs typeface="Times"/>
                <a:sym typeface="Times"/>
              </a:rPr>
              <a:t>Electronic prescriptions UML activity diagram example is based on documentation for the </a:t>
            </a:r>
            <a:r>
              <a:rPr lang="en-US" sz="1800" b="1" i="0" u="none" strike="noStrike" cap="none" dirty="0">
                <a:solidFill>
                  <a:schemeClr val="dk1"/>
                </a:solidFill>
                <a:latin typeface="Times"/>
                <a:ea typeface="Times"/>
                <a:cs typeface="Times"/>
                <a:sym typeface="Times"/>
              </a:rPr>
              <a:t>Electronic Prescription Service (EPS) R2 developed by the NHS Connecting for Health (NHS CFH) in England.</a:t>
            </a:r>
            <a:endParaRPr sz="1400" b="0" i="0" u="none" strike="noStrike" cap="none" dirty="0">
              <a:solidFill>
                <a:srgbClr val="000000"/>
              </a:solidFill>
              <a:latin typeface="Arial"/>
              <a:ea typeface="Arial"/>
              <a:cs typeface="Arial"/>
              <a:sym typeface="Arial"/>
            </a:endParaRPr>
          </a:p>
          <a:p>
            <a:pPr marL="342900" lvl="0" indent="-342900" algn="just">
              <a:lnSpc>
                <a:spcPct val="150000"/>
              </a:lnSpc>
              <a:buSzPts val="1800"/>
              <a:buFont typeface="Arial"/>
              <a:buAutoNum type="arabicPeriod"/>
            </a:pPr>
            <a:r>
              <a:rPr lang="en-US" sz="1800" dirty="0">
                <a:solidFill>
                  <a:schemeClr val="dk1"/>
                </a:solidFill>
                <a:latin typeface="Times"/>
                <a:ea typeface="Times"/>
                <a:cs typeface="Times"/>
                <a:sym typeface="Times"/>
              </a:rPr>
              <a:t>An example of activity diagram for </a:t>
            </a:r>
            <a:r>
              <a:rPr lang="en-US" sz="1800" b="1" dirty="0">
                <a:solidFill>
                  <a:schemeClr val="dk1"/>
                </a:solidFill>
                <a:latin typeface="Times"/>
                <a:ea typeface="Times"/>
                <a:cs typeface="Times"/>
                <a:sym typeface="Times"/>
              </a:rPr>
              <a:t>e</a:t>
            </a:r>
            <a:r>
              <a:rPr lang="en-US" sz="1800" b="1" dirty="0" smtClean="0">
                <a:solidFill>
                  <a:schemeClr val="dk1"/>
                </a:solidFill>
                <a:latin typeface="Times"/>
                <a:ea typeface="Times"/>
                <a:cs typeface="Times"/>
                <a:sym typeface="Times"/>
              </a:rPr>
              <a:t>mail </a:t>
            </a:r>
            <a:r>
              <a:rPr lang="en-US" sz="1800" b="1" dirty="0">
                <a:solidFill>
                  <a:schemeClr val="dk1"/>
                </a:solidFill>
                <a:latin typeface="Times"/>
                <a:ea typeface="Times"/>
                <a:cs typeface="Times"/>
                <a:sym typeface="Times"/>
              </a:rPr>
              <a:t>Connections.</a:t>
            </a:r>
            <a:endParaRPr sz="1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1800"/>
              <a:buFont typeface="Arial"/>
              <a:buAutoNum type="arabicPeriod"/>
            </a:pPr>
            <a:r>
              <a:rPr lang="en-US" sz="1800" b="0" i="0" u="none" strike="noStrike" cap="none" dirty="0" smtClean="0">
                <a:solidFill>
                  <a:schemeClr val="dk1"/>
                </a:solidFill>
                <a:latin typeface="Times"/>
                <a:ea typeface="Times"/>
                <a:cs typeface="Times"/>
                <a:sym typeface="Times"/>
              </a:rPr>
              <a:t>An example of activity diagram for </a:t>
            </a:r>
            <a:r>
              <a:rPr lang="en-US" sz="1800" b="1" i="0" u="none" strike="noStrike" cap="none" dirty="0" smtClean="0">
                <a:solidFill>
                  <a:schemeClr val="dk1"/>
                </a:solidFill>
                <a:latin typeface="Times"/>
                <a:ea typeface="Times"/>
                <a:cs typeface="Times"/>
                <a:sym typeface="Times"/>
              </a:rPr>
              <a:t>online placing Order</a:t>
            </a:r>
            <a:r>
              <a:rPr lang="en-US" sz="1800" b="0" i="0" u="none" strike="noStrike" cap="none" dirty="0" smtClean="0">
                <a:solidFill>
                  <a:schemeClr val="dk1"/>
                </a:solidFill>
                <a:latin typeface="Times"/>
                <a:ea typeface="Times"/>
                <a:cs typeface="Times"/>
                <a:sym typeface="Times"/>
              </a:rPr>
              <a:t>.</a:t>
            </a:r>
            <a:endParaRPr sz="1800" dirty="0" smtClean="0">
              <a:solidFill>
                <a:schemeClr val="dk1"/>
              </a:solidFill>
              <a:latin typeface="Times"/>
              <a:ea typeface="Times"/>
              <a:cs typeface="Times"/>
              <a:sym typeface="Times"/>
            </a:endParaRPr>
          </a:p>
          <a:p>
            <a:pPr marL="342900" lvl="0" indent="-342900" algn="just">
              <a:lnSpc>
                <a:spcPct val="150000"/>
              </a:lnSpc>
              <a:buSzPts val="1800"/>
              <a:buFont typeface="Arial"/>
              <a:buAutoNum type="arabicPeriod"/>
            </a:pPr>
            <a:r>
              <a:rPr lang="en-US" sz="1800" dirty="0" smtClean="0">
                <a:solidFill>
                  <a:srgbClr val="7030A0"/>
                </a:solidFill>
                <a:latin typeface="Times"/>
                <a:ea typeface="Times"/>
                <a:cs typeface="Times"/>
                <a:sym typeface="Times"/>
              </a:rPr>
              <a:t>An example of UML activity diagram </a:t>
            </a:r>
            <a:r>
              <a:rPr lang="en-US" sz="1800" b="1" dirty="0" smtClean="0">
                <a:solidFill>
                  <a:srgbClr val="7030A0"/>
                </a:solidFill>
                <a:latin typeface="Times"/>
                <a:ea typeface="Times"/>
                <a:cs typeface="Times"/>
                <a:sym typeface="Times"/>
              </a:rPr>
              <a:t>to resolve an issue in software design. </a:t>
            </a:r>
            <a:endParaRPr sz="1800" dirty="0" smtClean="0">
              <a:solidFill>
                <a:srgbClr val="7030A0"/>
              </a:solidFill>
              <a:latin typeface="Times"/>
              <a:ea typeface="Times"/>
              <a:cs typeface="Times"/>
              <a:sym typeface="Times"/>
            </a:endParaRPr>
          </a:p>
          <a:p>
            <a:pPr marL="457200" marR="0" lvl="0" indent="0" algn="just" rtl="0">
              <a:lnSpc>
                <a:spcPct val="150000"/>
              </a:lnSpc>
              <a:spcBef>
                <a:spcPts val="0"/>
              </a:spcBef>
              <a:spcAft>
                <a:spcPts val="0"/>
              </a:spcAft>
              <a:buNone/>
            </a:pPr>
            <a:endParaRPr sz="1800"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a:ea typeface="Times"/>
                <a:cs typeface="Times"/>
                <a:sym typeface="Times"/>
              </a:rPr>
              <a:t>Bibliography</a:t>
            </a:r>
            <a:endParaRPr sz="1400" b="0" i="0" u="none" strike="noStrike" cap="none">
              <a:solidFill>
                <a:srgbClr val="000000"/>
              </a:solidFill>
              <a:latin typeface="Arial"/>
              <a:ea typeface="Arial"/>
              <a:cs typeface="Arial"/>
              <a:sym typeface="Arial"/>
            </a:endParaRPr>
          </a:p>
        </p:txBody>
      </p:sp>
      <p:sp>
        <p:nvSpPr>
          <p:cNvPr id="207" name="Google Shape;207;p14"/>
          <p:cNvSpPr txBox="1"/>
          <p:nvPr/>
        </p:nvSpPr>
        <p:spPr>
          <a:xfrm>
            <a:off x="763575" y="2111375"/>
            <a:ext cx="8083800" cy="2031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https://www.visual-paradigm.com/guide/uml-unified-modeling-language/what-is-activity-diagram/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https://www.geeksforgeeks.org/unified-modeling-language-uml-activity-diagrams/</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https://www.lucidchart.com/pages/uml-activity-diagram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https://www.smartdraw.com/activity-diagram/</a:t>
            </a:r>
            <a:endParaRPr sz="1800">
              <a:latin typeface="Times New Roman"/>
              <a:ea typeface="Times New Roman"/>
              <a:cs typeface="Times New Roman"/>
              <a:sym typeface="Times New Roman"/>
            </a:endParaRPr>
          </a:p>
          <a:p>
            <a:pPr marL="285750" marR="0" lvl="0" indent="-285750"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https://creately.com/diagram/example/jlg33xw41/activity-diagram-for-login</a:t>
            </a:r>
            <a:endParaRPr sz="1800">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13" name="Google Shape;21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14" name="Google Shape;21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895075"/>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000" b="1" i="0" u="none" strike="noStrike" cap="none">
                <a:solidFill>
                  <a:schemeClr val="dk1"/>
                </a:solidFill>
                <a:latin typeface="Times"/>
                <a:ea typeface="Times"/>
                <a:cs typeface="Times"/>
                <a:sym typeface="Times"/>
              </a:rPr>
              <a:t>What is Activity Diagram</a:t>
            </a:r>
            <a:endParaRPr/>
          </a:p>
          <a:p>
            <a:pPr marL="342900" lvl="0" indent="-342900" algn="l" rtl="0">
              <a:lnSpc>
                <a:spcPct val="150000"/>
              </a:lnSpc>
              <a:spcBef>
                <a:spcPts val="0"/>
              </a:spcBef>
              <a:spcAft>
                <a:spcPts val="0"/>
              </a:spcAft>
              <a:buSzPts val="2800"/>
              <a:buChar char="•"/>
            </a:pPr>
            <a:r>
              <a:rPr lang="en-US" sz="2000" b="1">
                <a:latin typeface="Times"/>
                <a:ea typeface="Times"/>
                <a:cs typeface="Times"/>
                <a:sym typeface="Times"/>
              </a:rPr>
              <a:t>Components of Activity Diagram</a:t>
            </a:r>
            <a:endParaRPr/>
          </a:p>
          <a:p>
            <a:pPr marL="342900" lvl="0" indent="-342900" algn="l" rtl="0">
              <a:lnSpc>
                <a:spcPct val="150000"/>
              </a:lnSpc>
              <a:spcBef>
                <a:spcPts val="0"/>
              </a:spcBef>
              <a:spcAft>
                <a:spcPts val="0"/>
              </a:spcAft>
              <a:buSzPts val="2800"/>
              <a:buChar char="•"/>
            </a:pPr>
            <a:r>
              <a:rPr lang="en-US" sz="2000" b="1" i="0" u="none" strike="noStrike" cap="none">
                <a:solidFill>
                  <a:schemeClr val="dk1"/>
                </a:solidFill>
                <a:latin typeface="Times"/>
                <a:ea typeface="Times"/>
                <a:cs typeface="Times"/>
                <a:sym typeface="Times"/>
              </a:rPr>
              <a:t>Wh</a:t>
            </a:r>
            <a:r>
              <a:rPr lang="en-US" sz="2000" b="1">
                <a:latin typeface="Times"/>
                <a:ea typeface="Times"/>
                <a:cs typeface="Times"/>
                <a:sym typeface="Times"/>
              </a:rPr>
              <a:t>e</a:t>
            </a:r>
            <a:r>
              <a:rPr lang="en-US" sz="2000" b="1" i="0" u="none" strike="noStrike" cap="none">
                <a:solidFill>
                  <a:schemeClr val="dk1"/>
                </a:solidFill>
                <a:latin typeface="Times"/>
                <a:ea typeface="Times"/>
                <a:cs typeface="Times"/>
                <a:sym typeface="Times"/>
              </a:rPr>
              <a:t>n to use Activity Diagram</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Practice Questions</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Bibliography</a:t>
            </a:r>
            <a:endParaRPr/>
          </a:p>
          <a:p>
            <a:pPr marL="0" lvl="0" indent="0" algn="l" rtl="0">
              <a:lnSpc>
                <a:spcPct val="150000"/>
              </a:lnSpc>
              <a:spcBef>
                <a:spcPts val="0"/>
              </a:spcBef>
              <a:spcAft>
                <a:spcPts val="0"/>
              </a:spcAft>
              <a:buSzPts val="2800"/>
              <a:buNone/>
            </a:pPr>
            <a:r>
              <a:rPr lang="en-US" sz="2000" b="1" i="0">
                <a:solidFill>
                  <a:schemeClr val="dk1"/>
                </a:solidFill>
                <a:latin typeface="Times"/>
                <a:ea typeface="Times"/>
                <a:cs typeface="Times"/>
                <a:sym typeface="Times"/>
              </a:rPr>
              <a:t> </a:t>
            </a:r>
            <a:endParaRPr sz="2000" b="1">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107" name="Google Shape;107;p4"/>
          <p:cNvSpPr txBox="1"/>
          <p:nvPr/>
        </p:nvSpPr>
        <p:spPr>
          <a:xfrm>
            <a:off x="435990" y="236469"/>
            <a:ext cx="322716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1400" b="0" i="0" u="none" strike="noStrike" cap="none">
              <a:solidFill>
                <a:srgbClr val="000000"/>
              </a:solidFill>
              <a:latin typeface="Arial"/>
              <a:ea typeface="Arial"/>
              <a:cs typeface="Arial"/>
              <a:sym typeface="Arial"/>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163774" y="1495116"/>
            <a:ext cx="8685936" cy="3785611"/>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a:solidFill>
                  <a:srgbClr val="333333"/>
                </a:solidFill>
                <a:latin typeface="Times"/>
                <a:ea typeface="Times"/>
                <a:cs typeface="Times"/>
                <a:sym typeface="Times"/>
              </a:rPr>
              <a:t>Activity diagram </a:t>
            </a:r>
            <a:r>
              <a:rPr lang="en-US" sz="2000" b="0" i="0" u="none" strike="noStrike" cap="none" dirty="0">
                <a:solidFill>
                  <a:srgbClr val="333333"/>
                </a:solidFill>
                <a:latin typeface="Times"/>
                <a:ea typeface="Times"/>
                <a:cs typeface="Times"/>
                <a:sym typeface="Times"/>
              </a:rPr>
              <a:t>is used to demonstrate the </a:t>
            </a:r>
            <a:r>
              <a:rPr lang="en-US" sz="2000" b="1" i="0" u="none" strike="noStrike" cap="none" dirty="0">
                <a:solidFill>
                  <a:srgbClr val="333333"/>
                </a:solidFill>
                <a:latin typeface="Times"/>
                <a:ea typeface="Times"/>
                <a:cs typeface="Times"/>
                <a:sym typeface="Times"/>
              </a:rPr>
              <a:t>flow of control </a:t>
            </a:r>
            <a:r>
              <a:rPr lang="en-US" sz="2000" b="0" i="0" u="none" strike="noStrike" cap="none" dirty="0">
                <a:solidFill>
                  <a:srgbClr val="333333"/>
                </a:solidFill>
                <a:latin typeface="Times"/>
                <a:ea typeface="Times"/>
                <a:cs typeface="Times"/>
                <a:sym typeface="Times"/>
              </a:rPr>
              <a:t>within the system rather than the implementation. </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333333"/>
                </a:solidFill>
                <a:latin typeface="Times"/>
                <a:ea typeface="Times"/>
                <a:cs typeface="Times"/>
                <a:sym typeface="Times"/>
              </a:rPr>
              <a:t>It models the </a:t>
            </a:r>
            <a:r>
              <a:rPr lang="en-US" sz="2000" b="1" i="0" u="none" strike="noStrike" cap="none" dirty="0">
                <a:solidFill>
                  <a:srgbClr val="333333"/>
                </a:solidFill>
                <a:latin typeface="Times"/>
                <a:ea typeface="Times"/>
                <a:cs typeface="Times"/>
                <a:sym typeface="Times"/>
              </a:rPr>
              <a:t>concurrent and sequential </a:t>
            </a:r>
            <a:r>
              <a:rPr lang="en-US" sz="2000" b="0" i="0" u="none" strike="noStrike" cap="none" dirty="0">
                <a:solidFill>
                  <a:srgbClr val="333333"/>
                </a:solidFill>
                <a:latin typeface="Times"/>
                <a:ea typeface="Times"/>
                <a:cs typeface="Times"/>
                <a:sym typeface="Times"/>
              </a:rPr>
              <a:t>activities.</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333333"/>
                </a:solidFill>
                <a:latin typeface="Times"/>
                <a:ea typeface="Times"/>
                <a:cs typeface="Times"/>
                <a:sym typeface="Times"/>
              </a:rPr>
              <a:t>The activity diagram helps in </a:t>
            </a:r>
            <a:r>
              <a:rPr lang="en-US" sz="2000" b="1" i="0" u="none" strike="noStrike" cap="none" dirty="0">
                <a:solidFill>
                  <a:srgbClr val="333333"/>
                </a:solidFill>
                <a:latin typeface="Times"/>
                <a:ea typeface="Times"/>
                <a:cs typeface="Times"/>
                <a:sym typeface="Times"/>
              </a:rPr>
              <a:t>envisioning the workflow</a:t>
            </a:r>
            <a:r>
              <a:rPr lang="en-US" sz="2000" b="0" i="0" u="none" strike="noStrike" cap="none" dirty="0">
                <a:solidFill>
                  <a:srgbClr val="333333"/>
                </a:solidFill>
                <a:latin typeface="Times"/>
                <a:ea typeface="Times"/>
                <a:cs typeface="Times"/>
                <a:sym typeface="Times"/>
              </a:rPr>
              <a:t> from one activity to another. </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333333"/>
                </a:solidFill>
                <a:latin typeface="Times"/>
                <a:ea typeface="Times"/>
                <a:cs typeface="Times"/>
                <a:sym typeface="Times"/>
              </a:rPr>
              <a:t>It put emphasis on the </a:t>
            </a:r>
            <a:r>
              <a:rPr lang="en-US" sz="2000" b="1" i="0" u="none" strike="noStrike" cap="none" dirty="0">
                <a:solidFill>
                  <a:srgbClr val="333333"/>
                </a:solidFill>
                <a:latin typeface="Times"/>
                <a:ea typeface="Times"/>
                <a:cs typeface="Times"/>
                <a:sym typeface="Times"/>
              </a:rPr>
              <a:t>condition of flow and the order</a:t>
            </a:r>
            <a:r>
              <a:rPr lang="en-US" sz="2000" b="0" i="0" u="none" strike="noStrike" cap="none" dirty="0">
                <a:solidFill>
                  <a:srgbClr val="333333"/>
                </a:solidFill>
                <a:latin typeface="Times"/>
                <a:ea typeface="Times"/>
                <a:cs typeface="Times"/>
                <a:sym typeface="Times"/>
              </a:rPr>
              <a:t> in which it occurs. The flow can be sequential, branched, or concurrent, and to deal with such kinds of flows, the activity diagram has come up with a fork, join, etc.</a:t>
            </a:r>
            <a:endParaRPr sz="1400" b="0" i="0" u="none" strike="noStrike" cap="none" dirty="0">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rgbClr val="000000"/>
              </a:buClr>
              <a:buSzPts val="2000"/>
              <a:buFont typeface="Arial"/>
              <a:buNone/>
            </a:pPr>
            <a:endParaRPr sz="2000" b="0" i="0" u="none" strike="noStrike" cap="none" dirty="0">
              <a:solidFill>
                <a:srgbClr val="333333"/>
              </a:solidFill>
              <a:latin typeface="Times"/>
              <a:ea typeface="Times"/>
              <a:cs typeface="Times"/>
              <a:sym typeface="Times"/>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333333"/>
                </a:solidFill>
                <a:latin typeface="Times"/>
                <a:ea typeface="Times"/>
                <a:cs typeface="Times"/>
                <a:sym typeface="Times"/>
              </a:rPr>
              <a:t>It is also termed </a:t>
            </a:r>
            <a:r>
              <a:rPr lang="en-US" sz="2000" b="1" i="0" u="none" strike="noStrike" cap="none" dirty="0">
                <a:solidFill>
                  <a:srgbClr val="333333"/>
                </a:solidFill>
                <a:latin typeface="Times"/>
                <a:ea typeface="Times"/>
                <a:cs typeface="Times"/>
                <a:sym typeface="Times"/>
              </a:rPr>
              <a:t>as an object-oriented flowchart</a:t>
            </a:r>
            <a:r>
              <a:rPr lang="en-US" sz="2000" b="0" i="0" u="none" strike="noStrike" cap="none" dirty="0">
                <a:solidFill>
                  <a:srgbClr val="333333"/>
                </a:solidFill>
                <a:latin typeface="Times"/>
                <a:ea typeface="Times"/>
                <a:cs typeface="Times"/>
                <a:sym typeface="Times"/>
              </a:rPr>
              <a:t>. It encompasses </a:t>
            </a:r>
            <a:r>
              <a:rPr lang="en-US" sz="2000" b="1" i="0" u="none" strike="noStrike" cap="none" dirty="0">
                <a:solidFill>
                  <a:srgbClr val="333333"/>
                </a:solidFill>
                <a:latin typeface="Times"/>
                <a:ea typeface="Times"/>
                <a:cs typeface="Times"/>
                <a:sym typeface="Times"/>
              </a:rPr>
              <a:t>activities composed of a set of actions or operations</a:t>
            </a:r>
            <a:r>
              <a:rPr lang="en-US" sz="2000" b="0" i="0" u="none" strike="noStrike" cap="none" dirty="0">
                <a:solidFill>
                  <a:srgbClr val="333333"/>
                </a:solidFill>
                <a:latin typeface="Times"/>
                <a:ea typeface="Times"/>
                <a:cs typeface="Times"/>
                <a:sym typeface="Times"/>
              </a:rPr>
              <a:t> that are applied to model the behavioral diagram.</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4</a:t>
            </a:fld>
            <a:endParaRPr/>
          </a:p>
        </p:txBody>
      </p:sp>
      <p:sp>
        <p:nvSpPr>
          <p:cNvPr id="116" name="Google Shape;116;p6"/>
          <p:cNvSpPr txBox="1"/>
          <p:nvPr/>
        </p:nvSpPr>
        <p:spPr>
          <a:xfrm>
            <a:off x="435990" y="236469"/>
            <a:ext cx="322716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3200" b="1" i="0" u="none" strike="noStrike" cap="none">
              <a:solidFill>
                <a:schemeClr val="dk1"/>
              </a:solidFill>
              <a:latin typeface="Times"/>
              <a:ea typeface="Times"/>
              <a:cs typeface="Times"/>
              <a:sym typeface="Times"/>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6"/>
          <p:cNvSpPr txBox="1"/>
          <p:nvPr/>
        </p:nvSpPr>
        <p:spPr>
          <a:xfrm>
            <a:off x="3605048" y="6327228"/>
            <a:ext cx="34083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1: Example of Activity Diagram</a:t>
            </a:r>
            <a:endParaRPr sz="1400" b="1" i="0" u="none" strike="noStrike" cap="none">
              <a:solidFill>
                <a:srgbClr val="000000"/>
              </a:solidFill>
              <a:latin typeface="Arial"/>
              <a:ea typeface="Arial"/>
              <a:cs typeface="Arial"/>
              <a:sym typeface="Arial"/>
            </a:endParaRPr>
          </a:p>
        </p:txBody>
      </p:sp>
      <p:pic>
        <p:nvPicPr>
          <p:cNvPr id="119" name="Google Shape;119;p6" descr="What is Activity Diagram?"/>
          <p:cNvPicPr preferRelativeResize="0"/>
          <p:nvPr/>
        </p:nvPicPr>
        <p:blipFill rotWithShape="1">
          <a:blip r:embed="rId3">
            <a:alphaModFix/>
          </a:blip>
          <a:srcRect/>
          <a:stretch/>
        </p:blipFill>
        <p:spPr>
          <a:xfrm>
            <a:off x="1174859" y="919162"/>
            <a:ext cx="6297996" cy="50196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5</a:t>
            </a:fld>
            <a:endParaRPr/>
          </a:p>
        </p:txBody>
      </p:sp>
      <p:sp>
        <p:nvSpPr>
          <p:cNvPr id="126" name="Google Shape;126;p7"/>
          <p:cNvSpPr txBox="1"/>
          <p:nvPr/>
        </p:nvSpPr>
        <p:spPr>
          <a:xfrm>
            <a:off x="435990" y="236469"/>
            <a:ext cx="322716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1400" b="0" i="0" u="none" strike="noStrike" cap="none">
              <a:solidFill>
                <a:srgbClr val="000000"/>
              </a:solidFill>
              <a:latin typeface="Arial"/>
              <a:ea typeface="Arial"/>
              <a:cs typeface="Arial"/>
              <a:sym typeface="Arial"/>
            </a:endParaRP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7"/>
          <p:cNvSpPr/>
          <p:nvPr/>
        </p:nvSpPr>
        <p:spPr>
          <a:xfrm>
            <a:off x="336332" y="1397674"/>
            <a:ext cx="8229600" cy="4062651"/>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a:ea typeface="Times"/>
                <a:cs typeface="Times"/>
                <a:sym typeface="Times"/>
              </a:rPr>
              <a:t>Notation of an Activity diagram: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a:ea typeface="Times"/>
              <a:cs typeface="Times"/>
              <a:sym typeface="Times"/>
            </a:endParaRPr>
          </a:p>
          <a:p>
            <a:pPr marL="342900" marR="0" lvl="0" indent="-342900" algn="just" rtl="0">
              <a:lnSpc>
                <a:spcPct val="100000"/>
              </a:lnSpc>
              <a:spcBef>
                <a:spcPts val="0"/>
              </a:spcBef>
              <a:spcAft>
                <a:spcPts val="0"/>
              </a:spcAft>
              <a:buClr>
                <a:srgbClr val="000000"/>
              </a:buClr>
              <a:buSzPts val="2400"/>
              <a:buFont typeface="Arial"/>
              <a:buChar char="•"/>
            </a:pPr>
            <a:r>
              <a:rPr lang="en-US" sz="2400" b="1" i="0" u="none" strike="noStrike" cap="none">
                <a:solidFill>
                  <a:srgbClr val="333333"/>
                </a:solidFill>
                <a:latin typeface="Times"/>
                <a:ea typeface="Times"/>
                <a:cs typeface="Times"/>
                <a:sym typeface="Times"/>
              </a:rPr>
              <a:t>Initial State:</a:t>
            </a:r>
            <a:r>
              <a:rPr lang="en-US" sz="2400" b="0" i="0" u="none" strike="noStrike" cap="none">
                <a:solidFill>
                  <a:srgbClr val="333333"/>
                </a:solidFill>
                <a:latin typeface="Times"/>
                <a:ea typeface="Times"/>
                <a:cs typeface="Times"/>
                <a:sym typeface="Times"/>
              </a:rPr>
              <a:t> It depicts the initial stage or beginning of the set of actions.</a:t>
            </a:r>
            <a:r>
              <a:rPr lang="en-US" sz="2400" b="1" i="0" u="none" strike="noStrike" cap="none">
                <a:solidFill>
                  <a:srgbClr val="333333"/>
                </a:solidFill>
                <a:latin typeface="Times"/>
                <a:ea typeface="Times"/>
                <a:cs typeface="Times"/>
                <a:sym typeface="Times"/>
              </a:rPr>
              <a:t>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1" i="0" u="none" strike="noStrike" cap="none">
                <a:solidFill>
                  <a:srgbClr val="333333"/>
                </a:solidFill>
                <a:latin typeface="Times"/>
                <a:ea typeface="Times"/>
                <a:cs typeface="Times"/>
                <a:sym typeface="Times"/>
              </a:rPr>
              <a:t>Final State:</a:t>
            </a:r>
            <a:r>
              <a:rPr lang="en-US" sz="2400" b="0" i="0" u="none" strike="noStrike" cap="none">
                <a:solidFill>
                  <a:srgbClr val="333333"/>
                </a:solidFill>
                <a:latin typeface="Times"/>
                <a:ea typeface="Times"/>
                <a:cs typeface="Times"/>
                <a:sym typeface="Times"/>
              </a:rPr>
              <a:t> It is the stage where all the control flows and object flows end.</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1" i="0" u="none" strike="noStrike" cap="none">
                <a:solidFill>
                  <a:srgbClr val="333333"/>
                </a:solidFill>
                <a:latin typeface="Times"/>
                <a:ea typeface="Times"/>
                <a:cs typeface="Times"/>
                <a:sym typeface="Times"/>
              </a:rPr>
              <a:t>Decision Box:</a:t>
            </a:r>
            <a:r>
              <a:rPr lang="en-US" sz="2400" b="0" i="0" u="none" strike="noStrike" cap="none">
                <a:solidFill>
                  <a:srgbClr val="333333"/>
                </a:solidFill>
                <a:latin typeface="Times"/>
                <a:ea typeface="Times"/>
                <a:cs typeface="Times"/>
                <a:sym typeface="Times"/>
              </a:rPr>
              <a:t> It makes sure that the control flow or object flow will follow only one path.</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1" i="0" u="none" strike="noStrike" cap="none">
                <a:solidFill>
                  <a:srgbClr val="333333"/>
                </a:solidFill>
                <a:latin typeface="Times"/>
                <a:ea typeface="Times"/>
                <a:cs typeface="Times"/>
                <a:sym typeface="Times"/>
              </a:rPr>
              <a:t>Action Box:</a:t>
            </a:r>
            <a:r>
              <a:rPr lang="en-US" sz="2400" b="0" i="0" u="none" strike="noStrike" cap="none">
                <a:solidFill>
                  <a:srgbClr val="333333"/>
                </a:solidFill>
                <a:latin typeface="Times"/>
                <a:ea typeface="Times"/>
                <a:cs typeface="Times"/>
                <a:sym typeface="Times"/>
              </a:rPr>
              <a:t> It represents the set of actions that are to be performed</a:t>
            </a:r>
            <a:r>
              <a:rPr lang="en-US" sz="2400" b="0" i="0" u="none" strike="noStrike" cap="none">
                <a:solidFill>
                  <a:srgbClr val="333333"/>
                </a:solidFill>
                <a:latin typeface="Inter"/>
                <a:ea typeface="Inter"/>
                <a:cs typeface="Inter"/>
                <a:sym typeface="Inter"/>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135" name="Google Shape;135;p8"/>
          <p:cNvSpPr txBox="1"/>
          <p:nvPr/>
        </p:nvSpPr>
        <p:spPr>
          <a:xfrm>
            <a:off x="1687162" y="204816"/>
            <a:ext cx="322716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3200" b="1" i="0" u="none" strike="noStrike" cap="none">
              <a:solidFill>
                <a:schemeClr val="dk1"/>
              </a:solidFill>
              <a:latin typeface="Times"/>
              <a:ea typeface="Times"/>
              <a:cs typeface="Times"/>
              <a:sym typeface="Times"/>
            </a:endParaRPr>
          </a:p>
        </p:txBody>
      </p:sp>
      <p:pic>
        <p:nvPicPr>
          <p:cNvPr id="136" name="Google Shape;136;p8"/>
          <p:cNvPicPr preferRelativeResize="0"/>
          <p:nvPr/>
        </p:nvPicPr>
        <p:blipFill rotWithShape="1">
          <a:blip r:embed="rId3">
            <a:alphaModFix/>
          </a:blip>
          <a:srcRect/>
          <a:stretch/>
        </p:blipFill>
        <p:spPr>
          <a:xfrm>
            <a:off x="3276487" y="1367611"/>
            <a:ext cx="2591025" cy="4122777"/>
          </a:xfrm>
          <a:prstGeom prst="rect">
            <a:avLst/>
          </a:prstGeom>
          <a:noFill/>
          <a:ln>
            <a:noFill/>
          </a:ln>
        </p:spPr>
      </p:pic>
      <p:sp>
        <p:nvSpPr>
          <p:cNvPr id="137" name="Google Shape;137;p8"/>
          <p:cNvSpPr txBox="1"/>
          <p:nvPr/>
        </p:nvSpPr>
        <p:spPr>
          <a:xfrm>
            <a:off x="2874258" y="5990897"/>
            <a:ext cx="33954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2: Notation of Activity Diagram</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Basic Activity Diagram"/>
          <p:cNvPicPr preferRelativeResize="0"/>
          <p:nvPr/>
        </p:nvPicPr>
        <p:blipFill rotWithShape="1">
          <a:blip r:embed="rId3">
            <a:alphaModFix/>
          </a:blip>
          <a:srcRect/>
          <a:stretch/>
        </p:blipFill>
        <p:spPr>
          <a:xfrm>
            <a:off x="2268264" y="1074683"/>
            <a:ext cx="4105699" cy="4708634"/>
          </a:xfrm>
          <a:prstGeom prst="rect">
            <a:avLst/>
          </a:prstGeom>
          <a:noFill/>
          <a:ln>
            <a:noFill/>
          </a:ln>
        </p:spPr>
      </p:pic>
      <p:sp>
        <p:nvSpPr>
          <p:cNvPr id="143" name="Google Shape;143;p9"/>
          <p:cNvSpPr txBox="1"/>
          <p:nvPr/>
        </p:nvSpPr>
        <p:spPr>
          <a:xfrm>
            <a:off x="1687162" y="204816"/>
            <a:ext cx="322716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3200" b="1" i="0" u="none" strike="noStrike" cap="none">
              <a:solidFill>
                <a:schemeClr val="dk1"/>
              </a:solidFill>
              <a:latin typeface="Times"/>
              <a:ea typeface="Times"/>
              <a:cs typeface="Times"/>
              <a:sym typeface="Times"/>
            </a:endParaRPr>
          </a:p>
        </p:txBody>
      </p:sp>
      <p:sp>
        <p:nvSpPr>
          <p:cNvPr id="144" name="Google Shape;144;p9"/>
          <p:cNvSpPr txBox="1"/>
          <p:nvPr/>
        </p:nvSpPr>
        <p:spPr>
          <a:xfrm>
            <a:off x="2874258" y="5990897"/>
            <a:ext cx="338746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3: Working of Activity Diagram</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p:nvPr/>
        </p:nvSpPr>
        <p:spPr>
          <a:xfrm>
            <a:off x="341586" y="1682933"/>
            <a:ext cx="8460828" cy="24622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Times"/>
                <a:ea typeface="Times"/>
                <a:cs typeface="Times"/>
                <a:sym typeface="Times"/>
              </a:rPr>
              <a:t>Example :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Arial"/>
              <a:buNone/>
            </a:pPr>
            <a:endParaRPr sz="2200" b="1"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2200"/>
              <a:buFont typeface="Arial"/>
              <a:buNone/>
            </a:pPr>
            <a:endParaRPr sz="2200" b="1"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2200"/>
              <a:buFont typeface="Arial"/>
              <a:buNone/>
            </a:pPr>
            <a:r>
              <a:rPr lang="en-US" sz="2200" i="0" u="none" strike="noStrike" cap="none" dirty="0">
                <a:solidFill>
                  <a:schemeClr val="dk1"/>
                </a:solidFill>
                <a:latin typeface="Times"/>
                <a:ea typeface="Times"/>
                <a:cs typeface="Times"/>
                <a:sym typeface="Times"/>
              </a:rPr>
              <a:t>I</a:t>
            </a:r>
            <a:r>
              <a:rPr lang="en-US" sz="2200" i="0" u="none" strike="noStrike" cap="none" dirty="0">
                <a:solidFill>
                  <a:srgbClr val="333333"/>
                </a:solidFill>
                <a:latin typeface="Times"/>
                <a:ea typeface="Times"/>
                <a:cs typeface="Times"/>
                <a:sym typeface="Times"/>
              </a:rPr>
              <a:t>nput parameter is the Requested order</a:t>
            </a:r>
            <a:r>
              <a:rPr lang="en-US" sz="2200" b="0" i="0" u="none" strike="noStrike" cap="none" dirty="0">
                <a:solidFill>
                  <a:srgbClr val="333333"/>
                </a:solidFill>
                <a:latin typeface="Times"/>
                <a:ea typeface="Times"/>
                <a:cs typeface="Times"/>
                <a:sym typeface="Times"/>
              </a:rPr>
              <a:t>, and once the order is accepted, all of the required information is then filled, payment is also accepted, and then the order is shipped. It permits order shipment before an invoice is sent or payment is completed.</a:t>
            </a:r>
            <a:endParaRPr sz="2200" b="0" i="0" u="none" strike="noStrike" cap="none" dirty="0">
              <a:solidFill>
                <a:schemeClr val="dk1"/>
              </a:solidFill>
              <a:latin typeface="Times"/>
              <a:ea typeface="Times"/>
              <a:cs typeface="Times"/>
              <a:sym typeface="Times"/>
            </a:endParaRPr>
          </a:p>
        </p:txBody>
      </p:sp>
      <p:sp>
        <p:nvSpPr>
          <p:cNvPr id="150" name="Google Shape;150;p10"/>
          <p:cNvSpPr txBox="1"/>
          <p:nvPr/>
        </p:nvSpPr>
        <p:spPr>
          <a:xfrm>
            <a:off x="1687162" y="204816"/>
            <a:ext cx="322716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3200" b="1" i="0" u="none" strike="noStrike" cap="none">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1" descr="UML Activity Diagram"/>
          <p:cNvPicPr preferRelativeResize="0"/>
          <p:nvPr/>
        </p:nvPicPr>
        <p:blipFill rotWithShape="1">
          <a:blip r:embed="rId3">
            <a:alphaModFix/>
          </a:blip>
          <a:srcRect/>
          <a:stretch/>
        </p:blipFill>
        <p:spPr>
          <a:xfrm>
            <a:off x="677917" y="1460938"/>
            <a:ext cx="7620000" cy="4136478"/>
          </a:xfrm>
          <a:prstGeom prst="rect">
            <a:avLst/>
          </a:prstGeom>
          <a:noFill/>
          <a:ln>
            <a:noFill/>
          </a:ln>
        </p:spPr>
      </p:pic>
      <p:sp>
        <p:nvSpPr>
          <p:cNvPr id="156" name="Google Shape;156;p11"/>
          <p:cNvSpPr txBox="1"/>
          <p:nvPr/>
        </p:nvSpPr>
        <p:spPr>
          <a:xfrm>
            <a:off x="2874258" y="5990897"/>
            <a:ext cx="34083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Figure 4: Example of Activity Diagram</a:t>
            </a:r>
            <a:endParaRPr sz="1400" b="1" i="0" u="none" strike="noStrike" cap="none">
              <a:solidFill>
                <a:srgbClr val="000000"/>
              </a:solidFill>
              <a:latin typeface="Arial"/>
              <a:ea typeface="Arial"/>
              <a:cs typeface="Arial"/>
              <a:sym typeface="Arial"/>
            </a:endParaRPr>
          </a:p>
        </p:txBody>
      </p:sp>
      <p:sp>
        <p:nvSpPr>
          <p:cNvPr id="157" name="Google Shape;157;p11"/>
          <p:cNvSpPr txBox="1"/>
          <p:nvPr/>
        </p:nvSpPr>
        <p:spPr>
          <a:xfrm>
            <a:off x="1687162" y="204816"/>
            <a:ext cx="322716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a:ea typeface="Times"/>
                <a:cs typeface="Times"/>
                <a:sym typeface="Times"/>
              </a:rPr>
              <a:t>Activity Diagram</a:t>
            </a:r>
            <a:endParaRPr sz="3200" b="1" i="0" u="none" strike="noStrike" cap="none">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474</Words>
  <Application>Microsoft Office PowerPoint</Application>
  <PresentationFormat>On-screen Show (4:3)</PresentationFormat>
  <Paragraphs>99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vt:lpstr>
      <vt:lpstr>Calibri</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6</cp:revision>
  <dcterms:created xsi:type="dcterms:W3CDTF">2010-04-09T07:36:15Z</dcterms:created>
  <dcterms:modified xsi:type="dcterms:W3CDTF">2024-04-18T11:56:42Z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