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15219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69545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AD11-C4F2-4184-A97B-1B7C2FD66E5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286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2004757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AD11-C4F2-4184-A97B-1B7C2FD66E5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078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816537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193293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186254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374765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E01EF-5655-4DFF-949F-68127D461E22}"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10354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392478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E01EF-5655-4DFF-949F-68127D461E22}"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239874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E01EF-5655-4DFF-949F-68127D461E22}"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93122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E01EF-5655-4DFF-949F-68127D461E22}"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343517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403454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CE01EF-5655-4DFF-949F-68127D461E22}"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80AD11-C4F2-4184-A97B-1B7C2FD66E5F}" type="slidenum">
              <a:rPr lang="en-US" smtClean="0"/>
              <a:t>‹#›</a:t>
            </a:fld>
            <a:endParaRPr lang="en-US"/>
          </a:p>
        </p:txBody>
      </p:sp>
    </p:spTree>
    <p:extLst>
      <p:ext uri="{BB962C8B-B14F-4D97-AF65-F5344CB8AC3E}">
        <p14:creationId xmlns:p14="http://schemas.microsoft.com/office/powerpoint/2010/main" val="229876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CE01EF-5655-4DFF-949F-68127D461E22}" type="datetimeFigureOut">
              <a:rPr lang="en-US" smtClean="0"/>
              <a:t>4/5/2024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80AD11-C4F2-4184-A97B-1B7C2FD66E5F}" type="slidenum">
              <a:rPr lang="en-US" smtClean="0"/>
              <a:t>‹#›</a:t>
            </a:fld>
            <a:endParaRPr lang="en-US"/>
          </a:p>
        </p:txBody>
      </p:sp>
    </p:spTree>
    <p:extLst>
      <p:ext uri="{BB962C8B-B14F-4D97-AF65-F5344CB8AC3E}">
        <p14:creationId xmlns:p14="http://schemas.microsoft.com/office/powerpoint/2010/main" val="306655042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1E27-08E3-78A2-E0F3-3BF7C27E1D03}"/>
              </a:ext>
            </a:extLst>
          </p:cNvPr>
          <p:cNvSpPr>
            <a:spLocks noGrp="1"/>
          </p:cNvSpPr>
          <p:nvPr>
            <p:ph type="ctrTitle"/>
          </p:nvPr>
        </p:nvSpPr>
        <p:spPr>
          <a:xfrm>
            <a:off x="1786129" y="351061"/>
            <a:ext cx="8915399" cy="929281"/>
          </a:xfrm>
        </p:spPr>
        <p:txBody>
          <a:bodyPr>
            <a:normAutofit/>
          </a:bodyPr>
          <a:lstStyle/>
          <a:p>
            <a:r>
              <a:rPr lang="en-US" b="1" u="sng" dirty="0">
                <a:solidFill>
                  <a:schemeClr val="tx1"/>
                </a:solidFill>
              </a:rPr>
              <a:t>Support Vector Machine</a:t>
            </a:r>
          </a:p>
        </p:txBody>
      </p:sp>
      <p:sp>
        <p:nvSpPr>
          <p:cNvPr id="3" name="Subtitle 2">
            <a:extLst>
              <a:ext uri="{FF2B5EF4-FFF2-40B4-BE49-F238E27FC236}">
                <a16:creationId xmlns:a16="http://schemas.microsoft.com/office/drawing/2014/main" id="{08137803-610A-2D0F-369A-9ABFD2851E91}"/>
              </a:ext>
            </a:extLst>
          </p:cNvPr>
          <p:cNvSpPr>
            <a:spLocks noGrp="1"/>
          </p:cNvSpPr>
          <p:nvPr>
            <p:ph type="subTitle" idx="1"/>
          </p:nvPr>
        </p:nvSpPr>
        <p:spPr>
          <a:xfrm>
            <a:off x="1786130" y="1843348"/>
            <a:ext cx="8915399" cy="1126283"/>
          </a:xfrm>
        </p:spPr>
        <p:txBody>
          <a:bodyPr>
            <a:noAutofit/>
          </a:bodyPr>
          <a:lstStyle/>
          <a:p>
            <a:pPr algn="l" fontAlgn="base"/>
            <a:r>
              <a:rPr lang="en-US" sz="2400" b="0" i="0" dirty="0">
                <a:solidFill>
                  <a:srgbClr val="273239"/>
                </a:solidFill>
                <a:effectLst/>
                <a:latin typeface="Nunito" pitchFamily="2"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p>
          <a:p>
            <a:pPr algn="l" fontAlgn="base"/>
            <a:r>
              <a:rPr lang="en-US" sz="2400" b="0" i="0" dirty="0">
                <a:solidFill>
                  <a:srgbClr val="273239"/>
                </a:solidFill>
                <a:effectLst/>
                <a:latin typeface="Nunito" pitchFamily="2" charset="0"/>
              </a:rPr>
              <a:t>SVM algorithms are very effective as we try to find the maximum separating hyperplane between the different classes available in the target feature.</a:t>
            </a:r>
          </a:p>
        </p:txBody>
      </p:sp>
    </p:spTree>
    <p:extLst>
      <p:ext uri="{BB962C8B-B14F-4D97-AF65-F5344CB8AC3E}">
        <p14:creationId xmlns:p14="http://schemas.microsoft.com/office/powerpoint/2010/main" val="187325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BF0D-243A-3986-65FC-E6C7D615F9CA}"/>
              </a:ext>
            </a:extLst>
          </p:cNvPr>
          <p:cNvSpPr>
            <a:spLocks noGrp="1"/>
          </p:cNvSpPr>
          <p:nvPr>
            <p:ph type="title"/>
          </p:nvPr>
        </p:nvSpPr>
        <p:spPr>
          <a:xfrm>
            <a:off x="2274872" y="763899"/>
            <a:ext cx="8911687" cy="1280890"/>
          </a:xfrm>
        </p:spPr>
        <p:txBody>
          <a:bodyPr>
            <a:noAutofit/>
          </a:bodyPr>
          <a:lstStyle/>
          <a:p>
            <a:r>
              <a:rPr lang="en-US" sz="4400" b="1" i="0" u="sng" dirty="0">
                <a:solidFill>
                  <a:srgbClr val="273239"/>
                </a:solidFill>
                <a:effectLst/>
                <a:latin typeface="Nunito" pitchFamily="2" charset="0"/>
              </a:rPr>
              <a:t>Support Vector Machine</a:t>
            </a:r>
            <a:br>
              <a:rPr lang="en-US" sz="4400" b="1" i="0" u="sng" dirty="0">
                <a:solidFill>
                  <a:srgbClr val="273239"/>
                </a:solidFill>
                <a:effectLst/>
                <a:latin typeface="Nunito" pitchFamily="2" charset="0"/>
              </a:rPr>
            </a:br>
            <a:endParaRPr lang="en-US" sz="4400" u="sng" dirty="0"/>
          </a:p>
        </p:txBody>
      </p:sp>
      <p:sp>
        <p:nvSpPr>
          <p:cNvPr id="3" name="Content Placeholder 2">
            <a:extLst>
              <a:ext uri="{FF2B5EF4-FFF2-40B4-BE49-F238E27FC236}">
                <a16:creationId xmlns:a16="http://schemas.microsoft.com/office/drawing/2014/main" id="{456935B4-DC6D-648A-D178-A30D1877CB1D}"/>
              </a:ext>
            </a:extLst>
          </p:cNvPr>
          <p:cNvSpPr>
            <a:spLocks noGrp="1"/>
          </p:cNvSpPr>
          <p:nvPr>
            <p:ph idx="1"/>
          </p:nvPr>
        </p:nvSpPr>
        <p:spPr>
          <a:xfrm>
            <a:off x="1825887" y="1855303"/>
            <a:ext cx="8915400" cy="3777622"/>
          </a:xfrm>
        </p:spPr>
        <p:txBody>
          <a:bodyPr>
            <a:normAutofit/>
          </a:bodyPr>
          <a:lstStyle/>
          <a:p>
            <a:r>
              <a:rPr lang="en-US" sz="2000" b="0" i="0" dirty="0">
                <a:solidFill>
                  <a:srgbClr val="273239"/>
                </a:solidFill>
                <a:effectLst/>
                <a:latin typeface="Nunito" pitchFamily="2" charset="0"/>
              </a:rPr>
              <a:t>Support Vector Machine (SVM) is a </a:t>
            </a:r>
            <a:r>
              <a:rPr lang="en-US" sz="2000" u="sng" dirty="0">
                <a:latin typeface="Nunito" pitchFamily="2" charset="0"/>
              </a:rPr>
              <a:t>supervised machine learning</a:t>
            </a:r>
            <a:r>
              <a:rPr lang="en-US" sz="2000" b="0" i="0" dirty="0">
                <a:solidFill>
                  <a:srgbClr val="273239"/>
                </a:solidFill>
                <a:effectLst/>
                <a:latin typeface="Nunito" pitchFamily="2" charset="0"/>
              </a:rPr>
              <a:t> algorithm used for both classification and regression. Though we say regression problems as well it’s best suited for classification. The main objective of the SVM algorithm is to find the optimal </a:t>
            </a:r>
            <a:r>
              <a:rPr lang="en-US" sz="2000" u="sng" dirty="0">
                <a:latin typeface="Nunito" pitchFamily="2" charset="0"/>
              </a:rPr>
              <a:t>hyperplane</a:t>
            </a:r>
            <a:r>
              <a:rPr lang="en-US" sz="2000" b="0" i="0" dirty="0">
                <a:solidFill>
                  <a:srgbClr val="273239"/>
                </a:solidFill>
                <a:effectLst/>
                <a:latin typeface="Nunito" pitchFamily="2" charset="0"/>
              </a:rPr>
              <a:t> in an N-dimensional space that can separate the data points in different classes in the feature space. The hyperplane tries that the margin between the closest points of different classes should be as maximum as possible.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endParaRPr lang="en-US" sz="2000" dirty="0"/>
          </a:p>
          <a:p>
            <a:endParaRPr lang="en-US" sz="2000" dirty="0"/>
          </a:p>
        </p:txBody>
      </p:sp>
    </p:spTree>
    <p:extLst>
      <p:ext uri="{BB962C8B-B14F-4D97-AF65-F5344CB8AC3E}">
        <p14:creationId xmlns:p14="http://schemas.microsoft.com/office/powerpoint/2010/main" val="50247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B17-14DE-21B6-A478-0682654C3B80}"/>
              </a:ext>
            </a:extLst>
          </p:cNvPr>
          <p:cNvSpPr>
            <a:spLocks noGrp="1"/>
          </p:cNvSpPr>
          <p:nvPr>
            <p:ph type="title"/>
          </p:nvPr>
        </p:nvSpPr>
        <p:spPr>
          <a:xfrm>
            <a:off x="1872201" y="300861"/>
            <a:ext cx="8911687" cy="759417"/>
          </a:xfrm>
        </p:spPr>
        <p:txBody>
          <a:bodyPr>
            <a:normAutofit fontScale="90000"/>
          </a:bodyPr>
          <a:lstStyle/>
          <a:p>
            <a:r>
              <a:rPr lang="en-US" b="1" i="0" dirty="0">
                <a:solidFill>
                  <a:srgbClr val="273239"/>
                </a:solidFill>
                <a:effectLst/>
                <a:latin typeface="Nunito" pitchFamily="2" charset="0"/>
              </a:rPr>
              <a:t>How does SVM work?</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E32DBE7-6B78-A0B5-399D-D5E590E94047}"/>
              </a:ext>
            </a:extLst>
          </p:cNvPr>
          <p:cNvSpPr>
            <a:spLocks noGrp="1"/>
          </p:cNvSpPr>
          <p:nvPr>
            <p:ph idx="1"/>
          </p:nvPr>
        </p:nvSpPr>
        <p:spPr>
          <a:xfrm>
            <a:off x="1515786" y="853439"/>
            <a:ext cx="8915400" cy="3185823"/>
          </a:xfrm>
        </p:spPr>
        <p:txBody>
          <a:bodyPr/>
          <a:lstStyle/>
          <a:p>
            <a:r>
              <a:rPr lang="en-US" b="0" i="0" dirty="0">
                <a:solidFill>
                  <a:srgbClr val="273239"/>
                </a:solidFill>
                <a:effectLst/>
                <a:latin typeface="Nunito" pitchFamily="2" charset="0"/>
              </a:rPr>
              <a:t>One reasonable choice as the best hyperplane is the one that represents the largest separation or margin between the two classes. </a:t>
            </a:r>
            <a:endParaRPr lang="en-US" dirty="0"/>
          </a:p>
        </p:txBody>
      </p:sp>
      <p:pic>
        <p:nvPicPr>
          <p:cNvPr id="1026" name="Picture 2" descr="Multiple hyperplanes separating the data from two classes">
            <a:extLst>
              <a:ext uri="{FF2B5EF4-FFF2-40B4-BE49-F238E27FC236}">
                <a16:creationId xmlns:a16="http://schemas.microsoft.com/office/drawing/2014/main" id="{0926F33F-CA06-E092-4A0C-D46805DB7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201" y="1814616"/>
            <a:ext cx="3838575" cy="30956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314ABD-43EF-9EC4-CCA8-2C597049A823}"/>
              </a:ext>
            </a:extLst>
          </p:cNvPr>
          <p:cNvSpPr txBox="1"/>
          <p:nvPr/>
        </p:nvSpPr>
        <p:spPr>
          <a:xfrm>
            <a:off x="1872201" y="5291451"/>
            <a:ext cx="8447597" cy="1200329"/>
          </a:xfrm>
          <a:prstGeom prst="rect">
            <a:avLst/>
          </a:prstGeom>
          <a:noFill/>
        </p:spPr>
        <p:txBody>
          <a:bodyPr wrap="square" rtlCol="0">
            <a:spAutoFit/>
          </a:bodyPr>
          <a:lstStyle/>
          <a:p>
            <a:r>
              <a:rPr lang="en-US" b="0" i="0" dirty="0">
                <a:solidFill>
                  <a:srgbClr val="273239"/>
                </a:solidFill>
                <a:effectLst/>
                <a:latin typeface="Nunito" pitchFamily="2" charset="0"/>
              </a:rPr>
              <a:t>So we choose the hyperplane whose distance from it to the nearest data point on each side is maximized. If such a hyperplane exists it is known as the </a:t>
            </a:r>
            <a:r>
              <a:rPr lang="en-US" b="1" i="0" dirty="0">
                <a:solidFill>
                  <a:srgbClr val="273239"/>
                </a:solidFill>
                <a:effectLst/>
                <a:latin typeface="Nunito" pitchFamily="2" charset="0"/>
              </a:rPr>
              <a:t>maximum-margin hyperplane/hard margin</a:t>
            </a:r>
            <a:r>
              <a:rPr lang="en-US" b="0" i="0" dirty="0">
                <a:solidFill>
                  <a:srgbClr val="273239"/>
                </a:solidFill>
                <a:effectLst/>
                <a:latin typeface="Nunito" pitchFamily="2" charset="0"/>
              </a:rPr>
              <a:t>. So from the above figure, we choose L2.</a:t>
            </a:r>
            <a:endParaRPr lang="en-US" dirty="0"/>
          </a:p>
        </p:txBody>
      </p:sp>
      <p:pic>
        <p:nvPicPr>
          <p:cNvPr id="1028" name="Picture 4" descr="Support Vector Machine (SVM) Algorithm ...">
            <a:extLst>
              <a:ext uri="{FF2B5EF4-FFF2-40B4-BE49-F238E27FC236}">
                <a16:creationId xmlns:a16="http://schemas.microsoft.com/office/drawing/2014/main" id="{2AB6AF35-BEF2-0D51-9D7F-1618A7C2B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226" y="1857554"/>
            <a:ext cx="4522845" cy="30097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21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486AC-01FE-6D04-1207-AD8141B79DC2}"/>
              </a:ext>
            </a:extLst>
          </p:cNvPr>
          <p:cNvSpPr>
            <a:spLocks noGrp="1"/>
          </p:cNvSpPr>
          <p:nvPr>
            <p:ph idx="1"/>
          </p:nvPr>
        </p:nvSpPr>
        <p:spPr>
          <a:xfrm>
            <a:off x="1897449" y="722235"/>
            <a:ext cx="8915400" cy="347206"/>
          </a:xfrm>
        </p:spPr>
        <p:txBody>
          <a:bodyPr>
            <a:normAutofit lnSpcReduction="10000"/>
          </a:bodyPr>
          <a:lstStyle/>
          <a:p>
            <a:r>
              <a:rPr lang="en-US" b="0" i="0" dirty="0">
                <a:solidFill>
                  <a:srgbClr val="273239"/>
                </a:solidFill>
                <a:effectLst/>
                <a:latin typeface="Nunito" pitchFamily="2" charset="0"/>
              </a:rPr>
              <a:t>Let’s consider a scenario like shown below</a:t>
            </a:r>
            <a:endParaRPr lang="en-US" dirty="0"/>
          </a:p>
        </p:txBody>
      </p:sp>
      <p:pic>
        <p:nvPicPr>
          <p:cNvPr id="2050" name="Picture 2" descr="Selecting hyperplane for data with outlier">
            <a:extLst>
              <a:ext uri="{FF2B5EF4-FFF2-40B4-BE49-F238E27FC236}">
                <a16:creationId xmlns:a16="http://schemas.microsoft.com/office/drawing/2014/main" id="{737538B3-0568-DE75-6313-185A9857C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890" y="3774220"/>
            <a:ext cx="3770001" cy="3083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571662EB-2547-2CCE-CA1E-B63124841C9C}"/>
              </a:ext>
            </a:extLst>
          </p:cNvPr>
          <p:cNvSpPr txBox="1"/>
          <p:nvPr/>
        </p:nvSpPr>
        <p:spPr>
          <a:xfrm flipH="1">
            <a:off x="1728082" y="2042337"/>
            <a:ext cx="5690485" cy="4093428"/>
          </a:xfrm>
          <a:prstGeom prst="rect">
            <a:avLst/>
          </a:prstGeom>
          <a:noFill/>
        </p:spPr>
        <p:txBody>
          <a:bodyPr wrap="square" rtlCol="0">
            <a:spAutoFit/>
          </a:bodyPr>
          <a:lstStyle/>
          <a:p>
            <a:r>
              <a:rPr lang="en-US" sz="2000" b="0" i="0" dirty="0">
                <a:solidFill>
                  <a:srgbClr val="273239"/>
                </a:solidFill>
                <a:effectLst/>
                <a:latin typeface="Nunito" pitchFamily="2" charset="0"/>
              </a:rPr>
              <a:t>Here we have one blue ball in the boundary of the red ball. So how does SVM classify the data? It’s simple! The blue ball in the boundary of red ones is an outlier of blue balls. The SVM algorithm has the characteristics to ignore the outlier and finds the best hyperplane that maximizes the margin. SVM is robust to outliers. So in this type of data point what SVM does is, finds the maximum margin as done with previous data sets along with that it adds a penalty each time a point crosses the margin. So the margins in these types of cases are called </a:t>
            </a:r>
            <a:r>
              <a:rPr lang="en-US" sz="2000" b="1" i="0" dirty="0">
                <a:solidFill>
                  <a:srgbClr val="273239"/>
                </a:solidFill>
                <a:effectLst/>
                <a:latin typeface="Nunito" pitchFamily="2" charset="0"/>
              </a:rPr>
              <a:t>soft margins</a:t>
            </a:r>
            <a:r>
              <a:rPr lang="en-US" sz="2000" b="0" i="0" dirty="0">
                <a:solidFill>
                  <a:srgbClr val="273239"/>
                </a:solidFill>
                <a:effectLst/>
                <a:latin typeface="Nunito" pitchFamily="2" charset="0"/>
              </a:rPr>
              <a:t>.</a:t>
            </a:r>
            <a:endParaRPr lang="en-US" sz="2000" dirty="0"/>
          </a:p>
        </p:txBody>
      </p:sp>
      <p:pic>
        <p:nvPicPr>
          <p:cNvPr id="2052" name="Picture 4" descr="Support vector machine - Wikipedia">
            <a:extLst>
              <a:ext uri="{FF2B5EF4-FFF2-40B4-BE49-F238E27FC236}">
                <a16:creationId xmlns:a16="http://schemas.microsoft.com/office/drawing/2014/main" id="{8A1CB5B8-02B7-6E5B-9FC6-D80BBE87D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355" y="434470"/>
            <a:ext cx="3770001" cy="32006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8954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F7BD-17FE-0FEE-18B9-DBD724CD3EAF}"/>
              </a:ext>
            </a:extLst>
          </p:cNvPr>
          <p:cNvSpPr>
            <a:spLocks noGrp="1"/>
          </p:cNvSpPr>
          <p:nvPr>
            <p:ph type="title"/>
          </p:nvPr>
        </p:nvSpPr>
        <p:spPr>
          <a:xfrm>
            <a:off x="1845503" y="258349"/>
            <a:ext cx="8911687" cy="671953"/>
          </a:xfrm>
        </p:spPr>
        <p:txBody>
          <a:bodyPr>
            <a:noAutofit/>
          </a:bodyPr>
          <a:lstStyle/>
          <a:p>
            <a:r>
              <a:rPr lang="en-US" b="1" i="0" u="sng" dirty="0">
                <a:solidFill>
                  <a:srgbClr val="273239"/>
                </a:solidFill>
                <a:effectLst/>
                <a:latin typeface="Nunito" pitchFamily="2" charset="0"/>
              </a:rPr>
              <a:t>Support Vector Machine Terminology</a:t>
            </a:r>
            <a:br>
              <a:rPr lang="en-US" b="1" i="0" u="sng" dirty="0">
                <a:solidFill>
                  <a:srgbClr val="273239"/>
                </a:solidFill>
                <a:effectLst/>
                <a:latin typeface="Nunito" pitchFamily="2" charset="0"/>
              </a:rPr>
            </a:br>
            <a:endParaRPr lang="en-US" u="sng" dirty="0"/>
          </a:p>
        </p:txBody>
      </p:sp>
      <p:sp>
        <p:nvSpPr>
          <p:cNvPr id="3" name="Content Placeholder 2">
            <a:extLst>
              <a:ext uri="{FF2B5EF4-FFF2-40B4-BE49-F238E27FC236}">
                <a16:creationId xmlns:a16="http://schemas.microsoft.com/office/drawing/2014/main" id="{9F8355E0-F13D-F987-F7DE-4C63665C7734}"/>
              </a:ext>
            </a:extLst>
          </p:cNvPr>
          <p:cNvSpPr>
            <a:spLocks noGrp="1"/>
          </p:cNvSpPr>
          <p:nvPr>
            <p:ph idx="1"/>
          </p:nvPr>
        </p:nvSpPr>
        <p:spPr>
          <a:xfrm>
            <a:off x="816069" y="1297707"/>
            <a:ext cx="11261961" cy="5301943"/>
          </a:xfrm>
        </p:spPr>
        <p:txBody>
          <a:bodyPr>
            <a:noAutofit/>
          </a:bodyPr>
          <a:lstStyle/>
          <a:p>
            <a:pPr algn="l" fontAlgn="base">
              <a:buFont typeface="+mj-lt"/>
              <a:buAutoNum type="arabicPeriod"/>
            </a:pPr>
            <a:r>
              <a:rPr lang="en-US" sz="1600" b="1" i="0" dirty="0">
                <a:solidFill>
                  <a:srgbClr val="273239"/>
                </a:solidFill>
                <a:effectLst/>
                <a:latin typeface="Nunito" pitchFamily="2" charset="0"/>
              </a:rPr>
              <a:t>Hyperplane: </a:t>
            </a:r>
            <a:r>
              <a:rPr lang="en-US" sz="1600" b="0" i="0" dirty="0">
                <a:solidFill>
                  <a:srgbClr val="273239"/>
                </a:solidFill>
                <a:effectLst/>
                <a:latin typeface="Nunito" pitchFamily="2" charset="0"/>
              </a:rPr>
              <a:t>Hyperplane is the decision boundary that is used to separate the data points of different classes in a feature space. In the case of linear classifications, it will be a linear equation i.e. </a:t>
            </a:r>
            <a:r>
              <a:rPr lang="en-US" sz="1600" b="0" i="0" dirty="0" err="1">
                <a:solidFill>
                  <a:srgbClr val="273239"/>
                </a:solidFill>
                <a:effectLst/>
                <a:latin typeface="Nunito" pitchFamily="2" charset="0"/>
              </a:rPr>
              <a:t>wx+b</a:t>
            </a:r>
            <a:r>
              <a:rPr lang="en-US" sz="1600" b="0" i="0" dirty="0">
                <a:solidFill>
                  <a:srgbClr val="273239"/>
                </a:solidFill>
                <a:effectLst/>
                <a:latin typeface="Nunito" pitchFamily="2" charset="0"/>
              </a:rPr>
              <a:t> = 0.</a:t>
            </a:r>
          </a:p>
          <a:p>
            <a:pPr algn="l" fontAlgn="base">
              <a:buFont typeface="+mj-lt"/>
              <a:buAutoNum type="arabicPeriod"/>
            </a:pPr>
            <a:r>
              <a:rPr lang="en-US" sz="1600" b="1" i="0" dirty="0">
                <a:solidFill>
                  <a:srgbClr val="273239"/>
                </a:solidFill>
                <a:effectLst/>
                <a:latin typeface="Nunito" pitchFamily="2" charset="0"/>
              </a:rPr>
              <a:t>Support Vectors: </a:t>
            </a:r>
            <a:r>
              <a:rPr lang="en-US" sz="1600" b="0" i="0" dirty="0">
                <a:solidFill>
                  <a:srgbClr val="273239"/>
                </a:solidFill>
                <a:effectLst/>
                <a:latin typeface="Nunito" pitchFamily="2" charset="0"/>
              </a:rPr>
              <a:t>Support vectors are the closest data points to the hyperplane, which makes a critical role in deciding the hyperplane and margin. </a:t>
            </a:r>
          </a:p>
          <a:p>
            <a:pPr algn="l" fontAlgn="base">
              <a:buFont typeface="+mj-lt"/>
              <a:buAutoNum type="arabicPeriod"/>
            </a:pPr>
            <a:r>
              <a:rPr lang="en-US" sz="1600" b="1" i="0" dirty="0">
                <a:solidFill>
                  <a:srgbClr val="273239"/>
                </a:solidFill>
                <a:effectLst/>
                <a:latin typeface="Nunito" pitchFamily="2" charset="0"/>
              </a:rPr>
              <a:t>Margin</a:t>
            </a:r>
            <a:r>
              <a:rPr lang="en-US" sz="1600" b="0" i="0" dirty="0">
                <a:solidFill>
                  <a:srgbClr val="273239"/>
                </a:solidFill>
                <a:effectLst/>
                <a:latin typeface="Nunito" pitchFamily="2" charset="0"/>
              </a:rPr>
              <a:t>: Margin is the distance between the support vector and hyperplane. The main objective of the support vector machine algorithm is to maximize the margin.  The wider margin indicates better classification performance.</a:t>
            </a:r>
          </a:p>
          <a:p>
            <a:pPr algn="l" fontAlgn="base">
              <a:buFont typeface="+mj-lt"/>
              <a:buAutoNum type="arabicPeriod"/>
            </a:pPr>
            <a:r>
              <a:rPr lang="en-US" sz="1600" b="1" i="0" dirty="0">
                <a:solidFill>
                  <a:srgbClr val="273239"/>
                </a:solidFill>
                <a:effectLst/>
                <a:latin typeface="Nunito" pitchFamily="2" charset="0"/>
              </a:rPr>
              <a:t>Kernel</a:t>
            </a:r>
            <a:r>
              <a:rPr lang="en-US" sz="1600" b="0" i="0" dirty="0">
                <a:solidFill>
                  <a:srgbClr val="273239"/>
                </a:solidFill>
                <a:effectLst/>
                <a:latin typeface="Nunito" pitchFamily="2" charset="0"/>
              </a:rPr>
              <a:t>: Kernel is the mathematical function, which is used in SVM to map the original input data points into high-dimensional feature spaces, so, that the hyperplane can be easily found out even if the data points are not linearly separable in the original input space. Some of the common kernel functions are linear, polynomial, radial basis function(RBF), and sigmoid.</a:t>
            </a:r>
          </a:p>
          <a:p>
            <a:pPr algn="l" fontAlgn="base">
              <a:buFont typeface="+mj-lt"/>
              <a:buAutoNum type="arabicPeriod"/>
            </a:pPr>
            <a:r>
              <a:rPr lang="en-US" sz="1600" b="1" i="0" dirty="0">
                <a:solidFill>
                  <a:srgbClr val="273239"/>
                </a:solidFill>
                <a:effectLst/>
                <a:latin typeface="Nunito" pitchFamily="2" charset="0"/>
              </a:rPr>
              <a:t>Hard Margin:</a:t>
            </a:r>
            <a:r>
              <a:rPr lang="en-US" sz="1600" b="0" i="0" dirty="0">
                <a:solidFill>
                  <a:srgbClr val="273239"/>
                </a:solidFill>
                <a:effectLst/>
                <a:latin typeface="Nunito" pitchFamily="2" charset="0"/>
              </a:rPr>
              <a:t> The maximum-margin hyperplane or the hard margin hyperplane is a hyperplane that properly separates the data points of different categories without any misclassifications.</a:t>
            </a:r>
          </a:p>
          <a:p>
            <a:pPr algn="l" fontAlgn="base">
              <a:buFont typeface="+mj-lt"/>
              <a:buAutoNum type="arabicPeriod"/>
            </a:pPr>
            <a:r>
              <a:rPr lang="en-US" sz="1600" b="1" i="0" dirty="0">
                <a:solidFill>
                  <a:srgbClr val="273239"/>
                </a:solidFill>
                <a:effectLst/>
                <a:latin typeface="Nunito" pitchFamily="2" charset="0"/>
              </a:rPr>
              <a:t>Soft Margin: </a:t>
            </a:r>
            <a:r>
              <a:rPr lang="en-US" sz="1600" b="0" i="0" dirty="0">
                <a:solidFill>
                  <a:srgbClr val="273239"/>
                </a:solidFill>
                <a:effectLst/>
                <a:latin typeface="Nunito" pitchFamily="2" charset="0"/>
              </a:rPr>
              <a:t>When the data is not perfectly separable or contains outliers, SVM permits a soft margin technique. Each data point has a slack variable introduced by the soft-margin SVM formulation, which softens the strict margin requirement and permits certain misclassifications or violations. It discovers a compromise</a:t>
            </a:r>
          </a:p>
          <a:p>
            <a:pPr fontAlgn="base">
              <a:buFont typeface="+mj-lt"/>
              <a:buAutoNum type="arabicPeriod"/>
            </a:pPr>
            <a:r>
              <a:rPr lang="en-US" sz="1600" b="1" i="0" dirty="0">
                <a:solidFill>
                  <a:srgbClr val="273239"/>
                </a:solidFill>
                <a:effectLst/>
                <a:latin typeface="Nunito" pitchFamily="2" charset="0"/>
              </a:rPr>
              <a:t>C: </a:t>
            </a:r>
            <a:r>
              <a:rPr lang="en-US" sz="1600" b="0" i="0" dirty="0">
                <a:solidFill>
                  <a:srgbClr val="273239"/>
                </a:solidFill>
                <a:effectLst/>
                <a:latin typeface="Nunito" pitchFamily="2" charset="0"/>
              </a:rPr>
              <a:t>Margin </a:t>
            </a:r>
            <a:r>
              <a:rPr lang="en-US" sz="1600" b="0" i="0" dirty="0" err="1">
                <a:solidFill>
                  <a:srgbClr val="273239"/>
                </a:solidFill>
                <a:effectLst/>
                <a:latin typeface="Nunito" pitchFamily="2" charset="0"/>
              </a:rPr>
              <a:t>maximisation</a:t>
            </a:r>
            <a:r>
              <a:rPr lang="en-US" sz="1600" b="0" i="0" dirty="0">
                <a:solidFill>
                  <a:srgbClr val="273239"/>
                </a:solidFill>
                <a:effectLst/>
                <a:latin typeface="Nunito" pitchFamily="2" charset="0"/>
              </a:rPr>
              <a:t> and misclassification fines are balanced by the </a:t>
            </a:r>
            <a:r>
              <a:rPr lang="en-US" sz="1600" b="0" i="0" dirty="0" err="1">
                <a:solidFill>
                  <a:srgbClr val="273239"/>
                </a:solidFill>
                <a:effectLst/>
                <a:latin typeface="Nunito" pitchFamily="2" charset="0"/>
              </a:rPr>
              <a:t>regularisation</a:t>
            </a:r>
            <a:r>
              <a:rPr lang="en-US" sz="1600" b="0" i="0" dirty="0">
                <a:solidFill>
                  <a:srgbClr val="273239"/>
                </a:solidFill>
                <a:effectLst/>
                <a:latin typeface="Nunito" pitchFamily="2" charset="0"/>
              </a:rPr>
              <a:t> parameter C in SVM. The penalty for going over the margin or misclassifying data items is decided by it. A stricter penalty is imposed with a greater value of C, which results in a smaller margin and perhaps fewer misclassifications.</a:t>
            </a:r>
          </a:p>
          <a:p>
            <a:pPr algn="l" fontAlgn="base">
              <a:buFont typeface="+mj-lt"/>
              <a:buAutoNum type="arabicPeriod"/>
            </a:pPr>
            <a:endParaRPr lang="en-US" sz="1600" b="0" i="0" dirty="0">
              <a:solidFill>
                <a:srgbClr val="273239"/>
              </a:solidFill>
              <a:effectLst/>
              <a:latin typeface="Nunito" pitchFamily="2" charset="0"/>
            </a:endParaRPr>
          </a:p>
        </p:txBody>
      </p:sp>
    </p:spTree>
    <p:extLst>
      <p:ext uri="{BB962C8B-B14F-4D97-AF65-F5344CB8AC3E}">
        <p14:creationId xmlns:p14="http://schemas.microsoft.com/office/powerpoint/2010/main" val="222131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CCA7-33F9-DC8B-9D0C-58CB89A20E29}"/>
              </a:ext>
            </a:extLst>
          </p:cNvPr>
          <p:cNvSpPr>
            <a:spLocks noGrp="1"/>
          </p:cNvSpPr>
          <p:nvPr>
            <p:ph type="title"/>
          </p:nvPr>
        </p:nvSpPr>
        <p:spPr>
          <a:xfrm>
            <a:off x="2091993" y="312055"/>
            <a:ext cx="8911687" cy="1280890"/>
          </a:xfrm>
        </p:spPr>
        <p:txBody>
          <a:bodyPr/>
          <a:lstStyle/>
          <a:p>
            <a:pPr algn="l" fontAlgn="base"/>
            <a:r>
              <a:rPr lang="en-US" b="1" i="0" dirty="0">
                <a:solidFill>
                  <a:srgbClr val="273239"/>
                </a:solidFill>
                <a:effectLst/>
                <a:latin typeface="Nunito" pitchFamily="2" charset="0"/>
              </a:rPr>
              <a:t>Mathematical intuition of Support Vector Machine</a:t>
            </a:r>
          </a:p>
        </p:txBody>
      </p:sp>
      <p:graphicFrame>
        <p:nvGraphicFramePr>
          <p:cNvPr id="8" name="Content Placeholder 7">
            <a:extLst>
              <a:ext uri="{FF2B5EF4-FFF2-40B4-BE49-F238E27FC236}">
                <a16:creationId xmlns:a16="http://schemas.microsoft.com/office/drawing/2014/main" id="{0389C8C2-A3F8-EA9B-7A4A-5BF35692F08C}"/>
              </a:ext>
            </a:extLst>
          </p:cNvPr>
          <p:cNvGraphicFramePr>
            <a:graphicFrameLocks noGrp="1" noChangeAspect="1"/>
          </p:cNvGraphicFramePr>
          <p:nvPr>
            <p:ph idx="1"/>
            <p:extLst>
              <p:ext uri="{D42A27DB-BD31-4B8C-83A1-F6EECF244321}">
                <p14:modId xmlns:p14="http://schemas.microsoft.com/office/powerpoint/2010/main" val="4092341707"/>
              </p:ext>
            </p:extLst>
          </p:nvPr>
        </p:nvGraphicFramePr>
        <p:xfrm>
          <a:off x="2592926" y="2362689"/>
          <a:ext cx="6900808" cy="2914658"/>
        </p:xfrm>
        <a:graphic>
          <a:graphicData uri="http://schemas.openxmlformats.org/presentationml/2006/ole">
            <mc:AlternateContent xmlns:mc="http://schemas.openxmlformats.org/markup-compatibility/2006">
              <mc:Choice xmlns:v="urn:schemas-microsoft-com:vml" Requires="v">
                <p:oleObj name="Packager Shell Object" showAsIcon="1" r:id="rId2" imgW="1082160" imgH="456480" progId="Package">
                  <p:embed/>
                </p:oleObj>
              </mc:Choice>
              <mc:Fallback>
                <p:oleObj name="Packager Shell Object" showAsIcon="1" r:id="rId2" imgW="1082160" imgH="456480" progId="Package">
                  <p:embed/>
                  <p:pic>
                    <p:nvPicPr>
                      <p:cNvPr id="0" name=""/>
                      <p:cNvPicPr/>
                      <p:nvPr/>
                    </p:nvPicPr>
                    <p:blipFill>
                      <a:blip r:embed="rId3"/>
                      <a:stretch>
                        <a:fillRect/>
                      </a:stretch>
                    </p:blipFill>
                    <p:spPr>
                      <a:xfrm>
                        <a:off x="2592926" y="2362689"/>
                        <a:ext cx="6900808" cy="2914658"/>
                      </a:xfrm>
                      <a:prstGeom prst="rect">
                        <a:avLst/>
                      </a:prstGeom>
                    </p:spPr>
                  </p:pic>
                </p:oleObj>
              </mc:Fallback>
            </mc:AlternateContent>
          </a:graphicData>
        </a:graphic>
      </p:graphicFrame>
    </p:spTree>
    <p:extLst>
      <p:ext uri="{BB962C8B-B14F-4D97-AF65-F5344CB8AC3E}">
        <p14:creationId xmlns:p14="http://schemas.microsoft.com/office/powerpoint/2010/main" val="331106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951DD-79DD-A977-E1C4-C3945021CE84}"/>
              </a:ext>
            </a:extLst>
          </p:cNvPr>
          <p:cNvSpPr>
            <a:spLocks noGrp="1"/>
          </p:cNvSpPr>
          <p:nvPr>
            <p:ph idx="1"/>
          </p:nvPr>
        </p:nvSpPr>
        <p:spPr>
          <a:xfrm>
            <a:off x="1897448" y="710317"/>
            <a:ext cx="8915400" cy="3777622"/>
          </a:xfrm>
        </p:spPr>
        <p:txBody>
          <a:bodyPr>
            <a:noAutofit/>
          </a:bodyPr>
          <a:lstStyle/>
          <a:p>
            <a:pPr algn="l" fontAlgn="base"/>
            <a:r>
              <a:rPr lang="en-US" sz="2800" b="1" i="0" dirty="0">
                <a:solidFill>
                  <a:srgbClr val="273239"/>
                </a:solidFill>
                <a:effectLst/>
                <a:latin typeface="Nunito" pitchFamily="2" charset="0"/>
              </a:rPr>
              <a:t>Advantages of SVM</a:t>
            </a:r>
          </a:p>
          <a:p>
            <a:pPr algn="l" fontAlgn="base">
              <a:buFont typeface="Arial" panose="020B0604020202020204" pitchFamily="34" charset="0"/>
              <a:buChar char="•"/>
            </a:pPr>
            <a:r>
              <a:rPr lang="en-US" sz="2800" b="0" i="0" dirty="0">
                <a:solidFill>
                  <a:srgbClr val="273239"/>
                </a:solidFill>
                <a:effectLst/>
                <a:latin typeface="Nunito" pitchFamily="2" charset="0"/>
              </a:rPr>
              <a:t>Effective in high-dimensional cases.</a:t>
            </a:r>
          </a:p>
          <a:p>
            <a:pPr algn="l" fontAlgn="base">
              <a:buFont typeface="Arial" panose="020B0604020202020204" pitchFamily="34" charset="0"/>
              <a:buChar char="•"/>
            </a:pPr>
            <a:r>
              <a:rPr lang="en-US" sz="2800" b="0" i="0" dirty="0">
                <a:solidFill>
                  <a:srgbClr val="273239"/>
                </a:solidFill>
                <a:effectLst/>
                <a:latin typeface="Nunito" pitchFamily="2" charset="0"/>
              </a:rPr>
              <a:t>Its memory is efficient as it uses a subset of training points in the decision function called support vectors.</a:t>
            </a:r>
          </a:p>
          <a:p>
            <a:pPr algn="l" fontAlgn="base">
              <a:buFont typeface="Arial" panose="020B0604020202020204" pitchFamily="34" charset="0"/>
              <a:buChar char="•"/>
            </a:pPr>
            <a:r>
              <a:rPr lang="en-US" sz="2800" b="0" i="0" dirty="0">
                <a:solidFill>
                  <a:srgbClr val="273239"/>
                </a:solidFill>
                <a:effectLst/>
                <a:latin typeface="Nunito" pitchFamily="2" charset="0"/>
              </a:rPr>
              <a:t>Different kernel functions can be specified for the decision functions and its possible to specify custom kernels.</a:t>
            </a:r>
          </a:p>
          <a:p>
            <a:endParaRPr lang="en-US" sz="2800" b="1" dirty="0"/>
          </a:p>
        </p:txBody>
      </p:sp>
    </p:spTree>
    <p:extLst>
      <p:ext uri="{BB962C8B-B14F-4D97-AF65-F5344CB8AC3E}">
        <p14:creationId xmlns:p14="http://schemas.microsoft.com/office/powerpoint/2010/main" val="1607684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2365</TotalTime>
  <Words>823</Words>
  <Application>Microsoft Office PowerPoint</Application>
  <PresentationFormat>Widescreen</PresentationFormat>
  <Paragraphs>23</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Century Gothic</vt:lpstr>
      <vt:lpstr>Nunito</vt:lpstr>
      <vt:lpstr>Wingdings 3</vt:lpstr>
      <vt:lpstr>Wisp</vt:lpstr>
      <vt:lpstr>Package</vt:lpstr>
      <vt:lpstr>Support Vector Machine</vt:lpstr>
      <vt:lpstr>Support Vector Machine </vt:lpstr>
      <vt:lpstr>How does SVM work? </vt:lpstr>
      <vt:lpstr>PowerPoint Presentation</vt:lpstr>
      <vt:lpstr>Support Vector Machine Terminology </vt:lpstr>
      <vt:lpstr>Mathematical intuition of Support Vector Machine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HP</dc:creator>
  <cp:lastModifiedBy>HP</cp:lastModifiedBy>
  <cp:revision>3</cp:revision>
  <dcterms:created xsi:type="dcterms:W3CDTF">2024-03-27T15:18:17Z</dcterms:created>
  <dcterms:modified xsi:type="dcterms:W3CDTF">2024-04-05T12:41:50Z</dcterms:modified>
</cp:coreProperties>
</file>