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882" r:id="rId3"/>
    <p:sldMasterId id="2147483907" r:id="rId4"/>
  </p:sldMasterIdLst>
  <p:notesMasterIdLst>
    <p:notesMasterId r:id="rId21"/>
  </p:notesMasterIdLst>
  <p:handoutMasterIdLst>
    <p:handoutMasterId r:id="rId22"/>
  </p:handoutMasterIdLst>
  <p:sldIdLst>
    <p:sldId id="506" r:id="rId5"/>
    <p:sldId id="554" r:id="rId6"/>
    <p:sldId id="589" r:id="rId7"/>
    <p:sldId id="590" r:id="rId8"/>
    <p:sldId id="573" r:id="rId9"/>
    <p:sldId id="584" r:id="rId10"/>
    <p:sldId id="585" r:id="rId11"/>
    <p:sldId id="586" r:id="rId12"/>
    <p:sldId id="587" r:id="rId13"/>
    <p:sldId id="588" r:id="rId14"/>
    <p:sldId id="591" r:id="rId15"/>
    <p:sldId id="592" r:id="rId16"/>
    <p:sldId id="593" r:id="rId17"/>
    <p:sldId id="594" r:id="rId18"/>
    <p:sldId id="595" r:id="rId19"/>
    <p:sldId id="596" r:id="rId2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5674F6"/>
    <a:srgbClr val="6289F8"/>
    <a:srgbClr val="8097F8"/>
    <a:srgbClr val="2C61F6"/>
    <a:srgbClr val="F8F0D0"/>
    <a:srgbClr val="F2E4AA"/>
    <a:srgbClr val="FF006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0929"/>
  </p:normalViewPr>
  <p:slideViewPr>
    <p:cSldViewPr snapToObjects="1">
      <p:cViewPr varScale="1">
        <p:scale>
          <a:sx n="69" d="100"/>
          <a:sy n="69" d="100"/>
        </p:scale>
        <p:origin x="-7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D00E836B-36E8-49AB-8547-8706582B2F67}" type="datetime8">
              <a:rPr lang="en-US"/>
              <a:pPr>
                <a:defRPr/>
              </a:pPr>
              <a:t>6/27/2018 8:03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34D48E54-F4AD-41ED-B80A-E5771012E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D78C0AA8-A73B-45CA-A9B6-2AA43BAA7881}" type="datetime8">
              <a:rPr lang="en-US"/>
              <a:pPr>
                <a:defRPr/>
              </a:pPr>
              <a:t>6/27/2018 8:03 PM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4F0E5E3B-C471-45F5-8268-51CDC6EA0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endParaRPr lang="en-US" sz="900" b="1">
              <a:latin typeface="Arial" charset="0"/>
              <a:cs typeface="+mn-cs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7EF93-D708-4299-A42D-D1849988C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92A47-9772-449E-A4FF-A6885E2AC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72593-6560-40A3-B6AE-CC4CCCA6C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32A5-8CA4-4A7A-9101-4AB201FAB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4881C-7AA1-4773-A0C0-3B968BD07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4D814-BCF4-4C42-B4CB-B6ABE116C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A7578-D549-4761-9491-D33762251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F3AD-61DC-44AD-9C7C-7828194A7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B0816-47BC-4F27-8D64-0A28D0457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B675-87C9-474F-8F01-CD66067F1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DE1FA-0A54-4289-944D-9EB41E5A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/>
              </a:rPr>
              <a:t>Dr. Md. Abul Kashem Mia, Professor, CSE Dept, BUET</a:t>
            </a:r>
            <a:endParaRPr lang="en-US" sz="900" b="1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Mia, Professor, CSE Dept, BUET</a:t>
            </a:r>
            <a:r>
              <a:rPr lang="en-US" sz="900" b="1" dirty="0">
                <a:latin typeface="Arial" charset="0"/>
                <a:cs typeface="+mn-cs"/>
              </a:rPr>
              <a:t>  	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0E2B21-579C-47CF-81C7-16A89EE59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9447" name="Line 7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 userDrawn="1"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 userDrawn="1"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6/27/2018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Arial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Arial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Arial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Arial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Arial"/>
              </a:rPr>
              <a:t> Mia, Professor, CSE Dept, BUET</a:t>
            </a:r>
            <a:r>
              <a:rPr lang="en-US" sz="900" b="1" dirty="0">
                <a:solidFill>
                  <a:srgbClr val="000000"/>
                </a:solidFill>
                <a:latin typeface="Arial" charset="0"/>
                <a:cs typeface="Arial"/>
              </a:rPr>
              <a:t>  	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802631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Technique: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Subarray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468313" y="1052736"/>
            <a:ext cx="822960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Possible locations of a maximum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subarray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], where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=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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(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)/2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</a:t>
            </a:r>
            <a:endParaRPr kumimoji="0" lang="zh-TW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entirely in 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		(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entirely in 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+1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..high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	(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&lt; </a:t>
            </a:r>
            <a:r>
              <a:rPr kumimoji="0" lang="en-US" altLang="zh-TW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crossing the midpoint 		(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&lt; 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8" name="表格 3"/>
          <p:cNvGraphicFramePr>
            <a:graphicFrameLocks noGrp="1"/>
          </p:cNvGraphicFramePr>
          <p:nvPr/>
        </p:nvGraphicFramePr>
        <p:xfrm>
          <a:off x="1476375" y="4870450"/>
          <a:ext cx="6096000" cy="371475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4975"/>
                <a:gridCol w="434975"/>
                <a:gridCol w="436562"/>
                <a:gridCol w="434975"/>
                <a:gridCol w="434975"/>
                <a:gridCol w="436563"/>
                <a:gridCol w="434975"/>
                <a:gridCol w="434975"/>
                <a:gridCol w="434975"/>
                <a:gridCol w="436562"/>
                <a:gridCol w="434975"/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線接點 8"/>
          <p:cNvCxnSpPr/>
          <p:nvPr/>
        </p:nvCxnSpPr>
        <p:spPr>
          <a:xfrm rot="5400000">
            <a:off x="4321175" y="5049838"/>
            <a:ext cx="35877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文字方塊 10"/>
          <p:cNvSpPr txBox="1">
            <a:spLocks noChangeArrowheads="1"/>
          </p:cNvSpPr>
          <p:nvPr/>
        </p:nvSpPr>
        <p:spPr bwMode="auto">
          <a:xfrm>
            <a:off x="1403350" y="4581525"/>
            <a:ext cx="6284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                                               mid                                                     high</a:t>
            </a:r>
            <a:endParaRPr kumimoji="0" lang="zh-TW" altLang="en-US" sz="16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11"/>
          <p:cNvSpPr txBox="1">
            <a:spLocks noChangeArrowheads="1"/>
          </p:cNvSpPr>
          <p:nvPr/>
        </p:nvSpPr>
        <p:spPr bwMode="auto">
          <a:xfrm>
            <a:off x="4355976" y="5157192"/>
            <a:ext cx="1081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文字方塊 12"/>
          <p:cNvSpPr txBox="1">
            <a:spLocks noChangeArrowheads="1"/>
          </p:cNvSpPr>
          <p:nvPr/>
        </p:nvSpPr>
        <p:spPr bwMode="auto">
          <a:xfrm>
            <a:off x="1763688" y="5662613"/>
            <a:ext cx="2274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entirely in 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13"/>
          <p:cNvSpPr txBox="1">
            <a:spLocks noChangeArrowheads="1"/>
          </p:cNvSpPr>
          <p:nvPr/>
        </p:nvSpPr>
        <p:spPr bwMode="auto">
          <a:xfrm>
            <a:off x="4788024" y="5732463"/>
            <a:ext cx="2622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entirely in 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mid+1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high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14"/>
          <p:cNvSpPr txBox="1">
            <a:spLocks noChangeArrowheads="1"/>
          </p:cNvSpPr>
          <p:nvPr/>
        </p:nvSpPr>
        <p:spPr bwMode="auto">
          <a:xfrm>
            <a:off x="3348038" y="3851201"/>
            <a:ext cx="2303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crossing the midpoint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7" name="方程式" r:id="rId3" imgW="114120" imgH="215640" progId="Equation.3">
              <p:embed/>
            </p:oleObj>
          </a:graphicData>
        </a:graphic>
      </p:graphicFrame>
      <p:sp>
        <p:nvSpPr>
          <p:cNvPr id="26" name="左大括弧 21"/>
          <p:cNvSpPr/>
          <p:nvPr/>
        </p:nvSpPr>
        <p:spPr>
          <a:xfrm rot="5400000">
            <a:off x="4319588" y="3033713"/>
            <a:ext cx="287337" cy="280828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7" name="左大括弧 22"/>
          <p:cNvSpPr/>
          <p:nvPr/>
        </p:nvSpPr>
        <p:spPr>
          <a:xfrm rot="16200000">
            <a:off x="2844329" y="4220369"/>
            <a:ext cx="287337" cy="2447925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8" name="左大括弧 23"/>
          <p:cNvSpPr/>
          <p:nvPr/>
        </p:nvSpPr>
        <p:spPr>
          <a:xfrm rot="16200000">
            <a:off x="5928072" y="4233068"/>
            <a:ext cx="288926" cy="271303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9" name="文字方塊 14"/>
          <p:cNvSpPr txBox="1">
            <a:spLocks noChangeArrowheads="1"/>
          </p:cNvSpPr>
          <p:nvPr/>
        </p:nvSpPr>
        <p:spPr bwMode="auto">
          <a:xfrm>
            <a:off x="1619250" y="6165850"/>
            <a:ext cx="5832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Possible locations of subarrays of A[low..high]</a:t>
            </a: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179512" y="981051"/>
            <a:ext cx="7776418" cy="57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FIND-MAX-CROSSING-SUBARRAY (A</a:t>
            </a:r>
            <a:r>
              <a:rPr kumimoji="0" lang="en-US" altLang="zh-TW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</a:t>
            </a:r>
            <a:r>
              <a:rPr kumimoji="0" lang="en-US" altLang="zh-TW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altLang="zh-TW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low</a:t>
            </a:r>
            <a:r>
              <a:rPr kumimoji="0" lang="en-US" altLang="zh-TW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</a:t>
            </a:r>
            <a:r>
              <a:rPr kumimoji="0" lang="en-US" altLang="zh-TW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mid, high</a:t>
            </a:r>
            <a:r>
              <a:rPr kumimoji="0" lang="en-US" altLang="zh-TW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 </a:t>
            </a:r>
            <a:endParaRPr kumimoji="0" lang="zh-TW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684337" y="1484833"/>
            <a:ext cx="7776095" cy="511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left-sum = -</a:t>
            </a:r>
            <a:r>
              <a:rPr lang="en-GB" sz="2000" kern="0" dirty="0" smtClean="0">
                <a:cs typeface="Courier New" pitchFamily="49" charset="0"/>
              </a:rPr>
              <a:t>∞</a:t>
            </a:r>
            <a:r>
              <a:rPr lang="en-GB" sz="2000" b="1" kern="0" dirty="0" smtClean="0">
                <a:solidFill>
                  <a:srgbClr val="FF0000"/>
                </a:solidFill>
                <a:cs typeface="Courier New" pitchFamily="49" charset="0"/>
              </a:rPr>
              <a:t> 	</a:t>
            </a:r>
            <a:r>
              <a:rPr kumimoji="0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Find a maximum </a:t>
            </a:r>
            <a:r>
              <a:rPr kumimoji="0" lang="en-US" altLang="zh-TW" sz="2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</a:t>
            </a:r>
            <a:r>
              <a:rPr kumimoji="0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the form A[</a:t>
            </a:r>
            <a:r>
              <a:rPr kumimoji="0" lang="en-US" altLang="zh-TW" sz="20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..</a:t>
            </a:r>
            <a:r>
              <a:rPr kumimoji="0" lang="en-US" altLang="zh-TW" sz="200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</a:t>
            </a:r>
            <a:r>
              <a:rPr kumimoji="0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 </a:t>
            </a:r>
            <a:endParaRPr kumimoji="0" lang="en-US" altLang="zh-TW" sz="2000" i="1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= 0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</a:t>
            </a:r>
            <a:r>
              <a:rPr kumimoji="0" lang="en-US" altLang="zh-TW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downto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low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sum = sum + A</a:t>
            </a:r>
            <a:r>
              <a:rPr kumimoji="0" lang="pt-BR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pt-BR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kumimoji="0" lang="pt-BR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zh-TW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&gt; left-sum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left-sum = 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max-left = </a:t>
            </a:r>
            <a:r>
              <a:rPr kumimoji="0" lang="en-US" altLang="zh-TW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lvl="0" indent="-342900" algn="l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right-sum </a:t>
            </a:r>
            <a:r>
              <a:rPr lang="en-US" altLang="zh-TW" sz="2200" i="1" kern="0" dirty="0" smtClean="0">
                <a:latin typeface="Times New Roman" pitchFamily="18" charset="0"/>
                <a:cs typeface="Times New Roman" pitchFamily="18" charset="0"/>
              </a:rPr>
              <a:t>= -</a:t>
            </a:r>
            <a:r>
              <a:rPr lang="en-GB" sz="2000" kern="0" dirty="0" smtClean="0">
                <a:cs typeface="Courier New" pitchFamily="49" charset="0"/>
              </a:rPr>
              <a:t>∞ </a:t>
            </a:r>
            <a:r>
              <a:rPr lang="en-GB" sz="2000" kern="0" dirty="0" smtClean="0">
                <a:cs typeface="Courier New" pitchFamily="49" charset="0"/>
              </a:rPr>
              <a:t>	</a:t>
            </a:r>
            <a:r>
              <a:rPr kumimoji="0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Find a maximum </a:t>
            </a:r>
            <a:r>
              <a:rPr kumimoji="0" lang="en-US" altLang="zh-TW" sz="2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</a:t>
            </a:r>
            <a:r>
              <a:rPr kumimoji="0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the form A[</a:t>
            </a:r>
            <a:r>
              <a:rPr kumimoji="0" lang="en-US" altLang="zh-TW" sz="200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+ 1 .. j </a:t>
            </a:r>
            <a:r>
              <a:rPr kumimoji="0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=0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+1 </a:t>
            </a:r>
            <a:r>
              <a:rPr kumimoji="0" lang="en-US" altLang="zh-TW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high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sum = sum + A</a:t>
            </a:r>
            <a:r>
              <a:rPr kumimoji="0" lang="pt-BR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pt-BR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pt-BR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endParaRPr kumimoji="0" lang="pt-BR" altLang="zh-TW" sz="22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zh-TW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&gt; right-sum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right-sum = 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max-right = j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Return the indices and the sum of the two </a:t>
            </a:r>
            <a:r>
              <a:rPr kumimoji="0" lang="en-US" altLang="zh-TW" sz="2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subarrays</a:t>
            </a:r>
            <a:endParaRPr kumimoji="0" lang="en-US" altLang="zh-TW" sz="200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lang="en-US" altLang="zh-TW" sz="2200" b="1" kern="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zh-TW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eturn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max-left, max-right, left-sum + right-sum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6" name="表格 1"/>
          <p:cNvGraphicFramePr>
            <a:graphicFrameLocks noGrp="1"/>
          </p:cNvGraphicFramePr>
          <p:nvPr/>
        </p:nvGraphicFramePr>
        <p:xfrm>
          <a:off x="1331913" y="2276475"/>
          <a:ext cx="6096000" cy="371475"/>
        </p:xfrm>
        <a:graphic>
          <a:graphicData uri="http://schemas.openxmlformats.org/drawingml/2006/table">
            <a:tbl>
              <a:tblPr/>
              <a:tblGrid>
                <a:gridCol w="434975"/>
                <a:gridCol w="436562"/>
                <a:gridCol w="434975"/>
                <a:gridCol w="434975"/>
                <a:gridCol w="434975"/>
                <a:gridCol w="436563"/>
                <a:gridCol w="434975"/>
                <a:gridCol w="434975"/>
                <a:gridCol w="436562"/>
                <a:gridCol w="434975"/>
                <a:gridCol w="434975"/>
                <a:gridCol w="434975"/>
                <a:gridCol w="436563"/>
                <a:gridCol w="434975"/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37" name="直線接點 2"/>
          <p:cNvCxnSpPr/>
          <p:nvPr/>
        </p:nvCxnSpPr>
        <p:spPr>
          <a:xfrm rot="5400000">
            <a:off x="4204299" y="2455863"/>
            <a:ext cx="35877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文字方塊 10"/>
          <p:cNvSpPr txBox="1">
            <a:spLocks noChangeArrowheads="1"/>
          </p:cNvSpPr>
          <p:nvPr/>
        </p:nvSpPr>
        <p:spPr bwMode="auto">
          <a:xfrm>
            <a:off x="1258888" y="1987550"/>
            <a:ext cx="62849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                                               mid                                                     high</a:t>
            </a:r>
            <a:endParaRPr kumimoji="0" lang="zh-TW" altLang="en-US" sz="1600" b="0" i="1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" name="文字方塊 11"/>
          <p:cNvSpPr txBox="1">
            <a:spLocks noChangeArrowheads="1"/>
          </p:cNvSpPr>
          <p:nvPr/>
        </p:nvSpPr>
        <p:spPr bwMode="auto">
          <a:xfrm>
            <a:off x="4155572" y="2635250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+1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0" name="文字方塊 12"/>
          <p:cNvSpPr txBox="1">
            <a:spLocks noChangeArrowheads="1"/>
          </p:cNvSpPr>
          <p:nvPr/>
        </p:nvSpPr>
        <p:spPr bwMode="auto">
          <a:xfrm>
            <a:off x="3203848" y="3068638"/>
            <a:ext cx="1004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]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13"/>
          <p:cNvSpPr txBox="1">
            <a:spLocks noChangeArrowheads="1"/>
          </p:cNvSpPr>
          <p:nvPr/>
        </p:nvSpPr>
        <p:spPr bwMode="auto">
          <a:xfrm>
            <a:off x="5795963" y="2611290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j</a:t>
            </a:r>
            <a:endParaRPr kumimoji="0" lang="zh-TW" altLang="en-US" sz="18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2" name="文字方塊 14"/>
          <p:cNvSpPr txBox="1">
            <a:spLocks noChangeArrowheads="1"/>
          </p:cNvSpPr>
          <p:nvPr/>
        </p:nvSpPr>
        <p:spPr bwMode="auto">
          <a:xfrm>
            <a:off x="4355976" y="1412875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mid+1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j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]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3" name="左大括弧 8"/>
          <p:cNvSpPr/>
          <p:nvPr/>
        </p:nvSpPr>
        <p:spPr>
          <a:xfrm rot="5400000">
            <a:off x="5075238" y="1125538"/>
            <a:ext cx="287337" cy="158273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4" name="左大括弧 9"/>
          <p:cNvSpPr/>
          <p:nvPr/>
        </p:nvSpPr>
        <p:spPr>
          <a:xfrm rot="16200000">
            <a:off x="3594479" y="2348706"/>
            <a:ext cx="287338" cy="1152525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5" name="文字方塊 11"/>
          <p:cNvSpPr txBox="1">
            <a:spLocks noChangeArrowheads="1"/>
          </p:cNvSpPr>
          <p:nvPr/>
        </p:nvSpPr>
        <p:spPr bwMode="auto">
          <a:xfrm>
            <a:off x="3142682" y="195335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endParaRPr kumimoji="0" lang="zh-TW" altLang="en-US" sz="18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文字方塊 12"/>
          <p:cNvSpPr txBox="1">
            <a:spLocks noChangeArrowheads="1"/>
          </p:cNvSpPr>
          <p:nvPr/>
        </p:nvSpPr>
        <p:spPr bwMode="auto">
          <a:xfrm>
            <a:off x="1116013" y="3573463"/>
            <a:ext cx="7056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A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</a:t>
            </a:r>
            <a:r>
              <a:rPr kumimoji="0" lang="en-US" altLang="zh-TW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i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..</a:t>
            </a: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j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] comprises two </a:t>
            </a:r>
            <a:r>
              <a:rPr kumimoji="0" lang="en-US" altLang="zh-TW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subarrays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 </a:t>
            </a: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A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</a:t>
            </a:r>
            <a:r>
              <a:rPr kumimoji="0" lang="en-US" altLang="zh-TW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i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..</a:t>
            </a: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mid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] and </a:t>
            </a: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A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</a:t>
            </a: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mid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+1..</a:t>
            </a: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j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]</a:t>
            </a:r>
            <a:endParaRPr kumimoji="0" lang="zh-TW" altLang="zh-TW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表格 1"/>
          <p:cNvGraphicFramePr>
            <a:graphicFrameLocks noGrp="1"/>
          </p:cNvGraphicFramePr>
          <p:nvPr/>
        </p:nvGraphicFramePr>
        <p:xfrm>
          <a:off x="1668463" y="1284500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7" name="文字方塊 3"/>
          <p:cNvSpPr txBox="1">
            <a:spLocks noChangeArrowheads="1"/>
          </p:cNvSpPr>
          <p:nvPr/>
        </p:nvSpPr>
        <p:spPr bwMode="auto">
          <a:xfrm>
            <a:off x="1248197" y="1660738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endParaRPr kumimoji="0" lang="zh-TW" alt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文字方塊 4"/>
          <p:cNvSpPr txBox="1">
            <a:spLocks noChangeArrowheads="1"/>
          </p:cNvSpPr>
          <p:nvPr/>
        </p:nvSpPr>
        <p:spPr bwMode="auto">
          <a:xfrm>
            <a:off x="901427" y="2165563"/>
            <a:ext cx="503872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[5 .. 5] =	   		          -3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[4 .. 5] =		                17</a:t>
            </a:r>
            <a:r>
              <a:rPr lang="en-US" altLang="zh-TW" sz="1800" dirty="0"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cs typeface="Times New Roman" pitchFamily="18" charset="0"/>
                <a:sym typeface="Symbol" pitchFamily="18" charset="2"/>
              </a:rPr>
              <a:t>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(max-left = 4)</a:t>
            </a:r>
            <a:endParaRPr lang="zh-TW" altLang="zh-TW" sz="18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[3 .. 5] =	                    </a:t>
            </a:r>
            <a:r>
              <a:rPr lang="en-US" altLang="zh-TW" sz="18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-8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[2 .. 5] =	         -11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[1 .. 5] =  2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endParaRPr lang="zh-TW" altLang="en-US" sz="1600" dirty="0">
              <a:latin typeface="+mn-lt"/>
              <a:cs typeface="Times New Roman" pitchFamily="18" charset="0"/>
            </a:endParaRPr>
          </a:p>
        </p:txBody>
      </p:sp>
      <p:cxnSp>
        <p:nvCxnSpPr>
          <p:cNvPr id="19" name="直線接點 6"/>
          <p:cNvCxnSpPr/>
          <p:nvPr/>
        </p:nvCxnSpPr>
        <p:spPr>
          <a:xfrm rot="5400000">
            <a:off x="4356100" y="1660738"/>
            <a:ext cx="72072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文字方塊 7"/>
          <p:cNvSpPr txBox="1">
            <a:spLocks noChangeArrowheads="1"/>
          </p:cNvSpPr>
          <p:nvPr/>
        </p:nvSpPr>
        <p:spPr bwMode="auto">
          <a:xfrm>
            <a:off x="3995738" y="868575"/>
            <a:ext cx="1008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</a:rPr>
              <a:t>mid =5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1" name="表格 8"/>
          <p:cNvGraphicFramePr>
            <a:graphicFrameLocks noGrp="1"/>
          </p:cNvGraphicFramePr>
          <p:nvPr/>
        </p:nvGraphicFramePr>
        <p:xfrm>
          <a:off x="1811338" y="3805450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" name="文字方塊 9"/>
          <p:cNvSpPr txBox="1">
            <a:spLocks noChangeArrowheads="1"/>
          </p:cNvSpPr>
          <p:nvPr/>
        </p:nvSpPr>
        <p:spPr bwMode="auto">
          <a:xfrm>
            <a:off x="1403350" y="4181688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文字方塊 10"/>
          <p:cNvSpPr txBox="1">
            <a:spLocks noChangeArrowheads="1"/>
          </p:cNvSpPr>
          <p:nvPr/>
        </p:nvSpPr>
        <p:spPr bwMode="auto">
          <a:xfrm>
            <a:off x="3672408" y="4684925"/>
            <a:ext cx="4572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6] =	     -16</a:t>
            </a:r>
            <a:endParaRPr kumimoji="0" lang="zh-TW" altLang="zh-TW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7] =	                -39</a:t>
            </a:r>
            <a:endParaRPr kumimoji="0" lang="zh-TW" altLang="zh-TW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8] =	                            -21</a:t>
            </a:r>
            <a:endParaRPr kumimoji="0" lang="zh-TW" altLang="zh-TW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9] =	       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(max-right = 9) 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  -1</a:t>
            </a:r>
            <a:endParaRPr kumimoji="0" lang="zh-TW" altLang="zh-TW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[6..10] =                                                 -8</a:t>
            </a:r>
            <a:endParaRPr kumimoji="0" lang="zh-TW" altLang="zh-TW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</p:txBody>
      </p:sp>
      <p:cxnSp>
        <p:nvCxnSpPr>
          <p:cNvPr id="24" name="直線接點 11"/>
          <p:cNvCxnSpPr/>
          <p:nvPr/>
        </p:nvCxnSpPr>
        <p:spPr>
          <a:xfrm rot="5400000">
            <a:off x="4498975" y="4181688"/>
            <a:ext cx="72072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" name="文字方塊 12"/>
          <p:cNvSpPr txBox="1">
            <a:spLocks noChangeArrowheads="1"/>
          </p:cNvSpPr>
          <p:nvPr/>
        </p:nvSpPr>
        <p:spPr bwMode="auto">
          <a:xfrm>
            <a:off x="4140200" y="3389525"/>
            <a:ext cx="846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mid =5</a:t>
            </a:r>
            <a:endParaRPr lang="zh-TW" altLang="en-US" sz="1800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6" name="文字方塊 13"/>
          <p:cNvSpPr txBox="1">
            <a:spLocks noChangeArrowheads="1"/>
          </p:cNvSpPr>
          <p:nvPr/>
        </p:nvSpPr>
        <p:spPr bwMode="auto">
          <a:xfrm>
            <a:off x="369218" y="6093296"/>
            <a:ext cx="6723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maximum </a:t>
            </a:r>
            <a:r>
              <a:rPr kumimoji="0" lang="en-US" altLang="zh-TW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subarray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crossing 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mid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is </a:t>
            </a:r>
            <a:r>
              <a:rPr kumimoji="0" lang="en-US" altLang="zh-TW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[4..9] = 16</a:t>
            </a:r>
            <a:endParaRPr kumimoji="0" lang="zh-TW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2"/>
          <p:cNvSpPr txBox="1">
            <a:spLocks noChangeArrowheads="1"/>
          </p:cNvSpPr>
          <p:nvPr/>
        </p:nvSpPr>
        <p:spPr bwMode="auto">
          <a:xfrm>
            <a:off x="467544" y="951111"/>
            <a:ext cx="7345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FIND-MAXIMUM-SUBARRAY (</a:t>
            </a:r>
            <a:r>
              <a:rPr kumimoji="0" lang="en-US" altLang="zh-TW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n-US" altLang="zh-TW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low, high</a:t>
            </a: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zh-TW" altLang="en-US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55576" y="1268760"/>
            <a:ext cx="8064500" cy="5053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if 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high == low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return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low, high, A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[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])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</a:t>
            </a:r>
            <a:r>
              <a:rPr kumimoji="0" lang="en-US" altLang="zh-TW" sz="200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// base case: only one element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else 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 =      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left-low, left-high, left-sum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 FIND-MAXIMUM-SUBARRAY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low, mid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right-low, right-high, right-sum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TW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= 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FIND-MAXIMUM-SUBARRAY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mid + 1, high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cross-low, cross-high, cross-sum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FIND-MAX-CROSSING-SUBARRAY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low, mid, high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if 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left-sum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right-sum </a:t>
            </a:r>
            <a:r>
              <a:rPr kumimoji="0" lang="en-US" altLang="zh-TW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and 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left-sum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cross-sum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return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left-low, left-high, left-sum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</a:t>
            </a:r>
            <a:r>
              <a:rPr kumimoji="0" lang="en-US" altLang="zh-TW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elseif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TW" sz="20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right-sum </a:t>
            </a:r>
            <a:r>
              <a:rPr kumimoji="0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left-sum </a:t>
            </a:r>
            <a:r>
              <a:rPr kumimoji="0" lang="en-US" altLang="zh-TW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and </a:t>
            </a:r>
            <a:r>
              <a:rPr kumimoji="0" lang="en-US" altLang="zh-TW" sz="20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right-sum </a:t>
            </a:r>
            <a:r>
              <a:rPr kumimoji="0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 </a:t>
            </a:r>
            <a:r>
              <a:rPr kumimoji="0" lang="en-US" altLang="zh-TW" sz="20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cross-sum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 return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right-low, right-high, right-sum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else return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cross-low, cross-high, cross-sum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269307" y="2061096"/>
          <a:ext cx="1798637" cy="431800"/>
        </p:xfrm>
        <a:graphic>
          <a:graphicData uri="http://schemas.openxmlformats.org/presentationml/2006/ole">
            <p:oleObj spid="_x0000_s2050" name="方程式" r:id="rId3" imgW="952200" imgH="228600" progId="Equation.3">
              <p:embed/>
            </p:oleObj>
          </a:graphicData>
        </a:graphic>
      </p:graphicFrame>
      <p:sp>
        <p:nvSpPr>
          <p:cNvPr id="8" name="文字方塊 3"/>
          <p:cNvSpPr txBox="1">
            <a:spLocks noChangeArrowheads="1"/>
          </p:cNvSpPr>
          <p:nvPr/>
        </p:nvSpPr>
        <p:spPr bwMode="auto">
          <a:xfrm>
            <a:off x="467544" y="6237312"/>
            <a:ext cx="58102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 dirty="0">
                <a:solidFill>
                  <a:srgbClr val="0000CC"/>
                </a:solidFill>
                <a:latin typeface="+mn-lt"/>
              </a:rPr>
              <a:t>Initial call: FIND-MAXIMUM-SUBARRAY (A, </a:t>
            </a:r>
            <a:r>
              <a:rPr lang="en-US" altLang="zh-TW" sz="2000" b="1" dirty="0">
                <a:solidFill>
                  <a:srgbClr val="0000CC"/>
                </a:solidFill>
                <a:latin typeface="+mn-lt"/>
              </a:rPr>
              <a:t>1,</a:t>
            </a:r>
            <a:r>
              <a:rPr lang="en-US" altLang="zh-TW" sz="2000" b="1" i="1" dirty="0">
                <a:solidFill>
                  <a:srgbClr val="0000CC"/>
                </a:solidFill>
                <a:latin typeface="+mn-lt"/>
              </a:rPr>
              <a:t> n</a:t>
            </a:r>
            <a:r>
              <a:rPr lang="en-US" altLang="zh-TW" sz="2000" b="1" dirty="0">
                <a:solidFill>
                  <a:srgbClr val="0000CC"/>
                </a:solidFill>
                <a:latin typeface="+mn-lt"/>
              </a:rPr>
              <a:t>)</a:t>
            </a:r>
            <a:endParaRPr lang="zh-TW" altLang="en-US" sz="2000" b="1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標題 5"/>
          <p:cNvSpPr txBox="1">
            <a:spLocks/>
          </p:cNvSpPr>
          <p:nvPr/>
        </p:nvSpPr>
        <p:spPr bwMode="auto">
          <a:xfrm>
            <a:off x="457200" y="917848"/>
            <a:ext cx="8229600" cy="56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Analyzing time complexity</a:t>
            </a:r>
            <a:endParaRPr kumimoji="0" lang="zh-TW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4" name="內容版面配置區 6"/>
          <p:cNvSpPr txBox="1">
            <a:spLocks/>
          </p:cNvSpPr>
          <p:nvPr/>
        </p:nvSpPr>
        <p:spPr bwMode="auto">
          <a:xfrm>
            <a:off x="457200" y="2060848"/>
            <a:ext cx="8229600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FIND-MAX-CROSSING-SUBARRAY : 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where </a:t>
            </a: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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FIND-MAXIMUM-SUBARRAY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lang="en-US" altLang="zh-TW" kern="0" dirty="0" smtClean="0">
              <a:latin typeface="+mn-lt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zh-TW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lang="en-US" altLang="zh-TW" kern="0" dirty="0" smtClean="0">
              <a:latin typeface="+mn-lt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zh-TW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2</a:t>
            </a:r>
            <a:r>
              <a:rPr kumimoji="0" lang="pt-BR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/2) + 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</a:t>
            </a:r>
            <a:endParaRPr kumimoji="0" lang="zh-TW" altLang="zh-TW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=  </a:t>
            </a: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lg</a:t>
            </a:r>
            <a:r>
              <a:rPr kumimoji="0" lang="pt-BR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altLang="zh-TW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	(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to merge-sort</a:t>
            </a:r>
            <a:r>
              <a:rPr kumimoji="0" lang="pt-BR" altLang="zh-TW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TW" altLang="zh-TW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endParaRPr kumimoji="0" lang="zh-TW" altLang="zh-TW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zh-TW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00175" y="3694113"/>
          <a:ext cx="4056063" cy="896937"/>
        </p:xfrm>
        <a:graphic>
          <a:graphicData uri="http://schemas.openxmlformats.org/presentationml/2006/ole">
            <p:oleObj spid="_x0000_s3074" name="Equation" r:id="rId3" imgW="2070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73274"/>
            <a:ext cx="8178800" cy="50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90513" indent="-290513" algn="l" eaLnBrk="0" hangingPunct="0"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600" kern="0" dirty="0" smtClean="0">
                <a:latin typeface="+mn-lt"/>
                <a:cs typeface="+mn-cs"/>
              </a:rPr>
              <a:t>This </a:t>
            </a:r>
            <a:r>
              <a:rPr lang="en-US" altLang="zh-TW" sz="2600" kern="0" dirty="0" smtClean="0">
                <a:solidFill>
                  <a:srgbClr val="000000"/>
                </a:solidFill>
                <a:latin typeface="Times New Roman"/>
                <a:cs typeface="Arial"/>
              </a:rPr>
              <a:t>Divide and conquer </a:t>
            </a:r>
            <a:r>
              <a:rPr lang="en-US" altLang="zh-TW" sz="2600" kern="0" dirty="0" smtClean="0">
                <a:latin typeface="+mn-lt"/>
                <a:cs typeface="+mn-cs"/>
              </a:rPr>
              <a:t>algorithm </a:t>
            </a:r>
            <a:r>
              <a:rPr lang="en-US" altLang="zh-TW" sz="2600" kern="0" dirty="0" smtClean="0">
                <a:latin typeface="+mn-lt"/>
                <a:cs typeface="+mn-cs"/>
              </a:rPr>
              <a:t>is clearly substantially faster than any of the brute-force methods.  It required some cleverness, and the programming is a little more complicated – but the payoff is large.</a:t>
            </a:r>
          </a:p>
          <a:p>
            <a:pPr marL="290513" marR="0" lvl="0" indent="-2905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zh-TW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 and conquer is just one of several powerful techniques for algorithm design</a:t>
            </a:r>
          </a:p>
          <a:p>
            <a:pPr marL="290513" marR="0" lvl="0" indent="-2905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Divide-and-conquer algorithms can be analyzed using recurrences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altLang="zh-TW" sz="2600" kern="0" dirty="0" smtClean="0">
                <a:solidFill>
                  <a:srgbClr val="FF0000"/>
                </a:solidFill>
                <a:latin typeface="Arial"/>
                <a:cs typeface="+mn-cs"/>
              </a:rPr>
              <a:t> </a:t>
            </a:r>
            <a:r>
              <a:rPr lang="en-US" altLang="zh-TW" sz="2600" kern="0" dirty="0" smtClean="0">
                <a:solidFill>
                  <a:srgbClr val="FF0000"/>
                </a:solidFill>
                <a:latin typeface="Arial"/>
                <a:cs typeface="+mn-cs"/>
              </a:rPr>
              <a:t> </a:t>
            </a: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lead to more efficient algorithms</a:t>
            </a: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171575"/>
            <a:ext cx="5113338" cy="49530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solidFill>
                  <a:schemeClr val="tx2"/>
                </a:solidFill>
              </a:rPr>
              <a:t>Divide-and-Conquer</a:t>
            </a:r>
            <a:r>
              <a:rPr lang="en-US" sz="2200" smtClean="0"/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olidFill>
                  <a:schemeClr val="tx2"/>
                </a:solidFill>
              </a:rPr>
              <a:t>Divide</a:t>
            </a:r>
            <a:r>
              <a:rPr lang="en-US" sz="2200" smtClean="0"/>
              <a:t> the problem into a number of subproblems that are smaller instances of the same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olidFill>
                  <a:schemeClr val="tx2"/>
                </a:solidFill>
              </a:rPr>
              <a:t>Conquer</a:t>
            </a:r>
            <a:r>
              <a:rPr lang="en-US" sz="2200" smtClean="0"/>
              <a:t> the subproblems by solving them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olidFill>
                  <a:schemeClr val="tx2"/>
                </a:solidFill>
              </a:rPr>
              <a:t>Combine</a:t>
            </a:r>
            <a:r>
              <a:rPr lang="en-US" sz="2200" smtClean="0"/>
              <a:t> the solutions to the subproblems into the solution for the original problem</a:t>
            </a:r>
            <a:endParaRPr lang="en-US" sz="2200" b="1" i="1" smtClean="0"/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The base case for the recursion are subproblems of constant size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Analysis can be done using </a:t>
            </a:r>
            <a:r>
              <a:rPr lang="en-US" sz="2200" b="1" smtClean="0">
                <a:solidFill>
                  <a:schemeClr val="tx2"/>
                </a:solidFill>
              </a:rPr>
              <a:t>recurrence equations</a:t>
            </a:r>
          </a:p>
        </p:txBody>
      </p:sp>
      <p:grpSp>
        <p:nvGrpSpPr>
          <p:cNvPr id="8196" name="Group 54"/>
          <p:cNvGrpSpPr>
            <a:grpSpLocks/>
          </p:cNvGrpSpPr>
          <p:nvPr/>
        </p:nvGrpSpPr>
        <p:grpSpPr bwMode="auto">
          <a:xfrm>
            <a:off x="5535613" y="2286000"/>
            <a:ext cx="3429000" cy="1676400"/>
            <a:chOff x="3342" y="1584"/>
            <a:chExt cx="1698" cy="816"/>
          </a:xfrm>
        </p:grpSpPr>
        <p:sp>
          <p:nvSpPr>
            <p:cNvPr id="8197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8198" name="AutoShape 16"/>
            <p:cNvCxnSpPr>
              <a:cxnSpLocks noChangeShapeType="1"/>
              <a:stCxn id="8202" idx="7"/>
              <a:endCxn id="8197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9" name="AutoShape 17"/>
            <p:cNvCxnSpPr>
              <a:cxnSpLocks noChangeShapeType="1"/>
              <a:stCxn id="8209" idx="0"/>
              <a:endCxn id="8197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0" name="AutoShape 18"/>
            <p:cNvCxnSpPr>
              <a:cxnSpLocks noChangeShapeType="1"/>
              <a:stCxn id="8203" idx="0"/>
              <a:endCxn id="8202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1" name="AutoShape 19"/>
            <p:cNvCxnSpPr>
              <a:cxnSpLocks noChangeShapeType="1"/>
              <a:stCxn id="8204" idx="0"/>
              <a:endCxn id="8202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2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203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06" name="AutoShape 38"/>
            <p:cNvCxnSpPr>
              <a:cxnSpLocks noChangeShapeType="1"/>
              <a:stCxn id="8205" idx="0"/>
              <a:endCxn id="8202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7" name="AutoShape 39"/>
            <p:cNvCxnSpPr>
              <a:cxnSpLocks noChangeShapeType="1"/>
              <a:stCxn id="8210" idx="0"/>
              <a:endCxn id="8209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8" name="AutoShape 40"/>
            <p:cNvCxnSpPr>
              <a:cxnSpLocks noChangeShapeType="1"/>
              <a:stCxn id="8211" idx="0"/>
              <a:endCxn id="8209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9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210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13" name="AutoShape 45"/>
            <p:cNvCxnSpPr>
              <a:cxnSpLocks noChangeShapeType="1"/>
              <a:stCxn id="8212" idx="0"/>
              <a:endCxn id="8209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4" name="AutoShape 46"/>
            <p:cNvCxnSpPr>
              <a:cxnSpLocks noChangeShapeType="1"/>
              <a:stCxn id="8217" idx="0"/>
              <a:endCxn id="8216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5" name="AutoShape 47"/>
            <p:cNvCxnSpPr>
              <a:cxnSpLocks noChangeShapeType="1"/>
              <a:stCxn id="8218" idx="0"/>
              <a:endCxn id="8216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16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217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20" name="AutoShape 52"/>
            <p:cNvCxnSpPr>
              <a:cxnSpLocks noChangeShapeType="1"/>
              <a:stCxn id="8219" idx="0"/>
              <a:endCxn id="8216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1" name="AutoShape 53"/>
            <p:cNvCxnSpPr>
              <a:cxnSpLocks noChangeShapeType="1"/>
              <a:stCxn id="8197" idx="5"/>
              <a:endCxn id="8216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</a:p>
        </p:txBody>
      </p: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rgbClr val="4F81BD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2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of size </a:t>
            </a: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/2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rgbClr val="4F81BD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of size </a:t>
            </a: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/2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rgbClr val="4F81BD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solution to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1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3429000" y="5410200"/>
            <a:ext cx="2514600" cy="685800"/>
          </a:xfrm>
          <a:prstGeom prst="rect">
            <a:avLst/>
          </a:prstGeom>
          <a:solidFill>
            <a:srgbClr val="4F81BD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solution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the original problem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rgbClr val="4F81BD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solution to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2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rgbClr val="4F81BD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problem of size </a:t>
            </a: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2" name="Group 25"/>
          <p:cNvGrpSpPr>
            <a:grpSpLocks/>
          </p:cNvGrpSpPr>
          <p:nvPr/>
        </p:nvGrpSpPr>
        <p:grpSpPr bwMode="auto">
          <a:xfrm>
            <a:off x="3581400" y="2209800"/>
            <a:ext cx="1905000" cy="990600"/>
            <a:chOff x="3581401" y="2209800"/>
            <a:chExt cx="1904999" cy="990600"/>
          </a:xfrm>
        </p:grpSpPr>
        <p:sp>
          <p:nvSpPr>
            <p:cNvPr id="63" name="Rounded Rectangle 62"/>
            <p:cNvSpPr/>
            <p:nvPr/>
          </p:nvSpPr>
          <p:spPr>
            <a:xfrm>
              <a:off x="3962401" y="2667000"/>
              <a:ext cx="1219199" cy="5334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Divide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10800000">
              <a:off x="3581401" y="2209800"/>
              <a:ext cx="53340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4400" y="2209800"/>
              <a:ext cx="76200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Subarray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內容版面配置區 2"/>
          <p:cNvSpPr txBox="1">
            <a:spLocks/>
          </p:cNvSpPr>
          <p:nvPr/>
        </p:nvSpPr>
        <p:spPr bwMode="auto">
          <a:xfrm>
            <a:off x="457200" y="1341438"/>
            <a:ext cx="82296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Input: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an array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[1..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numbers</a:t>
            </a:r>
            <a:endParaRPr kumimoji="0" lang="zh-TW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Assume that some of the numbers are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negative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, because this problem is trivial when all numbers are nonnegative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Output: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 nonempty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subarray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having  the largest sum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= </a:t>
            </a:r>
            <a:r>
              <a:rPr kumimoji="0" lang="en-US" altLang="zh-TW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+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+1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+... + </a:t>
            </a:r>
            <a:r>
              <a:rPr kumimoji="0" lang="en-US" altLang="zh-TW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endParaRPr kumimoji="0" lang="en-US" altLang="zh-TW" sz="2800" b="0" i="1" u="none" strike="noStrike" kern="120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3200" b="0" i="1" u="none" strike="noStrike" kern="120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TW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29" name="內容版面配置區 3"/>
          <p:cNvGraphicFramePr>
            <a:graphicFrameLocks noGrp="1"/>
          </p:cNvGraphicFramePr>
          <p:nvPr/>
        </p:nvGraphicFramePr>
        <p:xfrm>
          <a:off x="755650" y="4941888"/>
          <a:ext cx="7921625" cy="371475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3713"/>
                <a:gridCol w="495300"/>
                <a:gridCol w="495300"/>
                <a:gridCol w="495300"/>
                <a:gridCol w="495300"/>
                <a:gridCol w="495300"/>
                <a:gridCol w="493712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-22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-4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30" name="文字方塊 5"/>
          <p:cNvSpPr txBox="1">
            <a:spLocks noChangeArrowheads="1"/>
          </p:cNvSpPr>
          <p:nvPr/>
        </p:nvSpPr>
        <p:spPr bwMode="auto">
          <a:xfrm>
            <a:off x="755650" y="4581128"/>
            <a:ext cx="7869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1      2      3     4      5      6      7      8     9     10    11    12    13   14    15   16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文字方塊 6"/>
          <p:cNvSpPr txBox="1">
            <a:spLocks noChangeArrowheads="1"/>
          </p:cNvSpPr>
          <p:nvPr/>
        </p:nvSpPr>
        <p:spPr bwMode="auto">
          <a:xfrm>
            <a:off x="305845" y="4883015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TW" altLang="en-US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右大括弧 7"/>
          <p:cNvSpPr/>
          <p:nvPr/>
        </p:nvSpPr>
        <p:spPr>
          <a:xfrm rot="5400000">
            <a:off x="5028406" y="4629945"/>
            <a:ext cx="384175" cy="187166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133" name="文字方塊 8"/>
          <p:cNvSpPr txBox="1">
            <a:spLocks noChangeArrowheads="1"/>
          </p:cNvSpPr>
          <p:nvPr/>
        </p:nvSpPr>
        <p:spPr bwMode="auto">
          <a:xfrm>
            <a:off x="4140200" y="5805488"/>
            <a:ext cx="2166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maximum subarray</a:t>
            </a:r>
            <a:endParaRPr kumimoji="0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1970" y="460075"/>
            <a:ext cx="15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Target array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All the sub arrays: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3154" y="17115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7939" y="22684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08585" y="28018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37167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94367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39844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17123" y="1260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76056" y="3393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61384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92" y="563353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197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Max!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05000" y="4645269"/>
            <a:ext cx="16177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96136" y="557407"/>
            <a:ext cx="32758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maximum </a:t>
            </a:r>
            <a:r>
              <a:rPr lang="en-US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0641" y="1628800"/>
            <a:ext cx="3275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with the largest 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96136" y="3594096"/>
            <a:ext cx="295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 is the brute-force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time?</a:t>
            </a: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4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2192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possible contiguous </a:t>
            </a:r>
            <a:r>
              <a:rPr kumimoji="0" lang="en-GB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subarrays</a:t>
            </a:r>
            <a:endParaRPr kumimoji="0" lang="en-GB" sz="2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A[1..1], A[1..2], A[1..3], ..., A[1..(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A[1..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A[2..2], A[2..3], ..., A[2..(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A[2..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              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A[(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-1)..(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A[(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-1)..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                                                   A[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of them in total?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Algorithm: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For each </a:t>
            </a:r>
            <a:r>
              <a:rPr kumimoji="0" lang="en-GB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compute the sum.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GB" sz="2600" kern="0" dirty="0" smtClean="0">
                <a:latin typeface="+mn-lt"/>
                <a:cs typeface="+mn-cs"/>
              </a:rPr>
              <a:t>	</a:t>
            </a:r>
            <a:r>
              <a:rPr lang="en-GB" sz="2600" kern="0" dirty="0" smtClean="0">
                <a:latin typeface="+mn-lt"/>
                <a:cs typeface="+mn-cs"/>
              </a:rPr>
              <a:t>	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the </a:t>
            </a:r>
            <a:r>
              <a:rPr kumimoji="0" lang="en-GB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has the maximum sum.</a:t>
            </a: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5220072" y="4149080"/>
            <a:ext cx="2606919" cy="1006475"/>
          </a:xfrm>
          <a:prstGeom prst="cloudCallout">
            <a:avLst>
              <a:gd name="adj1" fmla="val -82425"/>
              <a:gd name="adj2" fmla="val -135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GB" b="1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O(n</a:t>
            </a:r>
            <a:r>
              <a:rPr lang="en-GB" b="1" baseline="3000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2</a:t>
            </a:r>
            <a:r>
              <a:rPr lang="en-GB" b="1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)</a:t>
            </a:r>
            <a:endParaRPr lang="en-US" b="1" smtClean="0">
              <a:solidFill>
                <a:srgbClr val="FF0000"/>
              </a:solidFill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30200" y="1219200"/>
            <a:ext cx="8058224" cy="44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	 2	-6	-1	3	-1	2	-2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A[1]:	2	-4	-5	-2	-3	-1	-3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A[2]:		-6	-7	-4	-5	-3	-5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A[3]:			-1	2	1	3	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A[4]:				3	2	4	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A[5]:					-1	1	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A[6]:						2	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A[7]:							-2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854535" y="3068960"/>
            <a:ext cx="720725" cy="57594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0200" y="1219200"/>
            <a:ext cx="7698184" cy="415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Outer loop: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index variable </a:t>
            </a:r>
            <a:r>
              <a:rPr kumimoji="0" lang="en-GB" sz="2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indicate start of </a:t>
            </a:r>
            <a:r>
              <a:rPr kumimoji="0" lang="en-GB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for 1 ≤ </a:t>
            </a:r>
            <a:r>
              <a:rPr kumimoji="0" lang="en-GB" sz="2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≤ n, i.e., A[1], A[2], ..., A[</a:t>
            </a:r>
            <a:r>
              <a:rPr kumimoji="0" lang="en-GB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</a:t>
            </a:r>
            <a:r>
              <a:rPr kumimoji="0" lang="en-GB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= 1 to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 loop: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each start index </a:t>
            </a:r>
            <a:r>
              <a:rPr kumimoji="0" lang="en-GB" sz="2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need to go through A[</a:t>
            </a:r>
            <a:r>
              <a:rPr kumimoji="0" lang="en-GB" sz="2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GB" sz="2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], A[</a:t>
            </a:r>
            <a:r>
              <a:rPr kumimoji="0" lang="en-GB" sz="2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..(</a:t>
            </a:r>
            <a:r>
              <a:rPr kumimoji="0" lang="en-GB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+1)], ..., A[</a:t>
            </a:r>
            <a:r>
              <a:rPr kumimoji="0" lang="en-GB" sz="2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GB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use an index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for </a:t>
            </a:r>
            <a:r>
              <a:rPr kumimoji="0" lang="en-GB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≤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≤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i.e., consider A[</a:t>
            </a:r>
            <a:r>
              <a:rPr kumimoji="0" lang="en-GB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= </a:t>
            </a:r>
            <a:r>
              <a:rPr kumimoji="0" lang="en-GB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</a:t>
            </a: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0200" y="1052736"/>
            <a:ext cx="611400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max = -</a:t>
            </a: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kumimoji="0" lang="en-GB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n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for j = </a:t>
            </a:r>
            <a:r>
              <a:rPr kumimoji="0" lang="en-GB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to n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sum = sum + A[j]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if sum &gt;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then max = sum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lang="en-GB" sz="2600" b="1" kern="0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580385" y="1268760"/>
            <a:ext cx="3240087" cy="1655762"/>
          </a:xfrm>
          <a:prstGeom prst="cloudCallout">
            <a:avLst>
              <a:gd name="adj1" fmla="val -65010"/>
              <a:gd name="adj2" fmla="val 884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n-GB" b="1">
                <a:solidFill>
                  <a:srgbClr val="FF0000"/>
                </a:solidFill>
              </a:rPr>
              <a:t>Time complexity?</a:t>
            </a:r>
          </a:p>
          <a:p>
            <a:pPr algn="ctr"/>
            <a:r>
              <a:rPr lang="en-GB" b="1">
                <a:solidFill>
                  <a:srgbClr val="FF0000"/>
                </a:solidFill>
              </a:rPr>
              <a:t>O(n</a:t>
            </a:r>
            <a:r>
              <a:rPr lang="en-GB" b="1" baseline="30000">
                <a:solidFill>
                  <a:srgbClr val="FF0000"/>
                </a:solidFill>
              </a:rPr>
              <a:t>2</a:t>
            </a:r>
            <a:r>
              <a:rPr lang="en-GB" b="1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19142</TotalTime>
  <Words>891</Words>
  <Application>Microsoft Office PowerPoint</Application>
  <PresentationFormat>On-screen Show (4:3)</PresentationFormat>
  <Paragraphs>258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1_computer-bunny.blue</vt:lpstr>
      <vt:lpstr>1_Default Design</vt:lpstr>
      <vt:lpstr>Office Theme</vt:lpstr>
      <vt:lpstr>2_computer-bunny.blue</vt:lpstr>
      <vt:lpstr>Microsoft 方程式編輯器 3.0</vt:lpstr>
      <vt:lpstr>Microsoft Equation 3.0</vt:lpstr>
      <vt:lpstr>Divide-and-Conquer Technique:   Maximum Subarray problem </vt:lpstr>
      <vt:lpstr>Divide-and-Conquer</vt:lpstr>
      <vt:lpstr>Divide-and-Conquer</vt:lpstr>
      <vt:lpstr>Maximum Subarray Problem</vt:lpstr>
      <vt:lpstr>Slide 5</vt:lpstr>
      <vt:lpstr>Brute-Force Algorithm</vt:lpstr>
      <vt:lpstr>Brute-Force Algorithm</vt:lpstr>
      <vt:lpstr>Brute-Force Algorithm</vt:lpstr>
      <vt:lpstr>Brute-Force Algorithm</vt:lpstr>
      <vt:lpstr>Divide-and-Conquer Algorithm</vt:lpstr>
      <vt:lpstr>Divide-and-Conquer Algorithm</vt:lpstr>
      <vt:lpstr>Divide-and-Conquer Algorithm</vt:lpstr>
      <vt:lpstr>Divide-and-Conquer Algorithm</vt:lpstr>
      <vt:lpstr>Divide-and-Conquer Algorithm</vt:lpstr>
      <vt:lpstr>Divide-and-Conquer Algorithm</vt:lpstr>
      <vt:lpstr>Conclusion: Divide-and-Conquer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HP</cp:lastModifiedBy>
  <cp:revision>1782</cp:revision>
  <dcterms:created xsi:type="dcterms:W3CDTF">2002-01-21T02:22:10Z</dcterms:created>
  <dcterms:modified xsi:type="dcterms:W3CDTF">2018-07-02T17:40:11Z</dcterms:modified>
</cp:coreProperties>
</file>