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318" r:id="rId2"/>
    <p:sldId id="256" r:id="rId3"/>
    <p:sldId id="257" r:id="rId4"/>
    <p:sldId id="312" r:id="rId5"/>
    <p:sldId id="313" r:id="rId6"/>
    <p:sldId id="258" r:id="rId7"/>
    <p:sldId id="314" r:id="rId8"/>
    <p:sldId id="317" r:id="rId9"/>
    <p:sldId id="315" r:id="rId10"/>
    <p:sldId id="316" r:id="rId11"/>
    <p:sldId id="259" r:id="rId12"/>
    <p:sldId id="260" r:id="rId13"/>
    <p:sldId id="262" r:id="rId14"/>
    <p:sldId id="261" r:id="rId15"/>
    <p:sldId id="264" r:id="rId16"/>
    <p:sldId id="319" r:id="rId17"/>
    <p:sldId id="320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Shrikhand" panose="020B0604020202020204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12E05F-F752-4759-94C1-E5BE159765CB}">
  <a:tblStyle styleId="{D512E05F-F752-4759-94C1-E5BE15976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0" name="Google Shape;8380;gf2218750c7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1" name="Google Shape;8381;gf2218750c7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9" name="Google Shape;8419;gf26ba1c24a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0" name="Google Shape;8420;gf26ba1c24a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>
            <a:off x="5196433" y="1776467"/>
            <a:ext cx="2014350" cy="1734114"/>
            <a:chOff x="6372750" y="472138"/>
            <a:chExt cx="1057013" cy="909962"/>
          </a:xfrm>
        </p:grpSpPr>
        <p:sp>
          <p:nvSpPr>
            <p:cNvPr id="401" name="Google Shape;401;p3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5400517" y="-697432"/>
            <a:ext cx="6060508" cy="3271671"/>
            <a:chOff x="1610225" y="215250"/>
            <a:chExt cx="3480850" cy="1878975"/>
          </a:xfrm>
        </p:grpSpPr>
        <p:sp>
          <p:nvSpPr>
            <p:cNvPr id="404" name="Google Shape;404;p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"/>
          <p:cNvGrpSpPr/>
          <p:nvPr/>
        </p:nvGrpSpPr>
        <p:grpSpPr>
          <a:xfrm>
            <a:off x="7217688" y="3364338"/>
            <a:ext cx="215575" cy="185800"/>
            <a:chOff x="5629550" y="3916600"/>
            <a:chExt cx="215575" cy="185800"/>
          </a:xfrm>
        </p:grpSpPr>
        <p:sp>
          <p:nvSpPr>
            <p:cNvPr id="512" name="Google Shape;512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>
            <a:off x="1072575" y="-575997"/>
            <a:ext cx="974718" cy="974718"/>
            <a:chOff x="528900" y="1489975"/>
            <a:chExt cx="732100" cy="732100"/>
          </a:xfrm>
        </p:grpSpPr>
        <p:sp>
          <p:nvSpPr>
            <p:cNvPr id="516" name="Google Shape;516;p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524" name="Google Shape;524;p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"/>
          <p:cNvGrpSpPr/>
          <p:nvPr/>
        </p:nvGrpSpPr>
        <p:grpSpPr>
          <a:xfrm rot="5400000">
            <a:off x="7096715" y="4744787"/>
            <a:ext cx="974732" cy="974667"/>
            <a:chOff x="5402000" y="1173700"/>
            <a:chExt cx="756075" cy="756025"/>
          </a:xfrm>
        </p:grpSpPr>
        <p:sp>
          <p:nvSpPr>
            <p:cNvPr id="527" name="Google Shape;527;p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"/>
          <p:cNvGrpSpPr/>
          <p:nvPr/>
        </p:nvGrpSpPr>
        <p:grpSpPr>
          <a:xfrm>
            <a:off x="267263" y="1261763"/>
            <a:ext cx="178575" cy="589975"/>
            <a:chOff x="1834925" y="4791825"/>
            <a:chExt cx="178575" cy="589975"/>
          </a:xfrm>
        </p:grpSpPr>
        <p:sp>
          <p:nvSpPr>
            <p:cNvPr id="555" name="Google Shape;555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683913" y="3296663"/>
            <a:ext cx="178575" cy="589975"/>
            <a:chOff x="1834925" y="4791825"/>
            <a:chExt cx="178575" cy="589975"/>
          </a:xfrm>
        </p:grpSpPr>
        <p:sp>
          <p:nvSpPr>
            <p:cNvPr id="583" name="Google Shape;583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>
            <a:off x="4231730" y="1261780"/>
            <a:ext cx="340263" cy="319082"/>
            <a:chOff x="4983775" y="5052100"/>
            <a:chExt cx="276300" cy="259100"/>
          </a:xfrm>
        </p:grpSpPr>
        <p:sp>
          <p:nvSpPr>
            <p:cNvPr id="611" name="Google Shape;611;p3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615" name="Google Shape;615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620" name="Google Shape;620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728" name="Google Shape;728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836" name="Google Shape;836;p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844" name="Google Shape;844;p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870" name="Google Shape;870;p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898" name="Google Shape;898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901" name="Google Shape;901;p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907" name="Google Shape;907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0" name="Google Shape;91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5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914" name="Google Shape;914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5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1022" name="Google Shape;1022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1130" name="Google Shape;1130;p5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1138" name="Google Shape;1138;p5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1164" name="Google Shape;1164;p5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5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192" name="Google Shape;1192;p5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5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1195" name="Google Shape;1195;p5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5"/>
          <p:cNvSpPr/>
          <p:nvPr/>
        </p:nvSpPr>
        <p:spPr>
          <a:xfrm>
            <a:off x="2196200" y="2490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"/>
          <p:cNvSpPr/>
          <p:nvPr/>
        </p:nvSpPr>
        <p:spPr>
          <a:xfrm>
            <a:off x="6256813" y="484692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5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1201" name="Google Shape;1201;p5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5"/>
          <p:cNvSpPr txBox="1">
            <a:spLocks noGrp="1"/>
          </p:cNvSpPr>
          <p:nvPr>
            <p:ph type="title"/>
          </p:nvPr>
        </p:nvSpPr>
        <p:spPr>
          <a:xfrm>
            <a:off x="1508050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5" name="Google Shape;1205;p5"/>
          <p:cNvSpPr txBox="1">
            <a:spLocks noGrp="1"/>
          </p:cNvSpPr>
          <p:nvPr>
            <p:ph type="title" idx="2"/>
          </p:nvPr>
        </p:nvSpPr>
        <p:spPr>
          <a:xfrm>
            <a:off x="4931707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6" name="Google Shape;1206;p5"/>
          <p:cNvSpPr txBox="1">
            <a:spLocks noGrp="1"/>
          </p:cNvSpPr>
          <p:nvPr>
            <p:ph type="subTitle" idx="1"/>
          </p:nvPr>
        </p:nvSpPr>
        <p:spPr>
          <a:xfrm>
            <a:off x="4931707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7" name="Google Shape;1207;p5"/>
          <p:cNvSpPr txBox="1">
            <a:spLocks noGrp="1"/>
          </p:cNvSpPr>
          <p:nvPr>
            <p:ph type="subTitle" idx="3"/>
          </p:nvPr>
        </p:nvSpPr>
        <p:spPr>
          <a:xfrm>
            <a:off x="1508050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8" name="Google Shape;1208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3" name="Google Shape;1503;p7"/>
          <p:cNvSpPr txBox="1">
            <a:spLocks noGrp="1"/>
          </p:cNvSpPr>
          <p:nvPr>
            <p:ph type="subTitle" idx="1"/>
          </p:nvPr>
        </p:nvSpPr>
        <p:spPr>
          <a:xfrm>
            <a:off x="713225" y="1730600"/>
            <a:ext cx="5002800" cy="24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04" name="Google Shape;1504;p7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505" name="Google Shape;1505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7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613" name="Google Shape;1613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721" name="Google Shape;1721;p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7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729" name="Google Shape;1729;p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755" name="Google Shape;1755;p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783" name="Google Shape;1783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7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786" name="Google Shape;1786;p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7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792" name="Google Shape;1792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7"/>
          <p:cNvGrpSpPr/>
          <p:nvPr/>
        </p:nvGrpSpPr>
        <p:grpSpPr>
          <a:xfrm rot="10800000">
            <a:off x="6618456" y="3268513"/>
            <a:ext cx="340263" cy="319082"/>
            <a:chOff x="4983775" y="5052100"/>
            <a:chExt cx="276300" cy="259100"/>
          </a:xfrm>
        </p:grpSpPr>
        <p:sp>
          <p:nvSpPr>
            <p:cNvPr id="1795" name="Google Shape;1795;p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9"/>
          <p:cNvSpPr txBox="1">
            <a:spLocks noGrp="1"/>
          </p:cNvSpPr>
          <p:nvPr>
            <p:ph type="title"/>
          </p:nvPr>
        </p:nvSpPr>
        <p:spPr>
          <a:xfrm>
            <a:off x="3748550" y="1559288"/>
            <a:ext cx="4682100" cy="7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9" name="Google Shape;2099;p9"/>
          <p:cNvSpPr txBox="1">
            <a:spLocks noGrp="1"/>
          </p:cNvSpPr>
          <p:nvPr>
            <p:ph type="subTitle" idx="1"/>
          </p:nvPr>
        </p:nvSpPr>
        <p:spPr>
          <a:xfrm>
            <a:off x="3748550" y="2365613"/>
            <a:ext cx="4682100" cy="12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00" name="Google Shape;2100;p9"/>
          <p:cNvGrpSpPr/>
          <p:nvPr/>
        </p:nvGrpSpPr>
        <p:grpSpPr>
          <a:xfrm>
            <a:off x="934242" y="2571742"/>
            <a:ext cx="947020" cy="946978"/>
            <a:chOff x="2353725" y="4531275"/>
            <a:chExt cx="555600" cy="555575"/>
          </a:xfrm>
        </p:grpSpPr>
        <p:sp>
          <p:nvSpPr>
            <p:cNvPr id="2101" name="Google Shape;2101;p9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9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9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105" name="Google Shape;2105;p9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9"/>
          <p:cNvGrpSpPr/>
          <p:nvPr/>
        </p:nvGrpSpPr>
        <p:grpSpPr>
          <a:xfrm>
            <a:off x="-2273523" y="2598911"/>
            <a:ext cx="5973487" cy="3224885"/>
            <a:chOff x="1610225" y="215250"/>
            <a:chExt cx="3480850" cy="1878975"/>
          </a:xfrm>
        </p:grpSpPr>
        <p:sp>
          <p:nvSpPr>
            <p:cNvPr id="2131" name="Google Shape;2131;p9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9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9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9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9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9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9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9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9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9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9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9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9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9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9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9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9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9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9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9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9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9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9"/>
          <p:cNvGrpSpPr/>
          <p:nvPr/>
        </p:nvGrpSpPr>
        <p:grpSpPr>
          <a:xfrm rot="10800000">
            <a:off x="8560197" y="3629481"/>
            <a:ext cx="974718" cy="974718"/>
            <a:chOff x="528900" y="1489975"/>
            <a:chExt cx="732100" cy="732100"/>
          </a:xfrm>
        </p:grpSpPr>
        <p:sp>
          <p:nvSpPr>
            <p:cNvPr id="2239" name="Google Shape;2239;p9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9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9"/>
          <p:cNvGrpSpPr/>
          <p:nvPr/>
        </p:nvGrpSpPr>
        <p:grpSpPr>
          <a:xfrm rot="-5400000">
            <a:off x="-390982" y="539322"/>
            <a:ext cx="974732" cy="974667"/>
            <a:chOff x="5402000" y="1173700"/>
            <a:chExt cx="756075" cy="756025"/>
          </a:xfrm>
        </p:grpSpPr>
        <p:sp>
          <p:nvSpPr>
            <p:cNvPr id="2247" name="Google Shape;2247;p9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9"/>
          <p:cNvGrpSpPr/>
          <p:nvPr/>
        </p:nvGrpSpPr>
        <p:grpSpPr>
          <a:xfrm rot="10800000">
            <a:off x="8167466" y="3922017"/>
            <a:ext cx="263257" cy="681984"/>
            <a:chOff x="836413" y="539500"/>
            <a:chExt cx="308625" cy="799700"/>
          </a:xfrm>
        </p:grpSpPr>
        <p:sp>
          <p:nvSpPr>
            <p:cNvPr id="2273" name="Google Shape;2273;p9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9"/>
          <p:cNvGrpSpPr/>
          <p:nvPr/>
        </p:nvGrpSpPr>
        <p:grpSpPr>
          <a:xfrm rot="10800000">
            <a:off x="713207" y="539291"/>
            <a:ext cx="221038" cy="697343"/>
            <a:chOff x="7837938" y="3656850"/>
            <a:chExt cx="418475" cy="1320225"/>
          </a:xfrm>
        </p:grpSpPr>
        <p:sp>
          <p:nvSpPr>
            <p:cNvPr id="2277" name="Google Shape;2277;p9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9"/>
          <p:cNvGrpSpPr/>
          <p:nvPr/>
        </p:nvGrpSpPr>
        <p:grpSpPr>
          <a:xfrm>
            <a:off x="5100688" y="446775"/>
            <a:ext cx="215575" cy="185800"/>
            <a:chOff x="5629550" y="3916600"/>
            <a:chExt cx="215575" cy="185800"/>
          </a:xfrm>
        </p:grpSpPr>
        <p:sp>
          <p:nvSpPr>
            <p:cNvPr id="2281" name="Google Shape;2281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4" name="Google Shape;2284;p9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9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6" name="Google Shape;2286;p9"/>
          <p:cNvGrpSpPr/>
          <p:nvPr/>
        </p:nvGrpSpPr>
        <p:grpSpPr>
          <a:xfrm>
            <a:off x="2993480" y="1305680"/>
            <a:ext cx="340263" cy="319082"/>
            <a:chOff x="4983775" y="5052100"/>
            <a:chExt cx="276300" cy="259100"/>
          </a:xfrm>
        </p:grpSpPr>
        <p:sp>
          <p:nvSpPr>
            <p:cNvPr id="2287" name="Google Shape;2287;p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9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2291" name="Google Shape;2291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9"/>
          <p:cNvGrpSpPr/>
          <p:nvPr/>
        </p:nvGrpSpPr>
        <p:grpSpPr>
          <a:xfrm>
            <a:off x="3827813" y="4515675"/>
            <a:ext cx="215575" cy="185800"/>
            <a:chOff x="5629550" y="3916600"/>
            <a:chExt cx="215575" cy="185800"/>
          </a:xfrm>
        </p:grpSpPr>
        <p:sp>
          <p:nvSpPr>
            <p:cNvPr id="2295" name="Google Shape;2295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3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13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3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3" name="Google Shape;2763;p13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3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5" name="Google Shape;2765;p13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3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7" name="Google Shape;2767;p13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3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9" name="Google Shape;2769;p13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13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1" name="Google Shape;2771;p13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3" name="Google Shape;27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4" name="Google Shape;27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5" name="Google Shape;277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6" name="Google Shape;2776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7" name="Google Shape;277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8" name="Google Shape;2778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9" name="Google Shape;2779;p13"/>
          <p:cNvGrpSpPr/>
          <p:nvPr/>
        </p:nvGrpSpPr>
        <p:grpSpPr>
          <a:xfrm>
            <a:off x="6251050" y="-826775"/>
            <a:ext cx="3480850" cy="1878975"/>
            <a:chOff x="1610225" y="215250"/>
            <a:chExt cx="3480850" cy="1878975"/>
          </a:xfrm>
        </p:grpSpPr>
        <p:sp>
          <p:nvSpPr>
            <p:cNvPr id="2780" name="Google Shape;2780;p1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3"/>
          <p:cNvGrpSpPr/>
          <p:nvPr/>
        </p:nvGrpSpPr>
        <p:grpSpPr>
          <a:xfrm rot="5400000">
            <a:off x="-445285" y="3494137"/>
            <a:ext cx="974732" cy="974667"/>
            <a:chOff x="5402000" y="1173700"/>
            <a:chExt cx="756075" cy="756025"/>
          </a:xfrm>
        </p:grpSpPr>
        <p:sp>
          <p:nvSpPr>
            <p:cNvPr id="2888" name="Google Shape;2888;p1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13"/>
          <p:cNvGrpSpPr/>
          <p:nvPr/>
        </p:nvGrpSpPr>
        <p:grpSpPr>
          <a:xfrm rot="10800000">
            <a:off x="202163" y="746375"/>
            <a:ext cx="302225" cy="2312450"/>
            <a:chOff x="8626713" y="1062600"/>
            <a:chExt cx="302225" cy="2312450"/>
          </a:xfrm>
        </p:grpSpPr>
        <p:grpSp>
          <p:nvGrpSpPr>
            <p:cNvPr id="2914" name="Google Shape;2914;p13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2915" name="Google Shape;2915;p13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13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2919" name="Google Shape;2919;p13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13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13"/>
          <p:cNvSpPr/>
          <p:nvPr/>
        </p:nvSpPr>
        <p:spPr>
          <a:xfrm rot="10800000">
            <a:off x="8769900" y="2606388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13"/>
          <p:cNvGrpSpPr/>
          <p:nvPr/>
        </p:nvGrpSpPr>
        <p:grpSpPr>
          <a:xfrm>
            <a:off x="8701225" y="1474163"/>
            <a:ext cx="178575" cy="589975"/>
            <a:chOff x="1834925" y="4791825"/>
            <a:chExt cx="178575" cy="589975"/>
          </a:xfrm>
        </p:grpSpPr>
        <p:sp>
          <p:nvSpPr>
            <p:cNvPr id="2927" name="Google Shape;2927;p1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13"/>
          <p:cNvGrpSpPr/>
          <p:nvPr/>
        </p:nvGrpSpPr>
        <p:grpSpPr>
          <a:xfrm rot="10800000">
            <a:off x="8616500" y="4704225"/>
            <a:ext cx="348025" cy="348100"/>
            <a:chOff x="235725" y="107550"/>
            <a:chExt cx="348025" cy="348100"/>
          </a:xfrm>
        </p:grpSpPr>
        <p:sp>
          <p:nvSpPr>
            <p:cNvPr id="2955" name="Google Shape;2955;p1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7" name="Google Shape;2957;p13"/>
          <p:cNvSpPr/>
          <p:nvPr/>
        </p:nvSpPr>
        <p:spPr>
          <a:xfrm rot="10800000">
            <a:off x="6192825" y="48576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3"/>
          <p:cNvSpPr/>
          <p:nvPr/>
        </p:nvSpPr>
        <p:spPr>
          <a:xfrm rot="10800000">
            <a:off x="2262188" y="24905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13"/>
          <p:cNvGrpSpPr/>
          <p:nvPr/>
        </p:nvGrpSpPr>
        <p:grpSpPr>
          <a:xfrm>
            <a:off x="8614475" y="3494112"/>
            <a:ext cx="974718" cy="974718"/>
            <a:chOff x="528900" y="1489975"/>
            <a:chExt cx="732100" cy="732100"/>
          </a:xfrm>
        </p:grpSpPr>
        <p:sp>
          <p:nvSpPr>
            <p:cNvPr id="2960" name="Google Shape;2960;p1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13"/>
          <p:cNvSpPr/>
          <p:nvPr/>
        </p:nvSpPr>
        <p:spPr>
          <a:xfrm>
            <a:off x="215819" y="4740752"/>
            <a:ext cx="274913" cy="275046"/>
          </a:xfrm>
          <a:custGeom>
            <a:avLst/>
            <a:gdLst/>
            <a:ahLst/>
            <a:cxnLst/>
            <a:rect l="l" t="t" r="r" b="b"/>
            <a:pathLst>
              <a:path w="8234" h="8238" extrusionOk="0">
                <a:moveTo>
                  <a:pt x="1753" y="1"/>
                </a:moveTo>
                <a:lnTo>
                  <a:pt x="0" y="1757"/>
                </a:lnTo>
                <a:lnTo>
                  <a:pt x="2358" y="4120"/>
                </a:lnTo>
                <a:lnTo>
                  <a:pt x="0" y="6481"/>
                </a:lnTo>
                <a:lnTo>
                  <a:pt x="1753" y="8237"/>
                </a:lnTo>
                <a:lnTo>
                  <a:pt x="4114" y="5877"/>
                </a:lnTo>
                <a:lnTo>
                  <a:pt x="6481" y="8237"/>
                </a:lnTo>
                <a:lnTo>
                  <a:pt x="8234" y="6481"/>
                </a:lnTo>
                <a:lnTo>
                  <a:pt x="5870" y="4120"/>
                </a:lnTo>
                <a:lnTo>
                  <a:pt x="8234" y="1757"/>
                </a:lnTo>
                <a:lnTo>
                  <a:pt x="6481" y="1"/>
                </a:lnTo>
                <a:lnTo>
                  <a:pt x="4114" y="2367"/>
                </a:lnTo>
                <a:lnTo>
                  <a:pt x="175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3"/>
          <p:cNvSpPr/>
          <p:nvPr/>
        </p:nvSpPr>
        <p:spPr>
          <a:xfrm>
            <a:off x="200310" y="228266"/>
            <a:ext cx="305930" cy="82868"/>
          </a:xfrm>
          <a:custGeom>
            <a:avLst/>
            <a:gdLst/>
            <a:ahLst/>
            <a:cxnLst/>
            <a:rect l="l" t="t" r="r" b="b"/>
            <a:pathLst>
              <a:path w="9163" h="2482" extrusionOk="0">
                <a:moveTo>
                  <a:pt x="0" y="0"/>
                </a:moveTo>
                <a:lnTo>
                  <a:pt x="0" y="2481"/>
                </a:lnTo>
                <a:lnTo>
                  <a:pt x="9163" y="2481"/>
                </a:lnTo>
                <a:lnTo>
                  <a:pt x="916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4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14"/>
          <p:cNvSpPr txBox="1">
            <a:spLocks noGrp="1"/>
          </p:cNvSpPr>
          <p:nvPr>
            <p:ph type="subTitle" idx="1"/>
          </p:nvPr>
        </p:nvSpPr>
        <p:spPr>
          <a:xfrm>
            <a:off x="2321100" y="3322275"/>
            <a:ext cx="4501800" cy="53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4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2973" name="Google Shape;2973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14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999" name="Google Shape;2999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14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3025" name="Google Shape;3025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14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3133" name="Google Shape;3133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14"/>
          <p:cNvSpPr/>
          <p:nvPr/>
        </p:nvSpPr>
        <p:spPr>
          <a:xfrm>
            <a:off x="3307513" y="8585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4"/>
          <p:cNvSpPr/>
          <p:nvPr/>
        </p:nvSpPr>
        <p:spPr>
          <a:xfrm>
            <a:off x="5145575" y="424863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Google Shape;3242;p14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3243" name="Google Shape;3243;p1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14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3251" name="Google Shape;3251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6" name="Google Shape;3276;p14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14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3278" name="Google Shape;3278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14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3306" name="Google Shape;3306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4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3334" name="Google Shape;3334;p14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7" name="Google Shape;3337;p14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3338" name="Google Shape;3338;p1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no -11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E-Pharmacy Service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 smtClean="0"/>
              <a:t>Order medicine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Buy-sell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Home delivery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6295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Revenue </a:t>
            </a:r>
            <a:endParaRPr sz="40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705225" y="1769994"/>
            <a:ext cx="7506446" cy="20919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Token Money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Private company Collaboration with </a:t>
            </a:r>
            <a:r>
              <a:rPr lang="en-US" dirty="0" err="1" smtClean="0"/>
              <a:t>govt</a:t>
            </a:r>
            <a:r>
              <a:rPr lang="en-US" dirty="0" smtClean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Cost mitigate proposal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Exchange Service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Long  Term Impact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Stake holders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/>
              <a:t>Govt</a:t>
            </a:r>
            <a:r>
              <a:rPr lang="en-US" dirty="0" smtClean="0"/>
              <a:t> /Non-</a:t>
            </a:r>
            <a:r>
              <a:rPr lang="en-US" dirty="0" err="1" smtClean="0"/>
              <a:t>Govt</a:t>
            </a:r>
            <a:r>
              <a:rPr lang="en-US" dirty="0" smtClean="0"/>
              <a:t> Fund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Website </a:t>
            </a:r>
            <a:endParaRPr dirty="0"/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p40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Offline Cmpaing </a:t>
            </a:r>
            <a:endParaRPr dirty="0"/>
          </a:p>
        </p:txBody>
      </p:sp>
      <p:sp>
        <p:nvSpPr>
          <p:cNvPr id="8384" name="Google Shape;8384;p40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Rural Areas </a:t>
            </a:r>
            <a:endParaRPr dirty="0"/>
          </a:p>
        </p:txBody>
      </p:sp>
      <p:sp>
        <p:nvSpPr>
          <p:cNvPr id="8385" name="Google Shape;8385;p40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Health Insurance </a:t>
            </a:r>
            <a:br>
              <a:rPr lang="en" dirty="0" smtClean="0"/>
            </a:br>
            <a:endParaRPr dirty="0"/>
          </a:p>
        </p:txBody>
      </p:sp>
      <p:sp>
        <p:nvSpPr>
          <p:cNvPr id="8386" name="Google Shape;8386;p40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Futuer</a:t>
            </a:r>
            <a:r>
              <a:rPr lang="en-US" dirty="0" smtClean="0"/>
              <a:t> plan </a:t>
            </a:r>
            <a:endParaRPr dirty="0"/>
          </a:p>
        </p:txBody>
      </p:sp>
      <p:sp>
        <p:nvSpPr>
          <p:cNvPr id="8387" name="Google Shape;8387;p40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Rural Hospitals </a:t>
            </a:r>
            <a:endParaRPr dirty="0"/>
          </a:p>
        </p:txBody>
      </p:sp>
      <p:sp>
        <p:nvSpPr>
          <p:cNvPr id="8388" name="Google Shape;8388;p40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Targated</a:t>
            </a:r>
            <a:r>
              <a:rPr lang="en-US" dirty="0" smtClean="0"/>
              <a:t> marketing place </a:t>
            </a:r>
            <a:endParaRPr dirty="0"/>
          </a:p>
        </p:txBody>
      </p:sp>
      <p:sp>
        <p:nvSpPr>
          <p:cNvPr id="8389" name="Google Shape;8389;p40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Volnteers </a:t>
            </a:r>
            <a:endParaRPr dirty="0"/>
          </a:p>
        </p:txBody>
      </p:sp>
      <p:sp>
        <p:nvSpPr>
          <p:cNvPr id="8390" name="Google Shape;8390;p40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(student ,men ,women ,transgender )</a:t>
            </a:r>
            <a:endParaRPr dirty="0"/>
          </a:p>
        </p:txBody>
      </p:sp>
      <p:sp>
        <p:nvSpPr>
          <p:cNvPr id="8391" name="Google Shape;8391;p40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Service exchange of hair / plastic </a:t>
            </a:r>
            <a:endParaRPr dirty="0"/>
          </a:p>
        </p:txBody>
      </p:sp>
      <p:sp>
        <p:nvSpPr>
          <p:cNvPr id="8392" name="Google Shape;8392;p40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Alternative of money </a:t>
            </a:r>
            <a:endParaRPr dirty="0"/>
          </a:p>
        </p:txBody>
      </p:sp>
      <p:sp>
        <p:nvSpPr>
          <p:cNvPr id="8393" name="Google Shape;8393;p40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Online Marketing </a:t>
            </a:r>
            <a:endParaRPr dirty="0"/>
          </a:p>
        </p:txBody>
      </p:sp>
      <p:sp>
        <p:nvSpPr>
          <p:cNvPr id="8394" name="Google Shape;8394;p40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8395" name="Google Shape;8395;p40"/>
          <p:cNvSpPr txBox="1">
            <a:spLocks noGrp="1"/>
          </p:cNvSpPr>
          <p:nvPr>
            <p:ph type="title" idx="15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96" name="Google Shape;8396;p40"/>
          <p:cNvSpPr txBox="1">
            <a:spLocks noGrp="1"/>
          </p:cNvSpPr>
          <p:nvPr>
            <p:ph type="title" idx="16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97" name="Google Shape;8397;p40"/>
          <p:cNvSpPr txBox="1">
            <a:spLocks noGrp="1"/>
          </p:cNvSpPr>
          <p:nvPr>
            <p:ph type="title" idx="17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98" name="Google Shape;8398;p40"/>
          <p:cNvSpPr txBox="1">
            <a:spLocks noGrp="1"/>
          </p:cNvSpPr>
          <p:nvPr>
            <p:ph type="title" idx="18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99" name="Google Shape;8399;p40"/>
          <p:cNvSpPr txBox="1">
            <a:spLocks noGrp="1"/>
          </p:cNvSpPr>
          <p:nvPr>
            <p:ph type="title" idx="19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0" name="Google Shape;8400;p40"/>
          <p:cNvSpPr txBox="1">
            <a:spLocks noGrp="1"/>
          </p:cNvSpPr>
          <p:nvPr>
            <p:ph type="title" idx="20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401" name="Google Shape;8401;p40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Marketing P</a:t>
            </a:r>
            <a:r>
              <a:rPr lang="en-US" dirty="0" smtClean="0"/>
              <a:t>l</a:t>
            </a:r>
            <a:r>
              <a:rPr lang="en" dirty="0" smtClean="0"/>
              <a:t>an </a:t>
            </a:r>
            <a:endParaRPr dirty="0"/>
          </a:p>
        </p:txBody>
      </p:sp>
      <p:grpSp>
        <p:nvGrpSpPr>
          <p:cNvPr id="8402" name="Google Shape;8402;p40"/>
          <p:cNvGrpSpPr/>
          <p:nvPr/>
        </p:nvGrpSpPr>
        <p:grpSpPr>
          <a:xfrm rot="10800000">
            <a:off x="7043744" y="816563"/>
            <a:ext cx="896675" cy="657600"/>
            <a:chOff x="2353725" y="4531275"/>
            <a:chExt cx="896675" cy="657600"/>
          </a:xfrm>
        </p:grpSpPr>
        <p:sp>
          <p:nvSpPr>
            <p:cNvPr id="8403" name="Google Shape;8403;p4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0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0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0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0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0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2" name="Google Shape;8422;p42"/>
          <p:cNvSpPr txBox="1">
            <a:spLocks noGrp="1"/>
          </p:cNvSpPr>
          <p:nvPr>
            <p:ph type="title"/>
          </p:nvPr>
        </p:nvSpPr>
        <p:spPr>
          <a:xfrm>
            <a:off x="3748550" y="1559288"/>
            <a:ext cx="4682100" cy="7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Long term  revenue calculation </a:t>
            </a:r>
            <a:endParaRPr sz="2800" dirty="0"/>
          </a:p>
        </p:txBody>
      </p:sp>
      <p:sp>
        <p:nvSpPr>
          <p:cNvPr id="8423" name="Google Shape;8423;p42"/>
          <p:cNvSpPr txBox="1">
            <a:spLocks noGrp="1"/>
          </p:cNvSpPr>
          <p:nvPr>
            <p:ph type="subTitle" idx="1"/>
          </p:nvPr>
        </p:nvSpPr>
        <p:spPr>
          <a:xfrm>
            <a:off x="3748550" y="2365612"/>
            <a:ext cx="4682100" cy="26127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1 village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50 family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70 elderly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50 taka token money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 month -------------------------50*70 = 3500 taka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12 month ------------------------3500*12= 42000tk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 years ---------------------------42000*5= 210,00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923200" y="2162726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Piloting in 3 rural areas </a:t>
            </a:r>
            <a:endParaRPr dirty="0"/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Our target </a:t>
            </a:r>
            <a:br>
              <a:rPr lang="en-US" sz="1800" dirty="0" smtClean="0"/>
            </a:br>
            <a:endParaRPr sz="1800" dirty="0"/>
          </a:p>
        </p:txBody>
      </p:sp>
      <p:sp>
        <p:nvSpPr>
          <p:cNvPr id="8417" name="Google Shape;8417;p41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7673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Estimated – 210,00*3 = 630,00 </a:t>
            </a:r>
            <a:r>
              <a:rPr lang="en-US" dirty="0" err="1" smtClean="0"/>
              <a:t>bdt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4" name="Google Shape;8434;p44"/>
          <p:cNvSpPr txBox="1">
            <a:spLocks noGrp="1"/>
          </p:cNvSpPr>
          <p:nvPr>
            <p:ph type="title"/>
          </p:nvPr>
        </p:nvSpPr>
        <p:spPr>
          <a:xfrm>
            <a:off x="1508050" y="2615574"/>
            <a:ext cx="2836844" cy="16755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 smtClean="0"/>
              <a:t>cost Offline </a:t>
            </a:r>
            <a:br>
              <a:rPr lang="en" dirty="0" smtClean="0"/>
            </a:br>
            <a:r>
              <a:rPr lang="en" dirty="0" smtClean="0"/>
              <a:t>Volunteerc cost</a:t>
            </a:r>
            <a:br>
              <a:rPr lang="en" dirty="0" smtClean="0"/>
            </a:br>
            <a:r>
              <a:rPr lang="en" dirty="0" smtClean="0"/>
              <a:t>Doctor Cost  </a:t>
            </a:r>
            <a:br>
              <a:rPr lang="en" dirty="0" smtClean="0"/>
            </a:br>
            <a:r>
              <a:rPr lang="en" dirty="0" smtClean="0"/>
              <a:t>Rural Campaing </a:t>
            </a:r>
            <a:endParaRPr dirty="0"/>
          </a:p>
        </p:txBody>
      </p:sp>
      <p:sp>
        <p:nvSpPr>
          <p:cNvPr id="8435" name="Google Shape;8435;p44"/>
          <p:cNvSpPr txBox="1">
            <a:spLocks noGrp="1"/>
          </p:cNvSpPr>
          <p:nvPr>
            <p:ph type="title" idx="2"/>
          </p:nvPr>
        </p:nvSpPr>
        <p:spPr>
          <a:xfrm>
            <a:off x="4931707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 online </a:t>
            </a:r>
            <a:endParaRPr dirty="0"/>
          </a:p>
        </p:txBody>
      </p:sp>
      <p:sp>
        <p:nvSpPr>
          <p:cNvPr id="8436" name="Google Shape;8436;p44"/>
          <p:cNvSpPr txBox="1">
            <a:spLocks noGrp="1"/>
          </p:cNvSpPr>
          <p:nvPr>
            <p:ph type="subTitle" idx="1"/>
          </p:nvPr>
        </p:nvSpPr>
        <p:spPr>
          <a:xfrm>
            <a:off x="4931707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Marketing </a:t>
            </a:r>
            <a:endParaRPr dirty="0"/>
          </a:p>
        </p:txBody>
      </p:sp>
      <p:sp>
        <p:nvSpPr>
          <p:cNvPr id="8437" name="Google Shape;8437;p44"/>
          <p:cNvSpPr txBox="1">
            <a:spLocks noGrp="1"/>
          </p:cNvSpPr>
          <p:nvPr>
            <p:ph type="subTitle" idx="3"/>
          </p:nvPr>
        </p:nvSpPr>
        <p:spPr>
          <a:xfrm>
            <a:off x="1508050" y="4960469"/>
            <a:ext cx="2704200" cy="45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Costing during offline campaing </a:t>
            </a:r>
            <a:endParaRPr dirty="0"/>
          </a:p>
        </p:txBody>
      </p:sp>
      <p:grpSp>
        <p:nvGrpSpPr>
          <p:cNvPr id="8439" name="Google Shape;8439;p44"/>
          <p:cNvGrpSpPr/>
          <p:nvPr/>
        </p:nvGrpSpPr>
        <p:grpSpPr>
          <a:xfrm>
            <a:off x="2621050" y="1883746"/>
            <a:ext cx="478199" cy="478199"/>
            <a:chOff x="1001938" y="1513075"/>
            <a:chExt cx="349025" cy="349025"/>
          </a:xfrm>
        </p:grpSpPr>
        <p:sp>
          <p:nvSpPr>
            <p:cNvPr id="8440" name="Google Shape;8440;p44"/>
            <p:cNvSpPr/>
            <p:nvPr/>
          </p:nvSpPr>
          <p:spPr>
            <a:xfrm>
              <a:off x="1056888" y="1581700"/>
              <a:ext cx="239125" cy="211500"/>
            </a:xfrm>
            <a:custGeom>
              <a:avLst/>
              <a:gdLst/>
              <a:ahLst/>
              <a:cxnLst/>
              <a:rect l="l" t="t" r="r" b="b"/>
              <a:pathLst>
                <a:path w="9565" h="8460" extrusionOk="0">
                  <a:moveTo>
                    <a:pt x="6685" y="0"/>
                  </a:moveTo>
                  <a:cubicBezTo>
                    <a:pt x="6529" y="11"/>
                    <a:pt x="6395" y="101"/>
                    <a:pt x="6328" y="246"/>
                  </a:cubicBezTo>
                  <a:lnTo>
                    <a:pt x="3248" y="6886"/>
                  </a:lnTo>
                  <a:lnTo>
                    <a:pt x="2188" y="3036"/>
                  </a:lnTo>
                  <a:cubicBezTo>
                    <a:pt x="2132" y="2857"/>
                    <a:pt x="1964" y="2734"/>
                    <a:pt x="1775" y="2734"/>
                  </a:cubicBezTo>
                  <a:lnTo>
                    <a:pt x="424" y="2734"/>
                  </a:lnTo>
                  <a:cubicBezTo>
                    <a:pt x="190" y="2734"/>
                    <a:pt x="0" y="2913"/>
                    <a:pt x="12" y="3147"/>
                  </a:cubicBezTo>
                  <a:cubicBezTo>
                    <a:pt x="12" y="3370"/>
                    <a:pt x="190" y="3560"/>
                    <a:pt x="424" y="3560"/>
                  </a:cubicBezTo>
                  <a:lnTo>
                    <a:pt x="1473" y="3560"/>
                  </a:lnTo>
                  <a:lnTo>
                    <a:pt x="2757" y="8158"/>
                  </a:lnTo>
                  <a:cubicBezTo>
                    <a:pt x="2801" y="8325"/>
                    <a:pt x="2947" y="8448"/>
                    <a:pt x="3114" y="8459"/>
                  </a:cubicBezTo>
                  <a:lnTo>
                    <a:pt x="3147" y="8459"/>
                  </a:lnTo>
                  <a:cubicBezTo>
                    <a:pt x="3304" y="8459"/>
                    <a:pt x="3449" y="8370"/>
                    <a:pt x="3527" y="8236"/>
                  </a:cubicBezTo>
                  <a:lnTo>
                    <a:pt x="6953" y="826"/>
                  </a:lnTo>
                  <a:lnTo>
                    <a:pt x="9140" y="826"/>
                  </a:lnTo>
                  <a:cubicBezTo>
                    <a:pt x="9363" y="826"/>
                    <a:pt x="9553" y="647"/>
                    <a:pt x="9564" y="424"/>
                  </a:cubicBezTo>
                  <a:cubicBezTo>
                    <a:pt x="9553" y="190"/>
                    <a:pt x="9374" y="11"/>
                    <a:pt x="9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44"/>
            <p:cNvSpPr/>
            <p:nvPr/>
          </p:nvSpPr>
          <p:spPr>
            <a:xfrm>
              <a:off x="1001938" y="1513075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11938" y="826"/>
                  </a:moveTo>
                  <a:cubicBezTo>
                    <a:pt x="12610" y="826"/>
                    <a:pt x="13146" y="1379"/>
                    <a:pt x="13146" y="2053"/>
                  </a:cubicBezTo>
                  <a:lnTo>
                    <a:pt x="13146" y="11918"/>
                  </a:lnTo>
                  <a:cubicBezTo>
                    <a:pt x="13146" y="12599"/>
                    <a:pt x="12599" y="13146"/>
                    <a:pt x="11918" y="13146"/>
                  </a:cubicBezTo>
                  <a:lnTo>
                    <a:pt x="2053" y="13146"/>
                  </a:lnTo>
                  <a:cubicBezTo>
                    <a:pt x="1373" y="13146"/>
                    <a:pt x="815" y="12599"/>
                    <a:pt x="826" y="11918"/>
                  </a:cubicBezTo>
                  <a:lnTo>
                    <a:pt x="826" y="2053"/>
                  </a:lnTo>
                  <a:cubicBezTo>
                    <a:pt x="815" y="1379"/>
                    <a:pt x="1362" y="826"/>
                    <a:pt x="2033" y="826"/>
                  </a:cubicBezTo>
                  <a:cubicBezTo>
                    <a:pt x="2040" y="826"/>
                    <a:pt x="2047" y="826"/>
                    <a:pt x="2053" y="826"/>
                  </a:cubicBezTo>
                  <a:lnTo>
                    <a:pt x="11918" y="826"/>
                  </a:lnTo>
                  <a:cubicBezTo>
                    <a:pt x="11925" y="826"/>
                    <a:pt x="11932" y="826"/>
                    <a:pt x="11938" y="826"/>
                  </a:cubicBezTo>
                  <a:close/>
                  <a:moveTo>
                    <a:pt x="2053" y="0"/>
                  </a:moveTo>
                  <a:cubicBezTo>
                    <a:pt x="915" y="0"/>
                    <a:pt x="0" y="915"/>
                    <a:pt x="0" y="2053"/>
                  </a:cubicBezTo>
                  <a:lnTo>
                    <a:pt x="0" y="11918"/>
                  </a:lnTo>
                  <a:cubicBezTo>
                    <a:pt x="0" y="13045"/>
                    <a:pt x="915" y="13960"/>
                    <a:pt x="2053" y="13960"/>
                  </a:cubicBezTo>
                  <a:lnTo>
                    <a:pt x="11918" y="13960"/>
                  </a:lnTo>
                  <a:cubicBezTo>
                    <a:pt x="13045" y="13960"/>
                    <a:pt x="13961" y="13045"/>
                    <a:pt x="13961" y="11918"/>
                  </a:cubicBezTo>
                  <a:lnTo>
                    <a:pt x="13961" y="2053"/>
                  </a:lnTo>
                  <a:cubicBezTo>
                    <a:pt x="13961" y="915"/>
                    <a:pt x="13045" y="0"/>
                    <a:pt x="11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2" name="Google Shape;8442;p44"/>
          <p:cNvGrpSpPr/>
          <p:nvPr/>
        </p:nvGrpSpPr>
        <p:grpSpPr>
          <a:xfrm>
            <a:off x="6044519" y="1883746"/>
            <a:ext cx="478576" cy="478199"/>
            <a:chOff x="4026438" y="1513075"/>
            <a:chExt cx="349300" cy="349025"/>
          </a:xfrm>
        </p:grpSpPr>
        <p:sp>
          <p:nvSpPr>
            <p:cNvPr id="8443" name="Google Shape;8443;p44"/>
            <p:cNvSpPr/>
            <p:nvPr/>
          </p:nvSpPr>
          <p:spPr>
            <a:xfrm>
              <a:off x="4146113" y="1568225"/>
              <a:ext cx="110225" cy="238925"/>
            </a:xfrm>
            <a:custGeom>
              <a:avLst/>
              <a:gdLst/>
              <a:ahLst/>
              <a:cxnLst/>
              <a:rect l="l" t="t" r="r" b="b"/>
              <a:pathLst>
                <a:path w="4409" h="9557" extrusionOk="0">
                  <a:moveTo>
                    <a:pt x="3945" y="1"/>
                  </a:moveTo>
                  <a:cubicBezTo>
                    <a:pt x="3778" y="1"/>
                    <a:pt x="3621" y="103"/>
                    <a:pt x="3560" y="260"/>
                  </a:cubicBezTo>
                  <a:lnTo>
                    <a:pt x="90" y="8987"/>
                  </a:lnTo>
                  <a:cubicBezTo>
                    <a:pt x="1" y="9199"/>
                    <a:pt x="101" y="9444"/>
                    <a:pt x="324" y="9523"/>
                  </a:cubicBezTo>
                  <a:lnTo>
                    <a:pt x="458" y="9556"/>
                  </a:lnTo>
                  <a:cubicBezTo>
                    <a:pt x="637" y="9556"/>
                    <a:pt x="793" y="9444"/>
                    <a:pt x="849" y="9288"/>
                  </a:cubicBezTo>
                  <a:lnTo>
                    <a:pt x="4330" y="573"/>
                  </a:lnTo>
                  <a:cubicBezTo>
                    <a:pt x="4409" y="350"/>
                    <a:pt x="4308" y="115"/>
                    <a:pt x="4085" y="26"/>
                  </a:cubicBezTo>
                  <a:cubicBezTo>
                    <a:pt x="4039" y="9"/>
                    <a:pt x="3991" y="1"/>
                    <a:pt x="3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44"/>
            <p:cNvSpPr/>
            <p:nvPr/>
          </p:nvSpPr>
          <p:spPr>
            <a:xfrm>
              <a:off x="4078588" y="1566350"/>
              <a:ext cx="108850" cy="106325"/>
            </a:xfrm>
            <a:custGeom>
              <a:avLst/>
              <a:gdLst/>
              <a:ahLst/>
              <a:cxnLst/>
              <a:rect l="l" t="t" r="r" b="b"/>
              <a:pathLst>
                <a:path w="4354" h="4253" extrusionOk="0">
                  <a:moveTo>
                    <a:pt x="2177" y="0"/>
                  </a:moveTo>
                  <a:cubicBezTo>
                    <a:pt x="1920" y="0"/>
                    <a:pt x="1719" y="235"/>
                    <a:pt x="1764" y="491"/>
                  </a:cubicBezTo>
                  <a:lnTo>
                    <a:pt x="1764" y="1719"/>
                  </a:lnTo>
                  <a:lnTo>
                    <a:pt x="537" y="1719"/>
                  </a:lnTo>
                  <a:cubicBezTo>
                    <a:pt x="1" y="1719"/>
                    <a:pt x="1" y="2522"/>
                    <a:pt x="537" y="2534"/>
                  </a:cubicBezTo>
                  <a:lnTo>
                    <a:pt x="1764" y="2534"/>
                  </a:lnTo>
                  <a:lnTo>
                    <a:pt x="1764" y="3761"/>
                  </a:lnTo>
                  <a:cubicBezTo>
                    <a:pt x="1719" y="4018"/>
                    <a:pt x="1920" y="4252"/>
                    <a:pt x="2177" y="4252"/>
                  </a:cubicBezTo>
                  <a:cubicBezTo>
                    <a:pt x="2445" y="4252"/>
                    <a:pt x="2635" y="4018"/>
                    <a:pt x="2590" y="3761"/>
                  </a:cubicBezTo>
                  <a:lnTo>
                    <a:pt x="2590" y="2534"/>
                  </a:lnTo>
                  <a:lnTo>
                    <a:pt x="3817" y="2534"/>
                  </a:lnTo>
                  <a:cubicBezTo>
                    <a:pt x="4353" y="2522"/>
                    <a:pt x="4353" y="1719"/>
                    <a:pt x="3817" y="1719"/>
                  </a:cubicBezTo>
                  <a:lnTo>
                    <a:pt x="2590" y="1719"/>
                  </a:lnTo>
                  <a:lnTo>
                    <a:pt x="2590" y="491"/>
                  </a:lnTo>
                  <a:cubicBezTo>
                    <a:pt x="2635" y="235"/>
                    <a:pt x="244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44"/>
            <p:cNvSpPr/>
            <p:nvPr/>
          </p:nvSpPr>
          <p:spPr>
            <a:xfrm>
              <a:off x="4026438" y="1513075"/>
              <a:ext cx="349300" cy="349025"/>
            </a:xfrm>
            <a:custGeom>
              <a:avLst/>
              <a:gdLst/>
              <a:ahLst/>
              <a:cxnLst/>
              <a:rect l="l" t="t" r="r" b="b"/>
              <a:pathLst>
                <a:path w="13972" h="13961" extrusionOk="0">
                  <a:moveTo>
                    <a:pt x="2033" y="826"/>
                  </a:moveTo>
                  <a:cubicBezTo>
                    <a:pt x="2040" y="826"/>
                    <a:pt x="2047" y="826"/>
                    <a:pt x="2053" y="826"/>
                  </a:cubicBezTo>
                  <a:lnTo>
                    <a:pt x="11930" y="826"/>
                  </a:lnTo>
                  <a:cubicBezTo>
                    <a:pt x="12610" y="826"/>
                    <a:pt x="13157" y="1373"/>
                    <a:pt x="13157" y="2053"/>
                  </a:cubicBezTo>
                  <a:lnTo>
                    <a:pt x="13157" y="11918"/>
                  </a:lnTo>
                  <a:cubicBezTo>
                    <a:pt x="13157" y="12588"/>
                    <a:pt x="12610" y="13146"/>
                    <a:pt x="11930" y="13146"/>
                  </a:cubicBezTo>
                  <a:lnTo>
                    <a:pt x="2053" y="13146"/>
                  </a:lnTo>
                  <a:cubicBezTo>
                    <a:pt x="1373" y="13146"/>
                    <a:pt x="815" y="12599"/>
                    <a:pt x="826" y="11918"/>
                  </a:cubicBezTo>
                  <a:lnTo>
                    <a:pt x="826" y="2053"/>
                  </a:lnTo>
                  <a:cubicBezTo>
                    <a:pt x="815" y="1379"/>
                    <a:pt x="1362" y="826"/>
                    <a:pt x="2033" y="826"/>
                  </a:cubicBezTo>
                  <a:close/>
                  <a:moveTo>
                    <a:pt x="2053" y="0"/>
                  </a:moveTo>
                  <a:cubicBezTo>
                    <a:pt x="926" y="0"/>
                    <a:pt x="0" y="915"/>
                    <a:pt x="0" y="2053"/>
                  </a:cubicBezTo>
                  <a:lnTo>
                    <a:pt x="0" y="11918"/>
                  </a:lnTo>
                  <a:cubicBezTo>
                    <a:pt x="0" y="13045"/>
                    <a:pt x="926" y="13960"/>
                    <a:pt x="2053" y="13960"/>
                  </a:cubicBezTo>
                  <a:lnTo>
                    <a:pt x="11930" y="13960"/>
                  </a:lnTo>
                  <a:cubicBezTo>
                    <a:pt x="13057" y="13960"/>
                    <a:pt x="13972" y="13045"/>
                    <a:pt x="13972" y="11918"/>
                  </a:cubicBezTo>
                  <a:lnTo>
                    <a:pt x="13972" y="2053"/>
                  </a:lnTo>
                  <a:cubicBezTo>
                    <a:pt x="13972" y="915"/>
                    <a:pt x="13057" y="0"/>
                    <a:pt x="1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44"/>
            <p:cNvSpPr/>
            <p:nvPr/>
          </p:nvSpPr>
          <p:spPr>
            <a:xfrm>
              <a:off x="4215013" y="1745725"/>
              <a:ext cx="108850" cy="20125"/>
            </a:xfrm>
            <a:custGeom>
              <a:avLst/>
              <a:gdLst/>
              <a:ahLst/>
              <a:cxnLst/>
              <a:rect l="l" t="t" r="r" b="b"/>
              <a:pathLst>
                <a:path w="4354" h="805" extrusionOk="0">
                  <a:moveTo>
                    <a:pt x="537" y="1"/>
                  </a:moveTo>
                  <a:cubicBezTo>
                    <a:pt x="1" y="1"/>
                    <a:pt x="1" y="804"/>
                    <a:pt x="537" y="804"/>
                  </a:cubicBezTo>
                  <a:lnTo>
                    <a:pt x="3817" y="804"/>
                  </a:lnTo>
                  <a:cubicBezTo>
                    <a:pt x="4353" y="804"/>
                    <a:pt x="4353" y="1"/>
                    <a:pt x="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" y="0"/>
            <a:ext cx="8868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713225" y="539500"/>
            <a:ext cx="7717500" cy="4056406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49" y="773721"/>
            <a:ext cx="3443246" cy="3443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688000" y="1460205"/>
            <a:ext cx="7717500" cy="22740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            Team SAARF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rogressively </a:t>
            </a:r>
            <a:r>
              <a:rPr lang="en-GB" dirty="0"/>
              <a:t>utilized in the medical care </a:t>
            </a:r>
            <a:r>
              <a:rPr lang="en-GB" dirty="0" smtClean="0"/>
              <a:t>sector</a:t>
            </a:r>
          </a:p>
          <a:p>
            <a:r>
              <a:rPr lang="en-GB" dirty="0" smtClean="0"/>
              <a:t>Upgrade </a:t>
            </a:r>
            <a:r>
              <a:rPr lang="en-GB" dirty="0"/>
              <a:t>the service and </a:t>
            </a:r>
            <a:r>
              <a:rPr lang="en-GB" dirty="0" smtClean="0"/>
              <a:t>reduce </a:t>
            </a:r>
            <a:r>
              <a:rPr lang="en-GB" dirty="0"/>
              <a:t>costs</a:t>
            </a:r>
            <a:r>
              <a:rPr lang="en-GB" dirty="0" smtClean="0"/>
              <a:t> </a:t>
            </a:r>
          </a:p>
          <a:p>
            <a:r>
              <a:rPr lang="en-GB" dirty="0" smtClean="0"/>
              <a:t>Emergency services with full potentiality</a:t>
            </a:r>
          </a:p>
          <a:p>
            <a:r>
              <a:rPr lang="en-GB" dirty="0"/>
              <a:t>e</a:t>
            </a:r>
            <a:r>
              <a:rPr lang="en-GB" dirty="0" smtClean="0"/>
              <a:t>-Pharmacy  </a:t>
            </a:r>
          </a:p>
          <a:p>
            <a:r>
              <a:rPr lang="en-GB" dirty="0" smtClean="0"/>
              <a:t>Equal Gender opportunities </a:t>
            </a:r>
          </a:p>
          <a:p>
            <a:r>
              <a:rPr lang="en-GB" dirty="0" smtClean="0"/>
              <a:t>Elderly Health Care </a:t>
            </a:r>
          </a:p>
          <a:p>
            <a:r>
              <a:rPr lang="en-GB" dirty="0" smtClean="0"/>
              <a:t>Nurse Service </a:t>
            </a:r>
          </a:p>
          <a:p>
            <a:r>
              <a:rPr lang="en-GB" dirty="0" smtClean="0"/>
              <a:t>Decentralization of medical Heath Care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Health</a:t>
            </a:r>
            <a:r>
              <a:rPr lang="en-US" dirty="0" err="1" smtClean="0">
                <a:solidFill>
                  <a:srgbClr val="FF0000"/>
                </a:solidFill>
              </a:rPr>
              <a:t>Tech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4211794"/>
          </a:xfrm>
        </p:spPr>
        <p:txBody>
          <a:bodyPr/>
          <a:lstStyle/>
          <a:p>
            <a:pPr algn="ctr"/>
            <a:r>
              <a:rPr lang="en-US" dirty="0" smtClean="0"/>
              <a:t>Less is 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Features - </a:t>
            </a:r>
            <a:endParaRPr dirty="0"/>
          </a:p>
        </p:txBody>
      </p:sp>
      <p:sp>
        <p:nvSpPr>
          <p:cNvPr id="8364" name="Google Shape;8364;p38"/>
          <p:cNvSpPr txBox="1">
            <a:spLocks noGrp="1"/>
          </p:cNvSpPr>
          <p:nvPr>
            <p:ph type="subTitle" idx="1"/>
          </p:nvPr>
        </p:nvSpPr>
        <p:spPr>
          <a:xfrm>
            <a:off x="1110516" y="1125203"/>
            <a:ext cx="6444320" cy="3654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Emergency services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Rural health care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Pharmacy services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Elderly heath care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" y="114217"/>
            <a:ext cx="742975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Elderly Health 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Health checker Board </a:t>
            </a:r>
          </a:p>
          <a:p>
            <a:r>
              <a:rPr lang="en-US" dirty="0" smtClean="0"/>
              <a:t>Nurse Service </a:t>
            </a:r>
          </a:p>
          <a:p>
            <a:r>
              <a:rPr lang="en-US" dirty="0" smtClean="0"/>
              <a:t>Diet Chart </a:t>
            </a:r>
          </a:p>
          <a:p>
            <a:r>
              <a:rPr lang="en-US" dirty="0" smtClean="0"/>
              <a:t>Offline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" y="114217"/>
            <a:ext cx="742975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222</Words>
  <Application>Microsoft Office PowerPoint</Application>
  <PresentationFormat>On-screen Show (16:9)</PresentationFormat>
  <Paragraphs>78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Nunito Light</vt:lpstr>
      <vt:lpstr>Wingdings</vt:lpstr>
      <vt:lpstr>Bebas Neue</vt:lpstr>
      <vt:lpstr>Shrikhand</vt:lpstr>
      <vt:lpstr>Open Sans</vt:lpstr>
      <vt:lpstr>Roboto Condensed Light</vt:lpstr>
      <vt:lpstr>Arial</vt:lpstr>
      <vt:lpstr>Math Subject for Elementary - 4th Grade: Operations and Algebraic Thinking by Slidesgo</vt:lpstr>
      <vt:lpstr>Team no -11</vt:lpstr>
      <vt:lpstr>PowerPoint Presentation</vt:lpstr>
      <vt:lpstr>                         Team SAARF</vt:lpstr>
      <vt:lpstr>What is HealthTech Care?</vt:lpstr>
      <vt:lpstr>Less is more </vt:lpstr>
      <vt:lpstr>Key Features - </vt:lpstr>
      <vt:lpstr>PowerPoint Presentation</vt:lpstr>
      <vt:lpstr>Elderly Health Care</vt:lpstr>
      <vt:lpstr>PowerPoint Presentation</vt:lpstr>
      <vt:lpstr>E-Pharmacy Service </vt:lpstr>
      <vt:lpstr>Revenue </vt:lpstr>
      <vt:lpstr>Offline Cmpaing </vt:lpstr>
      <vt:lpstr>Long term  revenue calculation </vt:lpstr>
      <vt:lpstr>Piloting in 3 rural areas </vt:lpstr>
      <vt:lpstr>cost Offline  Volunteerc cost Doctor Cost   Rural Campaing </vt:lpstr>
      <vt:lpstr>PowerPoint Presentation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modified xsi:type="dcterms:W3CDTF">2021-11-26T10:55:05Z</dcterms:modified>
</cp:coreProperties>
</file>