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ња Дробњак" userId="fd194f43-9dcc-4490-8b22-50f235bb6fc1" providerId="ADAL" clId="{F353EE21-E7D9-4DCD-8E63-394ECF4D5496}"/>
    <pc:docChg chg="custSel modSld">
      <pc:chgData name="Сања Дробњак" userId="fd194f43-9dcc-4490-8b22-50f235bb6fc1" providerId="ADAL" clId="{F353EE21-E7D9-4DCD-8E63-394ECF4D5496}" dt="2024-06-12T00:24:58.952" v="153" actId="20577"/>
      <pc:docMkLst>
        <pc:docMk/>
      </pc:docMkLst>
      <pc:sldChg chg="modSp mod">
        <pc:chgData name="Сања Дробњак" userId="fd194f43-9dcc-4490-8b22-50f235bb6fc1" providerId="ADAL" clId="{F353EE21-E7D9-4DCD-8E63-394ECF4D5496}" dt="2024-06-12T00:24:58.952" v="153" actId="20577"/>
        <pc:sldMkLst>
          <pc:docMk/>
          <pc:sldMk cId="1791028954" sldId="268"/>
        </pc:sldMkLst>
        <pc:spChg chg="mod">
          <ac:chgData name="Сања Дробњак" userId="fd194f43-9dcc-4490-8b22-50f235bb6fc1" providerId="ADAL" clId="{F353EE21-E7D9-4DCD-8E63-394ECF4D5496}" dt="2024-06-12T00:24:58.952" v="153" actId="20577"/>
          <ac:spMkLst>
            <pc:docMk/>
            <pc:sldMk cId="1791028954" sldId="268"/>
            <ac:spMk id="3" creationId="{FDD0DF02-2F90-308A-5BB7-A23C8D6700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24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8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CD6F-7884-1428-1B89-D6C3BA627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2678" y="1812328"/>
            <a:ext cx="8915399" cy="2262781"/>
          </a:xfrm>
        </p:spPr>
        <p:txBody>
          <a:bodyPr>
            <a:normAutofit/>
          </a:bodyPr>
          <a:lstStyle/>
          <a:p>
            <a:r>
              <a:rPr lang="sr-Cyrl-RS" sz="6000" dirty="0"/>
              <a:t>Мрежа знања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1660-C1EE-DB87-FA91-8523CB1F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3251" y="4482651"/>
            <a:ext cx="3952549" cy="2375349"/>
          </a:xfrm>
        </p:spPr>
        <p:txBody>
          <a:bodyPr>
            <a:noAutofit/>
          </a:bodyPr>
          <a:lstStyle/>
          <a:p>
            <a:r>
              <a:rPr lang="sr-Cyrl-RS" sz="1800" dirty="0"/>
              <a:t>Програмерски Пионири,</a:t>
            </a:r>
          </a:p>
          <a:p>
            <a:r>
              <a:rPr lang="sr-Cyrl-RS" sz="1800" dirty="0"/>
              <a:t>Лука Скоко</a:t>
            </a:r>
            <a:r>
              <a:rPr lang="en-US" sz="1800" dirty="0"/>
              <a:t> 2021/0497</a:t>
            </a:r>
            <a:r>
              <a:rPr lang="sr-Cyrl-RS" sz="1800" dirty="0"/>
              <a:t>,</a:t>
            </a:r>
          </a:p>
          <a:p>
            <a:r>
              <a:rPr lang="sr-Cyrl-RS" sz="1800" dirty="0"/>
              <a:t>Сања Дробњак</a:t>
            </a:r>
            <a:r>
              <a:rPr lang="en-US" sz="1800" dirty="0"/>
              <a:t> 2021/0492</a:t>
            </a:r>
            <a:r>
              <a:rPr lang="sr-Cyrl-RS" sz="1800" dirty="0"/>
              <a:t>,</a:t>
            </a:r>
          </a:p>
          <a:p>
            <a:r>
              <a:rPr lang="sr-Cyrl-RS" sz="1800" dirty="0"/>
              <a:t>Тања Квашчев</a:t>
            </a:r>
            <a:r>
              <a:rPr lang="en-US" sz="1800" dirty="0"/>
              <a:t> 2021/0031</a:t>
            </a:r>
            <a:r>
              <a:rPr lang="sr-Cyrl-RS" sz="1800" dirty="0"/>
              <a:t>, </a:t>
            </a:r>
          </a:p>
          <a:p>
            <a:r>
              <a:rPr lang="sr-Cyrl-RS" sz="1800" dirty="0"/>
              <a:t>Иван Чанчар</a:t>
            </a:r>
            <a:r>
              <a:rPr lang="en-US" sz="1800" dirty="0"/>
              <a:t> 2021/0604</a:t>
            </a:r>
            <a:r>
              <a:rPr lang="sr-Cyrl-RS" sz="1800" dirty="0"/>
              <a:t>,</a:t>
            </a:r>
          </a:p>
          <a:p>
            <a:endParaRPr lang="en-US" sz="1800" dirty="0"/>
          </a:p>
        </p:txBody>
      </p:sp>
      <p:pic>
        <p:nvPicPr>
          <p:cNvPr id="5" name="Picture 4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95B32FCD-123F-0F88-E873-3A3BF9E0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9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6: Моделовање веб 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1403685"/>
            <a:ext cx="10429791" cy="5454315"/>
          </a:xfrm>
        </p:spPr>
        <p:txBody>
          <a:bodyPr>
            <a:noAutofit/>
          </a:bodyPr>
          <a:lstStyle/>
          <a:p>
            <a:r>
              <a:rPr lang="sr-Cyrl-RS" sz="2000" dirty="0"/>
              <a:t>Класни дијаграм модела</a:t>
            </a:r>
          </a:p>
          <a:p>
            <a:r>
              <a:rPr lang="sr-Cyrl-RS" sz="2000" dirty="0"/>
              <a:t>Дијаграм случајева коришћења:</a:t>
            </a:r>
          </a:p>
          <a:p>
            <a:pPr lvl="1"/>
            <a:r>
              <a:rPr lang="sr-Cyrl-RS" sz="2000" dirty="0"/>
              <a:t>Регистрован корисник</a:t>
            </a:r>
          </a:p>
          <a:p>
            <a:pPr lvl="1"/>
            <a:r>
              <a:rPr lang="sr-Cyrl-RS" sz="2000" dirty="0"/>
              <a:t>Гост</a:t>
            </a:r>
          </a:p>
          <a:p>
            <a:pPr lvl="1"/>
            <a:r>
              <a:rPr lang="sr-Cyrl-RS" sz="2000" dirty="0"/>
              <a:t>Администратор</a:t>
            </a:r>
          </a:p>
          <a:p>
            <a:pPr lvl="1"/>
            <a:r>
              <a:rPr lang="sr-Cyrl-RS" sz="2000" dirty="0"/>
              <a:t>Модератор</a:t>
            </a:r>
          </a:p>
          <a:p>
            <a:r>
              <a:rPr lang="sr-Cyrl-RS" sz="2000" dirty="0"/>
              <a:t>Дијаграм интеракције</a:t>
            </a:r>
          </a:p>
          <a:p>
            <a:pPr lvl="1"/>
            <a:r>
              <a:rPr lang="sr-Cyrl-RS" sz="2000" dirty="0"/>
              <a:t>Реализација додавања модератора од стране администратора</a:t>
            </a:r>
          </a:p>
          <a:p>
            <a:pPr lvl="1"/>
            <a:r>
              <a:rPr lang="sr-Cyrl-RS" sz="2000" dirty="0"/>
              <a:t>Реализација регистровања корисника од стране госта</a:t>
            </a:r>
          </a:p>
          <a:p>
            <a:pPr lvl="1"/>
            <a:r>
              <a:rPr lang="sr-Cyrl-RS" sz="2000" dirty="0"/>
              <a:t>Реализација пријављивања модератора на систем и додавања појма у игру</a:t>
            </a:r>
          </a:p>
          <a:p>
            <a:pPr lvl="1"/>
            <a:r>
              <a:rPr lang="sr-Cyrl-RS" sz="2000" dirty="0"/>
              <a:t>Реализација пријављивања на систем од стране регистрованог корисника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4D49A59-7A4A-FB1F-ECBB-58492A8D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3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7: Тестирање веб 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3" y="1989646"/>
            <a:ext cx="10429791" cy="3889917"/>
          </a:xfrm>
        </p:spPr>
        <p:txBody>
          <a:bodyPr>
            <a:normAutofit/>
          </a:bodyPr>
          <a:lstStyle/>
          <a:p>
            <a:pPr lvl="1"/>
            <a:r>
              <a:rPr lang="sr-Cyrl-RS" sz="2000" dirty="0"/>
              <a:t>Аутоматски тестови коришћењем додатка </a:t>
            </a:r>
            <a:r>
              <a:rPr lang="en-US" sz="2000" dirty="0"/>
              <a:t>Selenium IDE</a:t>
            </a:r>
            <a:r>
              <a:rPr lang="sr-Cyrl-RS" sz="2000" dirty="0"/>
              <a:t> за тестирање корисничког интерфејса: 13</a:t>
            </a:r>
            <a:r>
              <a:rPr lang="en-US" sz="2000" dirty="0"/>
              <a:t> </a:t>
            </a:r>
            <a:r>
              <a:rPr lang="sr-Cyrl-RS" sz="2000" dirty="0"/>
              <a:t>за тестирање функционалности администратора, 30 за тестирање функционалности модератора</a:t>
            </a:r>
            <a:r>
              <a:rPr lang="en-US" sz="2000" dirty="0"/>
              <a:t> </a:t>
            </a:r>
            <a:r>
              <a:rPr lang="sr-Cyrl-RS" sz="2000" dirty="0"/>
              <a:t>и 16 за тестирање пријављивања на систем и регистровања постојећег корисника.</a:t>
            </a:r>
          </a:p>
          <a:p>
            <a:pPr lvl="1"/>
            <a:r>
              <a:rPr lang="sr-Cyrl-RS" sz="2000" dirty="0"/>
              <a:t>Аутоматски тестови писани скриптовима помоћи </a:t>
            </a:r>
            <a:r>
              <a:rPr lang="en-US" sz="2000" dirty="0"/>
              <a:t>Selenium WebDriver-a</a:t>
            </a:r>
            <a:r>
              <a:rPr lang="sr-Cyrl-RS" sz="2000" dirty="0"/>
              <a:t> за тестирање корисничког интерфејса: 4 за тестирање функционалности администратора</a:t>
            </a:r>
            <a:r>
              <a:rPr lang="en-US" sz="2000" dirty="0"/>
              <a:t> </a:t>
            </a:r>
            <a:r>
              <a:rPr lang="sr-Cyrl-RS" sz="2000" dirty="0"/>
              <a:t>и 4 за тестирање пријављивања постојећег корисника на систем.</a:t>
            </a:r>
          </a:p>
          <a:p>
            <a:pPr lvl="1"/>
            <a:r>
              <a:rPr lang="sr-Cyrl-RS" sz="2000" dirty="0"/>
              <a:t>Јединично тестирање контролера и модела: </a:t>
            </a:r>
            <a:r>
              <a:rPr lang="en-US" sz="2000" dirty="0"/>
              <a:t>4</a:t>
            </a:r>
            <a:r>
              <a:rPr lang="sr-Cyrl-RS" sz="2000" dirty="0"/>
              <a:t>, по један за сваку игру у окршају.</a:t>
            </a:r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C613EA95-456D-D3DF-0AEE-AAA40901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8B8D-41A1-504E-F09E-3E2B54FB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6141"/>
            <a:ext cx="8911687" cy="1280890"/>
          </a:xfrm>
        </p:spPr>
        <p:txBody>
          <a:bodyPr>
            <a:normAutofit/>
          </a:bodyPr>
          <a:lstStyle/>
          <a:p>
            <a:r>
              <a:rPr lang="sr-Cyrl-RS" sz="3400" dirty="0"/>
              <a:t>Фаза 1: Пројектни задатак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FCEC-936A-F0FE-5EF1-2356AC0C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905000"/>
            <a:ext cx="10940716" cy="4708064"/>
          </a:xfrm>
        </p:spPr>
        <p:txBody>
          <a:bodyPr>
            <a:normAutofit/>
          </a:bodyPr>
          <a:lstStyle/>
          <a:p>
            <a:r>
              <a:rPr lang="sr-Cyrl-RS" sz="2000" dirty="0"/>
              <a:t>Дефинисање намене апликације, категорије корисника, основне функционалности апликације, </a:t>
            </a:r>
            <a:r>
              <a:rPr lang="ru-RU" sz="2000" dirty="0"/>
              <a:t>идеје за даље унапређење апликације као и друге захтеве</a:t>
            </a:r>
          </a:p>
          <a:p>
            <a:r>
              <a:rPr lang="sr-Cyrl-RS" sz="2000" dirty="0"/>
              <a:t>Категорије корисника: гост, регистрован играч, модератор, администратор</a:t>
            </a:r>
          </a:p>
          <a:p>
            <a:r>
              <a:rPr lang="sr-Cyrl-RS" sz="2000" dirty="0"/>
              <a:t>Функционални захтеви: регистрација играча, пријављивање на систем, играње окршаја, додавање и брисање нових питања/појмова у играма, додавање/брисање корисника</a:t>
            </a:r>
          </a:p>
          <a:p>
            <a:r>
              <a:rPr lang="sr-Cyrl-RS" sz="2000" dirty="0"/>
              <a:t>Игре у окршају: Мрежа бројева, Скок на мрежу, Паукова шифра, Утекни пауку, Умрежавање</a:t>
            </a:r>
          </a:p>
        </p:txBody>
      </p:sp>
      <p:pic>
        <p:nvPicPr>
          <p:cNvPr id="5" name="Picture 4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075F9AFC-7DE6-A1CD-B5AC-847EF3F7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35" y="-224590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462" y="624108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400" dirty="0"/>
              <a:t>Фаза 2: Сценарио случајева употребе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62" y="1904998"/>
            <a:ext cx="10429791" cy="3889917"/>
          </a:xfrm>
        </p:spPr>
        <p:txBody>
          <a:bodyPr>
            <a:normAutofit/>
          </a:bodyPr>
          <a:lstStyle/>
          <a:p>
            <a:r>
              <a:rPr lang="sr-Cyrl-RS" sz="2000" dirty="0"/>
              <a:t>ССУ Администратор:</a:t>
            </a:r>
          </a:p>
          <a:p>
            <a:pPr lvl="1"/>
            <a:r>
              <a:rPr lang="sr-Cyrl-RS" sz="2000" dirty="0"/>
              <a:t>Сценарио пријављивања на систем као администратор,</a:t>
            </a:r>
          </a:p>
          <a:p>
            <a:pPr lvl="1"/>
            <a:r>
              <a:rPr lang="sr-Cyrl-RS" sz="2000" dirty="0"/>
              <a:t>Сценарио бирања опције додавања новог модератора</a:t>
            </a:r>
          </a:p>
          <a:p>
            <a:pPr lvl="1"/>
            <a:r>
              <a:rPr lang="sr-Cyrl-RS" sz="2000" dirty="0"/>
              <a:t> Сценарио додавања новог модератора</a:t>
            </a:r>
          </a:p>
          <a:p>
            <a:pPr lvl="1"/>
            <a:r>
              <a:rPr lang="sr-Cyrl-RS" sz="2000" dirty="0"/>
              <a:t>Сценарио бирања опције брисања модератора</a:t>
            </a:r>
          </a:p>
          <a:p>
            <a:pPr lvl="1"/>
            <a:r>
              <a:rPr lang="sr-Cyrl-RS" sz="2000" dirty="0"/>
              <a:t>Сценарио брисања постојећег модератора</a:t>
            </a:r>
          </a:p>
          <a:p>
            <a:pPr lvl="1"/>
            <a:r>
              <a:rPr lang="sr-Cyrl-RS" sz="2000" dirty="0"/>
              <a:t>Сценарио бирања опције брисања регистрованог корисника</a:t>
            </a:r>
          </a:p>
          <a:p>
            <a:pPr lvl="1"/>
            <a:r>
              <a:rPr lang="sr-Cyrl-RS" sz="2000" dirty="0"/>
              <a:t>Сценарио брисања регистрованог корисника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BEB7FB9A-2EFD-C2F2-0B07-18371065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462" y="521369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400" dirty="0"/>
              <a:t>Фаза 2: Сценарио случајева употребе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62" y="1802259"/>
            <a:ext cx="10804221" cy="4363452"/>
          </a:xfrm>
        </p:spPr>
        <p:txBody>
          <a:bodyPr>
            <a:normAutofit lnSpcReduction="10000"/>
          </a:bodyPr>
          <a:lstStyle/>
          <a:p>
            <a:r>
              <a:rPr lang="sr-Cyrl-RS" sz="2000" dirty="0"/>
              <a:t>ССУ Гост:</a:t>
            </a:r>
          </a:p>
          <a:p>
            <a:pPr lvl="1"/>
            <a:r>
              <a:rPr lang="sr-Cyrl-RS" sz="2000" dirty="0"/>
              <a:t>Сценарио избора опције гост</a:t>
            </a:r>
          </a:p>
          <a:p>
            <a:r>
              <a:rPr lang="sr-Cyrl-RS" sz="2000" dirty="0"/>
              <a:t>ССУ Регистрован корисник:</a:t>
            </a:r>
          </a:p>
          <a:p>
            <a:pPr lvl="1"/>
            <a:r>
              <a:rPr lang="sr-Cyrl-RS" sz="2000" dirty="0"/>
              <a:t>Сценарио бирања играња окршаја од стране регистрованог корисника</a:t>
            </a:r>
          </a:p>
          <a:p>
            <a:pPr lvl="1"/>
            <a:r>
              <a:rPr lang="sr-Cyrl-RS" sz="2000" dirty="0"/>
              <a:t>Сценарио бирања играња турнира од стране регистрованог корисника</a:t>
            </a:r>
          </a:p>
          <a:p>
            <a:pPr lvl="1"/>
            <a:r>
              <a:rPr lang="sr-Cyrl-RS" sz="2000" dirty="0"/>
              <a:t>Сценарио бирања прегледа профила од стране регистрованог корисника</a:t>
            </a:r>
          </a:p>
          <a:p>
            <a:r>
              <a:rPr lang="sr-Cyrl-RS" sz="2000" dirty="0"/>
              <a:t>ССУ Пријављивање корисника:</a:t>
            </a:r>
          </a:p>
          <a:p>
            <a:pPr lvl="1"/>
            <a:r>
              <a:rPr lang="sr-Cyrl-RS" sz="2000" dirty="0"/>
              <a:t>Сценарио пријављивања као регистрован корисник</a:t>
            </a:r>
          </a:p>
          <a:p>
            <a:r>
              <a:rPr lang="sr-Cyrl-RS" sz="2000" dirty="0"/>
              <a:t>ССУ Регистрација корисника:</a:t>
            </a:r>
          </a:p>
          <a:p>
            <a:pPr lvl="1"/>
            <a:r>
              <a:rPr lang="sr-Cyrl-RS" sz="2000" dirty="0"/>
              <a:t>Сценарио регистрације</a:t>
            </a:r>
          </a:p>
          <a:p>
            <a:pPr lvl="1"/>
            <a:endParaRPr lang="sr-Cyrl-RS" sz="2000" dirty="0"/>
          </a:p>
          <a:p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DF93ED8D-30D1-B2E0-B281-B99D8BD4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48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400" dirty="0"/>
              <a:t>Фаза 2: Сценарио случајева употребе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27" y="1788090"/>
            <a:ext cx="11688244" cy="5389124"/>
          </a:xfrm>
        </p:spPr>
        <p:txBody>
          <a:bodyPr numCol="2">
            <a:noAutofit/>
          </a:bodyPr>
          <a:lstStyle/>
          <a:p>
            <a:r>
              <a:rPr lang="sr-Cyrl-RS" sz="1600" dirty="0"/>
              <a:t>ССУ Модератор:</a:t>
            </a:r>
          </a:p>
          <a:p>
            <a:pPr lvl="1"/>
            <a:r>
              <a:rPr lang="sr-Cyrl-RS" dirty="0"/>
              <a:t>Сценарио избора опције модератор</a:t>
            </a:r>
          </a:p>
          <a:p>
            <a:pPr lvl="1"/>
            <a:r>
              <a:rPr lang="sr-Cyrl-RS" dirty="0"/>
              <a:t>Сценарио бирања игре скок на мрежу од стране модератора</a:t>
            </a:r>
          </a:p>
          <a:p>
            <a:pPr lvl="1"/>
            <a:r>
              <a:rPr lang="sr-Cyrl-RS" dirty="0"/>
              <a:t>Сценарио додавања питања и тачног одговора у игри скок на мррежу</a:t>
            </a:r>
          </a:p>
          <a:p>
            <a:pPr lvl="1"/>
            <a:r>
              <a:rPr lang="sr-Cyrl-RS" dirty="0"/>
              <a:t>Сценарио уклањања питања и тачног одговора у игри скок на мрежу</a:t>
            </a:r>
          </a:p>
          <a:p>
            <a:pPr lvl="1"/>
            <a:r>
              <a:rPr lang="sr-Cyrl-RS" dirty="0"/>
              <a:t>Сценарио бирања паукова шифра од стране модератора</a:t>
            </a:r>
          </a:p>
          <a:p>
            <a:pPr lvl="1"/>
            <a:r>
              <a:rPr lang="sr-Cyrl-RS" dirty="0"/>
              <a:t>Сценарио додавања речи у игри паукова шифра</a:t>
            </a:r>
          </a:p>
          <a:p>
            <a:pPr lvl="1"/>
            <a:r>
              <a:rPr lang="sr-Cyrl-RS" dirty="0"/>
              <a:t>Сценарио уклањања речи у игри паукова шифра</a:t>
            </a:r>
          </a:p>
          <a:p>
            <a:pPr lvl="1"/>
            <a:r>
              <a:rPr lang="sr-Cyrl-RS" dirty="0"/>
              <a:t>Сценарио бирања игре мрежа бројева од стране модератора</a:t>
            </a:r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en-US" dirty="0"/>
          </a:p>
          <a:p>
            <a:pPr lvl="1"/>
            <a:r>
              <a:rPr lang="sr-Cyrl-RS" dirty="0"/>
              <a:t>Сценарио додавања бројева у игри мрежа бројева</a:t>
            </a:r>
          </a:p>
          <a:p>
            <a:pPr lvl="1"/>
            <a:r>
              <a:rPr lang="sr-Cyrl-RS" dirty="0"/>
              <a:t>Сценарио уклањања бројева у игри мрежа бројева</a:t>
            </a:r>
          </a:p>
          <a:p>
            <a:pPr lvl="1"/>
            <a:r>
              <a:rPr lang="sr-Cyrl-RS" dirty="0"/>
              <a:t>Сценарио бирања игре утекни пауку од стране модератора</a:t>
            </a:r>
          </a:p>
          <a:p>
            <a:pPr lvl="1"/>
            <a:r>
              <a:rPr lang="sr-Cyrl-RS" dirty="0"/>
              <a:t>Сценарио додавања речи у игри утекни пауку</a:t>
            </a:r>
          </a:p>
          <a:p>
            <a:pPr lvl="1"/>
            <a:r>
              <a:rPr lang="sr-Cyrl-RS" dirty="0"/>
              <a:t>Сценарио уклањања речи у игри утекни пауку</a:t>
            </a:r>
          </a:p>
          <a:p>
            <a:pPr lvl="1"/>
            <a:r>
              <a:rPr lang="sr-Cyrl-RS" dirty="0"/>
              <a:t>Сценарио бирања игре умрежавање од стране модератора</a:t>
            </a:r>
          </a:p>
          <a:p>
            <a:pPr lvl="1"/>
            <a:r>
              <a:rPr lang="sr-Cyrl-RS" dirty="0"/>
              <a:t>Сценарио додавања појмова и тачних одговора у игри умрежавање</a:t>
            </a:r>
          </a:p>
          <a:p>
            <a:pPr lvl="1"/>
            <a:r>
              <a:rPr lang="sr-Cyrl-RS" dirty="0"/>
              <a:t>Сценарио уклањања појмова и тачних  одговора у игри умрежавање</a:t>
            </a:r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endParaRPr lang="sr-Cyrl-RS" sz="1600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en-US" dirty="0"/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BF45BF0-DC40-71AD-0612-1B65D23E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98" y="594949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400" dirty="0"/>
              <a:t>Фаза 2: Прототип</a:t>
            </a:r>
            <a:r>
              <a:rPr lang="en-US" sz="3400" dirty="0"/>
              <a:t> </a:t>
            </a:r>
            <a:r>
              <a:rPr lang="sr-Cyrl-RS" sz="3400" dirty="0"/>
              <a:t>апликације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90" y="1680325"/>
            <a:ext cx="10804221" cy="644586"/>
          </a:xfrm>
        </p:spPr>
        <p:txBody>
          <a:bodyPr>
            <a:normAutofit/>
          </a:bodyPr>
          <a:lstStyle/>
          <a:p>
            <a:r>
              <a:rPr lang="sr-Cyrl-RS" sz="2000" dirty="0"/>
              <a:t>1</a:t>
            </a:r>
            <a:r>
              <a:rPr lang="en-US" sz="2000" dirty="0"/>
              <a:t>4</a:t>
            </a:r>
            <a:r>
              <a:rPr lang="sr-Cyrl-RS" sz="2000" dirty="0"/>
              <a:t> </a:t>
            </a:r>
            <a:r>
              <a:rPr lang="en-US" sz="2000" dirty="0"/>
              <a:t>html </a:t>
            </a:r>
            <a:r>
              <a:rPr lang="sr-Cyrl-RS" sz="2000" dirty="0"/>
              <a:t>страница које покривају све функционалности апликације:</a:t>
            </a:r>
          </a:p>
          <a:p>
            <a:pPr lvl="1"/>
            <a:endParaRPr lang="sr-Cyrl-RS" sz="2000" dirty="0"/>
          </a:p>
          <a:p>
            <a:pPr marL="0" indent="0">
              <a:buNone/>
            </a:pPr>
            <a:endParaRPr lang="sr-Cyrl-R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AE95C-C3FD-6B88-1B16-ED24D004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48" y="2276732"/>
            <a:ext cx="4632900" cy="3663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0CD05-05EC-55A3-D338-95619035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99" y="2324910"/>
            <a:ext cx="8795911" cy="3663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CC5D6-0D34-B329-4747-DCD40AB7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40" y="2324910"/>
            <a:ext cx="8492796" cy="3722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1969BA-4AFB-0362-43D8-BB9FE276C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798" y="2287357"/>
            <a:ext cx="4002121" cy="3760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C84144-2DB7-3C1F-124C-A8A49151C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602" y="2276731"/>
            <a:ext cx="6742872" cy="3802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36826-A9CC-F46D-CB0C-1E701112A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641" y="2255588"/>
            <a:ext cx="9074426" cy="3397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ED306-F5E6-4CF6-02A0-6D733CB65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3254" y="2255588"/>
            <a:ext cx="3732069" cy="43550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332AAD-C885-C6CD-FD54-AE1C838B2E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275" y="2275598"/>
            <a:ext cx="7307007" cy="3632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D4003E-3971-4FEB-6978-16DE50548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9190" y="2253085"/>
            <a:ext cx="8611544" cy="26141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3AEED9-15C9-177E-4CCB-5E2F1F7B29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718" y="2203710"/>
            <a:ext cx="10320119" cy="28676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6FD54E-9B13-18B6-2871-7A44ABA273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9386" y="2104609"/>
            <a:ext cx="9513228" cy="38840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7677F2-3E8A-E244-F19C-B09EDE18AF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37191" y="2045254"/>
            <a:ext cx="8429618" cy="4093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EF2AE-839C-DA86-E4C4-A08F3162C2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0595" y="2071352"/>
            <a:ext cx="10342810" cy="2683719"/>
          </a:xfrm>
          <a:prstGeom prst="rect">
            <a:avLst/>
          </a:prstGeom>
        </p:spPr>
      </p:pic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37AE2390-9D76-A4CD-B6C4-468F8A732B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7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92" y="592023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400" dirty="0"/>
              <a:t>Фаза 3: Формална инспекција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92" y="1960462"/>
            <a:ext cx="11111444" cy="4086435"/>
          </a:xfrm>
        </p:spPr>
        <p:txBody>
          <a:bodyPr>
            <a:normAutofit/>
          </a:bodyPr>
          <a:lstStyle/>
          <a:p>
            <a:r>
              <a:rPr lang="sr-Cyrl-RS" sz="2000" dirty="0"/>
              <a:t>Извештај са састанка формалне инспекције за пројекат Поке Продавница:</a:t>
            </a:r>
          </a:p>
          <a:p>
            <a:pPr lvl="1"/>
            <a:r>
              <a:rPr lang="sr-Cyrl-RS" sz="2000" dirty="0"/>
              <a:t>0 отворених питања</a:t>
            </a:r>
          </a:p>
          <a:p>
            <a:pPr lvl="1"/>
            <a:r>
              <a:rPr lang="sr-Cyrl-RS" sz="2000" dirty="0"/>
              <a:t>30 великих дефеката</a:t>
            </a:r>
          </a:p>
          <a:p>
            <a:pPr lvl="1"/>
            <a:r>
              <a:rPr lang="sr-Cyrl-RS" sz="2000" dirty="0"/>
              <a:t>33 мала дефекта</a:t>
            </a:r>
          </a:p>
          <a:p>
            <a:r>
              <a:rPr lang="sr-Cyrl-RS" sz="2000" dirty="0"/>
              <a:t>Извештај о дефектима тима Минус и Плус:</a:t>
            </a:r>
          </a:p>
          <a:p>
            <a:pPr lvl="1"/>
            <a:r>
              <a:rPr lang="sr-Cyrl-RS" sz="2000" dirty="0"/>
              <a:t>3 отворена питања</a:t>
            </a:r>
          </a:p>
          <a:p>
            <a:pPr lvl="1"/>
            <a:r>
              <a:rPr lang="sr-Cyrl-RS" sz="2000" dirty="0"/>
              <a:t>1 велики дефекат</a:t>
            </a:r>
          </a:p>
          <a:p>
            <a:pPr lvl="1"/>
            <a:r>
              <a:rPr lang="sr-Cyrl-RS" sz="2000" dirty="0"/>
              <a:t> 5 малих дефеката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5" name="Picture 4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4238878-E8B0-3BE4-930A-FDD78B628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4: Моделовање базе података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2011066"/>
            <a:ext cx="10429791" cy="3889917"/>
          </a:xfrm>
        </p:spPr>
        <p:txBody>
          <a:bodyPr>
            <a:normAutofit/>
          </a:bodyPr>
          <a:lstStyle/>
          <a:p>
            <a:r>
              <a:rPr lang="sr-Cyrl-RS" sz="2000" dirty="0"/>
              <a:t>Представљен је </a:t>
            </a:r>
            <a:r>
              <a:rPr lang="ru-RU" sz="2000" dirty="0"/>
              <a:t>IE нотацијом, шема релационе базе података, као и опис свих табела у бази података.</a:t>
            </a:r>
          </a:p>
          <a:p>
            <a:r>
              <a:rPr lang="ru-RU" sz="2000" dirty="0"/>
              <a:t>9 табела укупно: </a:t>
            </a:r>
            <a:r>
              <a:rPr lang="en-US" sz="2000" dirty="0" err="1"/>
              <a:t>Korisnik</a:t>
            </a:r>
            <a:r>
              <a:rPr lang="en-US" sz="2000" dirty="0"/>
              <a:t>, </a:t>
            </a:r>
            <a:r>
              <a:rPr lang="en-US" sz="2000" dirty="0" err="1"/>
              <a:t>Okrsaj</a:t>
            </a:r>
            <a:r>
              <a:rPr lang="en-US" sz="2000" dirty="0"/>
              <a:t>, </a:t>
            </a:r>
            <a:r>
              <a:rPr lang="en-US" sz="2000" dirty="0" err="1"/>
              <a:t>OdigranaIgra</a:t>
            </a:r>
            <a:r>
              <a:rPr lang="en-US" sz="2000" dirty="0"/>
              <a:t>, </a:t>
            </a:r>
            <a:r>
              <a:rPr lang="en-US" sz="2000" dirty="0" err="1"/>
              <a:t>Igra</a:t>
            </a:r>
            <a:r>
              <a:rPr lang="en-US" sz="2000" dirty="0"/>
              <a:t>, </a:t>
            </a:r>
            <a:r>
              <a:rPr lang="en-US" sz="2000" dirty="0" err="1"/>
              <a:t>MrezaBrojeva</a:t>
            </a:r>
            <a:r>
              <a:rPr lang="en-US" sz="2000" dirty="0"/>
              <a:t>, </a:t>
            </a:r>
            <a:r>
              <a:rPr lang="en-US" sz="2000" dirty="0" err="1"/>
              <a:t>SkokNaMrezu</a:t>
            </a:r>
            <a:r>
              <a:rPr lang="en-US" sz="2000" dirty="0"/>
              <a:t>, </a:t>
            </a:r>
            <a:r>
              <a:rPr lang="en-US" sz="2000" dirty="0" err="1"/>
              <a:t>PaukovaSifra</a:t>
            </a:r>
            <a:r>
              <a:rPr lang="en-US" sz="2000" dirty="0"/>
              <a:t>, </a:t>
            </a:r>
            <a:r>
              <a:rPr lang="en-US" sz="2000" dirty="0" err="1"/>
              <a:t>Umrezavanje</a:t>
            </a:r>
            <a:r>
              <a:rPr lang="en-US" sz="2000" dirty="0"/>
              <a:t>, </a:t>
            </a:r>
            <a:r>
              <a:rPr lang="en-US" sz="2000" dirty="0" err="1"/>
              <a:t>UtekniPauku</a:t>
            </a:r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172EAA45-6FA9-30FD-E9BC-5D28D6BC8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77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</a:t>
            </a:r>
            <a:r>
              <a:rPr lang="en-US" sz="3200" dirty="0"/>
              <a:t>5</a:t>
            </a:r>
            <a:r>
              <a:rPr lang="sr-Cyrl-RS" sz="3200" dirty="0"/>
              <a:t>: Имплементација веб 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02" y="1484041"/>
            <a:ext cx="10429791" cy="388991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sr-Cyrl-RS" sz="2000" dirty="0"/>
          </a:p>
          <a:p>
            <a:pPr lvl="1"/>
            <a:r>
              <a:rPr lang="sr-Cyrl-RS" sz="2000" dirty="0"/>
              <a:t>Коришћене библиотеке у изради апликације: </a:t>
            </a:r>
            <a:r>
              <a:rPr lang="en-US" sz="2000" dirty="0"/>
              <a:t>channels, daphne, </a:t>
            </a:r>
            <a:r>
              <a:rPr lang="en-US" sz="2000" dirty="0" err="1"/>
              <a:t>django</a:t>
            </a:r>
            <a:r>
              <a:rPr lang="en-US" sz="2000" dirty="0"/>
              <a:t>, </a:t>
            </a:r>
            <a:r>
              <a:rPr lang="en-US" sz="2000" dirty="0" err="1"/>
              <a:t>django</a:t>
            </a:r>
            <a:r>
              <a:rPr lang="en-US" sz="2000" dirty="0"/>
              <a:t>-extensions,  </a:t>
            </a:r>
            <a:r>
              <a:rPr lang="en-US" sz="2000" dirty="0" err="1"/>
              <a:t>docutils</a:t>
            </a:r>
            <a:r>
              <a:rPr lang="en-US" sz="2000" dirty="0"/>
              <a:t>, </a:t>
            </a:r>
            <a:r>
              <a:rPr lang="en-US" sz="2000" dirty="0" err="1"/>
              <a:t>mysqlclient</a:t>
            </a:r>
            <a:r>
              <a:rPr lang="en-US" sz="2000" dirty="0"/>
              <a:t>, </a:t>
            </a:r>
            <a:r>
              <a:rPr lang="en-US" sz="2000" dirty="0" err="1"/>
              <a:t>pydot</a:t>
            </a:r>
            <a:endParaRPr lang="en-US" sz="2000" dirty="0"/>
          </a:p>
          <a:p>
            <a:pPr lvl="1"/>
            <a:r>
              <a:rPr lang="sr-Cyrl-RS" sz="2000" dirty="0"/>
              <a:t>Развојне технологијеу изради апликације: </a:t>
            </a:r>
            <a:r>
              <a:rPr lang="en-US" sz="2000" dirty="0"/>
              <a:t>Python, SQL, UML</a:t>
            </a:r>
          </a:p>
          <a:p>
            <a:pPr lvl="1"/>
            <a:r>
              <a:rPr lang="sr-Cyrl-RS" sz="2000" dirty="0"/>
              <a:t>Коришћени алати у изради апликације: </a:t>
            </a:r>
            <a:r>
              <a:rPr lang="en-US" sz="2000" dirty="0" err="1"/>
              <a:t>Pycharm</a:t>
            </a:r>
            <a:r>
              <a:rPr lang="en-US" sz="2000" dirty="0"/>
              <a:t>, </a:t>
            </a:r>
            <a:r>
              <a:rPr lang="en-US" sz="2000" dirty="0" err="1"/>
              <a:t>StarUML</a:t>
            </a:r>
            <a:r>
              <a:rPr lang="en-US" sz="2000" dirty="0"/>
              <a:t>, MySQL, </a:t>
            </a:r>
            <a:r>
              <a:rPr lang="en-US" sz="2000" dirty="0" err="1"/>
              <a:t>MicrosoftOffice</a:t>
            </a:r>
            <a:endParaRPr lang="en-US" sz="2000" dirty="0"/>
          </a:p>
        </p:txBody>
      </p:sp>
      <p:pic>
        <p:nvPicPr>
          <p:cNvPr id="5" name="Picture 4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C515D69F-5EC6-CCA0-9C34-E020F0B04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2" y="-201914"/>
            <a:ext cx="2577263" cy="257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E9EB0-2F22-E3EF-E6D2-6ABCD034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81" y="1447323"/>
            <a:ext cx="8410231" cy="4818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CFFC1-4105-6239-F5E0-E7C19C415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266" y="1422172"/>
            <a:ext cx="7567794" cy="4402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EBC41A-F676-3C32-FF38-FFAA1937C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857" y="1422172"/>
            <a:ext cx="6172688" cy="5350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3CEF34-93BF-38F1-430F-DBC1D1F29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652" y="1446491"/>
            <a:ext cx="9237560" cy="4045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BA0A01-1728-EB1C-13EA-65A719F07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783" y="2069623"/>
            <a:ext cx="9581745" cy="3983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4CDD85-D2D3-45F3-5A26-65A3F73FE5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70" y="1422172"/>
            <a:ext cx="9632426" cy="38899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8AB84F-2D7C-9E69-4C62-FF49EA451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011" y="2021498"/>
            <a:ext cx="10398019" cy="42811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BCD31E-75D4-947C-ABB5-F17303B6E4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007" y="2026648"/>
            <a:ext cx="10104428" cy="35901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9AF85E-FFDA-9C48-98F2-D18276CF54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7140" y="1422172"/>
            <a:ext cx="5749590" cy="53129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74D72F-2374-E538-F2F4-1492A0DAC4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1891" y="1386030"/>
            <a:ext cx="5508990" cy="5350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AE95DA-0A68-688B-27A0-8624D5974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2370" y="1965781"/>
            <a:ext cx="9281046" cy="41278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34F91AE-B5F5-F494-7BC1-EF7B5EFAF3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9046" y="1833313"/>
            <a:ext cx="9304860" cy="43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622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Мрежа знања</vt:lpstr>
      <vt:lpstr>Фаза 1: Пројектни задатак</vt:lpstr>
      <vt:lpstr>Фаза 2: Сценарио случајева употребе</vt:lpstr>
      <vt:lpstr>Фаза 2: Сценарио случајева употребе</vt:lpstr>
      <vt:lpstr>Фаза 2: Сценарио случајева употребе</vt:lpstr>
      <vt:lpstr>Фаза 2: Прототип апликације</vt:lpstr>
      <vt:lpstr>Фаза 3: Формална инспекција</vt:lpstr>
      <vt:lpstr>Фаза 4: Моделовање базе података</vt:lpstr>
      <vt:lpstr>Фаза 5: Имплементација веб апликације</vt:lpstr>
      <vt:lpstr>Фаза 6: Моделовање веб апликације</vt:lpstr>
      <vt:lpstr>Фаза 7: Тестирање веб апликације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Сања Дробњак</dc:creator>
  <cp:lastModifiedBy>Сања Дробњак</cp:lastModifiedBy>
  <cp:revision>2</cp:revision>
  <dcterms:created xsi:type="dcterms:W3CDTF">2024-06-11T22:51:30Z</dcterms:created>
  <dcterms:modified xsi:type="dcterms:W3CDTF">2024-06-12T08:01:19Z</dcterms:modified>
</cp:coreProperties>
</file>