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4591" r:id="rId2"/>
    <p:sldMasterId id="2147484579" r:id="rId3"/>
  </p:sldMasterIdLst>
  <p:notesMasterIdLst>
    <p:notesMasterId r:id="rId22"/>
  </p:notesMasterIdLst>
  <p:handoutMasterIdLst>
    <p:handoutMasterId r:id="rId23"/>
  </p:handoutMasterIdLst>
  <p:sldIdLst>
    <p:sldId id="442" r:id="rId4"/>
    <p:sldId id="663" r:id="rId5"/>
    <p:sldId id="666" r:id="rId6"/>
    <p:sldId id="674" r:id="rId7"/>
    <p:sldId id="668" r:id="rId8"/>
    <p:sldId id="670" r:id="rId9"/>
    <p:sldId id="669" r:id="rId10"/>
    <p:sldId id="667" r:id="rId11"/>
    <p:sldId id="671" r:id="rId12"/>
    <p:sldId id="673" r:id="rId13"/>
    <p:sldId id="672" r:id="rId14"/>
    <p:sldId id="675" r:id="rId15"/>
    <p:sldId id="676" r:id="rId16"/>
    <p:sldId id="677" r:id="rId17"/>
    <p:sldId id="679" r:id="rId18"/>
    <p:sldId id="665" r:id="rId19"/>
    <p:sldId id="678" r:id="rId20"/>
    <p:sldId id="654"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FF"/>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709" autoAdjust="0"/>
  </p:normalViewPr>
  <p:slideViewPr>
    <p:cSldViewPr>
      <p:cViewPr varScale="1">
        <p:scale>
          <a:sx n="70" d="100"/>
          <a:sy n="70" d="100"/>
        </p:scale>
        <p:origin x="1410" y="7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3DFFBCB-9BA3-44FD-BB20-F85AA45A69EB}" type="datetime3">
              <a:rPr lang="en-US"/>
              <a:pPr>
                <a:defRPr/>
              </a:pPr>
              <a:t>29 October 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3205A3-2F12-4430-BB6A-95C6496A9B39}" type="slidenum">
              <a:rPr lang="en-IN"/>
              <a:pPr>
                <a:defRPr/>
              </a:pPr>
              <a:t>‹#›</a:t>
            </a:fld>
            <a:endParaRPr lang="en-IN"/>
          </a:p>
        </p:txBody>
      </p:sp>
    </p:spTree>
    <p:extLst>
      <p:ext uri="{BB962C8B-B14F-4D97-AF65-F5344CB8AC3E}">
        <p14:creationId xmlns:p14="http://schemas.microsoft.com/office/powerpoint/2010/main" val="1932385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DAED02-DD9D-4E25-A6A6-FD50085F9486}" type="datetime3">
              <a:rPr lang="en-US"/>
              <a:pPr>
                <a:defRPr/>
              </a:pPr>
              <a:t>29 October 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4B501E50-0ED0-462B-83EE-F54BD2FD99A9}" type="slidenum">
              <a:rPr lang="en-US"/>
              <a:pPr>
                <a:defRPr/>
              </a:pPr>
              <a:t>‹#›</a:t>
            </a:fld>
            <a:endParaRPr lang="en-US"/>
          </a:p>
        </p:txBody>
      </p:sp>
    </p:spTree>
    <p:extLst>
      <p:ext uri="{BB962C8B-B14F-4D97-AF65-F5344CB8AC3E}">
        <p14:creationId xmlns:p14="http://schemas.microsoft.com/office/powerpoint/2010/main" val="367066114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Date Placeholder 3"/>
          <p:cNvSpPr>
            <a:spLocks noGrp="1"/>
          </p:cNvSpPr>
          <p:nvPr>
            <p:ph type="dt" sz="quarter" idx="1"/>
          </p:nvPr>
        </p:nvSpPr>
        <p:spPr/>
        <p:txBody>
          <a:bodyPr/>
          <a:lstStyle/>
          <a:p>
            <a:pPr>
              <a:defRPr/>
            </a:pPr>
            <a:fld id="{CFAECF55-D18E-4ED6-8014-675926654BCE}" type="datetime3">
              <a:rPr lang="en-US" smtClean="0"/>
              <a:pPr>
                <a:defRPr/>
              </a:pPr>
              <a:t>29 October 2021</a:t>
            </a:fld>
            <a:endParaRPr lang="en-US"/>
          </a:p>
        </p:txBody>
      </p:sp>
      <p:sp>
        <p:nvSpPr>
          <p:cNvPr id="123909" name="Slide Number Placeholder 6"/>
          <p:cNvSpPr>
            <a:spLocks noGrp="1"/>
          </p:cNvSpPr>
          <p:nvPr>
            <p:ph type="sldNum" sz="quarter" idx="5"/>
          </p:nvPr>
        </p:nvSpPr>
        <p:spPr bwMode="auto">
          <a:noFill/>
          <a:ln>
            <a:miter lim="800000"/>
            <a:headEnd/>
            <a:tailEnd/>
          </a:ln>
        </p:spPr>
        <p:txBody>
          <a:bodyPr/>
          <a:lstStyle/>
          <a:p>
            <a:fld id="{7994836B-E59B-48D6-A5AD-1593D62EC4B6}" type="slidenum">
              <a:rPr lang="en-US" smtClean="0"/>
              <a:pPr/>
              <a:t>1</a:t>
            </a:fld>
            <a:endParaRPr lang="en-US" smtClean="0"/>
          </a:p>
        </p:txBody>
      </p:sp>
    </p:spTree>
    <p:extLst>
      <p:ext uri="{BB962C8B-B14F-4D97-AF65-F5344CB8AC3E}">
        <p14:creationId xmlns:p14="http://schemas.microsoft.com/office/powerpoint/2010/main" val="12001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Date Placeholder 3"/>
          <p:cNvSpPr>
            <a:spLocks noGrp="1"/>
          </p:cNvSpPr>
          <p:nvPr>
            <p:ph type="dt" sz="quarter" idx="1"/>
          </p:nvPr>
        </p:nvSpPr>
        <p:spPr/>
        <p:txBody>
          <a:bodyPr/>
          <a:lstStyle/>
          <a:p>
            <a:pPr>
              <a:defRPr/>
            </a:pPr>
            <a:fld id="{CFAECF55-D18E-4ED6-8014-675926654BCE}" type="datetime3">
              <a:rPr lang="en-US" smtClean="0"/>
              <a:pPr>
                <a:defRPr/>
              </a:pPr>
              <a:t>29 October 2021</a:t>
            </a:fld>
            <a:endParaRPr lang="en-US"/>
          </a:p>
        </p:txBody>
      </p:sp>
      <p:sp>
        <p:nvSpPr>
          <p:cNvPr id="172037" name="Slide Number Placeholder 6"/>
          <p:cNvSpPr>
            <a:spLocks noGrp="1"/>
          </p:cNvSpPr>
          <p:nvPr>
            <p:ph type="sldNum" sz="quarter" idx="5"/>
          </p:nvPr>
        </p:nvSpPr>
        <p:spPr bwMode="auto">
          <a:noFill/>
          <a:ln>
            <a:miter lim="800000"/>
            <a:headEnd/>
            <a:tailEnd/>
          </a:ln>
        </p:spPr>
        <p:txBody>
          <a:bodyPr/>
          <a:lstStyle/>
          <a:p>
            <a:fld id="{CC8DDB3A-93EC-401A-BD9E-AD77D2BB2521}" type="slidenum">
              <a:rPr lang="en-US" smtClean="0"/>
              <a:pPr/>
              <a:t>18</a:t>
            </a:fld>
            <a:endParaRPr lang="en-US" smtClean="0"/>
          </a:p>
        </p:txBody>
      </p:sp>
    </p:spTree>
    <p:extLst>
      <p:ext uri="{BB962C8B-B14F-4D97-AF65-F5344CB8AC3E}">
        <p14:creationId xmlns:p14="http://schemas.microsoft.com/office/powerpoint/2010/main" val="339537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94731C9E-85EF-44A1-8EBC-DDA5AE26138C}" type="datetime1">
              <a:rPr lang="en-US"/>
              <a:pPr>
                <a:defRPr/>
              </a:pPr>
              <a:t>10/29/2021</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24259C6-C5AD-46B2-8261-0F1D016F36E0}" type="datetime1">
              <a:rPr lang="en-US"/>
              <a:pPr>
                <a:defRPr/>
              </a:pPr>
              <a:t>10/29/2021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16EF3DB-9CD8-4C9F-AC88-EAE082ACA6D7}" type="datetime1">
              <a:rPr lang="en-US"/>
              <a:pPr>
                <a:defRPr/>
              </a:pPr>
              <a:t>10/29/2021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A151B1E-8592-4C21-A1F5-D24891229FE8}" type="datetime1">
              <a:rPr lang="en-US"/>
              <a:pPr>
                <a:defRPr/>
              </a:pPr>
              <a:t>10/29/2021</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22A22E8-E976-44EC-9220-E274EF0466C6}" type="datetime1">
              <a:rPr lang="en-US"/>
              <a:pPr>
                <a:defRPr/>
              </a:pPr>
              <a:t>10/29/2021</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16CE19-D491-47CE-8044-8B60C920E49B}" type="datetime1">
              <a:rPr lang="en-US"/>
              <a:pPr>
                <a:defRPr/>
              </a:pPr>
              <a:t>10/29/2021</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0B49A6-9903-47E9-812E-F716E18B83DE}" type="datetime1">
              <a:rPr lang="en-US"/>
              <a:pPr>
                <a:defRPr/>
              </a:pPr>
              <a:t>10/29/2021</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8B2EF37-1B17-4A14-AC46-226E84893BFC}" type="datetime1">
              <a:rPr lang="en-US"/>
              <a:pPr>
                <a:defRPr/>
              </a:pPr>
              <a:t>10/29/2021</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5808AA-925E-483B-94A5-EE69FC9A82D3}" type="datetime1">
              <a:rPr lang="en-US"/>
              <a:pPr>
                <a:defRPr/>
              </a:pPr>
              <a:t>10/29/2021</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EDD0E4D-9391-4669-A1CD-0DCEDB89441B}" type="datetime1">
              <a:rPr lang="en-US"/>
              <a:pPr>
                <a:defRPr/>
              </a:pPr>
              <a:t>10/29/2021</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FAD43F5-5ED6-492B-8664-18EF532DD350}" type="datetime1">
              <a:rPr lang="en-US"/>
              <a:pPr>
                <a:defRPr/>
              </a:pPr>
              <a:t>10/29/2021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EBAFA5E-708C-4BCB-983F-F2371C32FD48}" type="datetime1">
              <a:rPr lang="en-US"/>
              <a:pPr>
                <a:defRPr/>
              </a:pPr>
              <a:t>10/29/2021</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DC9F7F-8560-453B-B458-8AB8240E9984}" type="datetime1">
              <a:rPr lang="en-US"/>
              <a:pPr>
                <a:defRPr/>
              </a:pPr>
              <a:t>10/29/2021</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8905B6-0096-49CD-9B22-7FEC52666170}" type="datetime1">
              <a:rPr lang="en-US"/>
              <a:pPr>
                <a:defRPr/>
              </a:pPr>
              <a:t>10/29/2021</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91C774-4719-43B3-93AB-DCB9EE605A36}" type="datetime1">
              <a:rPr lang="en-US"/>
              <a:pPr>
                <a:defRPr/>
              </a:pPr>
              <a:t>10/29/2021</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605D5B-AF4A-42E0-AE0E-8B81E4B8B42F}" type="datetime1">
              <a:rPr lang="en-US"/>
              <a:pPr>
                <a:defRPr/>
              </a:pPr>
              <a:t>10/29/2021</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4674EC8-9B9B-4D34-9DDF-8E8882F55D6E}" type="datetime1">
              <a:rPr lang="en-US"/>
              <a:pPr>
                <a:defRPr/>
              </a:pPr>
              <a:t>10/29/2021</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75FAB1-C093-4312-9F9A-A0604CCACFA9}" type="datetime1">
              <a:rPr lang="en-US"/>
              <a:pPr>
                <a:defRPr/>
              </a:pPr>
              <a:t>10/29/2021</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B293E46-7608-4F8A-B1A1-0FF04D296B10}" type="datetime1">
              <a:rPr lang="en-US"/>
              <a:pPr>
                <a:defRPr/>
              </a:pPr>
              <a:t>10/29/2021</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B25301-2511-4D28-B743-F242E7F6F8D2}" type="datetime1">
              <a:rPr lang="en-US"/>
              <a:pPr>
                <a:defRPr/>
              </a:pPr>
              <a:t>10/29/2021</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CAAE68-663B-46B5-94C4-E1E95CFFF971}" type="datetime1">
              <a:rPr lang="en-US"/>
              <a:pPr>
                <a:defRPr/>
              </a:pPr>
              <a:t>10/29/2021</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32F88A6-72FE-4A10-9ABF-FF458FF4FD2D}" type="datetime1">
              <a:rPr lang="en-US"/>
              <a:pPr>
                <a:defRPr/>
              </a:pPr>
              <a:t>10/29/2021</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79CA40E0-6610-4DA9-A154-FDE1813C5D0A}" type="datetime1">
              <a:rPr lang="en-US"/>
              <a:pPr>
                <a:defRPr/>
              </a:pPr>
              <a:t>10/29/2021</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555CEF-0FD7-4553-98EC-6742AAE6A562}" type="datetime1">
              <a:rPr lang="en-US"/>
              <a:pPr>
                <a:defRPr/>
              </a:pPr>
              <a:t>10/29/2021</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D5C8C6-F885-41AD-9C66-AE734B359D25}" type="datetime1">
              <a:rPr lang="en-US"/>
              <a:pPr>
                <a:defRPr/>
              </a:pPr>
              <a:t>10/29/2021</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83EAA3-D301-45B6-8856-7E5623F259D5}" type="datetime1">
              <a:rPr lang="en-US"/>
              <a:pPr>
                <a:defRPr/>
              </a:pPr>
              <a:t>10/29/2021</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250BF5E-D5B4-47D3-9998-DD6273FA44FC}" type="datetime1">
              <a:rPr lang="en-US"/>
              <a:pPr>
                <a:defRPr/>
              </a:pPr>
              <a:t>10/29/2021</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DF98DF-8555-4CFE-959A-EACA941656C3}" type="datetime1">
              <a:rPr lang="en-US"/>
              <a:pPr>
                <a:defRPr/>
              </a:pPr>
              <a:t>10/29/2021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C624033-A3E5-40DA-A329-9C2F3A9E0BE1}" type="datetime1">
              <a:rPr lang="en-US"/>
              <a:pPr>
                <a:defRPr/>
              </a:pPr>
              <a:t>10/29/2021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0968A10-338F-42E3-87E9-CC6E0CC1B75A}" type="datetime1">
              <a:rPr lang="en-US"/>
              <a:pPr>
                <a:defRPr/>
              </a:pPr>
              <a:t>10/29/2021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EE3AC08E-E541-4280-84FD-D740C527ABF3}" type="datetime1">
              <a:rPr lang="en-US"/>
              <a:pPr>
                <a:defRPr/>
              </a:pPr>
              <a:t>10/29/2021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E5E627C-75AA-4237-95F4-87B8BDF38B2F}" type="datetime1">
              <a:rPr lang="en-US"/>
              <a:pPr>
                <a:defRPr/>
              </a:pPr>
              <a:t>10/29/2021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3677015-AD8E-452C-95B2-AFDAFDB5BAAE}" type="datetime1">
              <a:rPr lang="en-US"/>
              <a:pPr>
                <a:defRPr/>
              </a:pPr>
              <a:t>10/29/2021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9B67335C-8425-4471-8740-9CA5DE3FAE76}" type="datetime1">
              <a:rPr lang="en-US"/>
              <a:pPr>
                <a:defRPr/>
              </a:pPr>
              <a:t>10/29/2021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1"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65C7C0C1-8DB1-4A89-8062-257CD35A7A31}" type="datetime1">
              <a:rPr lang="en-US"/>
              <a:pPr>
                <a:defRPr/>
              </a:pPr>
              <a:t>10/29/2021</a:t>
            </a:fld>
            <a:endParaRPr lang="en-US"/>
          </a:p>
        </p:txBody>
      </p:sp>
      <p:sp>
        <p:nvSpPr>
          <p:cNvPr id="1029" name="Rectangle 4"/>
          <p:cNvSpPr>
            <a:spLocks noChangeArrowheads="1"/>
          </p:cNvSpPr>
          <p:nvPr userDrawn="1"/>
        </p:nvSpPr>
        <p:spPr bwMode="auto">
          <a:xfrm>
            <a:off x="7696200" y="6488113"/>
            <a:ext cx="966788" cy="369887"/>
          </a:xfrm>
          <a:prstGeom prst="rect">
            <a:avLst/>
          </a:prstGeom>
          <a:noFill/>
          <a:ln>
            <a:noFill/>
          </a:ln>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mtClean="0"/>
              <a:t>&lt;#&gt;,/36</a:t>
            </a:r>
          </a:p>
        </p:txBody>
      </p:sp>
    </p:spTree>
  </p:cSld>
  <p:clrMap bg1="lt1" tx1="dk1" bg2="lt2" tx2="dk2" accent1="accent1" accent2="accent2" accent3="accent3" accent4="accent4" accent5="accent5" accent6="accent6" hlink="hlink" folHlink="folHlink"/>
  <p:sldLayoutIdLst>
    <p:sldLayoutId id="2147487026" r:id="rId1"/>
    <p:sldLayoutId id="2147487027" r:id="rId2"/>
    <p:sldLayoutId id="2147487028" r:id="rId3"/>
    <p:sldLayoutId id="2147487029" r:id="rId4"/>
    <p:sldLayoutId id="2147487030" r:id="rId5"/>
    <p:sldLayoutId id="2147487031" r:id="rId6"/>
    <p:sldLayoutId id="2147487032" r:id="rId7"/>
    <p:sldLayoutId id="2147487033" r:id="rId8"/>
    <p:sldLayoutId id="2147487034" r:id="rId9"/>
    <p:sldLayoutId id="2147487035" r:id="rId10"/>
    <p:sldLayoutId id="2147487036" r:id="rId11"/>
    <p:sldLayoutId id="2147487037"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cs typeface="Arial" charset="0"/>
              </a:defRPr>
            </a:lvl1pPr>
          </a:lstStyle>
          <a:p>
            <a:pPr>
              <a:defRPr/>
            </a:pPr>
            <a:fld id="{58D0EA10-C1A2-4DE5-BD60-C58140E3959B}" type="datetime1">
              <a:rPr lang="en-US"/>
              <a:pPr>
                <a:defRPr/>
              </a:pPr>
              <a:t>10/29/2021</a:t>
            </a:fld>
            <a:endParaRPr lang="en-US"/>
          </a:p>
        </p:txBody>
      </p:sp>
      <p:sp>
        <p:nvSpPr>
          <p:cNvPr id="2053" name="Rectangle 4"/>
          <p:cNvSpPr>
            <a:spLocks noChangeArrowheads="1"/>
          </p:cNvSpPr>
          <p:nvPr userDrawn="1"/>
        </p:nvSpPr>
        <p:spPr bwMode="auto">
          <a:xfrm>
            <a:off x="7543800" y="6324600"/>
            <a:ext cx="966788" cy="369888"/>
          </a:xfrm>
          <a:prstGeom prst="rect">
            <a:avLst/>
          </a:prstGeom>
          <a:noFill/>
          <a:ln>
            <a:noFill/>
          </a:ln>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mtClean="0"/>
              <a:t>&lt;#&gt;,/36</a:t>
            </a:r>
          </a:p>
        </p:txBody>
      </p:sp>
    </p:spTree>
  </p:cSld>
  <p:clrMap bg1="lt1" tx1="dk1" bg2="lt2" tx2="dk2" accent1="accent1" accent2="accent2" accent3="accent3" accent4="accent4" accent5="accent5" accent6="accent6" hlink="hlink" folHlink="folHlink"/>
  <p:sldLayoutIdLst>
    <p:sldLayoutId id="2147487038" r:id="rId1"/>
    <p:sldLayoutId id="2147487039" r:id="rId2"/>
    <p:sldLayoutId id="2147487040" r:id="rId3"/>
    <p:sldLayoutId id="2147487041" r:id="rId4"/>
    <p:sldLayoutId id="2147487042" r:id="rId5"/>
    <p:sldLayoutId id="2147487043" r:id="rId6"/>
    <p:sldLayoutId id="2147487044" r:id="rId7"/>
    <p:sldLayoutId id="2147487045" r:id="rId8"/>
    <p:sldLayoutId id="2147487046" r:id="rId9"/>
    <p:sldLayoutId id="2147487047" r:id="rId10"/>
    <p:sldLayoutId id="2147487048"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charset="0"/>
                <a:cs typeface="Arial" charset="0"/>
              </a:defRPr>
            </a:lvl1pPr>
          </a:lstStyle>
          <a:p>
            <a:pPr>
              <a:defRPr/>
            </a:pPr>
            <a:fld id="{CFAB79BC-0E78-4E99-B813-7FCF17EF657B}" type="datetime1">
              <a:rPr lang="en-US"/>
              <a:pPr>
                <a:defRPr/>
              </a:pPr>
              <a:t>10/29/2021</a:t>
            </a:fld>
            <a:endParaRPr lang="en-US"/>
          </a:p>
        </p:txBody>
      </p:sp>
      <p:sp>
        <p:nvSpPr>
          <p:cNvPr id="3077" name="Rectangle 4"/>
          <p:cNvSpPr>
            <a:spLocks noChangeArrowheads="1"/>
          </p:cNvSpPr>
          <p:nvPr userDrawn="1"/>
        </p:nvSpPr>
        <p:spPr bwMode="auto">
          <a:xfrm>
            <a:off x="7696200" y="6324600"/>
            <a:ext cx="966788" cy="369888"/>
          </a:xfrm>
          <a:prstGeom prst="rect">
            <a:avLst/>
          </a:prstGeom>
          <a:noFill/>
          <a:ln>
            <a:noFill/>
          </a:ln>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mtClean="0"/>
              <a:t>&lt;#&gt;,/36</a:t>
            </a:r>
          </a:p>
        </p:txBody>
      </p:sp>
    </p:spTree>
  </p:cSld>
  <p:clrMap bg1="lt1" tx1="dk1" bg2="lt2" tx2="dk2" accent1="accent1" accent2="accent2" accent3="accent3" accent4="accent4" accent5="accent5" accent6="accent6" hlink="hlink" folHlink="folHlink"/>
  <p:sldLayoutIdLst>
    <p:sldLayoutId id="2147487049" r:id="rId1"/>
    <p:sldLayoutId id="2147487050" r:id="rId2"/>
    <p:sldLayoutId id="2147487051" r:id="rId3"/>
    <p:sldLayoutId id="2147487052" r:id="rId4"/>
    <p:sldLayoutId id="2147487053" r:id="rId5"/>
    <p:sldLayoutId id="2147487054" r:id="rId6"/>
    <p:sldLayoutId id="2147487055" r:id="rId7"/>
    <p:sldLayoutId id="2147487056" r:id="rId8"/>
    <p:sldLayoutId id="2147487057" r:id="rId9"/>
    <p:sldLayoutId id="2147487058" r:id="rId10"/>
    <p:sldLayoutId id="2147487059"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9938" name="Subtitle 2"/>
          <p:cNvSpPr>
            <a:spLocks noGrp="1"/>
          </p:cNvSpPr>
          <p:nvPr>
            <p:ph type="subTitle" idx="1"/>
          </p:nvPr>
        </p:nvSpPr>
        <p:spPr>
          <a:xfrm>
            <a:off x="1603375" y="228600"/>
            <a:ext cx="7540625" cy="2133600"/>
          </a:xfrm>
        </p:spPr>
        <p:txBody>
          <a:bodyPr/>
          <a:lstStyle/>
          <a:p>
            <a:pPr marR="0" algn="ctr" eaLnBrk="1" hangingPunct="1">
              <a:spcBef>
                <a:spcPct val="0"/>
              </a:spcBef>
              <a:buSzTx/>
            </a:pPr>
            <a:r>
              <a:rPr lang="en-IN" sz="2800" b="1" dirty="0" smtClean="0">
                <a:solidFill>
                  <a:srgbClr val="000000"/>
                </a:solidFill>
                <a:latin typeface="Times New Roman" pitchFamily="18" charset="0"/>
                <a:cs typeface="Times New Roman" pitchFamily="18" charset="0"/>
              </a:rPr>
              <a:t> </a:t>
            </a:r>
          </a:p>
          <a:p>
            <a:pPr marR="0" algn="ctr" eaLnBrk="1" hangingPunct="1">
              <a:spcBef>
                <a:spcPct val="0"/>
              </a:spcBef>
              <a:buSzTx/>
            </a:pPr>
            <a:r>
              <a:rPr lang="en-IN" sz="2800" b="1" dirty="0" smtClean="0">
                <a:solidFill>
                  <a:srgbClr val="000000"/>
                </a:solidFill>
                <a:latin typeface="Times New Roman" pitchFamily="18" charset="0"/>
                <a:cs typeface="Times New Roman" pitchFamily="18" charset="0"/>
              </a:rPr>
              <a:t>      CHRONIC KIDNEY DISEASE PREDICTION USING MACHINE LEARNING – A PRECISE REVIEW</a:t>
            </a:r>
          </a:p>
          <a:p>
            <a:pPr marR="0" algn="ctr" eaLnBrk="1" hangingPunct="1">
              <a:spcBef>
                <a:spcPct val="0"/>
              </a:spcBef>
              <a:buSzTx/>
            </a:pPr>
            <a:endParaRPr lang="en-US" sz="2800" b="1" dirty="0" smtClean="0">
              <a:solidFill>
                <a:srgbClr val="000000"/>
              </a:solidFill>
              <a:latin typeface="Times New Roman" pitchFamily="18" charset="0"/>
              <a:cs typeface="Times New Roman" pitchFamily="18" charset="0"/>
            </a:endParaRPr>
          </a:p>
          <a:p>
            <a:pPr marR="0" algn="ctr" eaLnBrk="1" hangingPunct="1">
              <a:spcBef>
                <a:spcPct val="0"/>
              </a:spcBef>
              <a:buSzTx/>
            </a:pPr>
            <a:endParaRPr lang="en-US" b="1" dirty="0" smtClean="0">
              <a:solidFill>
                <a:srgbClr val="000000"/>
              </a:solidFill>
              <a:latin typeface="Times New Roman" pitchFamily="18" charset="0"/>
              <a:cs typeface="Arial" charset="0"/>
            </a:endParaRPr>
          </a:p>
        </p:txBody>
      </p:sp>
      <p:pic>
        <p:nvPicPr>
          <p:cNvPr id="39939" name="Picture 6" descr="klogo copy.png"/>
          <p:cNvPicPr>
            <a:picLocks noChangeAspect="1"/>
          </p:cNvPicPr>
          <p:nvPr/>
        </p:nvPicPr>
        <p:blipFill>
          <a:blip r:embed="rId4"/>
          <a:srcRect/>
          <a:stretch>
            <a:fillRect/>
          </a:stretch>
        </p:blipFill>
        <p:spPr bwMode="auto">
          <a:xfrm>
            <a:off x="228600" y="25400"/>
            <a:ext cx="1374775" cy="1066800"/>
          </a:xfrm>
          <a:prstGeom prst="rect">
            <a:avLst/>
          </a:prstGeom>
          <a:noFill/>
          <a:ln w="9525">
            <a:noFill/>
            <a:miter lim="800000"/>
            <a:headEnd/>
            <a:tailEnd/>
          </a:ln>
        </p:spPr>
      </p:pic>
      <p:pic>
        <p:nvPicPr>
          <p:cNvPr id="39940" name="Picture 8" descr="kec2blackborder png.PNG"/>
          <p:cNvPicPr>
            <a:picLocks noChangeAspect="1"/>
          </p:cNvPicPr>
          <p:nvPr/>
        </p:nvPicPr>
        <p:blipFill>
          <a:blip r:embed="rId5"/>
          <a:srcRect/>
          <a:stretch>
            <a:fillRect/>
          </a:stretch>
        </p:blipFill>
        <p:spPr bwMode="auto">
          <a:xfrm>
            <a:off x="381000" y="4495800"/>
            <a:ext cx="1479550" cy="1841500"/>
          </a:xfrm>
          <a:prstGeom prst="rect">
            <a:avLst/>
          </a:prstGeom>
          <a:noFill/>
          <a:ln w="9525">
            <a:noFill/>
            <a:miter lim="800000"/>
            <a:headEnd/>
            <a:tailEnd/>
          </a:ln>
        </p:spPr>
      </p:pic>
      <p:sp>
        <p:nvSpPr>
          <p:cNvPr id="6" name="Rounded Rectangle 5"/>
          <p:cNvSpPr/>
          <p:nvPr/>
        </p:nvSpPr>
        <p:spPr>
          <a:xfrm>
            <a:off x="2895600" y="2286000"/>
            <a:ext cx="5105400" cy="144780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2400" b="1" u="sng" dirty="0" smtClean="0">
                <a:solidFill>
                  <a:schemeClr val="accent1">
                    <a:lumMod val="50000"/>
                  </a:schemeClr>
                </a:solidFill>
                <a:latin typeface="Times New Roman" panose="02020603050405020304" pitchFamily="18" charset="0"/>
                <a:cs typeface="Times New Roman" panose="02020603050405020304" pitchFamily="18" charset="0"/>
              </a:rPr>
              <a:t>TEAM NUMBER: M32116</a:t>
            </a:r>
            <a:endParaRPr lang="en-US" sz="2400" b="1" u="sng" dirty="0">
              <a:solidFill>
                <a:schemeClr val="accent1">
                  <a:lumMod val="50000"/>
                </a:schemeClr>
              </a:solidFill>
              <a:latin typeface="Times New Roman" panose="02020603050405020304" pitchFamily="18" charset="0"/>
              <a:cs typeface="Times New Roman" panose="02020603050405020304" pitchFamily="18" charset="0"/>
            </a:endParaRPr>
          </a:p>
          <a:p>
            <a:pPr algn="ctr">
              <a:defRPr/>
            </a:pPr>
            <a:r>
              <a:rPr lang="en-US" sz="2000" b="1" dirty="0" smtClean="0">
                <a:solidFill>
                  <a:srgbClr val="C00000"/>
                </a:solidFill>
                <a:latin typeface="Book Antiqua" panose="02040602050305030304" pitchFamily="18" charset="0"/>
                <a:cs typeface="Times New Roman" panose="02020603050405020304" pitchFamily="18" charset="0"/>
              </a:rPr>
              <a:t>20MCR042 – MANORANJITH M</a:t>
            </a:r>
          </a:p>
          <a:p>
            <a:pPr algn="ctr">
              <a:defRPr/>
            </a:pPr>
            <a:r>
              <a:rPr lang="en-US" sz="2000" b="1" dirty="0" smtClean="0">
                <a:solidFill>
                  <a:srgbClr val="C00000"/>
                </a:solidFill>
                <a:latin typeface="Book Antiqua" panose="02040602050305030304" pitchFamily="18" charset="0"/>
                <a:cs typeface="Times New Roman" panose="02020603050405020304" pitchFamily="18" charset="0"/>
              </a:rPr>
              <a:t>20MCR043 </a:t>
            </a:r>
            <a:r>
              <a:rPr lang="en-US" sz="2000" b="1" dirty="0">
                <a:solidFill>
                  <a:srgbClr val="C00000"/>
                </a:solidFill>
                <a:latin typeface="Book Antiqua" panose="02040602050305030304" pitchFamily="18" charset="0"/>
                <a:cs typeface="Times New Roman" panose="02020603050405020304" pitchFamily="18" charset="0"/>
              </a:rPr>
              <a:t>– </a:t>
            </a:r>
            <a:r>
              <a:rPr lang="en-US" sz="2000" b="1" dirty="0" smtClean="0">
                <a:solidFill>
                  <a:srgbClr val="C00000"/>
                </a:solidFill>
                <a:latin typeface="Book Antiqua" panose="02040602050305030304" pitchFamily="18" charset="0"/>
                <a:cs typeface="Times New Roman" panose="02020603050405020304" pitchFamily="18" charset="0"/>
              </a:rPr>
              <a:t>MOHAMMED AJMAL M</a:t>
            </a:r>
            <a:endParaRPr lang="en-US" sz="2000" b="1" dirty="0">
              <a:solidFill>
                <a:srgbClr val="C00000"/>
              </a:solidFill>
              <a:latin typeface="Book Antiqua" panose="02040602050305030304" pitchFamily="18" charset="0"/>
              <a:cs typeface="Times New Roman" panose="02020603050405020304" pitchFamily="18" charset="0"/>
            </a:endParaRPr>
          </a:p>
          <a:p>
            <a:pPr algn="ctr">
              <a:defRPr/>
            </a:pPr>
            <a:r>
              <a:rPr lang="en-US" sz="2000" b="1" dirty="0" smtClean="0">
                <a:solidFill>
                  <a:srgbClr val="C00000"/>
                </a:solidFill>
                <a:latin typeface="Book Antiqua" panose="02040602050305030304" pitchFamily="18" charset="0"/>
                <a:cs typeface="Times New Roman" panose="02020603050405020304" pitchFamily="18" charset="0"/>
              </a:rPr>
              <a:t>20MCR062 </a:t>
            </a:r>
            <a:r>
              <a:rPr lang="en-US" sz="2000" b="1" dirty="0">
                <a:solidFill>
                  <a:srgbClr val="C00000"/>
                </a:solidFill>
                <a:latin typeface="Book Antiqua" panose="02040602050305030304" pitchFamily="18" charset="0"/>
                <a:cs typeface="Times New Roman" panose="02020603050405020304" pitchFamily="18" charset="0"/>
              </a:rPr>
              <a:t>– </a:t>
            </a:r>
            <a:r>
              <a:rPr lang="en-US" sz="2000" b="1" dirty="0" smtClean="0">
                <a:solidFill>
                  <a:srgbClr val="C00000"/>
                </a:solidFill>
                <a:latin typeface="Book Antiqua" panose="02040602050305030304" pitchFamily="18" charset="0"/>
                <a:cs typeface="Times New Roman" panose="02020603050405020304" pitchFamily="18" charset="0"/>
              </a:rPr>
              <a:t>SANJAAY B G</a:t>
            </a:r>
          </a:p>
          <a:p>
            <a:pPr algn="ctr">
              <a:defRPr/>
            </a:pPr>
            <a:endParaRPr lang="en-US" sz="2000" b="1" dirty="0">
              <a:solidFill>
                <a:srgbClr val="C00000"/>
              </a:solidFill>
              <a:latin typeface="Book Antiqua" panose="02040602050305030304" pitchFamily="18" charset="0"/>
              <a:cs typeface="Times New Roman" panose="02020603050405020304" pitchFamily="18" charset="0"/>
            </a:endParaRPr>
          </a:p>
        </p:txBody>
      </p:sp>
      <p:sp>
        <p:nvSpPr>
          <p:cNvPr id="7" name="Rounded Rectangle 6"/>
          <p:cNvSpPr/>
          <p:nvPr/>
        </p:nvSpPr>
        <p:spPr>
          <a:xfrm>
            <a:off x="3733800" y="4114800"/>
            <a:ext cx="5056188" cy="236220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sz="2400" b="1" u="sng" dirty="0">
                <a:solidFill>
                  <a:schemeClr val="accent1">
                    <a:lumMod val="50000"/>
                  </a:schemeClr>
                </a:solidFill>
                <a:latin typeface="Times New Roman" panose="02020603050405020304" pitchFamily="18" charset="0"/>
                <a:cs typeface="Times New Roman" panose="02020603050405020304" pitchFamily="18" charset="0"/>
              </a:rPr>
              <a:t>SUPERVISOR</a:t>
            </a:r>
          </a:p>
          <a:p>
            <a:pPr>
              <a:defRPr/>
            </a:pPr>
            <a:r>
              <a:rPr lang="en-US" sz="2000" b="1" dirty="0" smtClean="0">
                <a:solidFill>
                  <a:srgbClr val="002060"/>
                </a:solidFill>
                <a:latin typeface="Book Antiqua" panose="02040602050305030304" pitchFamily="18" charset="0"/>
                <a:cs typeface="Times New Roman" panose="02020603050405020304" pitchFamily="18" charset="0"/>
              </a:rPr>
              <a:t>Dr.T.M.Saravanan</a:t>
            </a:r>
            <a:endParaRPr lang="en-US" sz="2000" b="1" dirty="0">
              <a:solidFill>
                <a:srgbClr val="002060"/>
              </a:solidFill>
              <a:latin typeface="Book Antiqua" panose="02040602050305030304" pitchFamily="18" charset="0"/>
              <a:cs typeface="Times New Roman" panose="02020603050405020304" pitchFamily="18" charset="0"/>
            </a:endParaRPr>
          </a:p>
          <a:p>
            <a:pPr>
              <a:defRPr/>
            </a:pPr>
            <a:r>
              <a:rPr lang="en-US" sz="2000" b="1" dirty="0" smtClean="0">
                <a:solidFill>
                  <a:srgbClr val="002060"/>
                </a:solidFill>
                <a:latin typeface="Book Antiqua" panose="02040602050305030304" pitchFamily="18" charset="0"/>
                <a:cs typeface="Times New Roman" panose="02020603050405020304" pitchFamily="18" charset="0"/>
              </a:rPr>
              <a:t>Associate Professor,</a:t>
            </a:r>
            <a:endParaRPr lang="en-US" sz="2000" b="1" dirty="0">
              <a:solidFill>
                <a:srgbClr val="002060"/>
              </a:solidFill>
              <a:latin typeface="Book Antiqua" panose="02040602050305030304" pitchFamily="18" charset="0"/>
              <a:cs typeface="Times New Roman" panose="02020603050405020304" pitchFamily="18" charset="0"/>
            </a:endParaRPr>
          </a:p>
          <a:p>
            <a:pPr>
              <a:defRPr/>
            </a:pPr>
            <a:r>
              <a:rPr lang="en-US" sz="2000" b="1" dirty="0">
                <a:solidFill>
                  <a:srgbClr val="002060"/>
                </a:solidFill>
                <a:latin typeface="Book Antiqua" panose="02040602050305030304" pitchFamily="18" charset="0"/>
                <a:cs typeface="Times New Roman" panose="02020603050405020304" pitchFamily="18" charset="0"/>
              </a:rPr>
              <a:t>Department of Computer Applications,</a:t>
            </a:r>
          </a:p>
          <a:p>
            <a:pPr>
              <a:defRPr/>
            </a:pPr>
            <a:r>
              <a:rPr lang="en-US" sz="2000" b="1" dirty="0">
                <a:solidFill>
                  <a:srgbClr val="002060"/>
                </a:solidFill>
                <a:latin typeface="Book Antiqua" panose="02040602050305030304" pitchFamily="18" charset="0"/>
                <a:cs typeface="Times New Roman" panose="02020603050405020304" pitchFamily="18" charset="0"/>
              </a:rPr>
              <a:t>Kongu Engineering College,</a:t>
            </a:r>
          </a:p>
          <a:p>
            <a:pPr>
              <a:defRPr/>
            </a:pPr>
            <a:r>
              <a:rPr lang="en-US" sz="2000" b="1" dirty="0">
                <a:solidFill>
                  <a:srgbClr val="002060"/>
                </a:solidFill>
                <a:latin typeface="Book Antiqua" panose="02040602050305030304" pitchFamily="18" charset="0"/>
                <a:cs typeface="Times New Roman" panose="02020603050405020304" pitchFamily="18" charset="0"/>
              </a:rPr>
              <a:t>Perundurai – 638 060.</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8229600" cy="1143000"/>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COMPUTER-AIDED DIAGNOSIS OF CHRONIC KIDNEY DISEASE IN DEVELOPING COUNTRIES: A COMPARATIVE ANALYSIS OF MACHINE LEARNING TECHNIQUES - 2020</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802322"/>
            <a:ext cx="8229600" cy="4674678"/>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Alvaro </a:t>
            </a:r>
            <a:r>
              <a:rPr lang="en-IN" dirty="0" err="1">
                <a:latin typeface="Times New Roman" panose="02020603050405020304" pitchFamily="18" charset="0"/>
                <a:cs typeface="Times New Roman" panose="02020603050405020304" pitchFamily="18" charset="0"/>
              </a:rPr>
              <a:t>Sobrinho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Andressa</a:t>
            </a:r>
            <a:r>
              <a:rPr lang="en-IN" dirty="0">
                <a:latin typeface="Times New Roman" panose="02020603050405020304" pitchFamily="18" charset="0"/>
                <a:cs typeface="Times New Roman" panose="02020603050405020304" pitchFamily="18" charset="0"/>
              </a:rPr>
              <a:t> C. M. Da S. </a:t>
            </a:r>
            <a:r>
              <a:rPr lang="en-IN" dirty="0" err="1">
                <a:latin typeface="Times New Roman" panose="02020603050405020304" pitchFamily="18" charset="0"/>
                <a:cs typeface="Times New Roman" panose="02020603050405020304" pitchFamily="18" charset="0"/>
              </a:rPr>
              <a:t>Queiroz</a:t>
            </a:r>
            <a:r>
              <a:rPr lang="en-IN"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ALGORITHM :J48, Random forest, Naïve Bayes , SVM , Multilayer Perceptron, KNN</a:t>
            </a:r>
          </a:p>
          <a:p>
            <a:pPr marL="0" indent="0">
              <a:buNone/>
            </a:pPr>
            <a:r>
              <a:rPr lang="en-US" dirty="0" smtClean="0">
                <a:latin typeface="Times New Roman" panose="02020603050405020304" pitchFamily="18" charset="0"/>
                <a:cs typeface="Times New Roman" panose="02020603050405020304" pitchFamily="18" charset="0"/>
              </a:rPr>
              <a:t>ACCURACY : 95%,93.33%, 88.33%,76.66%,75%,71.67%</a:t>
            </a:r>
          </a:p>
          <a:p>
            <a:pPr marL="0" indent="0">
              <a:buNone/>
            </a:pPr>
            <a:r>
              <a:rPr lang="en-US" dirty="0" smtClean="0">
                <a:latin typeface="Times New Roman" panose="02020603050405020304" pitchFamily="18" charset="0"/>
                <a:cs typeface="Times New Roman" panose="02020603050405020304" pitchFamily="18" charset="0"/>
              </a:rPr>
              <a:t>RESULT : The results shows that J48 is a suitable machine learning techniques for such screening in developing countries, due to the easy interpretation of its classification results with 95% accuracy.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J48 – Classify different applications and perform accurate results of the classification</a:t>
            </a:r>
            <a:r>
              <a:rPr lang="en-US" alt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altLang="en-US" dirty="0" err="1">
                <a:latin typeface="Times New Roman" panose="02020603050405020304" pitchFamily="18" charset="0"/>
                <a:cs typeface="Times New Roman" panose="02020603050405020304" pitchFamily="18" charset="0"/>
              </a:rPr>
              <a:t>NB:Based</a:t>
            </a:r>
            <a:r>
              <a:rPr lang="en-US" altLang="en-US" dirty="0">
                <a:latin typeface="Times New Roman" panose="02020603050405020304" pitchFamily="18" charset="0"/>
                <a:cs typeface="Times New Roman" panose="02020603050405020304" pitchFamily="18" charset="0"/>
              </a:rPr>
              <a:t> on </a:t>
            </a:r>
            <a:r>
              <a:rPr lang="en-US" altLang="en-US" dirty="0" err="1">
                <a:latin typeface="Times New Roman" panose="02020603050405020304" pitchFamily="18" charset="0"/>
                <a:cs typeface="Times New Roman" panose="02020603050405020304" pitchFamily="18" charset="0"/>
              </a:rPr>
              <a:t>bayes</a:t>
            </a:r>
            <a:r>
              <a:rPr lang="en-US" altLang="en-US" dirty="0">
                <a:latin typeface="Times New Roman" panose="02020603050405020304" pitchFamily="18" charset="0"/>
                <a:cs typeface="Times New Roman" panose="02020603050405020304" pitchFamily="18" charset="0"/>
              </a:rPr>
              <a:t> theorem with an assumption of independence </a:t>
            </a:r>
            <a:r>
              <a:rPr lang="en-US" altLang="en-US" dirty="0" err="1">
                <a:latin typeface="Times New Roman" panose="02020603050405020304" pitchFamily="18" charset="0"/>
                <a:cs typeface="Times New Roman" panose="02020603050405020304" pitchFamily="18" charset="0"/>
              </a:rPr>
              <a:t>amoung</a:t>
            </a:r>
            <a:r>
              <a:rPr lang="en-US" altLang="en-US" dirty="0">
                <a:latin typeface="Times New Roman" panose="02020603050405020304" pitchFamily="18" charset="0"/>
                <a:cs typeface="Times New Roman" panose="02020603050405020304" pitchFamily="18" charset="0"/>
              </a:rPr>
              <a:t> predictors</a:t>
            </a:r>
          </a:p>
          <a:p>
            <a:pPr marL="0" indent="0">
              <a:buNone/>
            </a:pPr>
            <a:r>
              <a:rPr lang="en-US" dirty="0" smtClean="0">
                <a:latin typeface="Times New Roman" panose="02020603050405020304" pitchFamily="18" charset="0"/>
                <a:cs typeface="Times New Roman" panose="02020603050405020304" pitchFamily="18" charset="0"/>
              </a:rPr>
              <a:t>Multilayer Perceptron -  It is a </a:t>
            </a:r>
            <a:r>
              <a:rPr lang="en-US" dirty="0" err="1" smtClean="0">
                <a:latin typeface="Times New Roman" panose="02020603050405020304" pitchFamily="18" charset="0"/>
                <a:cs typeface="Times New Roman" panose="02020603050405020304" pitchFamily="18" charset="0"/>
              </a:rPr>
              <a:t>feedforward</a:t>
            </a:r>
            <a:r>
              <a:rPr lang="en-US" dirty="0" smtClean="0">
                <a:latin typeface="Times New Roman" panose="02020603050405020304" pitchFamily="18" charset="0"/>
                <a:cs typeface="Times New Roman" panose="02020603050405020304" pitchFamily="18" charset="0"/>
              </a:rPr>
              <a:t> artificial neural network that generates a set of outputs from a set of inputs.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410888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910" y="762000"/>
            <a:ext cx="8229600" cy="1143000"/>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SURVEY ON DIAGNOSIS OF CHRONIC KIDNEY DISEASE USINGMACHINE LEARNING ALGORITHMS</a:t>
            </a:r>
            <a:br>
              <a:rPr lang="en-IN" sz="2400" b="1" dirty="0" smtClean="0">
                <a:solidFill>
                  <a:schemeClr val="tx1"/>
                </a:solidFill>
                <a:latin typeface="Times New Roman" panose="02020603050405020304" pitchFamily="18" charset="0"/>
                <a:cs typeface="Times New Roman" panose="02020603050405020304" pitchFamily="18" charset="0"/>
              </a:rPr>
            </a:br>
            <a:r>
              <a:rPr lang="en-IN" sz="2400" b="1" dirty="0" smtClean="0">
                <a:solidFill>
                  <a:schemeClr val="tx1"/>
                </a:solidFill>
                <a:latin typeface="Times New Roman" panose="02020603050405020304" pitchFamily="18" charset="0"/>
                <a:cs typeface="Times New Roman" panose="02020603050405020304" pitchFamily="18" charset="0"/>
              </a:rPr>
              <a:t>-2020</a:t>
            </a:r>
            <a:r>
              <a:rPr lang="en-IN" dirty="0"/>
              <a:t/>
            </a:r>
            <a:br>
              <a:rPr lang="en-IN" dirty="0"/>
            </a:br>
            <a:endParaRPr lang="en-IN" dirty="0"/>
          </a:p>
        </p:txBody>
      </p:sp>
      <p:sp>
        <p:nvSpPr>
          <p:cNvPr id="3" name="Content Placeholder 2"/>
          <p:cNvSpPr>
            <a:spLocks noGrp="1"/>
          </p:cNvSpPr>
          <p:nvPr>
            <p:ph idx="1"/>
          </p:nvPr>
        </p:nvSpPr>
        <p:spPr>
          <a:xfrm>
            <a:off x="1307910" y="1562100"/>
            <a:ext cx="8229600" cy="5137150"/>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a:t>
            </a:r>
            <a:r>
              <a:rPr lang="en-US" dirty="0" smtClean="0"/>
              <a:t>:</a:t>
            </a:r>
            <a:r>
              <a:rPr lang="en-US" dirty="0" err="1" smtClean="0">
                <a:latin typeface="Times New Roman" panose="02020603050405020304" pitchFamily="18" charset="0"/>
                <a:cs typeface="Times New Roman" panose="02020603050405020304" pitchFamily="18" charset="0"/>
              </a:rPr>
              <a:t>A.Vijayalakshmi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V.Sumalatha</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ACCURACY : 99.75%</a:t>
            </a:r>
          </a:p>
          <a:p>
            <a:pPr marL="0" indent="0">
              <a:buNone/>
            </a:pPr>
            <a:r>
              <a:rPr lang="en-US" dirty="0" smtClean="0">
                <a:latin typeface="Times New Roman" panose="02020603050405020304" pitchFamily="18" charset="0"/>
                <a:cs typeface="Times New Roman" panose="02020603050405020304" pitchFamily="18" charset="0"/>
              </a:rPr>
              <a:t>RESULT : Based on the results obtained in the survey literature in the ML algorithms in which Random forest has performed best with an order to the consistency of 99.75%.</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246308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CHRONIC KIDNEY DISEASE (CKD) DIAGNOSIS USING MULTI-LAYER PERCEPTRON CLASSIFIER -2020</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295400"/>
            <a:ext cx="8229600" cy="5060950"/>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a:t>
            </a:r>
            <a:r>
              <a:rPr lang="en-US" dirty="0" err="1" smtClean="0">
                <a:latin typeface="Times New Roman" panose="02020603050405020304" pitchFamily="18" charset="0"/>
                <a:cs typeface="Times New Roman" panose="02020603050405020304" pitchFamily="18" charset="0"/>
              </a:rPr>
              <a:t>Shubham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Vashisth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Ishika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Dhall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Shipra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Saraswat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ALGORITHM : Multilayer Perceptron</a:t>
            </a:r>
          </a:p>
          <a:p>
            <a:pPr marL="0" indent="0">
              <a:buNone/>
            </a:pPr>
            <a:r>
              <a:rPr lang="en-US" dirty="0" smtClean="0">
                <a:latin typeface="Times New Roman" panose="02020603050405020304" pitchFamily="18" charset="0"/>
                <a:cs typeface="Times New Roman" panose="02020603050405020304" pitchFamily="18" charset="0"/>
              </a:rPr>
              <a:t>ACCURACY :92.5%</a:t>
            </a:r>
          </a:p>
          <a:p>
            <a:pPr marL="0" indent="0">
              <a:buNone/>
            </a:pPr>
            <a:r>
              <a:rPr lang="en-US" dirty="0" smtClean="0">
                <a:latin typeface="Times New Roman" panose="02020603050405020304" pitchFamily="18" charset="0"/>
                <a:cs typeface="Times New Roman" panose="02020603050405020304" pitchFamily="18" charset="0"/>
              </a:rPr>
              <a:t>RESULT : The results show that the proposed model can perform classification with the testing accuracy of 92.5%, surpassing the scores achieved by SVM and Naïve Bayes classifier.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Multilayer Perceptron -  It is a </a:t>
            </a:r>
            <a:r>
              <a:rPr lang="en-US" dirty="0" err="1">
                <a:latin typeface="Times New Roman" panose="02020603050405020304" pitchFamily="18" charset="0"/>
                <a:cs typeface="Times New Roman" panose="02020603050405020304" pitchFamily="18" charset="0"/>
              </a:rPr>
              <a:t>feedforward</a:t>
            </a:r>
            <a:r>
              <a:rPr lang="en-US" dirty="0">
                <a:latin typeface="Times New Roman" panose="02020603050405020304" pitchFamily="18" charset="0"/>
                <a:cs typeface="Times New Roman" panose="02020603050405020304" pitchFamily="18" charset="0"/>
              </a:rPr>
              <a:t> artificial neural network that generates a set of outputs from a set of inputs.</a:t>
            </a:r>
            <a:endParaRPr lang="en-IN"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171055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493"/>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PREDICTION OF CHRONIC KIDNEY DISEASE - A MACHINE LEARNING PERSPECTIVE - 2021</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63081"/>
            <a:ext cx="8229600" cy="5258393"/>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a:t>
            </a:r>
            <a:r>
              <a:rPr lang="en-US" dirty="0" err="1" smtClean="0">
                <a:latin typeface="Times New Roman" panose="02020603050405020304" pitchFamily="18" charset="0"/>
                <a:cs typeface="Times New Roman" panose="02020603050405020304" pitchFamily="18" charset="0"/>
              </a:rPr>
              <a:t>Pankaj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Chittora</a:t>
            </a:r>
            <a:r>
              <a:rPr lang="en-US" dirty="0" smtClean="0">
                <a:latin typeface="Times New Roman" panose="02020603050405020304" pitchFamily="18" charset="0"/>
                <a:cs typeface="Times New Roman" panose="02020603050405020304" pitchFamily="18" charset="0"/>
              </a:rPr>
              <a:t> , Sandeep </a:t>
            </a:r>
            <a:r>
              <a:rPr lang="en-US" dirty="0" err="1" smtClean="0">
                <a:latin typeface="Times New Roman" panose="02020603050405020304" pitchFamily="18" charset="0"/>
                <a:cs typeface="Times New Roman" panose="02020603050405020304" pitchFamily="18" charset="0"/>
              </a:rPr>
              <a:t>Saurasia</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Prasun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Chakravarthy</a:t>
            </a:r>
            <a:endParaRPr lang="en-US"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ALGORITHM :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rtificial </a:t>
            </a:r>
            <a:r>
              <a:rPr lang="en-US" dirty="0">
                <a:latin typeface="Times New Roman" panose="02020603050405020304" pitchFamily="18" charset="0"/>
                <a:cs typeface="Times New Roman" panose="02020603050405020304" pitchFamily="18" charset="0"/>
              </a:rPr>
              <a:t>neural </a:t>
            </a: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logistic regression, linear support vector machine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random tree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ACCURACY : 99.6%,98.46%</a:t>
            </a:r>
          </a:p>
          <a:p>
            <a:pPr marL="0" indent="0">
              <a:buNone/>
            </a:pPr>
            <a:r>
              <a:rPr lang="en-US" dirty="0" smtClean="0">
                <a:latin typeface="Times New Roman" panose="02020603050405020304" pitchFamily="18" charset="0"/>
                <a:cs typeface="Times New Roman" panose="02020603050405020304" pitchFamily="18" charset="0"/>
              </a:rPr>
              <a:t>RESULT: Linear </a:t>
            </a:r>
            <a:r>
              <a:rPr lang="en-US" dirty="0">
                <a:latin typeface="Times New Roman" panose="02020603050405020304" pitchFamily="18" charset="0"/>
                <a:cs typeface="Times New Roman" panose="02020603050405020304" pitchFamily="18" charset="0"/>
              </a:rPr>
              <a:t>support vector machine gave the highest accuracy of 98.46%. Along with machine learning models one deep neural network has been applied on the same dataset and it has been noted that deep neural network achieved the highest accuracy of 99.6</a:t>
            </a:r>
            <a:r>
              <a:rPr 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ANN: It is a collection of units or nodes called artificial neurons</a:t>
            </a:r>
          </a:p>
          <a:p>
            <a:pPr marL="0" indent="0">
              <a:buNone/>
            </a:pPr>
            <a:r>
              <a:rPr lang="en-US" dirty="0" smtClean="0">
                <a:latin typeface="Times New Roman" panose="02020603050405020304" pitchFamily="18" charset="0"/>
                <a:cs typeface="Times New Roman" panose="02020603050405020304" pitchFamily="18" charset="0"/>
              </a:rPr>
              <a:t>DNN: It is an artificial neural network with multi layers between input and output layers.</a:t>
            </a:r>
          </a:p>
          <a:p>
            <a:pPr marL="0" indent="0">
              <a:buNone/>
            </a:pPr>
            <a:r>
              <a:rPr lang="en-US" dirty="0" smtClean="0">
                <a:latin typeface="Times New Roman" panose="02020603050405020304" pitchFamily="18" charset="0"/>
                <a:cs typeface="Times New Roman" panose="02020603050405020304" pitchFamily="18" charset="0"/>
              </a:rPr>
              <a:t>LSVM : It is a linear model for classification and </a:t>
            </a:r>
            <a:r>
              <a:rPr lang="en-US" smtClean="0">
                <a:latin typeface="Times New Roman" panose="02020603050405020304" pitchFamily="18" charset="0"/>
                <a:cs typeface="Times New Roman" panose="02020603050405020304" pitchFamily="18" charset="0"/>
              </a:rPr>
              <a:t>regression problems.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140023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50412"/>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LONGITUDINAL RISK PREDICTION OF CHRONIC KIDNEY DISEASE IN DIABETIC PATIENTS USING A TEMPORAL-ENHANCED GRADIENT BOOSTING MACHINE: RETROSPECTIVE COHORT STUDY - 2021</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4636" y="1873155"/>
            <a:ext cx="8229600" cy="5029200"/>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 Xing song, </a:t>
            </a:r>
            <a:r>
              <a:rPr lang="en-US" dirty="0" err="1" smtClean="0">
                <a:latin typeface="Times New Roman" panose="02020603050405020304" pitchFamily="18" charset="0"/>
                <a:cs typeface="Times New Roman" panose="02020603050405020304" pitchFamily="18" charset="0"/>
              </a:rPr>
              <a:t>Lemuel</a:t>
            </a:r>
            <a:r>
              <a:rPr lang="en-US" dirty="0" smtClean="0">
                <a:latin typeface="Times New Roman" panose="02020603050405020304" pitchFamily="18" charset="0"/>
                <a:cs typeface="Times New Roman" panose="02020603050405020304" pitchFamily="18" charset="0"/>
              </a:rPr>
              <a:t> R </a:t>
            </a:r>
            <a:r>
              <a:rPr lang="en-US" dirty="0" err="1" smtClean="0">
                <a:latin typeface="Times New Roman" panose="02020603050405020304" pitchFamily="18" charset="0"/>
                <a:cs typeface="Times New Roman" panose="02020603050405020304" pitchFamily="18" charset="0"/>
              </a:rPr>
              <a:t>Waitman</a:t>
            </a:r>
            <a:r>
              <a:rPr lang="en-US" dirty="0" smtClean="0">
                <a:latin typeface="Times New Roman" panose="02020603050405020304" pitchFamily="18" charset="0"/>
                <a:cs typeface="Times New Roman" panose="02020603050405020304" pitchFamily="18" charset="0"/>
              </a:rPr>
              <a:t>, David C Robins</a:t>
            </a:r>
          </a:p>
          <a:p>
            <a:pPr marL="0" indent="0">
              <a:buNone/>
            </a:pPr>
            <a:r>
              <a:rPr lang="en-US" dirty="0" smtClean="0">
                <a:latin typeface="Times New Roman" panose="02020603050405020304" pitchFamily="18" charset="0"/>
                <a:cs typeface="Times New Roman" panose="02020603050405020304" pitchFamily="18" charset="0"/>
              </a:rPr>
              <a:t>ALGORITHM : Gradient Boosting Algorithm</a:t>
            </a:r>
          </a:p>
          <a:p>
            <a:pPr marL="0" indent="0">
              <a:buNone/>
            </a:pPr>
            <a:r>
              <a:rPr lang="en-US" dirty="0" smtClean="0">
                <a:latin typeface="Times New Roman" panose="02020603050405020304" pitchFamily="18" charset="0"/>
                <a:cs typeface="Times New Roman" panose="02020603050405020304" pitchFamily="18" charset="0"/>
              </a:rPr>
              <a:t>ACCURACY : 95%</a:t>
            </a:r>
          </a:p>
          <a:p>
            <a:pPr marL="0" indent="0">
              <a:buNone/>
            </a:pPr>
            <a:r>
              <a:rPr lang="en-US" dirty="0" smtClean="0">
                <a:latin typeface="Times New Roman" panose="02020603050405020304" pitchFamily="18" charset="0"/>
                <a:cs typeface="Times New Roman" panose="02020603050405020304" pitchFamily="18" charset="0"/>
              </a:rPr>
              <a:t>RESULT : </a:t>
            </a:r>
            <a:r>
              <a:rPr lang="en-US" dirty="0">
                <a:latin typeface="Times New Roman" panose="02020603050405020304" pitchFamily="18" charset="0"/>
                <a:cs typeface="Times New Roman" panose="02020603050405020304" pitchFamily="18" charset="0"/>
              </a:rPr>
              <a:t>The proposed model uniformly outperformed other models, achieving an area under receiver operating curve of 0.83 (95% CI 0.76-0.85), 0.78 (95% CI 0.75-0.82), and 0.82 (95% CI 0.78-0.86) in predicting CKD risk with automatic accumulation of new data in later years (years 2, 3, and 4 since diabetes mellitus onset, respectively</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Gradient Boosting Algorithm – It combines many weak learning models together to create a strong predictive model.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161001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COMPARATIVE ANALYSIS OF MACHINE LEARNING TECHNIQUES BASED ON CHRONIC KIDNEY DISEASE DATASET - 2021</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509712"/>
            <a:ext cx="8229600" cy="5029200"/>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 </a:t>
            </a:r>
            <a:r>
              <a:rPr lang="en-US" dirty="0" err="1" smtClean="0">
                <a:latin typeface="Times New Roman" panose="02020603050405020304" pitchFamily="18" charset="0"/>
                <a:cs typeface="Times New Roman" panose="02020603050405020304" pitchFamily="18" charset="0"/>
              </a:rPr>
              <a:t>Vineeta</a:t>
            </a:r>
            <a:r>
              <a:rPr lang="en-US" dirty="0" smtClean="0">
                <a:latin typeface="Times New Roman" panose="02020603050405020304" pitchFamily="18" charset="0"/>
                <a:cs typeface="Times New Roman" panose="02020603050405020304" pitchFamily="18" charset="0"/>
              </a:rPr>
              <a:t> Gulati, </a:t>
            </a:r>
            <a:r>
              <a:rPr lang="en-US" dirty="0" err="1" smtClean="0">
                <a:latin typeface="Times New Roman" panose="02020603050405020304" pitchFamily="18" charset="0"/>
                <a:cs typeface="Times New Roman" panose="02020603050405020304" pitchFamily="18" charset="0"/>
              </a:rPr>
              <a:t>Neeraj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Raheja</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ALGORITHM : </a:t>
            </a:r>
            <a:r>
              <a:rPr lang="en-IN" dirty="0">
                <a:latin typeface="Times New Roman" panose="02020603050405020304" pitchFamily="18" charset="0"/>
                <a:cs typeface="Times New Roman" panose="02020603050405020304" pitchFamily="18" charset="0"/>
              </a:rPr>
              <a:t>Support Vector Machine (SVM), Decision Tree (DT), Naïve Bayes (NB), Random Forest (RF), Recurrent Neural Network (RNF</a:t>
            </a:r>
            <a:r>
              <a:rPr lang="en-IN"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ACCURACY : 96.7%, 99.5, 95.6%</a:t>
            </a:r>
          </a:p>
          <a:p>
            <a:pPr marL="0" indent="0">
              <a:buNone/>
            </a:pPr>
            <a:r>
              <a:rPr lang="en-US" dirty="0" smtClean="0">
                <a:latin typeface="Times New Roman" panose="02020603050405020304" pitchFamily="18" charset="0"/>
                <a:cs typeface="Times New Roman" panose="02020603050405020304" pitchFamily="18" charset="0"/>
              </a:rPr>
              <a:t>RESULT : </a:t>
            </a:r>
            <a:r>
              <a:rPr lang="en-US" dirty="0">
                <a:latin typeface="Times New Roman" panose="02020603050405020304" pitchFamily="18" charset="0"/>
                <a:cs typeface="Times New Roman" panose="02020603050405020304" pitchFamily="18" charset="0"/>
              </a:rPr>
              <a:t>The study includes how dataset affect the accuracy level of an algorithm for instance, with only 14 attributes SVM results in the accuracy of 96.7%, with 24 attributes MLP results in the accuracy of 99.5</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Recurrent Neural Network (RNF</a:t>
            </a:r>
            <a:r>
              <a:rPr lang="en-IN" dirty="0" smtClean="0">
                <a:latin typeface="Times New Roman" panose="02020603050405020304" pitchFamily="18" charset="0"/>
                <a:cs typeface="Times New Roman" panose="02020603050405020304" pitchFamily="18" charset="0"/>
              </a:rPr>
              <a:t>) – It is the type of neural network where the output from the previous step is fed as input to the current step.</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331043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66800" y="-27296"/>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CHRONIC KIDNEY DISEASE DIAGNOSIS USING DECISION TREE ALGORITHMS -2021</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762000" y="1241851"/>
            <a:ext cx="8229600" cy="5470478"/>
          </a:xfrm>
        </p:spPr>
        <p:txBody>
          <a:bodyPr/>
          <a:lstStyle/>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AUTHOR: </a:t>
            </a:r>
            <a:r>
              <a:rPr lang="en-US" altLang="en-US" dirty="0" err="1" smtClean="0">
                <a:latin typeface="Times New Roman" panose="02020603050405020304" pitchFamily="18" charset="0"/>
                <a:cs typeface="Times New Roman" panose="02020603050405020304" pitchFamily="18" charset="0"/>
              </a:rPr>
              <a:t>Hamida</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Ilyas</a:t>
            </a:r>
            <a:r>
              <a:rPr lang="en-US" altLang="en-US" dirty="0" smtClean="0">
                <a:latin typeface="Times New Roman" panose="02020603050405020304" pitchFamily="18" charset="0"/>
                <a:cs typeface="Times New Roman" panose="02020603050405020304" pitchFamily="18" charset="0"/>
              </a:rPr>
              <a:t> , </a:t>
            </a:r>
            <a:r>
              <a:rPr lang="en-US" altLang="en-US" dirty="0" err="1" smtClean="0">
                <a:latin typeface="Times New Roman" panose="02020603050405020304" pitchFamily="18" charset="0"/>
                <a:cs typeface="Times New Roman" panose="02020603050405020304" pitchFamily="18" charset="0"/>
              </a:rPr>
              <a:t>Mahvish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Povum</a:t>
            </a:r>
            <a:r>
              <a:rPr lang="en-US" altLang="en-US" dirty="0" smtClean="0">
                <a:latin typeface="Times New Roman" panose="02020603050405020304" pitchFamily="18" charset="0"/>
                <a:cs typeface="Times New Roman" panose="02020603050405020304" pitchFamily="18" charset="0"/>
              </a:rPr>
              <a:t>, Osman </a:t>
            </a:r>
            <a:r>
              <a:rPr lang="en-US" altLang="en-US" dirty="0" err="1" smtClean="0">
                <a:latin typeface="Times New Roman" panose="02020603050405020304" pitchFamily="18" charset="0"/>
                <a:cs typeface="Times New Roman" panose="02020603050405020304" pitchFamily="18" charset="0"/>
              </a:rPr>
              <a:t>Hasan</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ACCURACY: </a:t>
            </a:r>
            <a:r>
              <a:rPr lang="en-US" altLang="en-US" dirty="0" smtClean="0">
                <a:latin typeface="Times New Roman" panose="02020603050405020304" pitchFamily="18" charset="0"/>
                <a:cs typeface="Times New Roman" panose="02020603050405020304" pitchFamily="18" charset="0"/>
              </a:rPr>
              <a:t>85.5%</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ALGORITHM : Decision Tree, J48, random Forest</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RESULT</a:t>
            </a:r>
            <a:r>
              <a:rPr lang="en-US" altLang="en-US" dirty="0">
                <a:latin typeface="Times New Roman" panose="02020603050405020304" pitchFamily="18" charset="0"/>
                <a:cs typeface="Times New Roman" panose="02020603050405020304" pitchFamily="18" charset="0"/>
              </a:rPr>
              <a:t>: Comparative analysis of the results revealed that J48 predicted CKD in all stages better than random </a:t>
            </a:r>
            <a:r>
              <a:rPr lang="en-US" altLang="en-US" dirty="0" smtClean="0">
                <a:latin typeface="Times New Roman" panose="02020603050405020304" pitchFamily="18" charset="0"/>
                <a:cs typeface="Times New Roman" panose="02020603050405020304" pitchFamily="18" charset="0"/>
              </a:rPr>
              <a:t>forest.</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Decision Tree - Where the data is continuously split according to a certain parameter.</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Random Forest – Algorithm that establishes the outcome based on the predictions of Decision Tree.</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J48 – Classify different applications and perform accurate results of the classification.</a:t>
            </a:r>
          </a:p>
          <a:p>
            <a:pPr marL="0" indent="0" algn="just">
              <a:lnSpc>
                <a:spcPct val="150000"/>
              </a:lnSpc>
              <a:buNone/>
            </a:pPr>
            <a:endParaRPr lang="en-US"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160170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833" y="235495"/>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A COMPREHENSIVE ANALYSIS ON DETECTING CHRONIC KIDNEY DISEASE BY EMPLOYING MACHINE LEARNING ALGORITHMS - 2021</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2704"/>
            <a:ext cx="8229600" cy="4683646"/>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a:t>
            </a:r>
            <a:r>
              <a:rPr lang="en-IN" dirty="0"/>
              <a:t> </a:t>
            </a:r>
            <a:r>
              <a:rPr lang="en-IN" dirty="0" err="1">
                <a:latin typeface="Times New Roman" panose="02020603050405020304" pitchFamily="18" charset="0"/>
                <a:cs typeface="Times New Roman" panose="02020603050405020304" pitchFamily="18" charset="0"/>
              </a:rPr>
              <a:t>Mirza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Muntasir</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Nishat</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Fahim</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Faisal, </a:t>
            </a:r>
            <a:r>
              <a:rPr lang="en-IN" dirty="0" err="1">
                <a:latin typeface="Times New Roman" panose="02020603050405020304" pitchFamily="18" charset="0"/>
                <a:cs typeface="Times New Roman" panose="02020603050405020304" pitchFamily="18" charset="0"/>
              </a:rPr>
              <a:t>Rezuanur</a:t>
            </a:r>
            <a:r>
              <a:rPr lang="en-IN" dirty="0">
                <a:latin typeface="Times New Roman" panose="02020603050405020304" pitchFamily="18" charset="0"/>
                <a:cs typeface="Times New Roman" panose="02020603050405020304" pitchFamily="18" charset="0"/>
              </a:rPr>
              <a:t> Rahman </a:t>
            </a:r>
            <a:r>
              <a:rPr lang="en-IN" dirty="0" smtClean="0">
                <a:latin typeface="Times New Roman" panose="02020603050405020304" pitchFamily="18" charset="0"/>
                <a:cs typeface="Times New Roman" panose="02020603050405020304" pitchFamily="18" charset="0"/>
              </a:rPr>
              <a:t>Dip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Sarker</a:t>
            </a:r>
            <a:r>
              <a:rPr lang="en-IN" dirty="0">
                <a:latin typeface="Times New Roman" panose="02020603050405020304" pitchFamily="18" charset="0"/>
                <a:cs typeface="Times New Roman" panose="02020603050405020304" pitchFamily="18" charset="0"/>
              </a:rPr>
              <a:t> Md. </a:t>
            </a:r>
            <a:r>
              <a:rPr lang="en-IN" dirty="0" err="1" smtClean="0">
                <a:latin typeface="Times New Roman" panose="02020603050405020304" pitchFamily="18" charset="0"/>
                <a:cs typeface="Times New Roman" panose="02020603050405020304" pitchFamily="18" charset="0"/>
              </a:rPr>
              <a:t>Nasrullah</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ALGORITHM : Random Forest</a:t>
            </a:r>
          </a:p>
          <a:p>
            <a:pPr marL="0" indent="0">
              <a:buNone/>
            </a:pPr>
            <a:r>
              <a:rPr lang="en-US" dirty="0" smtClean="0">
                <a:latin typeface="Times New Roman" panose="02020603050405020304" pitchFamily="18" charset="0"/>
                <a:cs typeface="Times New Roman" panose="02020603050405020304" pitchFamily="18" charset="0"/>
              </a:rPr>
              <a:t>ACCURACY : 99.75%</a:t>
            </a:r>
          </a:p>
          <a:p>
            <a:pPr marL="0" indent="0">
              <a:buNone/>
            </a:pPr>
            <a:r>
              <a:rPr lang="en-US" dirty="0" smtClean="0">
                <a:latin typeface="Times New Roman" panose="02020603050405020304" pitchFamily="18" charset="0"/>
                <a:cs typeface="Times New Roman" panose="02020603050405020304" pitchFamily="18" charset="0"/>
              </a:rPr>
              <a:t>RESULT : </a:t>
            </a:r>
            <a:r>
              <a:rPr lang="en-US" dirty="0">
                <a:latin typeface="Times New Roman" panose="02020603050405020304" pitchFamily="18" charset="0"/>
                <a:cs typeface="Times New Roman" panose="02020603050405020304" pitchFamily="18" charset="0"/>
              </a:rPr>
              <a:t>A comparative analysis is portrayed among eight machine learning models by evaluating different performance parameters like accuracy, precision, sensitivity, F1 score and ROC-AUC. Among the models, Random Forest displayed the highest accuracy of 99.75</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Random Forest: Algorithm that establishes the outcome based on the predictions of the decision trees.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271215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914400" y="1752600"/>
            <a:ext cx="7772400" cy="4572000"/>
          </a:xfrm>
        </p:spPr>
        <p:txBody>
          <a:bodyPr/>
          <a:lstStyle/>
          <a:p>
            <a:pPr algn="ctr" eaLnBrk="1" hangingPunct="1">
              <a:buFont typeface="Wingdings" pitchFamily="2" charset="2"/>
              <a:buNone/>
            </a:pPr>
            <a:endParaRPr lang="en-US" sz="5400" smtClean="0"/>
          </a:p>
          <a:p>
            <a:pPr algn="ctr" eaLnBrk="1" hangingPunct="1">
              <a:buFont typeface="Wingdings" pitchFamily="2" charset="2"/>
              <a:buNone/>
            </a:pPr>
            <a:r>
              <a:rPr lang="en-US" sz="5400" b="1" smtClean="0">
                <a:solidFill>
                  <a:srgbClr val="0000CC"/>
                </a:solidFill>
              </a:rPr>
              <a:t>THANK YOU</a:t>
            </a:r>
          </a:p>
        </p:txBody>
      </p:sp>
      <p:sp>
        <p:nvSpPr>
          <p:cNvPr id="3" name="Date Placeholder 2"/>
          <p:cNvSpPr>
            <a:spLocks noGrp="1"/>
          </p:cNvSpPr>
          <p:nvPr>
            <p:ph type="dt" sz="quarter" idx="10"/>
          </p:nvPr>
        </p:nvSpPr>
        <p:spPr/>
        <p:txBody>
          <a:bodyPr/>
          <a:lstStyle/>
          <a:p>
            <a:pPr>
              <a:defRPr/>
            </a:pPr>
            <a:fld id="{BEAE3EE7-1D77-4D7B-BEC9-1EB7BFB7A51D}" type="datetime1">
              <a:rPr lang="en-US"/>
              <a:pPr>
                <a:defRPr/>
              </a:pPr>
              <a:t>10/29/2021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7" dur="500"/>
                                        <p:tgtEl>
                                          <p:spTgt spid="230403">
                                            <p:txEl>
                                              <p:pRg st="1" end="1"/>
                                            </p:txEl>
                                          </p:spTgt>
                                        </p:tgtEl>
                                      </p:cBhvr>
                                    </p:animEffect>
                                  </p:childTnLst>
                                </p:cTn>
                              </p:par>
                              <p:par>
                                <p:cTn id="8" presetID="6" presetClass="emph" presetSubtype="0" fill="hold" grpId="1" nodeType="withEffect">
                                  <p:stCondLst>
                                    <p:cond delay="0"/>
                                  </p:stCondLst>
                                  <p:childTnLst>
                                    <p:animScale>
                                      <p:cBhvr>
                                        <p:cTn id="9" dur="2000" fill="hold"/>
                                        <p:tgtEl>
                                          <p:spTgt spid="23040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P spid="23040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
        <p:nvSpPr>
          <p:cNvPr id="2" name="Title 1"/>
          <p:cNvSpPr>
            <a:spLocks noGrp="1"/>
          </p:cNvSpPr>
          <p:nvPr>
            <p:ph type="title" idx="4294967295"/>
          </p:nvPr>
        </p:nvSpPr>
        <p:spPr>
          <a:xfrm>
            <a:off x="0" y="-457200"/>
            <a:ext cx="8229600" cy="114300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4400" y="1187450"/>
            <a:ext cx="8229600" cy="5213350"/>
          </a:xfrm>
        </p:spPr>
        <p:txBody>
          <a:bodyPr/>
          <a:lstStyle/>
          <a:p>
            <a:pPr algn="just"/>
            <a:r>
              <a:rPr lang="en-US" altLang="en-US" dirty="0" smtClean="0">
                <a:latin typeface="Times New Roman" panose="02020603050405020304" pitchFamily="18" charset="0"/>
                <a:cs typeface="Times New Roman" panose="02020603050405020304" pitchFamily="18" charset="0"/>
              </a:rPr>
              <a:t>Chronic Kidney Disease (CKD) is a global health problem with high morbidity and mortality and it induces other diseases.</a:t>
            </a: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Prediction </a:t>
            </a:r>
            <a:r>
              <a:rPr lang="en-US" altLang="en-US" dirty="0">
                <a:latin typeface="Times New Roman" panose="02020603050405020304" pitchFamily="18" charset="0"/>
                <a:cs typeface="Times New Roman" panose="02020603050405020304" pitchFamily="18" charset="0"/>
              </a:rPr>
              <a:t>of </a:t>
            </a:r>
            <a:r>
              <a:rPr lang="en-US" altLang="en-US" dirty="0" smtClean="0">
                <a:latin typeface="Times New Roman" panose="02020603050405020304" pitchFamily="18" charset="0"/>
                <a:cs typeface="Times New Roman" panose="02020603050405020304" pitchFamily="18" charset="0"/>
              </a:rPr>
              <a:t>Chronic Kidney Disease is </a:t>
            </a:r>
            <a:r>
              <a:rPr lang="en-US" altLang="en-US" dirty="0">
                <a:latin typeface="Times New Roman" panose="02020603050405020304" pitchFamily="18" charset="0"/>
                <a:cs typeface="Times New Roman" panose="02020603050405020304" pitchFamily="18" charset="0"/>
              </a:rPr>
              <a:t>a critical challenge in the area of clinical data analysis. </a:t>
            </a:r>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is difficult to identify </a:t>
            </a:r>
            <a:r>
              <a:rPr lang="en-US" altLang="en-US" dirty="0" smtClean="0">
                <a:latin typeface="Times New Roman" panose="02020603050405020304" pitchFamily="18" charset="0"/>
                <a:cs typeface="Times New Roman" panose="02020603050405020304" pitchFamily="18" charset="0"/>
              </a:rPr>
              <a:t>Chronic Kidney Disease because of several contributory risk factors such as Diabetes, High blood pressure , Obesity and many other factors.</a:t>
            </a:r>
          </a:p>
          <a:p>
            <a:pPr marL="0" indent="0">
              <a:buNone/>
            </a:pP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Machine </a:t>
            </a:r>
            <a:r>
              <a:rPr lang="en-US" altLang="en-US" dirty="0">
                <a:latin typeface="Times New Roman" panose="02020603050405020304" pitchFamily="18" charset="0"/>
                <a:cs typeface="Times New Roman" panose="02020603050405020304" pitchFamily="18" charset="0"/>
              </a:rPr>
              <a:t>learning (ML) has been shown to be effective in assisting in making decisions and predictions from the large quantity of data produced by the healthcare </a:t>
            </a:r>
            <a:r>
              <a:rPr lang="en-US" altLang="en-US" dirty="0" smtClean="0">
                <a:latin typeface="Times New Roman" panose="02020603050405020304" pitchFamily="18" charset="0"/>
                <a:cs typeface="Times New Roman" panose="02020603050405020304" pitchFamily="18" charset="0"/>
              </a:rPr>
              <a:t>industry.</a:t>
            </a: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858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49"/>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COMPARISON AND DEVELOPMENT OF MACHINE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LEARNING TOOLS IN THE PREDICTION OF CHRONIC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KIDNEY DISEASE PROGRESSION - 2019</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8229600" cy="5654675"/>
          </a:xfrm>
        </p:spPr>
        <p:txBody>
          <a:bodyPr/>
          <a:lstStyle/>
          <a:p>
            <a:pPr marL="0" indent="0" algn="just">
              <a:lnSpc>
                <a:spcPct val="150000"/>
              </a:lnSpc>
              <a:buNone/>
            </a:pPr>
            <a:r>
              <a:rPr lang="en-US" altLang="en-US" dirty="0">
                <a:latin typeface="Times New Roman" panose="02020603050405020304" pitchFamily="18" charset="0"/>
                <a:cs typeface="Times New Roman" panose="02020603050405020304" pitchFamily="18" charset="0"/>
              </a:rPr>
              <a:t>AUTHOR: </a:t>
            </a:r>
            <a:r>
              <a:rPr lang="en-US" altLang="en-US" dirty="0" smtClean="0">
                <a:latin typeface="Times New Roman" panose="02020603050405020304" pitchFamily="18" charset="0"/>
                <a:cs typeface="Times New Roman" panose="02020603050405020304" pitchFamily="18" charset="0"/>
              </a:rPr>
              <a:t>Jing Xiao,  </a:t>
            </a:r>
            <a:r>
              <a:rPr lang="en-US" altLang="en-US" dirty="0" err="1" smtClean="0">
                <a:latin typeface="Times New Roman" panose="02020603050405020304" pitchFamily="18" charset="0"/>
                <a:cs typeface="Times New Roman" panose="02020603050405020304" pitchFamily="18" charset="0"/>
              </a:rPr>
              <a:t>Ruifeng</a:t>
            </a:r>
            <a:r>
              <a:rPr lang="en-US" altLang="en-US" dirty="0" smtClean="0">
                <a:latin typeface="Times New Roman" panose="02020603050405020304" pitchFamily="18" charset="0"/>
                <a:cs typeface="Times New Roman" panose="02020603050405020304" pitchFamily="18" charset="0"/>
              </a:rPr>
              <a:t> Ding, </a:t>
            </a:r>
            <a:r>
              <a:rPr lang="en-US" altLang="en-US" dirty="0" err="1" smtClean="0">
                <a:latin typeface="Times New Roman" panose="02020603050405020304" pitchFamily="18" charset="0"/>
                <a:cs typeface="Times New Roman" panose="02020603050405020304" pitchFamily="18" charset="0"/>
              </a:rPr>
              <a:t>Haochen</a:t>
            </a:r>
            <a:r>
              <a:rPr lang="en-US" altLang="en-US" dirty="0" smtClean="0">
                <a:latin typeface="Times New Roman" panose="02020603050405020304" pitchFamily="18" charset="0"/>
                <a:cs typeface="Times New Roman" panose="02020603050405020304" pitchFamily="18" charset="0"/>
              </a:rPr>
              <a:t> Guan, Tao Sun</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ALGORITHM : </a:t>
            </a:r>
            <a:r>
              <a:rPr lang="en-US" altLang="en-US" dirty="0" smtClean="0">
                <a:latin typeface="Times New Roman" panose="02020603050405020304" pitchFamily="18" charset="0"/>
                <a:cs typeface="Times New Roman" panose="02020603050405020304" pitchFamily="18" charset="0"/>
              </a:rPr>
              <a:t>Logistic regression, Elastic net, Lasso </a:t>
            </a:r>
            <a:r>
              <a:rPr lang="en-US" altLang="en-US" dirty="0" err="1" smtClean="0">
                <a:latin typeface="Times New Roman" panose="02020603050405020304" pitchFamily="18" charset="0"/>
                <a:cs typeface="Times New Roman" panose="02020603050405020304" pitchFamily="18" charset="0"/>
              </a:rPr>
              <a:t>regression,ridge</a:t>
            </a:r>
            <a:r>
              <a:rPr lang="en-US" altLang="en-US" dirty="0" smtClean="0">
                <a:latin typeface="Times New Roman" panose="02020603050405020304" pitchFamily="18" charset="0"/>
                <a:cs typeface="Times New Roman" panose="02020603050405020304" pitchFamily="18" charset="0"/>
              </a:rPr>
              <a:t> regression, SVM, Random forest , KNN</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RESULT: The linear models including Elastic Net, lasso regression, ridge regression and logistic regression showed </a:t>
            </a: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highest overall predictive </a:t>
            </a:r>
            <a:r>
              <a:rPr lang="en-US" altLang="en-US" dirty="0" smtClean="0">
                <a:latin typeface="Times New Roman" panose="02020603050405020304" pitchFamily="18" charset="0"/>
                <a:cs typeface="Times New Roman" panose="02020603050405020304" pitchFamily="18" charset="0"/>
              </a:rPr>
              <a:t>power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an average AUC and a precision above 0.87 and 0.8, </a:t>
            </a:r>
            <a:r>
              <a:rPr lang="en-US" dirty="0" smtClean="0">
                <a:latin typeface="Times New Roman" panose="02020603050405020304" pitchFamily="18" charset="0"/>
                <a:cs typeface="Times New Roman" panose="02020603050405020304" pitchFamily="18" charset="0"/>
              </a:rPr>
              <a:t>respectively.</a:t>
            </a:r>
            <a:r>
              <a:rPr lang="en-US" altLang="en-US" dirty="0" smtClean="0">
                <a:latin typeface="Times New Roman" panose="02020603050405020304" pitchFamily="18" charset="0"/>
                <a:cs typeface="Times New Roman" panose="02020603050405020304" pitchFamily="18" charset="0"/>
              </a:rPr>
              <a:t> The Logistic regression ranked first with a specificity and sensitivity.</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Logistic Regression – Predicting the categorical dependent variable using a given set of independent variables.</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Lasso Regression – eliminating automated variables and selection of features</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Ridge Regression – Used to </a:t>
            </a:r>
            <a:r>
              <a:rPr lang="en-US" altLang="en-US" dirty="0" err="1" smtClean="0">
                <a:latin typeface="Times New Roman" panose="02020603050405020304" pitchFamily="18" charset="0"/>
                <a:cs typeface="Times New Roman" panose="02020603050405020304" pitchFamily="18" charset="0"/>
              </a:rPr>
              <a:t>analyse</a:t>
            </a:r>
            <a:r>
              <a:rPr lang="en-US" altLang="en-US" dirty="0" smtClean="0">
                <a:latin typeface="Times New Roman" panose="02020603050405020304" pitchFamily="18" charset="0"/>
                <a:cs typeface="Times New Roman" panose="02020603050405020304" pitchFamily="18" charset="0"/>
              </a:rPr>
              <a:t> data that suffers from </a:t>
            </a:r>
            <a:r>
              <a:rPr lang="en-US" altLang="en-US" dirty="0" err="1" smtClean="0">
                <a:latin typeface="Times New Roman" panose="02020603050405020304" pitchFamily="18" charset="0"/>
                <a:cs typeface="Times New Roman" panose="02020603050405020304" pitchFamily="18" charset="0"/>
              </a:rPr>
              <a:t>multicollinearity</a:t>
            </a:r>
            <a:r>
              <a:rPr lang="en-US" altLang="en-US"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altLang="en-US"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119544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8229600" cy="1143000"/>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COMPARATIVE STUDY OF CLASSIFIER FOR CHRONIC KIDNEY DISEASE PREDICTION USING NAIVE BAYES, KNN AND RANDOM FOREST - 2019</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79172"/>
            <a:ext cx="8229600" cy="4876800"/>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:R </a:t>
            </a:r>
            <a:r>
              <a:rPr lang="en-US" dirty="0" err="1" smtClean="0">
                <a:latin typeface="Times New Roman" panose="02020603050405020304" pitchFamily="18" charset="0"/>
                <a:cs typeface="Times New Roman" panose="02020603050405020304" pitchFamily="18" charset="0"/>
              </a:rPr>
              <a:t>Devika</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Vaishnavi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Avilala</a:t>
            </a:r>
            <a:r>
              <a:rPr lang="en-US" dirty="0" smtClean="0">
                <a:latin typeface="Times New Roman" panose="02020603050405020304" pitchFamily="18" charset="0"/>
                <a:cs typeface="Times New Roman" panose="02020603050405020304" pitchFamily="18" charset="0"/>
              </a:rPr>
              <a:t>, V </a:t>
            </a:r>
            <a:r>
              <a:rPr lang="en-US" dirty="0" err="1" smtClean="0">
                <a:latin typeface="Times New Roman" panose="02020603050405020304" pitchFamily="18" charset="0"/>
                <a:cs typeface="Times New Roman" panose="02020603050405020304" pitchFamily="18" charset="0"/>
              </a:rPr>
              <a:t>Subramaniaswamy</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ALGORITHM : Naïve Bayes, KNN, Random Forest</a:t>
            </a:r>
          </a:p>
          <a:p>
            <a:pPr marL="0" indent="0">
              <a:buNone/>
            </a:pPr>
            <a:r>
              <a:rPr lang="en-US" dirty="0" smtClean="0">
                <a:latin typeface="Times New Roman" panose="02020603050405020304" pitchFamily="18" charset="0"/>
                <a:cs typeface="Times New Roman" panose="02020603050405020304" pitchFamily="18" charset="0"/>
              </a:rPr>
              <a:t>RESULT: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his </a:t>
            </a:r>
            <a:r>
              <a:rPr lang="en-US" dirty="0">
                <a:latin typeface="Times New Roman" panose="02020603050405020304" pitchFamily="18" charset="0"/>
                <a:cs typeface="Times New Roman" panose="02020603050405020304" pitchFamily="18" charset="0"/>
              </a:rPr>
              <a:t>paper examines the performance of Naive Bayes, K-Nearest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(KNN) and Random Forest classifier on the basis of its accuracy, preciseness and execution time for CKD prediction. Finally, the outcome after conducted research is that the performance of Random Forest classifier is finest than Naive Bayes and KNN.</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51329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8229600" cy="1143000"/>
          </a:xfrm>
        </p:spPr>
        <p:txBody>
          <a:bodyPr/>
          <a:lstStyle/>
          <a:p>
            <a:r>
              <a:rPr lang="en-IN" sz="2400" b="1" dirty="0">
                <a:solidFill>
                  <a:schemeClr val="tx1"/>
                </a:solidFill>
                <a:latin typeface="Times New Roman" panose="02020603050405020304" pitchFamily="18" charset="0"/>
                <a:cs typeface="Times New Roman" panose="02020603050405020304" pitchFamily="18" charset="0"/>
              </a:rPr>
              <a:t>DETECTION OF CHRONIC KIDNEY DISEASE USING MACHINE LEARNING ALGORITHMS WITH LEAST NUMBER OF PREDICTORS </a:t>
            </a:r>
            <a:r>
              <a:rPr lang="en-IN" sz="2400" b="1" dirty="0" smtClean="0">
                <a:solidFill>
                  <a:schemeClr val="tx1"/>
                </a:solidFill>
                <a:latin typeface="Times New Roman" panose="02020603050405020304" pitchFamily="18" charset="0"/>
                <a:cs typeface="Times New Roman" panose="02020603050405020304" pitchFamily="18" charset="0"/>
              </a:rPr>
              <a:t>- 2019</a:t>
            </a:r>
            <a:r>
              <a:rPr lang="en-IN" dirty="0"/>
              <a:t/>
            </a:r>
            <a:br>
              <a:rPr lang="en-IN" dirty="0"/>
            </a:br>
            <a:endParaRPr lang="en-IN" dirty="0"/>
          </a:p>
        </p:txBody>
      </p:sp>
      <p:sp>
        <p:nvSpPr>
          <p:cNvPr id="3" name="Content Placeholder 2"/>
          <p:cNvSpPr>
            <a:spLocks noGrp="1"/>
          </p:cNvSpPr>
          <p:nvPr>
            <p:ph idx="1"/>
          </p:nvPr>
        </p:nvSpPr>
        <p:spPr>
          <a:xfrm>
            <a:off x="762000" y="1632045"/>
            <a:ext cx="8229600" cy="5513671"/>
          </a:xfrm>
        </p:spPr>
        <p:txBody>
          <a:bodyPr/>
          <a:lstStyle/>
          <a:p>
            <a:pPr marL="0" indent="0">
              <a:buNone/>
            </a:pPr>
            <a:r>
              <a:rPr lang="en-IN" dirty="0" smtClean="0">
                <a:latin typeface="Times New Roman" panose="02020603050405020304" pitchFamily="18" charset="0"/>
                <a:cs typeface="Times New Roman" panose="02020603050405020304" pitchFamily="18" charset="0"/>
              </a:rPr>
              <a:t>AUTHOR</a:t>
            </a:r>
            <a:r>
              <a:rPr lang="en-IN" dirty="0" smtClean="0"/>
              <a:t> :</a:t>
            </a:r>
            <a:r>
              <a:rPr lang="en-IN" b="1" dirty="0"/>
              <a:t> </a:t>
            </a:r>
            <a:r>
              <a:rPr lang="en-IN" dirty="0" err="1">
                <a:latin typeface="Times New Roman" panose="02020603050405020304" pitchFamily="18" charset="0"/>
                <a:cs typeface="Times New Roman" panose="02020603050405020304" pitchFamily="18" charset="0"/>
              </a:rPr>
              <a:t>Marwa</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Almasoud</a:t>
            </a:r>
            <a:r>
              <a:rPr lang="en-IN" dirty="0" smtClean="0">
                <a:latin typeface="Times New Roman" panose="02020603050405020304" pitchFamily="18" charset="0"/>
                <a:cs typeface="Times New Roman" panose="02020603050405020304" pitchFamily="18" charset="0"/>
              </a:rPr>
              <a:t> </a:t>
            </a:r>
          </a:p>
          <a:p>
            <a:pPr marL="0" indent="0">
              <a:buNone/>
            </a:pPr>
            <a:r>
              <a:rPr lang="en-IN" dirty="0" smtClean="0">
                <a:latin typeface="Times New Roman" panose="02020603050405020304" pitchFamily="18" charset="0"/>
                <a:cs typeface="Times New Roman" panose="02020603050405020304" pitchFamily="18" charset="0"/>
              </a:rPr>
              <a:t>ALGORITHM : </a:t>
            </a:r>
            <a:r>
              <a:rPr lang="en-IN" dirty="0">
                <a:latin typeface="Times New Roman" panose="02020603050405020304" pitchFamily="18" charset="0"/>
                <a:cs typeface="Times New Roman" panose="02020603050405020304" pitchFamily="18" charset="0"/>
              </a:rPr>
              <a:t>Logistic regression, support vector machines, random forest, and gradient boosting algorithms </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ACCURACY : 99.1%</a:t>
            </a:r>
          </a:p>
          <a:p>
            <a:pPr marL="0" indent="0">
              <a:buNone/>
            </a:pPr>
            <a:r>
              <a:rPr lang="en-IN" dirty="0" smtClean="0">
                <a:latin typeface="Times New Roman" panose="02020603050405020304" pitchFamily="18" charset="0"/>
                <a:cs typeface="Times New Roman" panose="02020603050405020304" pitchFamily="18" charset="0"/>
              </a:rPr>
              <a:t>RESULT : </a:t>
            </a:r>
            <a:r>
              <a:rPr lang="en-IN" dirty="0">
                <a:latin typeface="Times New Roman" panose="02020603050405020304" pitchFamily="18" charset="0"/>
                <a:cs typeface="Times New Roman" panose="02020603050405020304" pitchFamily="18" charset="0"/>
              </a:rPr>
              <a:t>Higher performance was achieved with the gradient boosting algorithm by F1-measure (99.1 %), sensitivity (98.8%), and specificity (99.3%). This result is the highest among previous studies with less number of features and hence less cost. </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Gradient Boosting Algorithm – It combines many weak learning models together to create a strong predictive model.</a:t>
            </a:r>
          </a:p>
          <a:p>
            <a:pPr marL="0" indent="0">
              <a:buNone/>
            </a:pPr>
            <a:r>
              <a:rPr lang="en-IN" dirty="0" smtClean="0">
                <a:latin typeface="Times New Roman" panose="02020603050405020304" pitchFamily="18" charset="0"/>
                <a:cs typeface="Times New Roman" panose="02020603050405020304" pitchFamily="18" charset="0"/>
              </a:rPr>
              <a:t>SVM – Analyse data for classification and regression analysis.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74222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129062"/>
            <a:ext cx="8229600" cy="1143000"/>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ANALYSIS OF CHRONIC KIDNEY DISEASE DATASET BY APPLYING MACHINE LEARNING METHODS - 2019</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00200"/>
            <a:ext cx="8229600" cy="5399371"/>
          </a:xfrm>
        </p:spPr>
        <p:txBody>
          <a:bodyPr/>
          <a:lstStyle/>
          <a:p>
            <a:pPr marL="0" indent="0">
              <a:buNone/>
            </a:pPr>
            <a:r>
              <a:rPr lang="en-US" dirty="0" smtClean="0">
                <a:latin typeface="Times New Roman" panose="02020603050405020304" pitchFamily="18" charset="0"/>
                <a:cs typeface="Times New Roman" panose="02020603050405020304" pitchFamily="18" charset="0"/>
              </a:rPr>
              <a:t>AUTHOR : </a:t>
            </a:r>
            <a:r>
              <a:rPr lang="en-IN" dirty="0" err="1" smtClean="0">
                <a:latin typeface="Times New Roman" panose="02020603050405020304" pitchFamily="18" charset="0"/>
                <a:cs typeface="Times New Roman" panose="02020603050405020304" pitchFamily="18" charset="0"/>
              </a:rPr>
              <a:t>YedilkhanAmirgaliyev</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ALGORITHM : Automatic Classification Algorithm, SVM</a:t>
            </a:r>
          </a:p>
          <a:p>
            <a:pPr marL="0" indent="0">
              <a:buNone/>
            </a:pPr>
            <a:r>
              <a:rPr lang="en-US" dirty="0" smtClean="0">
                <a:latin typeface="Times New Roman" panose="02020603050405020304" pitchFamily="18" charset="0"/>
                <a:cs typeface="Times New Roman" panose="02020603050405020304" pitchFamily="18" charset="0"/>
              </a:rPr>
              <a:t>ACCURACY : 94.602%,93.100%</a:t>
            </a:r>
          </a:p>
          <a:p>
            <a:pPr marL="0" indent="0">
              <a:buNone/>
            </a:pPr>
            <a:r>
              <a:rPr lang="en-US" dirty="0" smtClean="0">
                <a:latin typeface="Times New Roman" panose="02020603050405020304" pitchFamily="18" charset="0"/>
                <a:cs typeface="Times New Roman" panose="02020603050405020304" pitchFamily="18" charset="0"/>
              </a:rPr>
              <a:t>RESULT : </a:t>
            </a:r>
            <a:r>
              <a:rPr lang="en-IN" dirty="0">
                <a:latin typeface="Times New Roman" panose="02020603050405020304" pitchFamily="18" charset="0"/>
                <a:cs typeface="Times New Roman" panose="02020603050405020304" pitchFamily="18" charset="0"/>
              </a:rPr>
              <a:t>Experimental results showed that properly implemented classifier can reach the overall performance of 94.602%. The sensitivity value of SVM classifier with a linear kernel is 93.100%. </a:t>
            </a:r>
            <a:endParaRPr lang="en-IN"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Classification algorithm – It is used to identify the new category of new observations on the basis of training data.</a:t>
            </a: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260947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54536"/>
            <a:ext cx="8229600" cy="1143000"/>
          </a:xfrm>
        </p:spPr>
        <p:txBody>
          <a:bodyPr/>
          <a:lstStyle/>
          <a:p>
            <a:r>
              <a:rPr lang="en-IN" sz="2400" b="1" dirty="0">
                <a:solidFill>
                  <a:schemeClr val="tx1"/>
                </a:solidFill>
                <a:latin typeface="Times New Roman" panose="02020603050405020304" pitchFamily="18" charset="0"/>
                <a:cs typeface="Times New Roman" panose="02020603050405020304" pitchFamily="18" charset="0"/>
              </a:rPr>
              <a:t>EXPLAINABLE PREDICTION OF CHRONIC RENAL DISEASE IN THE COLOMBIAN POPULATION USING NEURAL NETWORKS AND CASE-BASED </a:t>
            </a:r>
            <a:r>
              <a:rPr lang="en-IN" sz="2400" b="1" dirty="0" smtClean="0">
                <a:solidFill>
                  <a:schemeClr val="tx1"/>
                </a:solidFill>
                <a:latin typeface="Times New Roman" panose="02020603050405020304" pitchFamily="18" charset="0"/>
                <a:cs typeface="Times New Roman" panose="02020603050405020304" pitchFamily="18" charset="0"/>
              </a:rPr>
              <a:t>REASONING</a:t>
            </a:r>
            <a:br>
              <a:rPr lang="en-IN" sz="2400" b="1" dirty="0" smtClean="0">
                <a:solidFill>
                  <a:schemeClr val="tx1"/>
                </a:solidFill>
                <a:latin typeface="Times New Roman" panose="02020603050405020304" pitchFamily="18" charset="0"/>
                <a:cs typeface="Times New Roman" panose="02020603050405020304" pitchFamily="18" charset="0"/>
              </a:rPr>
            </a:br>
            <a:r>
              <a:rPr lang="en-IN" sz="2400" b="1" dirty="0" smtClean="0">
                <a:solidFill>
                  <a:schemeClr val="tx1"/>
                </a:solidFill>
                <a:latin typeface="Times New Roman" panose="02020603050405020304" pitchFamily="18" charset="0"/>
                <a:cs typeface="Times New Roman" panose="02020603050405020304" pitchFamily="18" charset="0"/>
              </a:rPr>
              <a:t>-2019</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704360"/>
            <a:ext cx="8229600" cy="5153640"/>
          </a:xfrm>
        </p:spPr>
        <p:txBody>
          <a:bodyPr/>
          <a:lstStyle/>
          <a:p>
            <a:pPr marL="0" indent="0" algn="just">
              <a:lnSpc>
                <a:spcPct val="150000"/>
              </a:lnSpc>
              <a:buNone/>
            </a:pPr>
            <a:r>
              <a:rPr lang="en-US" altLang="en-US"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Gabriel R. </a:t>
            </a:r>
            <a:r>
              <a:rPr lang="en-IN" dirty="0" err="1" smtClean="0">
                <a:latin typeface="Times New Roman" panose="02020603050405020304" pitchFamily="18" charset="0"/>
                <a:cs typeface="Times New Roman" panose="02020603050405020304" pitchFamily="18" charset="0"/>
              </a:rPr>
              <a:t>Vásquez</a:t>
            </a:r>
            <a:r>
              <a:rPr lang="en-IN" dirty="0" smtClean="0">
                <a:latin typeface="Times New Roman" panose="02020603050405020304" pitchFamily="18" charset="0"/>
                <a:cs typeface="Times New Roman" panose="02020603050405020304" pitchFamily="18" charset="0"/>
              </a:rPr>
              <a:t>-Morales</a:t>
            </a: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ALGORITHM : Neural Networks , Case based Reasoning</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ACCURACY: 95%</a:t>
            </a:r>
          </a:p>
          <a:p>
            <a:pPr marL="0" indent="0">
              <a:buNone/>
            </a:pPr>
            <a:r>
              <a:rPr lang="en-US" dirty="0" smtClean="0">
                <a:latin typeface="Times New Roman" panose="02020603050405020304" pitchFamily="18" charset="0"/>
                <a:cs typeface="Times New Roman" panose="02020603050405020304" pitchFamily="18" charset="0"/>
              </a:rPr>
              <a:t>RESULT :</a:t>
            </a:r>
            <a:r>
              <a:rPr lang="en-IN" dirty="0"/>
              <a:t> </a:t>
            </a:r>
            <a:r>
              <a:rPr lang="en-IN" dirty="0">
                <a:latin typeface="Times New Roman" panose="02020603050405020304" pitchFamily="18" charset="0"/>
                <a:cs typeface="Times New Roman" panose="02020603050405020304" pitchFamily="18" charset="0"/>
              </a:rPr>
              <a:t>Case-Based Reasoning (CBR) has proved to be an ideal complement as this paradigm is able to find explanatory cases for an explanation-by-example justification of a neural network’s prediction</a:t>
            </a:r>
            <a:r>
              <a:rPr lang="en-IN" dirty="0" smtClean="0">
                <a:latin typeface="Times New Roman" panose="02020603050405020304" pitchFamily="18" charset="0"/>
                <a:cs typeface="Times New Roman" panose="02020603050405020304" pitchFamily="18" charset="0"/>
              </a:rPr>
              <a:t>.</a:t>
            </a:r>
            <a:r>
              <a:rPr lang="en-IN" dirty="0"/>
              <a:t> </a:t>
            </a:r>
            <a:r>
              <a:rPr lang="en-IN" dirty="0" smtClean="0">
                <a:latin typeface="Times New Roman" panose="02020603050405020304" pitchFamily="18" charset="0"/>
                <a:cs typeface="Times New Roman" panose="02020603050405020304" pitchFamily="18" charset="0"/>
              </a:rPr>
              <a:t>The results </a:t>
            </a:r>
            <a:r>
              <a:rPr lang="en-IN" dirty="0">
                <a:latin typeface="Times New Roman" panose="02020603050405020304" pitchFamily="18" charset="0"/>
                <a:cs typeface="Times New Roman" panose="02020603050405020304" pitchFamily="18" charset="0"/>
              </a:rPr>
              <a:t>of the evaluation metrics have demonstrated the </a:t>
            </a:r>
            <a:r>
              <a:rPr lang="en-IN" dirty="0" smtClean="0">
                <a:latin typeface="Times New Roman" panose="02020603050405020304" pitchFamily="18" charset="0"/>
                <a:cs typeface="Times New Roman" panose="02020603050405020304" pitchFamily="18" charset="0"/>
              </a:rPr>
              <a:t>effectiveness of </a:t>
            </a:r>
            <a:r>
              <a:rPr lang="en-IN" dirty="0">
                <a:latin typeface="Times New Roman" panose="02020603050405020304" pitchFamily="18" charset="0"/>
                <a:cs typeface="Times New Roman" panose="02020603050405020304" pitchFamily="18" charset="0"/>
              </a:rPr>
              <a:t>models trained with neural networks, </a:t>
            </a:r>
            <a:r>
              <a:rPr lang="en-IN" dirty="0" smtClean="0">
                <a:latin typeface="Times New Roman" panose="02020603050405020304" pitchFamily="18" charset="0"/>
                <a:cs typeface="Times New Roman" panose="02020603050405020304" pitchFamily="18" charset="0"/>
              </a:rPr>
              <a:t>obtaining values </a:t>
            </a:r>
            <a:r>
              <a:rPr lang="en-IN" dirty="0">
                <a:latin typeface="Times New Roman" panose="02020603050405020304" pitchFamily="18" charset="0"/>
                <a:cs typeface="Times New Roman" panose="02020603050405020304" pitchFamily="18" charset="0"/>
              </a:rPr>
              <a:t>of up to 97% </a:t>
            </a:r>
            <a:r>
              <a:rPr lang="en-IN" dirty="0" smtClean="0">
                <a:latin typeface="Times New Roman" panose="02020603050405020304" pitchFamily="18" charset="0"/>
                <a:cs typeface="Times New Roman" panose="02020603050405020304" pitchFamily="18" charset="0"/>
              </a:rPr>
              <a:t>accuracy.</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Neural Networks – Used to model complex patterns in datasets using multiple hidden layers and non-linear activation functions.</a:t>
            </a:r>
          </a:p>
          <a:p>
            <a:pPr marL="0" indent="0">
              <a:buNone/>
            </a:pPr>
            <a:r>
              <a:rPr lang="en-US" dirty="0" smtClean="0">
                <a:latin typeface="Times New Roman" panose="02020603050405020304" pitchFamily="18" charset="0"/>
                <a:cs typeface="Times New Roman" panose="02020603050405020304" pitchFamily="18" charset="0"/>
              </a:rPr>
              <a:t>Case Based Reasoning – Use a database of problem solutions to solve new problems.</a:t>
            </a:r>
          </a:p>
          <a:p>
            <a:pPr marL="0" indent="0" algn="just">
              <a:lnSpc>
                <a:spcPct val="150000"/>
              </a:lnSpc>
              <a:buNone/>
            </a:pPr>
            <a:endParaRPr lang="en-IN" dirty="0"/>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27528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70" y="533400"/>
            <a:ext cx="8229600" cy="1143000"/>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AN EMPIRICAL EVALUATION OF MACHINE LEARNING TECHNIQUES FOR CHRONIC KIDNEY DISEASE PROPHECY - 2020</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5000"/>
            <a:ext cx="8229600" cy="5205412"/>
          </a:xfrm>
        </p:spPr>
        <p:txBody>
          <a:bodyPr/>
          <a:lstStyle/>
          <a:p>
            <a:pPr marL="0" indent="0" algn="just">
              <a:lnSpc>
                <a:spcPct val="150000"/>
              </a:lnSpc>
              <a:buNone/>
            </a:pPr>
            <a:r>
              <a:rPr lang="en-US" altLang="en-US" dirty="0">
                <a:latin typeface="Times New Roman" panose="02020603050405020304" pitchFamily="18" charset="0"/>
                <a:cs typeface="Times New Roman" panose="02020603050405020304" pitchFamily="18" charset="0"/>
              </a:rPr>
              <a:t>AUTHOR: </a:t>
            </a:r>
            <a:r>
              <a:rPr lang="en-US" altLang="en-US" dirty="0" smtClean="0">
                <a:latin typeface="Times New Roman" panose="02020603050405020304" pitchFamily="18" charset="0"/>
                <a:cs typeface="Times New Roman" panose="02020603050405020304" pitchFamily="18" charset="0"/>
              </a:rPr>
              <a:t>Bilal Khan , Rashid </a:t>
            </a:r>
            <a:r>
              <a:rPr lang="en-US" altLang="en-US" dirty="0" err="1" smtClean="0">
                <a:latin typeface="Times New Roman" panose="02020603050405020304" pitchFamily="18" charset="0"/>
                <a:cs typeface="Times New Roman" panose="02020603050405020304" pitchFamily="18" charset="0"/>
              </a:rPr>
              <a:t>Naseem</a:t>
            </a:r>
            <a:r>
              <a:rPr lang="en-US" altLang="en-US" dirty="0" smtClean="0">
                <a:latin typeface="Times New Roman" panose="02020603050405020304" pitchFamily="18" charset="0"/>
                <a:cs typeface="Times New Roman" panose="02020603050405020304" pitchFamily="18" charset="0"/>
              </a:rPr>
              <a:t> , </a:t>
            </a:r>
            <a:r>
              <a:rPr lang="en-US" altLang="en-US" dirty="0" err="1" smtClean="0">
                <a:latin typeface="Times New Roman" panose="02020603050405020304" pitchFamily="18" charset="0"/>
                <a:cs typeface="Times New Roman" panose="02020603050405020304" pitchFamily="18" charset="0"/>
              </a:rPr>
              <a:t>Fazal</a:t>
            </a:r>
            <a:r>
              <a:rPr lang="en-US" altLang="en-US" dirty="0" smtClean="0">
                <a:latin typeface="Times New Roman" panose="02020603050405020304" pitchFamily="18" charset="0"/>
                <a:cs typeface="Times New Roman" panose="02020603050405020304" pitchFamily="18" charset="0"/>
              </a:rPr>
              <a:t> Muhammad, </a:t>
            </a:r>
            <a:r>
              <a:rPr lang="en-US" altLang="en-US" dirty="0" err="1" smtClean="0">
                <a:latin typeface="Times New Roman" panose="02020603050405020304" pitchFamily="18" charset="0"/>
                <a:cs typeface="Times New Roman" panose="02020603050405020304" pitchFamily="18" charset="0"/>
              </a:rPr>
              <a:t>Ghulam</a:t>
            </a:r>
            <a:r>
              <a:rPr lang="en-US" altLang="en-US" dirty="0" smtClean="0">
                <a:latin typeface="Times New Roman" panose="02020603050405020304" pitchFamily="18" charset="0"/>
                <a:cs typeface="Times New Roman" panose="02020603050405020304" pitchFamily="18" charset="0"/>
              </a:rPr>
              <a:t> Abbas</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smtClean="0">
                <a:latin typeface="Times New Roman" panose="02020603050405020304" pitchFamily="18" charset="0"/>
                <a:cs typeface="Times New Roman" panose="02020603050405020304" pitchFamily="18" charset="0"/>
              </a:rPr>
              <a:t>ALGORITHM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N</a:t>
            </a:r>
            <a:r>
              <a:rPr lang="en-IN" dirty="0" err="1" smtClean="0">
                <a:latin typeface="Times New Roman" panose="02020603050405020304" pitchFamily="18" charset="0"/>
                <a:cs typeface="Times New Roman" panose="02020603050405020304" pitchFamily="18" charset="0"/>
              </a:rPr>
              <a:t>BTree</a:t>
            </a:r>
            <a:r>
              <a:rPr lang="en-IN" dirty="0">
                <a:latin typeface="Times New Roman" panose="02020603050405020304" pitchFamily="18" charset="0"/>
                <a:cs typeface="Times New Roman" panose="02020603050405020304" pitchFamily="18" charset="0"/>
              </a:rPr>
              <a:t>, J48, Support Vector Machine, Logistic Regression, Multi-layer Perceptron, Naïve Bayes, and Composite Hypercube on Iterated Random Projection (CHIRP</a:t>
            </a:r>
            <a:r>
              <a:rPr lang="en-IN"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altLang="en-US" dirty="0" smtClean="0">
                <a:latin typeface="Times New Roman" panose="02020603050405020304" pitchFamily="18" charset="0"/>
                <a:cs typeface="Times New Roman" panose="02020603050405020304" pitchFamily="18" charset="0"/>
              </a:rPr>
              <a:t>ACCURACY : 95.75%,96.50%,97.25%,97.75%,98.25%,98.75%,99.75%</a:t>
            </a: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RESULT</a:t>
            </a:r>
            <a:r>
              <a:rPr lang="en-US" altLang="en-US" dirty="0" smtClean="0">
                <a:latin typeface="Times New Roman" panose="02020603050405020304" pitchFamily="18" charset="0"/>
                <a:cs typeface="Times New Roman" panose="02020603050405020304" pitchFamily="18" charset="0"/>
              </a:rPr>
              <a:t>:</a:t>
            </a:r>
            <a:r>
              <a:rPr lang="en-US" dirty="0"/>
              <a:t>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paper,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utilized seven ML techniques on the dataset that is taken from the UCI ML repository comprising 400 Instances.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study </a:t>
            </a:r>
            <a:r>
              <a:rPr lang="en-US" dirty="0" err="1">
                <a:latin typeface="Times New Roman" panose="02020603050405020304" pitchFamily="18" charset="0"/>
                <a:cs typeface="Times New Roman" panose="02020603050405020304" pitchFamily="18" charset="0"/>
              </a:rPr>
              <a:t>prescribed</a:t>
            </a:r>
            <a:r>
              <a:rPr lang="en-US" dirty="0">
                <a:latin typeface="Times New Roman" panose="02020603050405020304" pitchFamily="18" charset="0"/>
                <a:cs typeface="Times New Roman" panose="02020603050405020304" pitchFamily="18" charset="0"/>
              </a:rPr>
              <a:t> the CHIRP is the best technique that can be utilized by practitioners so as to eradicate diagnostic and treatment errors</a:t>
            </a:r>
            <a:r>
              <a:rPr lang="en-US"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78681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078" y="419099"/>
            <a:ext cx="8229600" cy="1143000"/>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CHRONIC KIDNEY DISEASE PREDICTION USING MACHINE LEARNING METHODS - 2020</a:t>
            </a:r>
            <a:r>
              <a:rPr lang="en-IN" dirty="0" smtClean="0"/>
              <a:t/>
            </a:r>
            <a:br>
              <a:rPr lang="en-IN" dirty="0" smtClean="0"/>
            </a:br>
            <a:endParaRPr lang="en-IN" dirty="0"/>
          </a:p>
        </p:txBody>
      </p:sp>
      <p:sp>
        <p:nvSpPr>
          <p:cNvPr id="3" name="Content Placeholder 2"/>
          <p:cNvSpPr>
            <a:spLocks noGrp="1"/>
          </p:cNvSpPr>
          <p:nvPr>
            <p:ph idx="1"/>
          </p:nvPr>
        </p:nvSpPr>
        <p:spPr>
          <a:xfrm>
            <a:off x="685800" y="1173162"/>
            <a:ext cx="8229600" cy="5365750"/>
          </a:xfrm>
        </p:spPr>
        <p:txBody>
          <a:bodyPr/>
          <a:lstStyle/>
          <a:p>
            <a:pPr marL="0" indent="0">
              <a:buNone/>
            </a:pPr>
            <a:r>
              <a:rPr lang="en-IN" dirty="0">
                <a:latin typeface="Times New Roman" panose="02020603050405020304" pitchFamily="18" charset="0"/>
                <a:cs typeface="Times New Roman" panose="02020603050405020304" pitchFamily="18" charset="0"/>
              </a:rPr>
              <a:t>AUTHOR</a:t>
            </a:r>
            <a:r>
              <a:rPr lang="en-IN" dirty="0"/>
              <a:t> :</a:t>
            </a:r>
            <a:r>
              <a:rPr lang="en-IN" b="1" dirty="0"/>
              <a:t> </a:t>
            </a:r>
            <a:r>
              <a:rPr lang="en-IN" dirty="0" err="1">
                <a:latin typeface="Times New Roman" panose="02020603050405020304" pitchFamily="18" charset="0"/>
                <a:cs typeface="Times New Roman" panose="02020603050405020304" pitchFamily="18" charset="0"/>
              </a:rPr>
              <a:t>Imesh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Udara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Ekanayake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Damayanthi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Herath</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ALGORITHM :Extra Tree Classifier, Random Forest</a:t>
            </a:r>
          </a:p>
          <a:p>
            <a:pPr marL="0" indent="0">
              <a:buNone/>
            </a:pPr>
            <a:r>
              <a:rPr lang="en-US" dirty="0" smtClean="0">
                <a:latin typeface="Times New Roman" panose="02020603050405020304" pitchFamily="18" charset="0"/>
                <a:cs typeface="Times New Roman" panose="02020603050405020304" pitchFamily="18" charset="0"/>
              </a:rPr>
              <a:t>RESULT : The </a:t>
            </a:r>
            <a:r>
              <a:rPr lang="en-US" dirty="0">
                <a:latin typeface="Times New Roman" panose="02020603050405020304" pitchFamily="18" charset="0"/>
                <a:cs typeface="Times New Roman" panose="02020603050405020304" pitchFamily="18" charset="0"/>
              </a:rPr>
              <a:t>extra tree classifier and random forest classifier are shown to result in the highest accuracy and minimal bias to the attributes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Extra Tree Classifier – It is an ensemble machine learning algorithm that combines the predictions form many decision trees.</a:t>
            </a:r>
          </a:p>
          <a:p>
            <a:pPr marL="0" indent="0">
              <a:buNone/>
            </a:pPr>
            <a:r>
              <a:rPr lang="en-US" altLang="en-US" dirty="0">
                <a:latin typeface="Times New Roman" panose="02020603050405020304" pitchFamily="18" charset="0"/>
                <a:cs typeface="Times New Roman" panose="02020603050405020304" pitchFamily="18" charset="0"/>
              </a:rPr>
              <a:t>Random Forest: Algorithm that establishes the outcome based on the predictions of the decision trees.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pPr>
              <a:defRPr/>
            </a:pPr>
            <a:fld id="{7EBAFA5E-708C-4BCB-983F-F2371C32FD48}" type="datetime1">
              <a:rPr lang="en-US" smtClean="0"/>
              <a:pPr>
                <a:defRPr/>
              </a:pPr>
              <a:t>10/29/2021</a:t>
            </a:fld>
            <a:endParaRPr lang="en-US"/>
          </a:p>
        </p:txBody>
      </p:sp>
    </p:spTree>
    <p:extLst>
      <p:ext uri="{BB962C8B-B14F-4D97-AF65-F5344CB8AC3E}">
        <p14:creationId xmlns:p14="http://schemas.microsoft.com/office/powerpoint/2010/main" val="3667280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10281</TotalTime>
  <Words>1784</Words>
  <Application>Microsoft Office PowerPoint</Application>
  <PresentationFormat>On-screen Show (4:3)</PresentationFormat>
  <Paragraphs>150</Paragraphs>
  <Slides>18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Book Antiqua</vt:lpstr>
      <vt:lpstr>Calibri</vt:lpstr>
      <vt:lpstr>Times New Roman</vt:lpstr>
      <vt:lpstr>Wingdings</vt:lpstr>
      <vt:lpstr>Wingdings 2</vt:lpstr>
      <vt:lpstr>Flow</vt:lpstr>
      <vt:lpstr>1_Custom Design</vt:lpstr>
      <vt:lpstr>Custom Design</vt:lpstr>
      <vt:lpstr>PowerPoint Presentation</vt:lpstr>
      <vt:lpstr>ABSTRACT</vt:lpstr>
      <vt:lpstr>COMPARISON AND DEVELOPMENT OF MACHINE  LEARNING TOOLS IN THE PREDICTION OF CHRONIC  KIDNEY DISEASE PROGRESSION - 2019</vt:lpstr>
      <vt:lpstr>COMPARATIVE STUDY OF CLASSIFIER FOR CHRONIC KIDNEY DISEASE PREDICTION USING NAIVE BAYES, KNN AND RANDOM FOREST - 2019</vt:lpstr>
      <vt:lpstr>DETECTION OF CHRONIC KIDNEY DISEASE USING MACHINE LEARNING ALGORITHMS WITH LEAST NUMBER OF PREDICTORS - 2019 </vt:lpstr>
      <vt:lpstr>ANALYSIS OF CHRONIC KIDNEY DISEASE DATASET BY APPLYING MACHINE LEARNING METHODS - 2019</vt:lpstr>
      <vt:lpstr>EXPLAINABLE PREDICTION OF CHRONIC RENAL DISEASE IN THE COLOMBIAN POPULATION USING NEURAL NETWORKS AND CASE-BASED REASONING -2019</vt:lpstr>
      <vt:lpstr>AN EMPIRICAL EVALUATION OF MACHINE LEARNING TECHNIQUES FOR CHRONIC KIDNEY DISEASE PROPHECY - 2020</vt:lpstr>
      <vt:lpstr>CHRONIC KIDNEY DISEASE PREDICTION USING MACHINE LEARNING METHODS - 2020 </vt:lpstr>
      <vt:lpstr>COMPUTER-AIDED DIAGNOSIS OF CHRONIC KIDNEY DISEASE IN DEVELOPING COUNTRIES: A COMPARATIVE ANALYSIS OF MACHINE LEARNING TECHNIQUES - 2020</vt:lpstr>
      <vt:lpstr>SURVEY ON DIAGNOSIS OF CHRONIC KIDNEY DISEASE USINGMACHINE LEARNING ALGORITHMS -2020 </vt:lpstr>
      <vt:lpstr>CHRONIC KIDNEY DISEASE (CKD) DIAGNOSIS USING MULTI-LAYER PERCEPTRON CLASSIFIER -2020</vt:lpstr>
      <vt:lpstr>PREDICTION OF CHRONIC KIDNEY DISEASE - A MACHINE LEARNING PERSPECTIVE - 2021</vt:lpstr>
      <vt:lpstr>LONGITUDINAL RISK PREDICTION OF CHRONIC KIDNEY DISEASE IN DIABETIC PATIENTS USING A TEMPORAL-ENHANCED GRADIENT BOOSTING MACHINE: RETROSPECTIVE COHORT STUDY - 2021</vt:lpstr>
      <vt:lpstr>COMPARATIVE ANALYSIS OF MACHINE LEARNING TECHNIQUES BASED ON CHRONIC KIDNEY DISEASE DATASET - 2021</vt:lpstr>
      <vt:lpstr>CHRONIC KIDNEY DISEASE DIAGNOSIS USING DECISION TREE ALGORITHMS -2021</vt:lpstr>
      <vt:lpstr>A COMPREHENSIVE ANALYSIS ON DETECTING CHRONIC KIDNEY DISEASE BY EMPLOYING MACHINE LEARNING ALGORITHMS - 2021</vt:lpstr>
      <vt:lpstr>PowerPoint Presentation</vt:lpstr>
    </vt:vector>
  </TitlesOfParts>
  <Company>KVITT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Mano</cp:lastModifiedBy>
  <cp:revision>1597</cp:revision>
  <dcterms:created xsi:type="dcterms:W3CDTF">2013-12-25T07:56:38Z</dcterms:created>
  <dcterms:modified xsi:type="dcterms:W3CDTF">2021-10-29T08:07:16Z</dcterms:modified>
</cp:coreProperties>
</file>