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146847057" r:id="rId10"/>
    <p:sldId id="2146847060" r:id="rId11"/>
    <p:sldId id="2146847062" r:id="rId12"/>
    <p:sldId id="2146847061" r:id="rId13"/>
    <p:sldId id="2146847055"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66" d="100"/>
          <a:sy n="66" d="100"/>
        </p:scale>
        <p:origin x="1301" y="317"/>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25-02-2025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2/25/2025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2/25/2025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2/25/2025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2/25/2025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2/25/2025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2/25/2025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2/25/2025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2/25/2025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2/25/2025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2/25/2025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2/25/2025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2/25/2025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sanjai-566/keylogger-python"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289660" y="918809"/>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 USING PYTHON</a:t>
            </a:r>
          </a:p>
        </p:txBody>
      </p:sp>
      <p:sp>
        <p:nvSpPr>
          <p:cNvPr id="4" name="TextBox 3"/>
          <p:cNvSpPr txBox="1"/>
          <p:nvPr/>
        </p:nvSpPr>
        <p:spPr>
          <a:xfrm>
            <a:off x="2694742" y="4192463"/>
            <a:ext cx="7980183"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 SANJAI J</a:t>
            </a:r>
          </a:p>
          <a:p>
            <a:r>
              <a:rPr lang="en-US" sz="2000" b="1" dirty="0">
                <a:solidFill>
                  <a:schemeClr val="accent1">
                    <a:lumMod val="75000"/>
                  </a:schemeClr>
                </a:solidFill>
                <a:latin typeface="Arial"/>
                <a:cs typeface="Arial"/>
              </a:rPr>
              <a:t>Student Name : SANJAI J</a:t>
            </a:r>
          </a:p>
          <a:p>
            <a:r>
              <a:rPr lang="en-US" sz="2000" b="1" dirty="0">
                <a:solidFill>
                  <a:schemeClr val="accent1">
                    <a:lumMod val="75000"/>
                  </a:schemeClr>
                </a:solidFill>
                <a:latin typeface="Arial"/>
                <a:cs typeface="Arial"/>
              </a:rPr>
              <a:t>College Name &amp; Department :  BHARATH INSTITUTE OF HIGHER EDUCATION AND REASEARCH  (BTech/CSE)</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scope(optional)</a:t>
            </a:r>
          </a:p>
        </p:txBody>
      </p:sp>
      <p:sp>
        <p:nvSpPr>
          <p:cNvPr id="2" name="Content Placeholder 1">
            <a:extLst>
              <a:ext uri="{FF2B5EF4-FFF2-40B4-BE49-F238E27FC236}">
                <a16:creationId xmlns:a16="http://schemas.microsoft.com/office/drawing/2014/main" id="{EB94D1D0-5ECF-ACE4-AD3C-C7515D5E0E5A}"/>
              </a:ext>
            </a:extLst>
          </p:cNvPr>
          <p:cNvSpPr>
            <a:spLocks noGrp="1" noChangeArrowheads="1"/>
          </p:cNvSpPr>
          <p:nvPr>
            <p:ph idx="1"/>
          </p:nvPr>
        </p:nvSpPr>
        <p:spPr bwMode="auto">
          <a:xfrm>
            <a:off x="581192" y="1376530"/>
            <a:ext cx="11178686"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50000"/>
              </a:lnSpc>
              <a:spcBef>
                <a:spcPct val="0"/>
              </a:spcBef>
              <a:spcAft>
                <a:spcPct val="0"/>
              </a:spcAft>
              <a:buClrTx/>
              <a:buSzTx/>
              <a:buFontTx/>
              <a:buNone/>
              <a:tabLst/>
            </a:pPr>
            <a:endPar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R="0" lvl="0" algn="just" defTabSz="914400" rtl="0" eaLnBrk="0" fontAlgn="base" latinLnBrk="0" hangingPunct="0">
              <a:lnSpc>
                <a:spcPct val="150000"/>
              </a:lnSpc>
              <a:spcBef>
                <a:spcPct val="0"/>
              </a:spcBef>
              <a:spcAft>
                <a:spcPct val="0"/>
              </a:spcAft>
              <a:buClrTx/>
              <a:buSzTx/>
              <a:buFont typeface="Wingdings" panose="05000000000000000000" pitchFamily="2" charset="2"/>
              <a:buChar char="q"/>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Enhanced Security &amp; Encryption</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Encrypting stored keystroke data to prevent unauthorized access and misuse.</a:t>
            </a:r>
          </a:p>
          <a:p>
            <a:pPr marR="0" lvl="0" algn="just" defTabSz="914400" rtl="0" eaLnBrk="0" fontAlgn="base" latinLnBrk="0" hangingPunct="0">
              <a:lnSpc>
                <a:spcPct val="150000"/>
              </a:lnSpc>
              <a:spcBef>
                <a:spcPct val="0"/>
              </a:spcBef>
              <a:spcAft>
                <a:spcPct val="0"/>
              </a:spcAft>
              <a:buClrTx/>
              <a:buSzTx/>
              <a:buFont typeface="Wingdings" panose="05000000000000000000" pitchFamily="2" charset="2"/>
              <a:buChar char="q"/>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AI-Based Behavior Analysis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Using machine learning to analyze typing patterns for user authentication and fraud detection.</a:t>
            </a:r>
          </a:p>
          <a:p>
            <a:pPr marR="0" lvl="0" algn="just" defTabSz="914400" rtl="0" eaLnBrk="0" fontAlgn="base" latinLnBrk="0" hangingPunct="0">
              <a:lnSpc>
                <a:spcPct val="150000"/>
              </a:lnSpc>
              <a:spcBef>
                <a:spcPct val="0"/>
              </a:spcBef>
              <a:spcAft>
                <a:spcPct val="0"/>
              </a:spcAft>
              <a:buClrTx/>
              <a:buSzTx/>
              <a:buFont typeface="Wingdings" panose="05000000000000000000" pitchFamily="2" charset="2"/>
              <a:buChar char="q"/>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Remote Monitoring &amp; Cloud Storage</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Enabling secure remote logging and cloud storage for real-time monitoring.</a:t>
            </a:r>
          </a:p>
          <a:p>
            <a:pPr marR="0" lvl="0" algn="just" defTabSz="914400" rtl="0" eaLnBrk="0" fontAlgn="base" latinLnBrk="0" hangingPunct="0">
              <a:lnSpc>
                <a:spcPct val="150000"/>
              </a:lnSpc>
              <a:spcBef>
                <a:spcPct val="0"/>
              </a:spcBef>
              <a:spcAft>
                <a:spcPct val="0"/>
              </a:spcAft>
              <a:buClrTx/>
              <a:buSzTx/>
              <a:buFont typeface="Wingdings" panose="05000000000000000000" pitchFamily="2" charset="2"/>
              <a:buChar char="q"/>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Cross-Platform &amp; Stealth Mode</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Expanding compatibility to macOS/Linux and running discreetly in the background for better usability.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12" name="Rectangle 6">
            <a:extLst>
              <a:ext uri="{FF2B5EF4-FFF2-40B4-BE49-F238E27FC236}">
                <a16:creationId xmlns:a16="http://schemas.microsoft.com/office/drawing/2014/main" id="{09802B9E-85AA-CBD7-E030-C4235FFED8B1}"/>
              </a:ext>
            </a:extLst>
          </p:cNvPr>
          <p:cNvSpPr>
            <a:spLocks noGrp="1" noChangeArrowheads="1"/>
          </p:cNvSpPr>
          <p:nvPr>
            <p:ph idx="1"/>
          </p:nvPr>
        </p:nvSpPr>
        <p:spPr bwMode="auto">
          <a:xfrm>
            <a:off x="581192" y="2295977"/>
            <a:ext cx="11029616" cy="22159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algn="just" defTabSz="914400" eaLnBrk="0" fontAlgn="base" hangingPunct="0">
              <a:lnSpc>
                <a:spcPct val="100000"/>
              </a:lnSpc>
              <a:spcBef>
                <a:spcPct val="0"/>
              </a:spcBef>
              <a:spcAft>
                <a:spcPct val="0"/>
              </a:spcAft>
              <a:buClr>
                <a:srgbClr val="002060"/>
              </a:buClr>
              <a:buSzTx/>
              <a:buFont typeface="Wingdings" panose="05000000000000000000" pitchFamily="2" charset="2"/>
              <a:buChar char="q"/>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With the increasing need for monitoring and security in digital environments, keylogging technology can be used for both ethical and unethical purposes. This project aims to develop a basic keylogger using Python and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Tkinter</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capable of capturing and logging keystrokes in real-time. The keylogger records pressed, held, and released keys, storing the data in text and JSON files for further analysis. While such tools are often used for parental control, employee monitoring, or cybersecurity research, they also raise ethical and privacy concerns, highlighting the importance of responsible usage.</a:t>
            </a: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3" name="Rectangle 1">
            <a:extLst>
              <a:ext uri="{FF2B5EF4-FFF2-40B4-BE49-F238E27FC236}">
                <a16:creationId xmlns:a16="http://schemas.microsoft.com/office/drawing/2014/main" id="{CF6472A4-A269-EAC8-2679-735246185965}"/>
              </a:ext>
            </a:extLst>
          </p:cNvPr>
          <p:cNvSpPr>
            <a:spLocks noGrp="1" noChangeArrowheads="1"/>
          </p:cNvSpPr>
          <p:nvPr>
            <p:ph idx="1"/>
          </p:nvPr>
        </p:nvSpPr>
        <p:spPr bwMode="auto">
          <a:xfrm>
            <a:off x="927461" y="1443841"/>
            <a:ext cx="9215023"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300000"/>
              </a:lnSpc>
              <a:spcBef>
                <a:spcPct val="0"/>
              </a:spcBef>
              <a:spcAft>
                <a:spcPct val="0"/>
              </a:spcAft>
              <a:buClrTx/>
              <a:buSzTx/>
              <a:buFont typeface="Wingdings" panose="05000000000000000000" pitchFamily="2" charset="2"/>
              <a:buChar char="q"/>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Python &amp; </a:t>
            </a:r>
            <a:r>
              <a:rPr kumimoji="0" lang="en-US" altLang="en-US" sz="18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Tkinter</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Used for developing the keylogger and creating the GUI interface. </a:t>
            </a:r>
          </a:p>
          <a:p>
            <a:pPr marL="0" marR="0" lvl="0" indent="0" algn="just" defTabSz="914400" rtl="0" eaLnBrk="0" fontAlgn="base" latinLnBrk="0" hangingPunct="0">
              <a:lnSpc>
                <a:spcPct val="300000"/>
              </a:lnSpc>
              <a:spcBef>
                <a:spcPct val="0"/>
              </a:spcBef>
              <a:spcAft>
                <a:spcPct val="0"/>
              </a:spcAft>
              <a:buClrTx/>
              <a:buSzTx/>
              <a:buFont typeface="Wingdings" panose="05000000000000000000" pitchFamily="2" charset="2"/>
              <a:buChar char="q"/>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pynput</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Library</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Captures keystrokes by listening to keyboard events. </a:t>
            </a:r>
          </a:p>
          <a:p>
            <a:pPr marL="0" marR="0" lvl="0" indent="0" algn="just" defTabSz="914400" rtl="0" eaLnBrk="0" fontAlgn="base" latinLnBrk="0" hangingPunct="0">
              <a:lnSpc>
                <a:spcPct val="300000"/>
              </a:lnSpc>
              <a:spcBef>
                <a:spcPct val="0"/>
              </a:spcBef>
              <a:spcAft>
                <a:spcPct val="0"/>
              </a:spcAft>
              <a:buClrTx/>
              <a:buSzTx/>
              <a:buFont typeface="Wingdings" panose="05000000000000000000" pitchFamily="2" charset="2"/>
              <a:buChar char="q"/>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JSON &amp; File Handling</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Stores keystroke data in structured JSON and text files. </a:t>
            </a:r>
          </a:p>
          <a:p>
            <a:pPr marL="0" marR="0" lvl="0" indent="0" algn="just" defTabSz="914400" rtl="0" eaLnBrk="0" fontAlgn="base" latinLnBrk="0" hangingPunct="0">
              <a:lnSpc>
                <a:spcPct val="300000"/>
              </a:lnSpc>
              <a:spcBef>
                <a:spcPct val="0"/>
              </a:spcBef>
              <a:spcAft>
                <a:spcPct val="0"/>
              </a:spcAft>
              <a:buClrTx/>
              <a:buSzTx/>
              <a:buFont typeface="Wingdings" panose="05000000000000000000" pitchFamily="2" charset="2"/>
              <a:buChar char="q"/>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Threading</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Ensures the keylogger runs in the background while keeping the GUI responsive.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3" name="Rectangle 1">
            <a:extLst>
              <a:ext uri="{FF2B5EF4-FFF2-40B4-BE49-F238E27FC236}">
                <a16:creationId xmlns:a16="http://schemas.microsoft.com/office/drawing/2014/main" id="{4C934EF6-FE58-881E-E140-4CD39033C225}"/>
              </a:ext>
            </a:extLst>
          </p:cNvPr>
          <p:cNvSpPr>
            <a:spLocks noGrp="1" noChangeArrowheads="1"/>
          </p:cNvSpPr>
          <p:nvPr>
            <p:ph idx="1"/>
          </p:nvPr>
        </p:nvSpPr>
        <p:spPr bwMode="auto">
          <a:xfrm>
            <a:off x="474562" y="1272356"/>
            <a:ext cx="11136245"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50000"/>
              </a:lnSpc>
              <a:spcBef>
                <a:spcPct val="0"/>
              </a:spcBef>
              <a:spcAft>
                <a:spcPct val="0"/>
              </a:spcAft>
              <a:buClrTx/>
              <a:buSzTx/>
              <a:buFontTx/>
              <a:buNone/>
              <a:tabLst/>
            </a:pPr>
            <a:endPar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R="0" lvl="0" algn="just" defTabSz="914400" rtl="0" eaLnBrk="0" fontAlgn="base" latinLnBrk="0" hangingPunct="0">
              <a:lnSpc>
                <a:spcPct val="150000"/>
              </a:lnSpc>
              <a:spcBef>
                <a:spcPct val="0"/>
              </a:spcBef>
              <a:spcAft>
                <a:spcPct val="0"/>
              </a:spcAft>
              <a:buClrTx/>
              <a:buSzTx/>
              <a:buFont typeface="Wingdings" panose="05000000000000000000" pitchFamily="2" charset="2"/>
              <a:buChar char="q"/>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Real-Time Keystroke Logging</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Captures and logs every key press, hold, and release in real-time, storing the data in both text and JSON formats for structured analysis.</a:t>
            </a:r>
          </a:p>
          <a:p>
            <a:pPr marR="0" lvl="0" algn="just" defTabSz="914400" rtl="0" eaLnBrk="0" fontAlgn="base" latinLnBrk="0" hangingPunct="0">
              <a:lnSpc>
                <a:spcPct val="150000"/>
              </a:lnSpc>
              <a:spcBef>
                <a:spcPct val="0"/>
              </a:spcBef>
              <a:spcAft>
                <a:spcPct val="0"/>
              </a:spcAft>
              <a:buClrTx/>
              <a:buSzTx/>
              <a:buFont typeface="Wingdings" panose="05000000000000000000" pitchFamily="2" charset="2"/>
              <a:buChar char="q"/>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Interactive GUI with Controls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Unlike traditional command-line keyloggers, this project includes a user-friendly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Tkinter</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-based interface to start and stop logging with a single click.</a:t>
            </a:r>
          </a:p>
          <a:p>
            <a:pPr marR="0" lvl="0" algn="just" defTabSz="914400" rtl="0" eaLnBrk="0" fontAlgn="base" latinLnBrk="0" hangingPunct="0">
              <a:lnSpc>
                <a:spcPct val="150000"/>
              </a:lnSpc>
              <a:spcBef>
                <a:spcPct val="0"/>
              </a:spcBef>
              <a:spcAft>
                <a:spcPct val="0"/>
              </a:spcAft>
              <a:buClrTx/>
              <a:buSzTx/>
              <a:buFont typeface="Wingdings" panose="05000000000000000000" pitchFamily="2" charset="2"/>
              <a:buChar char="q"/>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Multi-Event Tracking</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Differentiates between pressed, held, and released keys, offering deeper insights into user typing behavior rather than just raw key inputs.</a:t>
            </a:r>
          </a:p>
          <a:p>
            <a:pPr marR="0" lvl="0" algn="just" defTabSz="914400" rtl="0" eaLnBrk="0" fontAlgn="base" latinLnBrk="0" hangingPunct="0">
              <a:lnSpc>
                <a:spcPct val="150000"/>
              </a:lnSpc>
              <a:spcBef>
                <a:spcPct val="0"/>
              </a:spcBef>
              <a:spcAft>
                <a:spcPct val="0"/>
              </a:spcAft>
              <a:buClrTx/>
              <a:buSzTx/>
              <a:buFont typeface="Wingdings" panose="05000000000000000000" pitchFamily="2" charset="2"/>
              <a:buChar char="q"/>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Extensibility for Ethical Use</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Can be adapted for cybersecurity research, parental monitoring, or AI-based typing pattern analysis, making it more than just a basic keylogger.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4" name="Rectangle 1">
            <a:extLst>
              <a:ext uri="{FF2B5EF4-FFF2-40B4-BE49-F238E27FC236}">
                <a16:creationId xmlns:a16="http://schemas.microsoft.com/office/drawing/2014/main" id="{7BF76E43-CA03-A130-903B-6CA67DA3A898}"/>
              </a:ext>
            </a:extLst>
          </p:cNvPr>
          <p:cNvSpPr>
            <a:spLocks noGrp="1" noChangeArrowheads="1"/>
          </p:cNvSpPr>
          <p:nvPr>
            <p:ph idx="1"/>
          </p:nvPr>
        </p:nvSpPr>
        <p:spPr bwMode="auto">
          <a:xfrm>
            <a:off x="447554" y="1563842"/>
            <a:ext cx="11296891" cy="3730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50000"/>
              </a:lnSpc>
              <a:spcBef>
                <a:spcPct val="0"/>
              </a:spcBef>
              <a:spcAft>
                <a:spcPct val="0"/>
              </a:spcAft>
              <a:buClrTx/>
              <a:buSzTx/>
              <a:buFont typeface="Wingdings" panose="05000000000000000000" pitchFamily="2" charset="2"/>
              <a:buChar char="q"/>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Cybersecurity Professionals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Used for ethical hacking, penetration testing, and analyzing keylogging threats to improve security defenses.</a:t>
            </a:r>
          </a:p>
          <a:p>
            <a:pPr marL="0" marR="0" lvl="0" indent="0" algn="just" defTabSz="914400" rtl="0" eaLnBrk="0" fontAlgn="base" latinLnBrk="0" hangingPunct="0">
              <a:lnSpc>
                <a:spcPct val="150000"/>
              </a:lnSpc>
              <a:spcBef>
                <a:spcPct val="0"/>
              </a:spcBef>
              <a:spcAft>
                <a:spcPct val="0"/>
              </a:spcAft>
              <a:buClrTx/>
              <a:buSzTx/>
              <a:buFont typeface="Wingdings" panose="05000000000000000000" pitchFamily="2" charset="2"/>
              <a:buChar char="q"/>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Parental Control &amp; Monitoring</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Parents can track children's keyboard activity to ensure safe and responsible computer usage.</a:t>
            </a:r>
          </a:p>
          <a:p>
            <a:pPr marL="0" marR="0" lvl="0" indent="0" algn="just" defTabSz="914400" rtl="0" eaLnBrk="0" fontAlgn="base" latinLnBrk="0" hangingPunct="0">
              <a:lnSpc>
                <a:spcPct val="150000"/>
              </a:lnSpc>
              <a:spcBef>
                <a:spcPct val="0"/>
              </a:spcBef>
              <a:spcAft>
                <a:spcPct val="0"/>
              </a:spcAft>
              <a:buClrTx/>
              <a:buSzTx/>
              <a:buFont typeface="Wingdings" panose="05000000000000000000" pitchFamily="2" charset="2"/>
              <a:buChar char="q"/>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IT Administrators &amp; Employers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Can be adapted for workplace monitoring to detect unauthorized access or potential insider threats (with legal and ethical compliance).</a:t>
            </a:r>
          </a:p>
          <a:p>
            <a:pPr marL="0" marR="0" lvl="0" indent="0" algn="just" defTabSz="914400" rtl="0" eaLnBrk="0" fontAlgn="base" latinLnBrk="0" hangingPunct="0">
              <a:lnSpc>
                <a:spcPct val="150000"/>
              </a:lnSpc>
              <a:spcBef>
                <a:spcPct val="0"/>
              </a:spcBef>
              <a:spcAft>
                <a:spcPct val="0"/>
              </a:spcAft>
              <a:buClrTx/>
              <a:buSzTx/>
              <a:buFont typeface="Wingdings" panose="05000000000000000000" pitchFamily="2" charset="2"/>
              <a:buChar char="q"/>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Forensic Investigators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Helps in digital forensics to analyze user activity and detect suspicious behavior in cybercrime investigations</a:t>
            </a:r>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sp>
        <p:nvSpPr>
          <p:cNvPr id="3" name="Content Placeholder 2">
            <a:extLst>
              <a:ext uri="{FF2B5EF4-FFF2-40B4-BE49-F238E27FC236}">
                <a16:creationId xmlns:a16="http://schemas.microsoft.com/office/drawing/2014/main" id="{805D7125-AC62-752D-6E68-9EB88BCC631C}"/>
              </a:ext>
            </a:extLst>
          </p:cNvPr>
          <p:cNvSpPr>
            <a:spLocks noGrp="1"/>
          </p:cNvSpPr>
          <p:nvPr>
            <p:ph idx="1"/>
          </p:nvPr>
        </p:nvSpPr>
        <p:spPr>
          <a:xfrm>
            <a:off x="407573" y="1765013"/>
            <a:ext cx="11029615" cy="4673324"/>
          </a:xfrm>
        </p:spPr>
        <p:txBody>
          <a:bodyPr>
            <a:normAutofit/>
          </a:bodyPr>
          <a:lstStyle/>
          <a:p>
            <a:pPr marL="0" indent="0">
              <a:buNone/>
            </a:pPr>
            <a:endParaRPr lang="en-US" sz="1000" dirty="0"/>
          </a:p>
          <a:p>
            <a:pPr marL="0" indent="0">
              <a:buNone/>
            </a:pPr>
            <a:r>
              <a:rPr lang="en-US" sz="1000" dirty="0"/>
              <a:t>				f</a:t>
            </a:r>
            <a:r>
              <a:rPr lang="en-IN" sz="1000" dirty="0" err="1"/>
              <a:t>ig</a:t>
            </a:r>
            <a:r>
              <a:rPr lang="en-IN" sz="1000" dirty="0"/>
              <a:t> 1-run the program</a:t>
            </a:r>
          </a:p>
        </p:txBody>
      </p:sp>
      <p:pic>
        <p:nvPicPr>
          <p:cNvPr id="5" name="Picture 4">
            <a:extLst>
              <a:ext uri="{FF2B5EF4-FFF2-40B4-BE49-F238E27FC236}">
                <a16:creationId xmlns:a16="http://schemas.microsoft.com/office/drawing/2014/main" id="{F91FFC62-EB47-78A4-9645-DE6DA7F463DF}"/>
              </a:ext>
            </a:extLst>
          </p:cNvPr>
          <p:cNvPicPr>
            <a:picLocks noChangeAspect="1"/>
          </p:cNvPicPr>
          <p:nvPr/>
        </p:nvPicPr>
        <p:blipFill>
          <a:blip r:embed="rId2"/>
          <a:stretch>
            <a:fillRect/>
          </a:stretch>
        </p:blipFill>
        <p:spPr>
          <a:xfrm>
            <a:off x="664097" y="1244596"/>
            <a:ext cx="4706556" cy="2857079"/>
          </a:xfrm>
          <a:prstGeom prst="rect">
            <a:avLst/>
          </a:prstGeom>
        </p:spPr>
      </p:pic>
      <p:pic>
        <p:nvPicPr>
          <p:cNvPr id="7" name="Picture 6">
            <a:extLst>
              <a:ext uri="{FF2B5EF4-FFF2-40B4-BE49-F238E27FC236}">
                <a16:creationId xmlns:a16="http://schemas.microsoft.com/office/drawing/2014/main" id="{28605E32-6960-147E-7810-948C0FDF4029}"/>
              </a:ext>
            </a:extLst>
          </p:cNvPr>
          <p:cNvPicPr>
            <a:picLocks noChangeAspect="1"/>
          </p:cNvPicPr>
          <p:nvPr/>
        </p:nvPicPr>
        <p:blipFill>
          <a:blip r:embed="rId3"/>
          <a:stretch>
            <a:fillRect/>
          </a:stretch>
        </p:blipFill>
        <p:spPr>
          <a:xfrm>
            <a:off x="3406513" y="4524616"/>
            <a:ext cx="3928279" cy="2015080"/>
          </a:xfrm>
          <a:prstGeom prst="rect">
            <a:avLst/>
          </a:prstGeom>
        </p:spPr>
      </p:pic>
      <p:sp>
        <p:nvSpPr>
          <p:cNvPr id="9" name="TextBox 8">
            <a:extLst>
              <a:ext uri="{FF2B5EF4-FFF2-40B4-BE49-F238E27FC236}">
                <a16:creationId xmlns:a16="http://schemas.microsoft.com/office/drawing/2014/main" id="{46ADA54A-74B9-0F6E-42A6-4365B3553269}"/>
              </a:ext>
            </a:extLst>
          </p:cNvPr>
          <p:cNvSpPr txBox="1"/>
          <p:nvPr/>
        </p:nvSpPr>
        <p:spPr>
          <a:xfrm>
            <a:off x="4416969" y="5494124"/>
            <a:ext cx="1907365" cy="1323439"/>
          </a:xfrm>
          <a:prstGeom prst="rect">
            <a:avLst/>
          </a:prstGeom>
          <a:noFill/>
        </p:spPr>
        <p:txBody>
          <a:bodyPr wrap="square" rtlCol="0">
            <a:spAutoFit/>
          </a:bodyPr>
          <a:lstStyle/>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r>
              <a:rPr lang="en-US" sz="1000" dirty="0"/>
              <a:t>fig 3-captures the keystrokes</a:t>
            </a:r>
            <a:endParaRPr lang="en-IN" sz="1000" dirty="0"/>
          </a:p>
        </p:txBody>
      </p:sp>
      <p:pic>
        <p:nvPicPr>
          <p:cNvPr id="11" name="Picture 10">
            <a:extLst>
              <a:ext uri="{FF2B5EF4-FFF2-40B4-BE49-F238E27FC236}">
                <a16:creationId xmlns:a16="http://schemas.microsoft.com/office/drawing/2014/main" id="{D2144CFA-4DC7-5183-0F7A-B0421E7C768A}"/>
              </a:ext>
            </a:extLst>
          </p:cNvPr>
          <p:cNvPicPr>
            <a:picLocks noChangeAspect="1"/>
          </p:cNvPicPr>
          <p:nvPr/>
        </p:nvPicPr>
        <p:blipFill>
          <a:blip r:embed="rId4"/>
          <a:stretch>
            <a:fillRect/>
          </a:stretch>
        </p:blipFill>
        <p:spPr>
          <a:xfrm>
            <a:off x="7682527" y="986231"/>
            <a:ext cx="3928280" cy="3179949"/>
          </a:xfrm>
          <a:prstGeom prst="rect">
            <a:avLst/>
          </a:prstGeom>
        </p:spPr>
      </p:pic>
      <p:sp>
        <p:nvSpPr>
          <p:cNvPr id="13" name="TextBox 12">
            <a:extLst>
              <a:ext uri="{FF2B5EF4-FFF2-40B4-BE49-F238E27FC236}">
                <a16:creationId xmlns:a16="http://schemas.microsoft.com/office/drawing/2014/main" id="{789608D5-0212-6BE6-E4B5-638BFD664509}"/>
              </a:ext>
            </a:extLst>
          </p:cNvPr>
          <p:cNvSpPr txBox="1"/>
          <p:nvPr/>
        </p:nvSpPr>
        <p:spPr>
          <a:xfrm>
            <a:off x="9127936" y="4166180"/>
            <a:ext cx="1037463" cy="246221"/>
          </a:xfrm>
          <a:prstGeom prst="rect">
            <a:avLst/>
          </a:prstGeom>
          <a:noFill/>
        </p:spPr>
        <p:txBody>
          <a:bodyPr wrap="none" rtlCol="0">
            <a:spAutoFit/>
          </a:bodyPr>
          <a:lstStyle/>
          <a:p>
            <a:r>
              <a:rPr lang="en-US" sz="1000" dirty="0"/>
              <a:t>fig2-json format</a:t>
            </a:r>
            <a:endParaRPr lang="en-IN" sz="1000" dirty="0"/>
          </a:p>
        </p:txBody>
      </p:sp>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4" name="Rectangle 1">
            <a:extLst>
              <a:ext uri="{FF2B5EF4-FFF2-40B4-BE49-F238E27FC236}">
                <a16:creationId xmlns:a16="http://schemas.microsoft.com/office/drawing/2014/main" id="{7108D65B-87AB-0985-C1C7-CA25FBC4EF29}"/>
              </a:ext>
            </a:extLst>
          </p:cNvPr>
          <p:cNvSpPr>
            <a:spLocks noGrp="1" noChangeArrowheads="1"/>
          </p:cNvSpPr>
          <p:nvPr>
            <p:ph idx="1"/>
          </p:nvPr>
        </p:nvSpPr>
        <p:spPr bwMode="auto">
          <a:xfrm>
            <a:off x="581193" y="1773531"/>
            <a:ext cx="10935618" cy="3730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just" defTabSz="914400" rtl="0" eaLnBrk="0" fontAlgn="base" latinLnBrk="0" hangingPunct="0">
              <a:lnSpc>
                <a:spcPct val="150000"/>
              </a:lnSpc>
              <a:spcBef>
                <a:spcPct val="0"/>
              </a:spcBef>
              <a:spcAft>
                <a:spcPct val="0"/>
              </a:spcAft>
              <a:buClrTx/>
              <a:buSzTx/>
              <a:buFont typeface="Wingdings" panose="05000000000000000000" pitchFamily="2" charset="2"/>
              <a:buChar char="q"/>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This keylogger project successfully addresses the need for keystroke monitoring by capturing and recording keyboard activity in real-time. By integrating Python,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Tkinter</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and the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pynput</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library, it provides an interactive and user-friendly interface for starting and stopping keylogging. The project effectively logs pressed, held, and released keys, storing them in both text and JSON formats for further analysis. While keylogging technology has ethical concerns, this project highlights its responsible use for cybersecurity research, parental control, and forensic investigations. Future enhancements can include encryption, remote logging, and AI-based anomaly detection to make it more secure and insightful. </a:t>
            </a:r>
          </a:p>
        </p:txBody>
      </p:sp>
    </p:spTree>
    <p:extLst>
      <p:ext uri="{BB962C8B-B14F-4D97-AF65-F5344CB8AC3E}">
        <p14:creationId xmlns:p14="http://schemas.microsoft.com/office/powerpoint/2010/main" val="423388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a:xfrm>
            <a:off x="1298822" y="480224"/>
            <a:ext cx="11029615" cy="4673324"/>
          </a:xfrm>
        </p:spPr>
        <p:txBody>
          <a:bodyPr>
            <a:normAutofit/>
          </a:bodyPr>
          <a:lstStyle/>
          <a:p>
            <a:pPr marL="0" indent="0">
              <a:buNone/>
            </a:pPr>
            <a:r>
              <a:rPr lang="en-IN" sz="2000" dirty="0">
                <a:hlinkClick r:id="rId2"/>
              </a:rPr>
              <a:t>https://github.com/sanjai-566/keylogger-python</a:t>
            </a:r>
            <a:endParaRPr lang="en-IN" sz="2000" dirty="0"/>
          </a:p>
        </p:txBody>
      </p:sp>
    </p:spTree>
    <p:extLst>
      <p:ext uri="{BB962C8B-B14F-4D97-AF65-F5344CB8AC3E}">
        <p14:creationId xmlns:p14="http://schemas.microsoft.com/office/powerpoint/2010/main" val="22306647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84</TotalTime>
  <Words>636</Words>
  <Application>Microsoft Office PowerPoint</Application>
  <PresentationFormat>Widescreen</PresentationFormat>
  <Paragraphs>58</Paragraphs>
  <Slides>11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Arial</vt:lpstr>
      <vt:lpstr>Calibri</vt:lpstr>
      <vt:lpstr>Calibri Light</vt:lpstr>
      <vt:lpstr>Franklin Gothic Book</vt:lpstr>
      <vt:lpstr>Franklin Gothic Demi</vt:lpstr>
      <vt:lpstr>Times New Roman</vt:lpstr>
      <vt:lpstr>Wingdings</vt:lpstr>
      <vt:lpstr>Wingdings 2</vt:lpstr>
      <vt:lpstr>DividendVTI</vt:lpstr>
      <vt:lpstr>KEYLOGGER USING PYTHON</vt:lpstr>
      <vt:lpstr>OUTLINE</vt:lpstr>
      <vt:lpstr>Problem Statement</vt:lpstr>
      <vt:lpstr>Technology  used</vt:lpstr>
      <vt:lpstr>Wow factors</vt:lpstr>
      <vt:lpstr>End users</vt:lpstr>
      <vt:lpstr>Results</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Sanjai J</cp:lastModifiedBy>
  <cp:revision>28</cp:revision>
  <dcterms:created xsi:type="dcterms:W3CDTF">2021-05-26T16:50:10Z</dcterms:created>
  <dcterms:modified xsi:type="dcterms:W3CDTF">2025-02-25T15:00:23Z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