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F2C9C06-1C2B-4119-902F-65C479EA7FBD}" type="datetimeFigureOut">
              <a:rPr lang="en-US" smtClean="0"/>
              <a:t>19-Sep-24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2BE36-9095-4CA4-BD2D-466FF354FB4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40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C9C06-1C2B-4119-902F-65C479EA7FBD}" type="datetimeFigureOut">
              <a:rPr lang="en-US" smtClean="0"/>
              <a:t>19-Sep-24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2BE36-9095-4CA4-BD2D-466FF354FB4F}" type="slidenum">
              <a:rPr lang="en-US" smtClean="0"/>
              <a:t>‹#›</a:t>
            </a:fld>
            <a:endParaRPr lang="en-US"/>
          </a:p>
        </p:txBody>
      </p:sp>
    </p:spTree>
    <p:extLst>
      <p:ext uri="{BB962C8B-B14F-4D97-AF65-F5344CB8AC3E}">
        <p14:creationId xmlns:p14="http://schemas.microsoft.com/office/powerpoint/2010/main" val="169100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C9C06-1C2B-4119-902F-65C479EA7FBD}" type="datetimeFigureOut">
              <a:rPr lang="en-US" smtClean="0"/>
              <a:t>19-Sep-24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2BE36-9095-4CA4-BD2D-466FF354FB4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00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C9C06-1C2B-4119-902F-65C479EA7FBD}" type="datetimeFigureOut">
              <a:rPr lang="en-US" smtClean="0"/>
              <a:t>19-Sep-24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2BE36-9095-4CA4-BD2D-466FF354FB4F}" type="slidenum">
              <a:rPr lang="en-US" smtClean="0"/>
              <a:t>‹#›</a:t>
            </a:fld>
            <a:endParaRPr lang="en-US"/>
          </a:p>
        </p:txBody>
      </p:sp>
    </p:spTree>
    <p:extLst>
      <p:ext uri="{BB962C8B-B14F-4D97-AF65-F5344CB8AC3E}">
        <p14:creationId xmlns:p14="http://schemas.microsoft.com/office/powerpoint/2010/main" val="150148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C9C06-1C2B-4119-902F-65C479EA7FBD}" type="datetimeFigureOut">
              <a:rPr lang="en-US" smtClean="0"/>
              <a:t>19-Sep-24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2BE36-9095-4CA4-BD2D-466FF354FB4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48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2C9C06-1C2B-4119-902F-65C479EA7FBD}" type="datetimeFigureOut">
              <a:rPr lang="en-US" smtClean="0"/>
              <a:t>19-Sep-24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2BE36-9095-4CA4-BD2D-466FF354FB4F}" type="slidenum">
              <a:rPr lang="en-US" smtClean="0"/>
              <a:t>‹#›</a:t>
            </a:fld>
            <a:endParaRPr lang="en-US"/>
          </a:p>
        </p:txBody>
      </p:sp>
    </p:spTree>
    <p:extLst>
      <p:ext uri="{BB962C8B-B14F-4D97-AF65-F5344CB8AC3E}">
        <p14:creationId xmlns:p14="http://schemas.microsoft.com/office/powerpoint/2010/main" val="129389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2C9C06-1C2B-4119-902F-65C479EA7FBD}" type="datetimeFigureOut">
              <a:rPr lang="en-US" smtClean="0"/>
              <a:t>19-Sep-24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62BE36-9095-4CA4-BD2D-466FF354FB4F}" type="slidenum">
              <a:rPr lang="en-US" smtClean="0"/>
              <a:t>‹#›</a:t>
            </a:fld>
            <a:endParaRPr lang="en-US"/>
          </a:p>
        </p:txBody>
      </p:sp>
    </p:spTree>
    <p:extLst>
      <p:ext uri="{BB962C8B-B14F-4D97-AF65-F5344CB8AC3E}">
        <p14:creationId xmlns:p14="http://schemas.microsoft.com/office/powerpoint/2010/main" val="358413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2C9C06-1C2B-4119-902F-65C479EA7FBD}" type="datetimeFigureOut">
              <a:rPr lang="en-US" smtClean="0"/>
              <a:t>19-Sep-24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62BE36-9095-4CA4-BD2D-466FF354FB4F}" type="slidenum">
              <a:rPr lang="en-US" smtClean="0"/>
              <a:t>‹#›</a:t>
            </a:fld>
            <a:endParaRPr lang="en-US"/>
          </a:p>
        </p:txBody>
      </p:sp>
    </p:spTree>
    <p:extLst>
      <p:ext uri="{BB962C8B-B14F-4D97-AF65-F5344CB8AC3E}">
        <p14:creationId xmlns:p14="http://schemas.microsoft.com/office/powerpoint/2010/main" val="148841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C9C06-1C2B-4119-902F-65C479EA7FBD}" type="datetimeFigureOut">
              <a:rPr lang="en-US" smtClean="0"/>
              <a:t>19-Sep-24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62BE36-9095-4CA4-BD2D-466FF354FB4F}" type="slidenum">
              <a:rPr lang="en-US" smtClean="0"/>
              <a:t>‹#›</a:t>
            </a:fld>
            <a:endParaRPr lang="en-US"/>
          </a:p>
        </p:txBody>
      </p:sp>
    </p:spTree>
    <p:extLst>
      <p:ext uri="{BB962C8B-B14F-4D97-AF65-F5344CB8AC3E}">
        <p14:creationId xmlns:p14="http://schemas.microsoft.com/office/powerpoint/2010/main" val="334192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C9C06-1C2B-4119-902F-65C479EA7FBD}" type="datetimeFigureOut">
              <a:rPr lang="en-US" smtClean="0"/>
              <a:t>19-Sep-24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2BE36-9095-4CA4-BD2D-466FF354FB4F}" type="slidenum">
              <a:rPr lang="en-US" smtClean="0"/>
              <a:t>‹#›</a:t>
            </a:fld>
            <a:endParaRPr lang="en-US"/>
          </a:p>
        </p:txBody>
      </p:sp>
    </p:spTree>
    <p:extLst>
      <p:ext uri="{BB962C8B-B14F-4D97-AF65-F5344CB8AC3E}">
        <p14:creationId xmlns:p14="http://schemas.microsoft.com/office/powerpoint/2010/main" val="228591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2C9C06-1C2B-4119-902F-65C479EA7FBD}" type="datetimeFigureOut">
              <a:rPr lang="en-US" smtClean="0"/>
              <a:t>19-Sep-24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2BE36-9095-4CA4-BD2D-466FF354FB4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21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F2C9C06-1C2B-4119-902F-65C479EA7FBD}" type="datetimeFigureOut">
              <a:rPr lang="en-US" smtClean="0"/>
              <a:t>19-Sep-24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462BE36-9095-4CA4-BD2D-466FF354FB4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8751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66B7-F80C-DEA0-79FC-F3071DCFFB6F}"/>
              </a:ext>
            </a:extLst>
          </p:cNvPr>
          <p:cNvSpPr>
            <a:spLocks noGrp="1"/>
          </p:cNvSpPr>
          <p:nvPr>
            <p:ph type="ctrTitle"/>
          </p:nvPr>
        </p:nvSpPr>
        <p:spPr/>
        <p:txBody>
          <a:bodyPr/>
          <a:lstStyle/>
          <a:p>
            <a:r>
              <a:rPr lang="en-US" dirty="0"/>
              <a:t>CORPORATE LEVEL STRATEGY</a:t>
            </a:r>
          </a:p>
        </p:txBody>
      </p:sp>
    </p:spTree>
    <p:extLst>
      <p:ext uri="{BB962C8B-B14F-4D97-AF65-F5344CB8AC3E}">
        <p14:creationId xmlns:p14="http://schemas.microsoft.com/office/powerpoint/2010/main" val="286242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811B9-C5F8-AAFA-98DB-EA5D46A5D503}"/>
              </a:ext>
            </a:extLst>
          </p:cNvPr>
          <p:cNvSpPr>
            <a:spLocks noGrp="1"/>
          </p:cNvSpPr>
          <p:nvPr>
            <p:ph idx="1"/>
          </p:nvPr>
        </p:nvSpPr>
        <p:spPr>
          <a:xfrm>
            <a:off x="1024128" y="2039815"/>
            <a:ext cx="9720073" cy="2039816"/>
          </a:xfrm>
        </p:spPr>
        <p:txBody>
          <a:bodyPr>
            <a:normAutofit/>
          </a:bodyPr>
          <a:lstStyle/>
          <a:p>
            <a:r>
              <a:rPr lang="en-US" sz="3600" dirty="0"/>
              <a:t>Identify Indian companies following stability strategy. Also identify the type of stability strategy followed by these firms.</a:t>
            </a:r>
          </a:p>
        </p:txBody>
      </p:sp>
    </p:spTree>
    <p:extLst>
      <p:ext uri="{BB962C8B-B14F-4D97-AF65-F5344CB8AC3E}">
        <p14:creationId xmlns:p14="http://schemas.microsoft.com/office/powerpoint/2010/main" val="332200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DC7C-2043-1831-32B3-EB81C387C9B7}"/>
              </a:ext>
            </a:extLst>
          </p:cNvPr>
          <p:cNvSpPr>
            <a:spLocks noGrp="1"/>
          </p:cNvSpPr>
          <p:nvPr>
            <p:ph type="title"/>
          </p:nvPr>
        </p:nvSpPr>
        <p:spPr/>
        <p:txBody>
          <a:bodyPr/>
          <a:lstStyle/>
          <a:p>
            <a:r>
              <a:rPr lang="en-US" dirty="0"/>
              <a:t>Expansion strategy</a:t>
            </a:r>
          </a:p>
        </p:txBody>
      </p:sp>
      <p:sp>
        <p:nvSpPr>
          <p:cNvPr id="3" name="Content Placeholder 2">
            <a:extLst>
              <a:ext uri="{FF2B5EF4-FFF2-40B4-BE49-F238E27FC236}">
                <a16:creationId xmlns:a16="http://schemas.microsoft.com/office/drawing/2014/main" id="{BE6327A4-D5AD-766F-B47E-10AD887CEF76}"/>
              </a:ext>
            </a:extLst>
          </p:cNvPr>
          <p:cNvSpPr>
            <a:spLocks noGrp="1"/>
          </p:cNvSpPr>
          <p:nvPr>
            <p:ph idx="1"/>
          </p:nvPr>
        </p:nvSpPr>
        <p:spPr/>
        <p:txBody>
          <a:bodyPr/>
          <a:lstStyle/>
          <a:p>
            <a:r>
              <a:rPr lang="en-US" dirty="0"/>
              <a:t>Expansion strategies are designed to allow enterprises to maintain their competitive position in rapidly growing national and international markets.</a:t>
            </a:r>
          </a:p>
          <a:p>
            <a:r>
              <a:rPr lang="en-US" dirty="0"/>
              <a:t>Expansion strategy is adopted to accelerate the rate of growth of sales, profits and market share faster by entering new markets, acquiring new resources, developing new technologies and creating new managerial capabilities.</a:t>
            </a:r>
          </a:p>
          <a:p>
            <a:r>
              <a:rPr lang="en-US" dirty="0"/>
              <a:t>Expansion strategy provides a blueprint for business enterprises to achieve their </a:t>
            </a:r>
            <a:r>
              <a:rPr lang="en-US" dirty="0" err="1"/>
              <a:t>longterm</a:t>
            </a:r>
            <a:r>
              <a:rPr lang="en-US" dirty="0"/>
              <a:t> growth objectives. It allows them to maintain their competitive advantage even in the advanced stages of product and market evolution.</a:t>
            </a:r>
          </a:p>
        </p:txBody>
      </p:sp>
    </p:spTree>
    <p:extLst>
      <p:ext uri="{BB962C8B-B14F-4D97-AF65-F5344CB8AC3E}">
        <p14:creationId xmlns:p14="http://schemas.microsoft.com/office/powerpoint/2010/main" val="110180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E0B7-AB3B-108F-AFBB-51CAE66455FC}"/>
              </a:ext>
            </a:extLst>
          </p:cNvPr>
          <p:cNvSpPr>
            <a:spLocks noGrp="1"/>
          </p:cNvSpPr>
          <p:nvPr>
            <p:ph type="title"/>
          </p:nvPr>
        </p:nvSpPr>
        <p:spPr/>
        <p:txBody>
          <a:bodyPr/>
          <a:lstStyle/>
          <a:p>
            <a:r>
              <a:rPr lang="en-US" dirty="0" err="1"/>
              <a:t>i</a:t>
            </a:r>
            <a:r>
              <a:rPr lang="en-US" dirty="0"/>
              <a:t>) Intensification/concentration</a:t>
            </a:r>
          </a:p>
        </p:txBody>
      </p:sp>
      <p:sp>
        <p:nvSpPr>
          <p:cNvPr id="3" name="Content Placeholder 2">
            <a:extLst>
              <a:ext uri="{FF2B5EF4-FFF2-40B4-BE49-F238E27FC236}">
                <a16:creationId xmlns:a16="http://schemas.microsoft.com/office/drawing/2014/main" id="{4551CF45-9729-47CE-C229-14534DB12D35}"/>
              </a:ext>
            </a:extLst>
          </p:cNvPr>
          <p:cNvSpPr>
            <a:spLocks noGrp="1"/>
          </p:cNvSpPr>
          <p:nvPr>
            <p:ph idx="1"/>
          </p:nvPr>
        </p:nvSpPr>
        <p:spPr/>
        <p:txBody>
          <a:bodyPr/>
          <a:lstStyle/>
          <a:p>
            <a:pPr algn="just">
              <a:lnSpc>
                <a:spcPct val="100000"/>
              </a:lnSpc>
              <a:buFont typeface="Arial" panose="020B0604020202020204" pitchFamily="34" charset="0"/>
              <a:buChar char="•"/>
            </a:pPr>
            <a:r>
              <a:rPr lang="en-US" dirty="0"/>
              <a:t>Intensification involves expansion within the existing line of business. Intensive expansion strategy involves safeguarding the present position and expanding in the current product-market space to achieve growth targets.</a:t>
            </a:r>
          </a:p>
          <a:p>
            <a:pPr algn="just">
              <a:lnSpc>
                <a:spcPct val="100000"/>
              </a:lnSpc>
              <a:buFont typeface="Arial" panose="020B0604020202020204" pitchFamily="34" charset="0"/>
              <a:buChar char="•"/>
            </a:pPr>
            <a:r>
              <a:rPr lang="en-US" dirty="0"/>
              <a:t>Intensive expansion of a firm can be accomplished in three ways, namely, market penetration, market development and product development first suggested in Ansoff’s model.</a:t>
            </a:r>
          </a:p>
        </p:txBody>
      </p:sp>
    </p:spTree>
    <p:extLst>
      <p:ext uri="{BB962C8B-B14F-4D97-AF65-F5344CB8AC3E}">
        <p14:creationId xmlns:p14="http://schemas.microsoft.com/office/powerpoint/2010/main" val="394262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DCF7-7A52-6ADC-499F-7540AE7B27A0}"/>
              </a:ext>
            </a:extLst>
          </p:cNvPr>
          <p:cNvSpPr>
            <a:spLocks noGrp="1"/>
          </p:cNvSpPr>
          <p:nvPr>
            <p:ph type="title"/>
          </p:nvPr>
        </p:nvSpPr>
        <p:spPr>
          <a:xfrm>
            <a:off x="1024128" y="182880"/>
            <a:ext cx="9720072" cy="1280160"/>
          </a:xfrm>
        </p:spPr>
        <p:txBody>
          <a:bodyPr/>
          <a:lstStyle/>
          <a:p>
            <a:r>
              <a:rPr lang="en-US" dirty="0"/>
              <a:t>Ansoff’s Product-market expansion grid</a:t>
            </a:r>
          </a:p>
        </p:txBody>
      </p:sp>
      <p:sp>
        <p:nvSpPr>
          <p:cNvPr id="3" name="Content Placeholder 2">
            <a:extLst>
              <a:ext uri="{FF2B5EF4-FFF2-40B4-BE49-F238E27FC236}">
                <a16:creationId xmlns:a16="http://schemas.microsoft.com/office/drawing/2014/main" id="{943C72A0-AA44-2A89-7422-51726D3A6674}"/>
              </a:ext>
            </a:extLst>
          </p:cNvPr>
          <p:cNvSpPr>
            <a:spLocks noGrp="1"/>
          </p:cNvSpPr>
          <p:nvPr>
            <p:ph idx="1"/>
          </p:nvPr>
        </p:nvSpPr>
        <p:spPr>
          <a:xfrm>
            <a:off x="1024128" y="1674055"/>
            <a:ext cx="9720073" cy="4635305"/>
          </a:xfrm>
        </p:spPr>
        <p:txBody>
          <a:bodyPr/>
          <a:lstStyle/>
          <a:p>
            <a:pPr algn="just"/>
            <a:r>
              <a:rPr lang="en-US" dirty="0"/>
              <a:t>This grid best illustrates the various intensification options available to a firm. The product/market grid has two dimensions, namely, products and markets. Combinations of these two dimensions result in four growth strategies. According to Ansoff’s Grid, three distinct strategies are possible for achieving growth through the intensification route.</a:t>
            </a:r>
          </a:p>
        </p:txBody>
      </p:sp>
      <p:pic>
        <p:nvPicPr>
          <p:cNvPr id="5" name="Picture 4">
            <a:extLst>
              <a:ext uri="{FF2B5EF4-FFF2-40B4-BE49-F238E27FC236}">
                <a16:creationId xmlns:a16="http://schemas.microsoft.com/office/drawing/2014/main" id="{7E311997-CA24-C269-355A-0ECBF6856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108960"/>
            <a:ext cx="8581292" cy="3566159"/>
          </a:xfrm>
          <a:prstGeom prst="rect">
            <a:avLst/>
          </a:prstGeom>
        </p:spPr>
      </p:pic>
    </p:spTree>
    <p:extLst>
      <p:ext uri="{BB962C8B-B14F-4D97-AF65-F5344CB8AC3E}">
        <p14:creationId xmlns:p14="http://schemas.microsoft.com/office/powerpoint/2010/main" val="111439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DD6D-52EB-30A0-7E2A-E110CB8C54A5}"/>
              </a:ext>
            </a:extLst>
          </p:cNvPr>
          <p:cNvSpPr>
            <a:spLocks noGrp="1"/>
          </p:cNvSpPr>
          <p:nvPr>
            <p:ph type="title"/>
          </p:nvPr>
        </p:nvSpPr>
        <p:spPr/>
        <p:txBody>
          <a:bodyPr/>
          <a:lstStyle/>
          <a:p>
            <a:r>
              <a:rPr lang="en-US" dirty="0"/>
              <a:t>Integration strategy</a:t>
            </a:r>
          </a:p>
        </p:txBody>
      </p:sp>
      <p:sp>
        <p:nvSpPr>
          <p:cNvPr id="3" name="Content Placeholder 2">
            <a:extLst>
              <a:ext uri="{FF2B5EF4-FFF2-40B4-BE49-F238E27FC236}">
                <a16:creationId xmlns:a16="http://schemas.microsoft.com/office/drawing/2014/main" id="{84A5CCBA-9F26-BF57-3E5C-C5668636F399}"/>
              </a:ext>
            </a:extLst>
          </p:cNvPr>
          <p:cNvSpPr>
            <a:spLocks noGrp="1"/>
          </p:cNvSpPr>
          <p:nvPr>
            <p:ph idx="1"/>
          </p:nvPr>
        </p:nvSpPr>
        <p:spPr/>
        <p:txBody>
          <a:bodyPr/>
          <a:lstStyle/>
          <a:p>
            <a:pPr algn="just">
              <a:buFont typeface="Arial" panose="020B0604020202020204" pitchFamily="34" charset="0"/>
              <a:buChar char="•"/>
            </a:pPr>
            <a:r>
              <a:rPr lang="en-US" dirty="0"/>
              <a:t>a firm implements integration strategy when it intends to expand the business by widening its scope by committing itself to the adjacent business, by combining activities related to present activity of a firm.</a:t>
            </a:r>
          </a:p>
          <a:p>
            <a:pPr algn="just">
              <a:buFont typeface="Arial" panose="020B0604020202020204" pitchFamily="34" charset="0"/>
              <a:buChar char="•"/>
            </a:pPr>
            <a:r>
              <a:rPr lang="en-US" dirty="0"/>
              <a:t>Integration means when two businesses are brought together to add value to the overall organization.</a:t>
            </a:r>
          </a:p>
          <a:p>
            <a:pPr algn="just">
              <a:buFont typeface="Arial" panose="020B0604020202020204" pitchFamily="34" charset="0"/>
              <a:buChar char="•"/>
            </a:pPr>
            <a:r>
              <a:rPr lang="en-US" dirty="0"/>
              <a:t>a firm may combine activities related to the present activity of the firm through value chain.</a:t>
            </a:r>
          </a:p>
        </p:txBody>
      </p:sp>
    </p:spTree>
    <p:extLst>
      <p:ext uri="{BB962C8B-B14F-4D97-AF65-F5344CB8AC3E}">
        <p14:creationId xmlns:p14="http://schemas.microsoft.com/office/powerpoint/2010/main" val="332839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2539C-7319-AC5A-D1F2-A05B96D60A2E}"/>
              </a:ext>
            </a:extLst>
          </p:cNvPr>
          <p:cNvSpPr>
            <a:spLocks noGrp="1"/>
          </p:cNvSpPr>
          <p:nvPr>
            <p:ph idx="1"/>
          </p:nvPr>
        </p:nvSpPr>
        <p:spPr>
          <a:xfrm>
            <a:off x="1024128" y="731520"/>
            <a:ext cx="9720073" cy="4346917"/>
          </a:xfrm>
        </p:spPr>
        <p:txBody>
          <a:bodyPr>
            <a:normAutofit/>
          </a:bodyPr>
          <a:lstStyle/>
          <a:p>
            <a:r>
              <a:rPr lang="en-US" dirty="0"/>
              <a:t>Integration Strategies can be of broadly two types which are further classified under different categories. These are as follows</a:t>
            </a:r>
          </a:p>
          <a:p>
            <a:r>
              <a:rPr lang="en-US" dirty="0"/>
              <a:t> I. Vertical Integration</a:t>
            </a:r>
          </a:p>
          <a:p>
            <a:r>
              <a:rPr lang="en-US" dirty="0"/>
              <a:t>a. Forward Integration</a:t>
            </a:r>
          </a:p>
          <a:p>
            <a:r>
              <a:rPr lang="en-US" dirty="0"/>
              <a:t>b. Backward Integration</a:t>
            </a:r>
          </a:p>
          <a:p>
            <a:r>
              <a:rPr lang="en-US" dirty="0"/>
              <a:t>II. Horizontal Integration</a:t>
            </a:r>
          </a:p>
          <a:p>
            <a:r>
              <a:rPr lang="en-US" dirty="0"/>
              <a:t>a. Acquisition</a:t>
            </a:r>
          </a:p>
          <a:p>
            <a:r>
              <a:rPr lang="en-US" dirty="0"/>
              <a:t>b. Mergers</a:t>
            </a:r>
          </a:p>
          <a:p>
            <a:r>
              <a:rPr lang="en-US" dirty="0"/>
              <a:t>c. Takeovers</a:t>
            </a:r>
          </a:p>
        </p:txBody>
      </p:sp>
    </p:spTree>
    <p:extLst>
      <p:ext uri="{BB962C8B-B14F-4D97-AF65-F5344CB8AC3E}">
        <p14:creationId xmlns:p14="http://schemas.microsoft.com/office/powerpoint/2010/main" val="470870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FA78-E8A1-B1F9-9780-9CFA0A7C012F}"/>
              </a:ext>
            </a:extLst>
          </p:cNvPr>
          <p:cNvSpPr>
            <a:spLocks noGrp="1"/>
          </p:cNvSpPr>
          <p:nvPr>
            <p:ph type="title"/>
          </p:nvPr>
        </p:nvSpPr>
        <p:spPr/>
        <p:txBody>
          <a:bodyPr/>
          <a:lstStyle/>
          <a:p>
            <a:r>
              <a:rPr lang="en-US" dirty="0"/>
              <a:t>diversification</a:t>
            </a:r>
          </a:p>
        </p:txBody>
      </p:sp>
      <p:sp>
        <p:nvSpPr>
          <p:cNvPr id="3" name="Content Placeholder 2">
            <a:extLst>
              <a:ext uri="{FF2B5EF4-FFF2-40B4-BE49-F238E27FC236}">
                <a16:creationId xmlns:a16="http://schemas.microsoft.com/office/drawing/2014/main" id="{F3541B99-ECBD-13D7-CA1B-E19E6D7B0114}"/>
              </a:ext>
            </a:extLst>
          </p:cNvPr>
          <p:cNvSpPr>
            <a:spLocks noGrp="1"/>
          </p:cNvSpPr>
          <p:nvPr>
            <p:ph idx="1"/>
          </p:nvPr>
        </p:nvSpPr>
        <p:spPr/>
        <p:txBody>
          <a:bodyPr/>
          <a:lstStyle/>
          <a:p>
            <a:r>
              <a:rPr lang="en-US" dirty="0"/>
              <a:t>the entry of a firm or a business, either by processes of internal business development or acquisition, which entails changes in administrative structure, systems and other management processes.</a:t>
            </a:r>
          </a:p>
          <a:p>
            <a:r>
              <a:rPr lang="en-US" dirty="0"/>
              <a:t>The types are:</a:t>
            </a:r>
          </a:p>
          <a:p>
            <a:pPr lvl="1"/>
            <a:r>
              <a:rPr lang="en-US" sz="2400" dirty="0"/>
              <a:t>Horizontal diversification</a:t>
            </a:r>
          </a:p>
          <a:p>
            <a:pPr lvl="1"/>
            <a:r>
              <a:rPr lang="en-US" sz="2400" dirty="0"/>
              <a:t>Vertical diversification</a:t>
            </a:r>
          </a:p>
          <a:p>
            <a:pPr lvl="1"/>
            <a:r>
              <a:rPr lang="en-US" sz="2400" dirty="0"/>
              <a:t>Conglomerate diversification</a:t>
            </a:r>
          </a:p>
          <a:p>
            <a:pPr lvl="1"/>
            <a:r>
              <a:rPr lang="en-US" sz="2400" dirty="0"/>
              <a:t>Concentric diversification</a:t>
            </a:r>
          </a:p>
        </p:txBody>
      </p:sp>
    </p:spTree>
    <p:extLst>
      <p:ext uri="{BB962C8B-B14F-4D97-AF65-F5344CB8AC3E}">
        <p14:creationId xmlns:p14="http://schemas.microsoft.com/office/powerpoint/2010/main" val="957102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954C-4637-7EF1-8C5E-629B5EE606ED}"/>
              </a:ext>
            </a:extLst>
          </p:cNvPr>
          <p:cNvSpPr>
            <a:spLocks noGrp="1"/>
          </p:cNvSpPr>
          <p:nvPr>
            <p:ph type="title"/>
          </p:nvPr>
        </p:nvSpPr>
        <p:spPr/>
        <p:txBody>
          <a:bodyPr/>
          <a:lstStyle/>
          <a:p>
            <a:r>
              <a:rPr lang="en-US" dirty="0"/>
              <a:t>Cooperative strategy</a:t>
            </a:r>
          </a:p>
        </p:txBody>
      </p:sp>
      <p:sp>
        <p:nvSpPr>
          <p:cNvPr id="3" name="Content Placeholder 2">
            <a:extLst>
              <a:ext uri="{FF2B5EF4-FFF2-40B4-BE49-F238E27FC236}">
                <a16:creationId xmlns:a16="http://schemas.microsoft.com/office/drawing/2014/main" id="{2EACA42A-4E98-2500-F780-CD5ABD1B2FA7}"/>
              </a:ext>
            </a:extLst>
          </p:cNvPr>
          <p:cNvSpPr>
            <a:spLocks noGrp="1"/>
          </p:cNvSpPr>
          <p:nvPr>
            <p:ph idx="1"/>
          </p:nvPr>
        </p:nvSpPr>
        <p:spPr/>
        <p:txBody>
          <a:bodyPr/>
          <a:lstStyle/>
          <a:p>
            <a:r>
              <a:rPr lang="en-US" dirty="0"/>
              <a:t>A cooperative strategy is the attempt by a company is to try and achieve its objectives of expansion but with cooperation through other players either within the same industry or from complimentary or non related industry. </a:t>
            </a:r>
          </a:p>
          <a:p>
            <a:r>
              <a:rPr lang="en-US" dirty="0"/>
              <a:t>The objective of cooperative strategy is to expand by cooperating and working with others rather than working against others. </a:t>
            </a:r>
          </a:p>
          <a:p>
            <a:r>
              <a:rPr lang="en-US" dirty="0"/>
              <a:t>The cooperative strategy allows synergistic use of resources of all the organizations. </a:t>
            </a:r>
          </a:p>
        </p:txBody>
      </p:sp>
    </p:spTree>
    <p:extLst>
      <p:ext uri="{BB962C8B-B14F-4D97-AF65-F5344CB8AC3E}">
        <p14:creationId xmlns:p14="http://schemas.microsoft.com/office/powerpoint/2010/main" val="105489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72F83-7AC0-60C4-3C81-F9819D1B923E}"/>
              </a:ext>
            </a:extLst>
          </p:cNvPr>
          <p:cNvSpPr>
            <a:spLocks noGrp="1"/>
          </p:cNvSpPr>
          <p:nvPr>
            <p:ph idx="1"/>
          </p:nvPr>
        </p:nvSpPr>
        <p:spPr>
          <a:xfrm>
            <a:off x="928468" y="1153550"/>
            <a:ext cx="9815733" cy="5155809"/>
          </a:xfrm>
        </p:spPr>
        <p:txBody>
          <a:bodyPr/>
          <a:lstStyle/>
          <a:p>
            <a:r>
              <a:rPr lang="en-US" dirty="0"/>
              <a:t>Cooperative strategy classified into:</a:t>
            </a:r>
          </a:p>
          <a:p>
            <a:pPr marL="457200" indent="-457200">
              <a:buFont typeface="+mj-lt"/>
              <a:buAutoNum type="arabicPeriod"/>
            </a:pPr>
            <a:r>
              <a:rPr lang="en-US" dirty="0"/>
              <a:t>Strategic alliance</a:t>
            </a:r>
          </a:p>
          <a:p>
            <a:pPr lvl="4">
              <a:buFont typeface="Arial" panose="020B0604020202020204" pitchFamily="34" charset="0"/>
              <a:buChar char="•"/>
            </a:pPr>
            <a:r>
              <a:rPr lang="en-US" sz="2400" dirty="0"/>
              <a:t>joint venture</a:t>
            </a:r>
          </a:p>
          <a:p>
            <a:pPr lvl="4">
              <a:buFont typeface="Arial" panose="020B0604020202020204" pitchFamily="34" charset="0"/>
              <a:buChar char="•"/>
            </a:pPr>
            <a:r>
              <a:rPr lang="en-US" sz="2400" dirty="0"/>
              <a:t>Equity strategic alliance</a:t>
            </a:r>
          </a:p>
          <a:p>
            <a:pPr lvl="4">
              <a:buFont typeface="Arial" panose="020B0604020202020204" pitchFamily="34" charset="0"/>
              <a:buChar char="•"/>
            </a:pPr>
            <a:r>
              <a:rPr lang="en-US" sz="2400" dirty="0"/>
              <a:t>Non-equity strategic alliance</a:t>
            </a:r>
          </a:p>
          <a:p>
            <a:pPr marL="457200" indent="-457200">
              <a:buFont typeface="+mj-lt"/>
              <a:buAutoNum type="arabicPeriod"/>
            </a:pPr>
            <a:r>
              <a:rPr lang="en-US" dirty="0"/>
              <a:t>Collusive strategies</a:t>
            </a:r>
          </a:p>
        </p:txBody>
      </p:sp>
    </p:spTree>
    <p:extLst>
      <p:ext uri="{BB962C8B-B14F-4D97-AF65-F5344CB8AC3E}">
        <p14:creationId xmlns:p14="http://schemas.microsoft.com/office/powerpoint/2010/main" val="968416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B3BA-FFB2-266F-018E-D1E3FD4D784C}"/>
              </a:ext>
            </a:extLst>
          </p:cNvPr>
          <p:cNvSpPr>
            <a:spLocks noGrp="1"/>
          </p:cNvSpPr>
          <p:nvPr>
            <p:ph type="title"/>
          </p:nvPr>
        </p:nvSpPr>
        <p:spPr>
          <a:xfrm>
            <a:off x="1024128" y="253218"/>
            <a:ext cx="9720072" cy="1167619"/>
          </a:xfrm>
        </p:spPr>
        <p:txBody>
          <a:bodyPr/>
          <a:lstStyle/>
          <a:p>
            <a:r>
              <a:rPr lang="en-US" dirty="0"/>
              <a:t>Internationalization					</a:t>
            </a:r>
          </a:p>
        </p:txBody>
      </p:sp>
      <p:sp>
        <p:nvSpPr>
          <p:cNvPr id="3" name="Content Placeholder 2">
            <a:extLst>
              <a:ext uri="{FF2B5EF4-FFF2-40B4-BE49-F238E27FC236}">
                <a16:creationId xmlns:a16="http://schemas.microsoft.com/office/drawing/2014/main" id="{98BFF1D7-4289-8D26-403B-0AC78D05C5CB}"/>
              </a:ext>
            </a:extLst>
          </p:cNvPr>
          <p:cNvSpPr>
            <a:spLocks noGrp="1"/>
          </p:cNvSpPr>
          <p:nvPr>
            <p:ph idx="1"/>
          </p:nvPr>
        </p:nvSpPr>
        <p:spPr>
          <a:xfrm>
            <a:off x="1024128" y="1280160"/>
            <a:ext cx="9720073" cy="5029200"/>
          </a:xfrm>
        </p:spPr>
        <p:txBody>
          <a:bodyPr/>
          <a:lstStyle/>
          <a:p>
            <a:pPr algn="just"/>
            <a:r>
              <a:rPr lang="en-US" dirty="0"/>
              <a:t>Expansion through internationalization refers to an expansion strategy that helps organizations to market their products or services internationally. </a:t>
            </a:r>
          </a:p>
          <a:p>
            <a:pPr algn="just"/>
            <a:r>
              <a:rPr lang="en-US" dirty="0"/>
              <a:t>Organizations need to devise their strategies to enter into foreign markets. </a:t>
            </a:r>
          </a:p>
          <a:p>
            <a:pPr algn="just"/>
            <a:r>
              <a:rPr lang="en-US" dirty="0"/>
              <a:t>Today, many organizations are internationalizing their business activities because of high competition in domestic markets. </a:t>
            </a:r>
          </a:p>
          <a:p>
            <a:pPr algn="just"/>
            <a:r>
              <a:rPr lang="en-US" dirty="0"/>
              <a:t>Organizations that plan to operate in international markets need to consider various issues, such as government regulations and economic, social, and legal forces that shape the international markets. </a:t>
            </a:r>
          </a:p>
          <a:p>
            <a:pPr algn="just"/>
            <a:r>
              <a:rPr lang="en-US" dirty="0"/>
              <a:t>Thus, international strategies require a different strategic perspective than domestic strategies.</a:t>
            </a:r>
          </a:p>
        </p:txBody>
      </p:sp>
    </p:spTree>
    <p:extLst>
      <p:ext uri="{BB962C8B-B14F-4D97-AF65-F5344CB8AC3E}">
        <p14:creationId xmlns:p14="http://schemas.microsoft.com/office/powerpoint/2010/main" val="217653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CD5F-97D1-221F-FF73-B9DC52A2C4F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614C60C-828B-D651-8B63-D2BB7B9D19D1}"/>
              </a:ext>
            </a:extLst>
          </p:cNvPr>
          <p:cNvSpPr>
            <a:spLocks noGrp="1"/>
          </p:cNvSpPr>
          <p:nvPr>
            <p:ph idx="1"/>
          </p:nvPr>
        </p:nvSpPr>
        <p:spPr>
          <a:xfrm>
            <a:off x="838200" y="1955409"/>
            <a:ext cx="10515600" cy="4221554"/>
          </a:xfrm>
        </p:spPr>
        <p:txBody>
          <a:bodyPr/>
          <a:lstStyle/>
          <a:p>
            <a:pPr algn="just"/>
            <a:r>
              <a:rPr lang="en-US" dirty="0"/>
              <a:t>Corporate strategy is essentially a blueprint for the growth of the firm. </a:t>
            </a:r>
          </a:p>
          <a:p>
            <a:pPr algn="just"/>
            <a:r>
              <a:rPr lang="en-US" dirty="0"/>
              <a:t>The corporate strategy sets the overall direction for the organization to follow. </a:t>
            </a:r>
          </a:p>
          <a:p>
            <a:pPr algn="just"/>
            <a:r>
              <a:rPr lang="en-US" dirty="0"/>
              <a:t>It also spells out the extent, pace and timing of the firm’s growth.</a:t>
            </a:r>
          </a:p>
          <a:p>
            <a:pPr algn="just"/>
            <a:r>
              <a:rPr lang="en-US" dirty="0"/>
              <a:t>Corporate strategy is mainly concerned with the choice of businesses, products and markets.</a:t>
            </a:r>
          </a:p>
          <a:p>
            <a:pPr algn="just"/>
            <a:r>
              <a:rPr lang="en-US" dirty="0"/>
              <a:t>A corporate-level strategy is an action taken to gain a competitive advantage through the selection and management of a mix of businesses competing in several industries or product markets.</a:t>
            </a:r>
          </a:p>
        </p:txBody>
      </p:sp>
    </p:spTree>
    <p:extLst>
      <p:ext uri="{BB962C8B-B14F-4D97-AF65-F5344CB8AC3E}">
        <p14:creationId xmlns:p14="http://schemas.microsoft.com/office/powerpoint/2010/main" val="3390317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5DB97-9F10-3E69-5986-63BF5F451748}"/>
              </a:ext>
            </a:extLst>
          </p:cNvPr>
          <p:cNvSpPr>
            <a:spLocks noGrp="1"/>
          </p:cNvSpPr>
          <p:nvPr>
            <p:ph idx="1"/>
          </p:nvPr>
        </p:nvSpPr>
        <p:spPr>
          <a:xfrm>
            <a:off x="1024128" y="1125415"/>
            <a:ext cx="9720073" cy="4768948"/>
          </a:xfrm>
        </p:spPr>
        <p:txBody>
          <a:bodyPr/>
          <a:lstStyle/>
          <a:p>
            <a:r>
              <a:rPr lang="en-US" dirty="0"/>
              <a:t>There are four types of international strategies, which are as follows:</a:t>
            </a:r>
          </a:p>
          <a:p>
            <a:pPr marL="457200" indent="-457200">
              <a:buFont typeface="+mj-lt"/>
              <a:buAutoNum type="arabicPeriod"/>
            </a:pPr>
            <a:r>
              <a:rPr lang="en-US" dirty="0"/>
              <a:t>International</a:t>
            </a:r>
          </a:p>
          <a:p>
            <a:pPr marL="457200" indent="-457200">
              <a:buFont typeface="+mj-lt"/>
              <a:buAutoNum type="arabicPeriod"/>
            </a:pPr>
            <a:r>
              <a:rPr lang="en-US" dirty="0"/>
              <a:t>Multi-domestic </a:t>
            </a:r>
          </a:p>
          <a:p>
            <a:pPr marL="457200" indent="-457200">
              <a:buFont typeface="+mj-lt"/>
              <a:buAutoNum type="arabicPeriod"/>
            </a:pPr>
            <a:r>
              <a:rPr lang="en-US" dirty="0"/>
              <a:t>Global</a:t>
            </a:r>
          </a:p>
          <a:p>
            <a:pPr marL="457200" indent="-457200">
              <a:buFont typeface="+mj-lt"/>
              <a:buAutoNum type="arabicPeriod"/>
            </a:pPr>
            <a:r>
              <a:rPr lang="en-US" dirty="0"/>
              <a:t>Transnational</a:t>
            </a:r>
          </a:p>
          <a:p>
            <a:pPr marL="0" indent="0">
              <a:buNone/>
            </a:pPr>
            <a:endParaRPr lang="en-US" dirty="0"/>
          </a:p>
        </p:txBody>
      </p:sp>
    </p:spTree>
    <p:extLst>
      <p:ext uri="{BB962C8B-B14F-4D97-AF65-F5344CB8AC3E}">
        <p14:creationId xmlns:p14="http://schemas.microsoft.com/office/powerpoint/2010/main" val="1101447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4DE3-296F-357A-604C-61522B0A42D8}"/>
              </a:ext>
            </a:extLst>
          </p:cNvPr>
          <p:cNvSpPr>
            <a:spLocks noGrp="1"/>
          </p:cNvSpPr>
          <p:nvPr>
            <p:ph type="title"/>
          </p:nvPr>
        </p:nvSpPr>
        <p:spPr/>
        <p:txBody>
          <a:bodyPr/>
          <a:lstStyle/>
          <a:p>
            <a:r>
              <a:rPr lang="en-US" dirty="0"/>
              <a:t>Retrenchment</a:t>
            </a:r>
          </a:p>
        </p:txBody>
      </p:sp>
      <p:sp>
        <p:nvSpPr>
          <p:cNvPr id="3" name="Content Placeholder 2">
            <a:extLst>
              <a:ext uri="{FF2B5EF4-FFF2-40B4-BE49-F238E27FC236}">
                <a16:creationId xmlns:a16="http://schemas.microsoft.com/office/drawing/2014/main" id="{6DFB552D-D9E9-AD65-E1F7-DCB532D14127}"/>
              </a:ext>
            </a:extLst>
          </p:cNvPr>
          <p:cNvSpPr>
            <a:spLocks noGrp="1"/>
          </p:cNvSpPr>
          <p:nvPr>
            <p:ph idx="1"/>
          </p:nvPr>
        </p:nvSpPr>
        <p:spPr>
          <a:xfrm>
            <a:off x="1024128" y="1716258"/>
            <a:ext cx="9720073" cy="4593102"/>
          </a:xfrm>
        </p:spPr>
        <p:txBody>
          <a:bodyPr/>
          <a:lstStyle/>
          <a:p>
            <a:r>
              <a:rPr lang="en-US" dirty="0"/>
              <a:t>The Retrenchment Strategy is used when a company wants to scale back one or more company operations to save costs and improve its financial situation. </a:t>
            </a:r>
          </a:p>
          <a:p>
            <a:r>
              <a:rPr lang="en-US" dirty="0"/>
              <a:t>In other words, the strategy used when a company discontinues its operations through a significant reduction in its business operations is known as the retrenchment strategy. </a:t>
            </a:r>
          </a:p>
          <a:p>
            <a:r>
              <a:rPr lang="en-US" dirty="0"/>
              <a:t>This can be applied to customer groups, customer functions, and technology alternatives individually or collectively.</a:t>
            </a:r>
          </a:p>
          <a:p>
            <a:r>
              <a:rPr lang="en-US" dirty="0"/>
              <a:t>Types</a:t>
            </a:r>
          </a:p>
          <a:p>
            <a:pPr>
              <a:buFont typeface="Wingdings" panose="05000000000000000000" pitchFamily="2" charset="2"/>
              <a:buChar char="§"/>
            </a:pPr>
            <a:r>
              <a:rPr lang="en-US" dirty="0"/>
              <a:t>Turnaround strategy</a:t>
            </a:r>
          </a:p>
          <a:p>
            <a:pPr>
              <a:buFont typeface="Wingdings" panose="05000000000000000000" pitchFamily="2" charset="2"/>
              <a:buChar char="§"/>
            </a:pPr>
            <a:r>
              <a:rPr lang="en-US" dirty="0"/>
              <a:t>Divestment strategy</a:t>
            </a:r>
          </a:p>
          <a:p>
            <a:pPr>
              <a:buFont typeface="Wingdings" panose="05000000000000000000" pitchFamily="2" charset="2"/>
              <a:buChar char="§"/>
            </a:pPr>
            <a:r>
              <a:rPr lang="en-US" dirty="0"/>
              <a:t>Liquidation</a:t>
            </a:r>
          </a:p>
        </p:txBody>
      </p:sp>
    </p:spTree>
    <p:extLst>
      <p:ext uri="{BB962C8B-B14F-4D97-AF65-F5344CB8AC3E}">
        <p14:creationId xmlns:p14="http://schemas.microsoft.com/office/powerpoint/2010/main" val="1794154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E350-53B3-DC7C-2DAC-F8906CB79240}"/>
              </a:ext>
            </a:extLst>
          </p:cNvPr>
          <p:cNvSpPr>
            <a:spLocks noGrp="1"/>
          </p:cNvSpPr>
          <p:nvPr>
            <p:ph type="title"/>
          </p:nvPr>
        </p:nvSpPr>
        <p:spPr>
          <a:xfrm>
            <a:off x="1024128" y="585216"/>
            <a:ext cx="9720072" cy="891892"/>
          </a:xfrm>
        </p:spPr>
        <p:txBody>
          <a:bodyPr/>
          <a:lstStyle/>
          <a:p>
            <a:r>
              <a:rPr lang="en-US" dirty="0"/>
              <a:t>Combination</a:t>
            </a:r>
          </a:p>
        </p:txBody>
      </p:sp>
      <p:sp>
        <p:nvSpPr>
          <p:cNvPr id="3" name="Content Placeholder 2">
            <a:extLst>
              <a:ext uri="{FF2B5EF4-FFF2-40B4-BE49-F238E27FC236}">
                <a16:creationId xmlns:a16="http://schemas.microsoft.com/office/drawing/2014/main" id="{189940EA-24DB-07FA-FF9A-A39C3F98CF37}"/>
              </a:ext>
            </a:extLst>
          </p:cNvPr>
          <p:cNvSpPr>
            <a:spLocks noGrp="1"/>
          </p:cNvSpPr>
          <p:nvPr>
            <p:ph idx="1"/>
          </p:nvPr>
        </p:nvSpPr>
        <p:spPr>
          <a:xfrm>
            <a:off x="1024128" y="1575582"/>
            <a:ext cx="9720073" cy="4733778"/>
          </a:xfrm>
        </p:spPr>
        <p:txBody>
          <a:bodyPr/>
          <a:lstStyle/>
          <a:p>
            <a:pPr algn="just">
              <a:buFont typeface="Arial" panose="020B0604020202020204" pitchFamily="34" charset="0"/>
              <a:buChar char="•"/>
            </a:pPr>
            <a:r>
              <a:rPr lang="en-US" b="0" i="0" dirty="0">
                <a:solidFill>
                  <a:srgbClr val="34495F"/>
                </a:solidFill>
                <a:effectLst/>
              </a:rPr>
              <a:t>A combination strategy is a strategy that employs a mixture of other major strategies to boost efficiency, particularly when the company is big and operates in a complex environment.</a:t>
            </a:r>
          </a:p>
          <a:p>
            <a:pPr algn="just">
              <a:buFont typeface="Arial" panose="020B0604020202020204" pitchFamily="34" charset="0"/>
              <a:buChar char="•"/>
            </a:pPr>
            <a:r>
              <a:rPr lang="en-US" b="0" i="0" dirty="0">
                <a:solidFill>
                  <a:srgbClr val="34495F"/>
                </a:solidFill>
                <a:effectLst/>
              </a:rPr>
              <a:t>It is often utilized when the corporation is composed of numerous businesses, each member of a distinct industry, and calls for a different approach.</a:t>
            </a:r>
          </a:p>
          <a:p>
            <a:pPr algn="just">
              <a:buFont typeface="Arial" panose="020B0604020202020204" pitchFamily="34" charset="0"/>
              <a:buChar char="•"/>
            </a:pPr>
            <a:r>
              <a:rPr lang="en-US" b="0" i="0" dirty="0">
                <a:solidFill>
                  <a:srgbClr val="34495F"/>
                </a:solidFill>
                <a:effectLst/>
              </a:rPr>
              <a:t>Combination strategies are frequently used, particularly for complex businesses operating in dynamic and highly competitive environments.</a:t>
            </a:r>
          </a:p>
          <a:p>
            <a:pPr algn="just">
              <a:buFont typeface="Arial" panose="020B0604020202020204" pitchFamily="34" charset="0"/>
              <a:buChar char="•"/>
            </a:pPr>
            <a:r>
              <a:rPr lang="en-US" b="0" i="0" dirty="0">
                <a:solidFill>
                  <a:srgbClr val="34495F"/>
                </a:solidFill>
                <a:effectLst/>
              </a:rPr>
              <a:t>The types of combination strategies are simultaneous strategies, Sequential strategies, and a mix of simultaneous and sequential strategies.</a:t>
            </a:r>
          </a:p>
          <a:p>
            <a:endParaRPr lang="en-US" dirty="0"/>
          </a:p>
        </p:txBody>
      </p:sp>
    </p:spTree>
    <p:extLst>
      <p:ext uri="{BB962C8B-B14F-4D97-AF65-F5344CB8AC3E}">
        <p14:creationId xmlns:p14="http://schemas.microsoft.com/office/powerpoint/2010/main" val="3660849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94888F-C986-3E8B-2B3B-DFA11C2708EC}"/>
              </a:ext>
            </a:extLst>
          </p:cNvPr>
          <p:cNvSpPr>
            <a:spLocks noGrp="1"/>
          </p:cNvSpPr>
          <p:nvPr>
            <p:ph idx="1"/>
          </p:nvPr>
        </p:nvSpPr>
        <p:spPr>
          <a:xfrm>
            <a:off x="1024128" y="647114"/>
            <a:ext cx="9720073" cy="5662246"/>
          </a:xfrm>
        </p:spPr>
        <p:txBody>
          <a:bodyPr/>
          <a:lstStyle/>
          <a:p>
            <a:r>
              <a:rPr lang="en-US" dirty="0"/>
              <a:t>Types:</a:t>
            </a:r>
          </a:p>
          <a:p>
            <a:pPr>
              <a:buFont typeface="Wingdings" panose="05000000000000000000" pitchFamily="2" charset="2"/>
              <a:buChar char="§"/>
            </a:pPr>
            <a:r>
              <a:rPr lang="en-US" dirty="0"/>
              <a:t>Simultaneous </a:t>
            </a:r>
          </a:p>
          <a:p>
            <a:pPr>
              <a:buFont typeface="Wingdings" panose="05000000000000000000" pitchFamily="2" charset="2"/>
              <a:buChar char="§"/>
            </a:pPr>
            <a:r>
              <a:rPr lang="en-US" dirty="0"/>
              <a:t>Sequential</a:t>
            </a:r>
          </a:p>
          <a:p>
            <a:pPr>
              <a:buFont typeface="Wingdings" panose="05000000000000000000" pitchFamily="2" charset="2"/>
              <a:buChar char="§"/>
            </a:pPr>
            <a:r>
              <a:rPr lang="en-US" dirty="0"/>
              <a:t>Combination</a:t>
            </a:r>
          </a:p>
        </p:txBody>
      </p:sp>
    </p:spTree>
    <p:extLst>
      <p:ext uri="{BB962C8B-B14F-4D97-AF65-F5344CB8AC3E}">
        <p14:creationId xmlns:p14="http://schemas.microsoft.com/office/powerpoint/2010/main" val="2142121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7A925-75C2-9D95-4F49-2441138D34D7}"/>
              </a:ext>
            </a:extLst>
          </p:cNvPr>
          <p:cNvSpPr>
            <a:spLocks noGrp="1"/>
          </p:cNvSpPr>
          <p:nvPr>
            <p:ph idx="1"/>
          </p:nvPr>
        </p:nvSpPr>
        <p:spPr>
          <a:xfrm>
            <a:off x="838200" y="457200"/>
            <a:ext cx="10515600" cy="5719763"/>
          </a:xfrm>
        </p:spPr>
        <p:txBody>
          <a:bodyPr/>
          <a:lstStyle/>
          <a:p>
            <a:r>
              <a:rPr lang="en-US" dirty="0"/>
              <a:t>What should be the nature and values of the enterprise in the broadest sense?</a:t>
            </a:r>
          </a:p>
          <a:p>
            <a:r>
              <a:rPr lang="en-US" dirty="0"/>
              <a:t> What are the aims in terms of creating value for stakeholders?</a:t>
            </a:r>
          </a:p>
          <a:p>
            <a:r>
              <a:rPr lang="en-US" dirty="0"/>
              <a:t>What kind of businesses should we be in? </a:t>
            </a:r>
          </a:p>
          <a:p>
            <a:r>
              <a:rPr lang="en-US" dirty="0"/>
              <a:t>What should be the scope of activity in the future so what should we divest and what should we seek to add? </a:t>
            </a:r>
          </a:p>
          <a:p>
            <a:r>
              <a:rPr lang="en-US" dirty="0"/>
              <a:t>What structure, systems and processes will be necessary to link the various businesses to each other and to the corporate center? </a:t>
            </a:r>
          </a:p>
          <a:p>
            <a:r>
              <a:rPr lang="en-US" dirty="0"/>
              <a:t>How can the corporate center add value to make the whole worth more than the sum of the parts?</a:t>
            </a:r>
          </a:p>
        </p:txBody>
      </p:sp>
    </p:spTree>
    <p:extLst>
      <p:ext uri="{BB962C8B-B14F-4D97-AF65-F5344CB8AC3E}">
        <p14:creationId xmlns:p14="http://schemas.microsoft.com/office/powerpoint/2010/main" val="40411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9CD6-1D68-FEAE-195D-0CF22A7F467C}"/>
              </a:ext>
            </a:extLst>
          </p:cNvPr>
          <p:cNvSpPr>
            <a:spLocks noGrp="1"/>
          </p:cNvSpPr>
          <p:nvPr>
            <p:ph type="title"/>
          </p:nvPr>
        </p:nvSpPr>
        <p:spPr>
          <a:xfrm>
            <a:off x="838200" y="365125"/>
            <a:ext cx="10515600" cy="1029335"/>
          </a:xfrm>
        </p:spPr>
        <p:txBody>
          <a:bodyPr/>
          <a:lstStyle/>
          <a:p>
            <a:r>
              <a:rPr lang="en-US" dirty="0"/>
              <a:t>Nature and Scope of Corporate Strategies</a:t>
            </a:r>
          </a:p>
        </p:txBody>
      </p:sp>
      <p:sp>
        <p:nvSpPr>
          <p:cNvPr id="3" name="Content Placeholder 2">
            <a:extLst>
              <a:ext uri="{FF2B5EF4-FFF2-40B4-BE49-F238E27FC236}">
                <a16:creationId xmlns:a16="http://schemas.microsoft.com/office/drawing/2014/main" id="{1FBA49B1-8CC5-19D8-540F-529E08D46725}"/>
              </a:ext>
            </a:extLst>
          </p:cNvPr>
          <p:cNvSpPr>
            <a:spLocks noGrp="1"/>
          </p:cNvSpPr>
          <p:nvPr>
            <p:ph idx="1"/>
          </p:nvPr>
        </p:nvSpPr>
        <p:spPr>
          <a:xfrm>
            <a:off x="838200" y="1394460"/>
            <a:ext cx="10515600" cy="4782503"/>
          </a:xfrm>
        </p:spPr>
        <p:txBody>
          <a:bodyPr>
            <a:normAutofit/>
          </a:bodyPr>
          <a:lstStyle/>
          <a:p>
            <a:pPr marL="0" indent="0" algn="just">
              <a:buNone/>
            </a:pPr>
            <a:r>
              <a:rPr lang="en-US" dirty="0"/>
              <a:t>The broad corporate strategy alternatives, sometimes referred to as grand strategies, are: stability/consolidation, expansion/growth, divestment/retrenchment and combination strategies</a:t>
            </a:r>
          </a:p>
          <a:p>
            <a:pPr marL="0" indent="0" algn="just">
              <a:buNone/>
            </a:pPr>
            <a:r>
              <a:rPr lang="en-US" dirty="0"/>
              <a:t>Decision based on</a:t>
            </a:r>
          </a:p>
          <a:p>
            <a:pPr algn="just"/>
            <a:r>
              <a:rPr lang="en-US" dirty="0"/>
              <a:t>Should we expand, cut back, or continue our operations unchanged? </a:t>
            </a:r>
          </a:p>
          <a:p>
            <a:pPr algn="just"/>
            <a:r>
              <a:rPr lang="en-US" dirty="0"/>
              <a:t> Should we concentrate our activities within our current industry or should we diversify into other industries? </a:t>
            </a:r>
          </a:p>
          <a:p>
            <a:pPr algn="just"/>
            <a:r>
              <a:rPr lang="en-US" dirty="0"/>
              <a:t>If we want to grow and expand nationally and/or globally, should we do so through internal development or through external acquisitions, mergers, or strategic alliances?</a:t>
            </a:r>
          </a:p>
        </p:txBody>
      </p:sp>
    </p:spTree>
    <p:extLst>
      <p:ext uri="{BB962C8B-B14F-4D97-AF65-F5344CB8AC3E}">
        <p14:creationId xmlns:p14="http://schemas.microsoft.com/office/powerpoint/2010/main" val="327196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4E2CB-004E-067E-E93F-93ECD6221477}"/>
              </a:ext>
            </a:extLst>
          </p:cNvPr>
          <p:cNvSpPr>
            <a:spLocks noGrp="1"/>
          </p:cNvSpPr>
          <p:nvPr>
            <p:ph idx="1"/>
          </p:nvPr>
        </p:nvSpPr>
        <p:spPr>
          <a:xfrm>
            <a:off x="1024128" y="478302"/>
            <a:ext cx="9720073" cy="5831058"/>
          </a:xfrm>
        </p:spPr>
        <p:txBody>
          <a:bodyPr/>
          <a:lstStyle/>
          <a:p>
            <a:r>
              <a:rPr lang="en-US" dirty="0"/>
              <a:t>Some of the major economic reasons for choosing a particular type corporate strategy are: </a:t>
            </a:r>
          </a:p>
          <a:p>
            <a:r>
              <a:rPr lang="en-US" dirty="0"/>
              <a:t>a) Exploiting operational economies and financial economies of scope. </a:t>
            </a:r>
          </a:p>
          <a:p>
            <a:r>
              <a:rPr lang="en-US" dirty="0"/>
              <a:t>b) Uncertainty avoidance and efficiency. </a:t>
            </a:r>
          </a:p>
          <a:p>
            <a:r>
              <a:rPr lang="en-US" dirty="0"/>
              <a:t>c) Possession of management skills that help create corporate advantage. </a:t>
            </a:r>
          </a:p>
          <a:p>
            <a:r>
              <a:rPr lang="en-US" dirty="0"/>
              <a:t>d) Overcoming the inefficiency in factor markets and </a:t>
            </a:r>
          </a:p>
          <a:p>
            <a:r>
              <a:rPr lang="en-US" dirty="0"/>
              <a:t>e) Long term profit potential of a business.</a:t>
            </a:r>
          </a:p>
          <a:p>
            <a:r>
              <a:rPr lang="en-US" dirty="0"/>
              <a:t>The non-economic reasons for the choice of corporate strategy elements include </a:t>
            </a:r>
          </a:p>
          <a:p>
            <a:r>
              <a:rPr lang="en-US" dirty="0"/>
              <a:t>a) dominant view of the top management, </a:t>
            </a:r>
          </a:p>
          <a:p>
            <a:r>
              <a:rPr lang="en-US" dirty="0"/>
              <a:t>b) employee incentives to diversify (maximizing management compensation), </a:t>
            </a:r>
          </a:p>
          <a:p>
            <a:r>
              <a:rPr lang="en-US" dirty="0"/>
              <a:t>c) desire for more power and management control,</a:t>
            </a:r>
          </a:p>
          <a:p>
            <a:r>
              <a:rPr lang="en-US" dirty="0"/>
              <a:t> d) ethical considerations and e) corporate social responsibility</a:t>
            </a:r>
          </a:p>
        </p:txBody>
      </p:sp>
    </p:spTree>
    <p:extLst>
      <p:ext uri="{BB962C8B-B14F-4D97-AF65-F5344CB8AC3E}">
        <p14:creationId xmlns:p14="http://schemas.microsoft.com/office/powerpoint/2010/main" val="261166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48FCC-0A06-1CDE-9BB7-21BA9F2B7F09}"/>
              </a:ext>
            </a:extLst>
          </p:cNvPr>
          <p:cNvSpPr>
            <a:spLocks noGrp="1"/>
          </p:cNvSpPr>
          <p:nvPr>
            <p:ph idx="1"/>
          </p:nvPr>
        </p:nvSpPr>
        <p:spPr>
          <a:xfrm>
            <a:off x="1024128" y="1348740"/>
            <a:ext cx="9720073" cy="2880360"/>
          </a:xfrm>
        </p:spPr>
        <p:txBody>
          <a:bodyPr/>
          <a:lstStyle/>
          <a:p>
            <a:r>
              <a:rPr lang="en-US" dirty="0"/>
              <a:t>There are four types of generic corporate strategies. They are: </a:t>
            </a:r>
          </a:p>
          <a:p>
            <a:r>
              <a:rPr lang="en-US" dirty="0"/>
              <a:t>Stability strategies: make no change to the company’s current activities </a:t>
            </a:r>
          </a:p>
          <a:p>
            <a:r>
              <a:rPr lang="en-US" dirty="0"/>
              <a:t>Expansion strategies: expand the company’s activities </a:t>
            </a:r>
          </a:p>
          <a:p>
            <a:r>
              <a:rPr lang="en-US" dirty="0"/>
              <a:t>Retrenchment strategies: reduce the company’s level of activities </a:t>
            </a:r>
          </a:p>
          <a:p>
            <a:r>
              <a:rPr lang="en-US" dirty="0"/>
              <a:t>Combination strategies: a combination of above strategies</a:t>
            </a:r>
          </a:p>
        </p:txBody>
      </p:sp>
    </p:spTree>
    <p:extLst>
      <p:ext uri="{BB962C8B-B14F-4D97-AF65-F5344CB8AC3E}">
        <p14:creationId xmlns:p14="http://schemas.microsoft.com/office/powerpoint/2010/main" val="214836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E8CB8-1880-546E-9C9C-4B91D53F790F}"/>
              </a:ext>
            </a:extLst>
          </p:cNvPr>
          <p:cNvSpPr>
            <a:spLocks noGrp="1"/>
          </p:cNvSpPr>
          <p:nvPr>
            <p:ph idx="1"/>
          </p:nvPr>
        </p:nvSpPr>
        <p:spPr>
          <a:xfrm>
            <a:off x="1024128" y="422031"/>
            <a:ext cx="10230026" cy="5887329"/>
          </a:xfrm>
        </p:spPr>
        <p:txBody>
          <a:bodyPr/>
          <a:lstStyle/>
          <a:p>
            <a:endParaRPr lang="en-US" dirty="0"/>
          </a:p>
        </p:txBody>
      </p:sp>
      <p:sp>
        <p:nvSpPr>
          <p:cNvPr id="4" name="Rectangle: Rounded Corners 3">
            <a:extLst>
              <a:ext uri="{FF2B5EF4-FFF2-40B4-BE49-F238E27FC236}">
                <a16:creationId xmlns:a16="http://schemas.microsoft.com/office/drawing/2014/main" id="{334DECF6-8B6C-099B-E122-7777AF71FE83}"/>
              </a:ext>
            </a:extLst>
          </p:cNvPr>
          <p:cNvSpPr/>
          <p:nvPr/>
        </p:nvSpPr>
        <p:spPr>
          <a:xfrm>
            <a:off x="4301548" y="636563"/>
            <a:ext cx="3165231" cy="5697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Corporate level strategies</a:t>
            </a:r>
          </a:p>
        </p:txBody>
      </p:sp>
      <p:cxnSp>
        <p:nvCxnSpPr>
          <p:cNvPr id="6" name="Straight Arrow Connector 5">
            <a:extLst>
              <a:ext uri="{FF2B5EF4-FFF2-40B4-BE49-F238E27FC236}">
                <a16:creationId xmlns:a16="http://schemas.microsoft.com/office/drawing/2014/main" id="{2D3B6516-40E3-7414-6CAA-B7E8E240657C}"/>
              </a:ext>
            </a:extLst>
          </p:cNvPr>
          <p:cNvCxnSpPr/>
          <p:nvPr/>
        </p:nvCxnSpPr>
        <p:spPr>
          <a:xfrm>
            <a:off x="5884163" y="1206305"/>
            <a:ext cx="0" cy="562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7B72874-AC5B-0D90-51E6-707ED6A4935D}"/>
              </a:ext>
            </a:extLst>
          </p:cNvPr>
          <p:cNvCxnSpPr/>
          <p:nvPr/>
        </p:nvCxnSpPr>
        <p:spPr>
          <a:xfrm>
            <a:off x="2011680" y="1885071"/>
            <a:ext cx="804672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11A61521-1E19-D20E-987B-F51C30B3608C}"/>
              </a:ext>
            </a:extLst>
          </p:cNvPr>
          <p:cNvCxnSpPr/>
          <p:nvPr/>
        </p:nvCxnSpPr>
        <p:spPr>
          <a:xfrm>
            <a:off x="2011680" y="1885071"/>
            <a:ext cx="0" cy="689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500B43D-7C7D-7398-EF43-A570D6E1A60A}"/>
              </a:ext>
            </a:extLst>
          </p:cNvPr>
          <p:cNvSpPr/>
          <p:nvPr/>
        </p:nvSpPr>
        <p:spPr>
          <a:xfrm>
            <a:off x="1167618" y="2630658"/>
            <a:ext cx="1842865" cy="237743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Stability strategy</a:t>
            </a:r>
          </a:p>
          <a:p>
            <a:pPr marL="285750" indent="-285750">
              <a:buFont typeface="Arial" panose="020B0604020202020204" pitchFamily="34" charset="0"/>
              <a:buChar char="•"/>
            </a:pPr>
            <a:r>
              <a:rPr lang="en-US" dirty="0"/>
              <a:t>No change strategies</a:t>
            </a:r>
          </a:p>
          <a:p>
            <a:pPr marL="285750" indent="-285750">
              <a:buFont typeface="Arial" panose="020B0604020202020204" pitchFamily="34" charset="0"/>
              <a:buChar char="•"/>
            </a:pPr>
            <a:r>
              <a:rPr lang="en-US" dirty="0"/>
              <a:t>Pause/Proceed</a:t>
            </a:r>
          </a:p>
          <a:p>
            <a:pPr marL="285750" indent="-285750">
              <a:buFont typeface="Arial" panose="020B0604020202020204" pitchFamily="34" charset="0"/>
              <a:buChar char="•"/>
            </a:pPr>
            <a:r>
              <a:rPr lang="en-US" dirty="0"/>
              <a:t>Profit strategies</a:t>
            </a:r>
          </a:p>
        </p:txBody>
      </p:sp>
      <p:cxnSp>
        <p:nvCxnSpPr>
          <p:cNvPr id="13" name="Straight Arrow Connector 12">
            <a:extLst>
              <a:ext uri="{FF2B5EF4-FFF2-40B4-BE49-F238E27FC236}">
                <a16:creationId xmlns:a16="http://schemas.microsoft.com/office/drawing/2014/main" id="{54F354ED-8FE5-D693-85D4-1941858E6539}"/>
              </a:ext>
            </a:extLst>
          </p:cNvPr>
          <p:cNvCxnSpPr/>
          <p:nvPr/>
        </p:nvCxnSpPr>
        <p:spPr>
          <a:xfrm>
            <a:off x="4811151" y="1885071"/>
            <a:ext cx="0" cy="689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EB12F211-453B-9AB3-A007-1A91D76C308A}"/>
              </a:ext>
            </a:extLst>
          </p:cNvPr>
          <p:cNvSpPr/>
          <p:nvPr/>
        </p:nvSpPr>
        <p:spPr>
          <a:xfrm>
            <a:off x="3727938" y="2630658"/>
            <a:ext cx="2264898" cy="23774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Expansion</a:t>
            </a:r>
          </a:p>
          <a:p>
            <a:pPr marL="285750" indent="-285750">
              <a:buFont typeface="Arial" panose="020B0604020202020204" pitchFamily="34" charset="0"/>
              <a:buChar char="•"/>
            </a:pPr>
            <a:r>
              <a:rPr lang="en-US" dirty="0"/>
              <a:t>Concentration</a:t>
            </a:r>
          </a:p>
          <a:p>
            <a:pPr marL="285750" indent="-285750">
              <a:buFont typeface="Arial" panose="020B0604020202020204" pitchFamily="34" charset="0"/>
              <a:buChar char="•"/>
            </a:pPr>
            <a:r>
              <a:rPr lang="en-US" dirty="0"/>
              <a:t>Integration</a:t>
            </a:r>
          </a:p>
          <a:p>
            <a:pPr marL="285750" indent="-285750">
              <a:buFont typeface="Arial" panose="020B0604020202020204" pitchFamily="34" charset="0"/>
              <a:buChar char="•"/>
            </a:pPr>
            <a:r>
              <a:rPr lang="en-US" dirty="0"/>
              <a:t>Diversification</a:t>
            </a:r>
          </a:p>
          <a:p>
            <a:pPr marL="285750" indent="-285750">
              <a:buFont typeface="Arial" panose="020B0604020202020204" pitchFamily="34" charset="0"/>
              <a:buChar char="•"/>
            </a:pPr>
            <a:r>
              <a:rPr lang="en-US" dirty="0"/>
              <a:t>Cooperation</a:t>
            </a:r>
          </a:p>
          <a:p>
            <a:pPr marL="285750" indent="-285750">
              <a:buFont typeface="Arial" panose="020B0604020202020204" pitchFamily="34" charset="0"/>
              <a:buChar char="•"/>
            </a:pPr>
            <a:r>
              <a:rPr lang="en-US" dirty="0"/>
              <a:t>Internationalization</a:t>
            </a:r>
          </a:p>
          <a:p>
            <a:endParaRPr lang="en-US" dirty="0"/>
          </a:p>
        </p:txBody>
      </p:sp>
      <p:cxnSp>
        <p:nvCxnSpPr>
          <p:cNvPr id="16" name="Straight Arrow Connector 15">
            <a:extLst>
              <a:ext uri="{FF2B5EF4-FFF2-40B4-BE49-F238E27FC236}">
                <a16:creationId xmlns:a16="http://schemas.microsoft.com/office/drawing/2014/main" id="{B69E9583-35A8-9C55-4DA8-B48E599CAD15}"/>
              </a:ext>
            </a:extLst>
          </p:cNvPr>
          <p:cNvCxnSpPr/>
          <p:nvPr/>
        </p:nvCxnSpPr>
        <p:spPr>
          <a:xfrm>
            <a:off x="7846606" y="1885071"/>
            <a:ext cx="0" cy="689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819DC6C4-6922-2832-50A7-3BB022D154DC}"/>
              </a:ext>
            </a:extLst>
          </p:cNvPr>
          <p:cNvSpPr/>
          <p:nvPr/>
        </p:nvSpPr>
        <p:spPr>
          <a:xfrm>
            <a:off x="6822831" y="2630658"/>
            <a:ext cx="2011680" cy="23422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Retrenchment</a:t>
            </a:r>
          </a:p>
          <a:p>
            <a:pPr marL="285750" indent="-285750">
              <a:buFont typeface="Arial" panose="020B0604020202020204" pitchFamily="34" charset="0"/>
              <a:buChar char="•"/>
            </a:pPr>
            <a:r>
              <a:rPr lang="en-US" dirty="0"/>
              <a:t>Turnaround</a:t>
            </a:r>
          </a:p>
          <a:p>
            <a:pPr marL="285750" indent="-285750">
              <a:buFont typeface="Arial" panose="020B0604020202020204" pitchFamily="34" charset="0"/>
              <a:buChar char="•"/>
            </a:pPr>
            <a:r>
              <a:rPr lang="en-US" dirty="0"/>
              <a:t>Divestment</a:t>
            </a:r>
          </a:p>
          <a:p>
            <a:pPr marL="285750" indent="-285750">
              <a:buFont typeface="Arial" panose="020B0604020202020204" pitchFamily="34" charset="0"/>
              <a:buChar char="•"/>
            </a:pPr>
            <a:r>
              <a:rPr lang="en-US" dirty="0"/>
              <a:t>liquidation</a:t>
            </a:r>
          </a:p>
        </p:txBody>
      </p:sp>
      <p:cxnSp>
        <p:nvCxnSpPr>
          <p:cNvPr id="19" name="Straight Arrow Connector 18">
            <a:extLst>
              <a:ext uri="{FF2B5EF4-FFF2-40B4-BE49-F238E27FC236}">
                <a16:creationId xmlns:a16="http://schemas.microsoft.com/office/drawing/2014/main" id="{AFA4BB5D-6862-1C73-ED97-011D19C477AF}"/>
              </a:ext>
            </a:extLst>
          </p:cNvPr>
          <p:cNvCxnSpPr/>
          <p:nvPr/>
        </p:nvCxnSpPr>
        <p:spPr>
          <a:xfrm>
            <a:off x="10058400" y="1885071"/>
            <a:ext cx="0" cy="745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EB10445B-4051-B658-1DAB-C04E82984DC3}"/>
              </a:ext>
            </a:extLst>
          </p:cNvPr>
          <p:cNvSpPr/>
          <p:nvPr/>
        </p:nvSpPr>
        <p:spPr>
          <a:xfrm>
            <a:off x="9256542" y="2630658"/>
            <a:ext cx="1767837" cy="23422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Combination</a:t>
            </a:r>
          </a:p>
          <a:p>
            <a:pPr marL="285750" indent="-285750">
              <a:buFont typeface="Arial" panose="020B0604020202020204" pitchFamily="34" charset="0"/>
              <a:buChar char="•"/>
            </a:pPr>
            <a:r>
              <a:rPr lang="en-US" dirty="0"/>
              <a:t>Simultaneous</a:t>
            </a:r>
          </a:p>
          <a:p>
            <a:pPr marL="285750" indent="-285750">
              <a:buFont typeface="Arial" panose="020B0604020202020204" pitchFamily="34" charset="0"/>
              <a:buChar char="•"/>
            </a:pPr>
            <a:r>
              <a:rPr lang="en-US" dirty="0"/>
              <a:t>Sequential</a:t>
            </a:r>
          </a:p>
          <a:p>
            <a:pPr marL="285750" indent="-285750">
              <a:buFont typeface="Arial" panose="020B0604020202020204" pitchFamily="34" charset="0"/>
              <a:buChar char="•"/>
            </a:pPr>
            <a:r>
              <a:rPr lang="en-US" dirty="0"/>
              <a:t>Both</a:t>
            </a:r>
          </a:p>
        </p:txBody>
      </p:sp>
    </p:spTree>
    <p:extLst>
      <p:ext uri="{BB962C8B-B14F-4D97-AF65-F5344CB8AC3E}">
        <p14:creationId xmlns:p14="http://schemas.microsoft.com/office/powerpoint/2010/main" val="111388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0EEC-19FD-2BED-F45F-BB1328E8174C}"/>
              </a:ext>
            </a:extLst>
          </p:cNvPr>
          <p:cNvSpPr>
            <a:spLocks noGrp="1"/>
          </p:cNvSpPr>
          <p:nvPr>
            <p:ph type="title"/>
          </p:nvPr>
        </p:nvSpPr>
        <p:spPr/>
        <p:txBody>
          <a:bodyPr/>
          <a:lstStyle/>
          <a:p>
            <a:r>
              <a:rPr lang="en-US" dirty="0"/>
              <a:t>Stability strategies</a:t>
            </a:r>
          </a:p>
        </p:txBody>
      </p:sp>
      <p:sp>
        <p:nvSpPr>
          <p:cNvPr id="3" name="Content Placeholder 2">
            <a:extLst>
              <a:ext uri="{FF2B5EF4-FFF2-40B4-BE49-F238E27FC236}">
                <a16:creationId xmlns:a16="http://schemas.microsoft.com/office/drawing/2014/main" id="{3611E2A3-EEC2-ABF6-1420-540837B580CC}"/>
              </a:ext>
            </a:extLst>
          </p:cNvPr>
          <p:cNvSpPr>
            <a:spLocks noGrp="1"/>
          </p:cNvSpPr>
          <p:nvPr>
            <p:ph idx="1"/>
          </p:nvPr>
        </p:nvSpPr>
        <p:spPr>
          <a:xfrm>
            <a:off x="1024128" y="1600200"/>
            <a:ext cx="10428732" cy="4709160"/>
          </a:xfrm>
        </p:spPr>
        <p:txBody>
          <a:bodyPr/>
          <a:lstStyle/>
          <a:p>
            <a:pPr algn="just"/>
            <a:r>
              <a:rPr lang="en-US" dirty="0"/>
              <a:t>A firm following stability strategy maintains its current business and product portfolios; maintains the existing level of effort;</a:t>
            </a:r>
          </a:p>
          <a:p>
            <a:pPr algn="just"/>
            <a:r>
              <a:rPr lang="en-US" dirty="0"/>
              <a:t>a firm is said to follow stability/ consolidation strategy if:</a:t>
            </a:r>
          </a:p>
          <a:p>
            <a:pPr algn="just">
              <a:buFont typeface="Wingdings" panose="05000000000000000000" pitchFamily="2" charset="2"/>
              <a:buChar char="Ø"/>
            </a:pPr>
            <a:r>
              <a:rPr lang="en-US" dirty="0"/>
              <a:t> It decides to serve the same markets with the same products;</a:t>
            </a:r>
          </a:p>
          <a:p>
            <a:pPr algn="just">
              <a:buFont typeface="Wingdings" panose="05000000000000000000" pitchFamily="2" charset="2"/>
              <a:buChar char="Ø"/>
            </a:pPr>
            <a:r>
              <a:rPr lang="en-US" dirty="0"/>
              <a:t> It continues to pursue the same objectives with a strategic thrust on incremental improvement of functional performances; and </a:t>
            </a:r>
          </a:p>
          <a:p>
            <a:pPr algn="just">
              <a:buFont typeface="Wingdings" panose="05000000000000000000" pitchFamily="2" charset="2"/>
              <a:buChar char="Ø"/>
            </a:pPr>
            <a:r>
              <a:rPr lang="en-US" dirty="0"/>
              <a:t>It concentrates its resources in a narrow product-market sphere for developing a meaningful competitive advantage.</a:t>
            </a:r>
          </a:p>
        </p:txBody>
      </p:sp>
    </p:spTree>
    <p:extLst>
      <p:ext uri="{BB962C8B-B14F-4D97-AF65-F5344CB8AC3E}">
        <p14:creationId xmlns:p14="http://schemas.microsoft.com/office/powerpoint/2010/main" val="238979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1C1D9-3F88-759F-C952-ADCAC03B025D}"/>
              </a:ext>
            </a:extLst>
          </p:cNvPr>
          <p:cNvSpPr>
            <a:spLocks noGrp="1"/>
          </p:cNvSpPr>
          <p:nvPr>
            <p:ph idx="1"/>
          </p:nvPr>
        </p:nvSpPr>
        <p:spPr>
          <a:xfrm>
            <a:off x="1024128" y="525780"/>
            <a:ext cx="9720073" cy="5783580"/>
          </a:xfrm>
        </p:spPr>
        <p:txBody>
          <a:bodyPr/>
          <a:lstStyle/>
          <a:p>
            <a:r>
              <a:rPr lang="en-US" b="1" i="0" dirty="0">
                <a:solidFill>
                  <a:srgbClr val="1D1D1F"/>
                </a:solidFill>
                <a:effectLst/>
                <a:highlight>
                  <a:srgbClr val="FFFFFF"/>
                </a:highlight>
                <a:latin typeface="-apple-system"/>
              </a:rPr>
              <a:t>Pause/Process with caution strategy: </a:t>
            </a:r>
            <a:r>
              <a:rPr lang="en-US" b="0" i="0" dirty="0">
                <a:solidFill>
                  <a:srgbClr val="1D1D1F"/>
                </a:solidFill>
                <a:effectLst/>
                <a:highlight>
                  <a:srgbClr val="FFFFFF"/>
                </a:highlight>
                <a:latin typeface="-apple-system"/>
              </a:rPr>
              <a:t>pursue stability strategy for a temporary period of time until the particular environmental situation changes, especially if they have been growing too fast in the previous period. </a:t>
            </a:r>
          </a:p>
          <a:p>
            <a:pPr marL="0" indent="0" algn="just">
              <a:buNone/>
            </a:pPr>
            <a:r>
              <a:rPr lang="en-US" b="1" i="0" dirty="0">
                <a:solidFill>
                  <a:srgbClr val="1D1D1F"/>
                </a:solidFill>
                <a:effectLst/>
                <a:highlight>
                  <a:srgbClr val="FFFFFF"/>
                </a:highlight>
                <a:latin typeface="-apple-system"/>
              </a:rPr>
              <a:t>No change strategy</a:t>
            </a:r>
            <a:r>
              <a:rPr lang="en-US" b="0" i="0" dirty="0">
                <a:solidFill>
                  <a:srgbClr val="1D1D1F"/>
                </a:solidFill>
                <a:effectLst/>
                <a:highlight>
                  <a:srgbClr val="FFFFFF"/>
                </a:highlight>
                <a:latin typeface="-apple-system"/>
              </a:rPr>
              <a:t> — No change strategy is a decision to do nothing new </a:t>
            </a:r>
            <a:r>
              <a:rPr lang="en-US" b="0" i="0" dirty="0" err="1">
                <a:solidFill>
                  <a:srgbClr val="1D1D1F"/>
                </a:solidFill>
                <a:effectLst/>
                <a:highlight>
                  <a:srgbClr val="FFFFFF"/>
                </a:highlight>
                <a:latin typeface="-apple-system"/>
              </a:rPr>
              <a:t>i.e</a:t>
            </a:r>
            <a:r>
              <a:rPr lang="en-US" b="0" i="0" dirty="0">
                <a:solidFill>
                  <a:srgbClr val="1D1D1F"/>
                </a:solidFill>
                <a:effectLst/>
                <a:highlight>
                  <a:srgbClr val="FFFFFF"/>
                </a:highlight>
                <a:latin typeface="-apple-system"/>
              </a:rPr>
              <a:t> continue current operations and policies for the foreseeable future. If there are no significant opportunities or threats operating in the environment, or if there are no major new strengths and weakness in the organization or if there are no new competitors or threat of substitutes, the firm may decide not to do anything new.</a:t>
            </a:r>
          </a:p>
          <a:p>
            <a:pPr marL="0" indent="0" algn="just">
              <a:buNone/>
            </a:pPr>
            <a:r>
              <a:rPr lang="en-US" b="1" i="0" dirty="0">
                <a:solidFill>
                  <a:srgbClr val="1D1D1F"/>
                </a:solidFill>
                <a:effectLst/>
                <a:highlight>
                  <a:srgbClr val="FFFFFF"/>
                </a:highlight>
                <a:latin typeface="-apple-system"/>
              </a:rPr>
              <a:t>Profit strategy</a:t>
            </a:r>
            <a:r>
              <a:rPr lang="en-US" b="0" i="0" dirty="0">
                <a:solidFill>
                  <a:srgbClr val="1D1D1F"/>
                </a:solidFill>
                <a:effectLst/>
                <a:highlight>
                  <a:srgbClr val="FFFFFF"/>
                </a:highlight>
                <a:latin typeface="-apple-system"/>
              </a:rPr>
              <a:t> — Profit strategy is an attempt to artificially maintain profits by reducing investments and short-term expenditures. Rather than announcing the company’s poor position to shareholders and other investors at large, top management may be tempted to follow this strategy. Obviously, the profit strategy is useful to get over a temporary difficulty, but if continued for long, it will lead to a serious deterioration in the company’s position. The profit strategy is thus usually the top management’s short term and often self serving response to the situation.</a:t>
            </a:r>
          </a:p>
          <a:p>
            <a:pPr marL="0" indent="0" algn="just">
              <a:buNone/>
            </a:pPr>
            <a:endParaRPr lang="en-US" b="0" i="0" dirty="0">
              <a:solidFill>
                <a:srgbClr val="1D1D1F"/>
              </a:solidFill>
              <a:effectLst/>
              <a:highlight>
                <a:srgbClr val="FFFFFF"/>
              </a:highlight>
              <a:latin typeface="-apple-system"/>
            </a:endParaRPr>
          </a:p>
          <a:p>
            <a:endParaRPr lang="en-US" dirty="0"/>
          </a:p>
        </p:txBody>
      </p:sp>
    </p:spTree>
    <p:extLst>
      <p:ext uri="{BB962C8B-B14F-4D97-AF65-F5344CB8AC3E}">
        <p14:creationId xmlns:p14="http://schemas.microsoft.com/office/powerpoint/2010/main" val="3691234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1558</TotalTime>
  <Words>1556</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Tw Cen MT</vt:lpstr>
      <vt:lpstr>Tw Cen MT Condensed</vt:lpstr>
      <vt:lpstr>Wingdings</vt:lpstr>
      <vt:lpstr>Wingdings 3</vt:lpstr>
      <vt:lpstr>Integral</vt:lpstr>
      <vt:lpstr>CORPORATE LEVEL STRATEGY</vt:lpstr>
      <vt:lpstr>Introduction</vt:lpstr>
      <vt:lpstr>PowerPoint Presentation</vt:lpstr>
      <vt:lpstr>Nature and Scope of Corporate Strategies</vt:lpstr>
      <vt:lpstr>PowerPoint Presentation</vt:lpstr>
      <vt:lpstr>PowerPoint Presentation</vt:lpstr>
      <vt:lpstr>PowerPoint Presentation</vt:lpstr>
      <vt:lpstr>Stability strategies</vt:lpstr>
      <vt:lpstr>PowerPoint Presentation</vt:lpstr>
      <vt:lpstr>PowerPoint Presentation</vt:lpstr>
      <vt:lpstr>Expansion strategy</vt:lpstr>
      <vt:lpstr>i) Intensification/concentration</vt:lpstr>
      <vt:lpstr>Ansoff’s Product-market expansion grid</vt:lpstr>
      <vt:lpstr>Integration strategy</vt:lpstr>
      <vt:lpstr>PowerPoint Presentation</vt:lpstr>
      <vt:lpstr>diversification</vt:lpstr>
      <vt:lpstr>Cooperative strategy</vt:lpstr>
      <vt:lpstr>PowerPoint Presentation</vt:lpstr>
      <vt:lpstr>Internationalization     </vt:lpstr>
      <vt:lpstr>PowerPoint Presentation</vt:lpstr>
      <vt:lpstr>Retrenchment</vt:lpstr>
      <vt:lpstr>Combination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Santhanalaxmi K</dc:creator>
  <cp:lastModifiedBy>Santhanalaxmi K</cp:lastModifiedBy>
  <cp:revision>10</cp:revision>
  <dcterms:created xsi:type="dcterms:W3CDTF">2024-09-04T09:56:46Z</dcterms:created>
  <dcterms:modified xsi:type="dcterms:W3CDTF">2024-09-19T04:16:07Z</dcterms:modified>
</cp:coreProperties>
</file>