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BFAA6C-5871-487C-A953-B20937E0C2E6}" type="datetimeFigureOut">
              <a:rPr lang="en-US" smtClean="0"/>
              <a:t>14-Oct-24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312665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FAA6C-5871-487C-A953-B20937E0C2E6}" type="datetimeFigureOut">
              <a:rPr lang="en-US" smtClean="0"/>
              <a:t>14-Oct-24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170516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FAA6C-5871-487C-A953-B20937E0C2E6}" type="datetimeFigureOut">
              <a:rPr lang="en-US" smtClean="0"/>
              <a:t>14-Oct-24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6200A8-E71E-4778-A37B-7876D24221B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4849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BFAA6C-5871-487C-A953-B20937E0C2E6}" type="datetimeFigureOut">
              <a:rPr lang="en-US" smtClean="0"/>
              <a:t>14-Oct-24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116093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BFAA6C-5871-487C-A953-B20937E0C2E6}" type="datetimeFigureOut">
              <a:rPr lang="en-US" smtClean="0"/>
              <a:t>14-Oct-24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6200A8-E71E-4778-A37B-7876D24221B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074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BFAA6C-5871-487C-A953-B20937E0C2E6}" type="datetimeFigureOut">
              <a:rPr lang="en-US" smtClean="0"/>
              <a:t>14-Oct-24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13648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FAA6C-5871-487C-A953-B20937E0C2E6}" type="datetimeFigureOut">
              <a:rPr lang="en-US" smtClean="0"/>
              <a:t>14-Oct-24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1989530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FAA6C-5871-487C-A953-B20937E0C2E6}" type="datetimeFigureOut">
              <a:rPr lang="en-US" smtClean="0"/>
              <a:t>14-Oct-24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326553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FAA6C-5871-487C-A953-B20937E0C2E6}" type="datetimeFigureOut">
              <a:rPr lang="en-US" smtClean="0"/>
              <a:t>14-Oct-24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243797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FAA6C-5871-487C-A953-B20937E0C2E6}" type="datetimeFigureOut">
              <a:rPr lang="en-US" smtClean="0"/>
              <a:t>14-Oct-24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238864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FAA6C-5871-487C-A953-B20937E0C2E6}" type="datetimeFigureOut">
              <a:rPr lang="en-US" smtClean="0"/>
              <a:t>14-Oct-24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37166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FAA6C-5871-487C-A953-B20937E0C2E6}" type="datetimeFigureOut">
              <a:rPr lang="en-US" smtClean="0"/>
              <a:t>14-Oct-24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155212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FAA6C-5871-487C-A953-B20937E0C2E6}" type="datetimeFigureOut">
              <a:rPr lang="en-US" smtClean="0"/>
              <a:t>14-Oct-24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116815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FAA6C-5871-487C-A953-B20937E0C2E6}" type="datetimeFigureOut">
              <a:rPr lang="en-US" smtClean="0"/>
              <a:t>14-Oct-24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176533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FAA6C-5871-487C-A953-B20937E0C2E6}" type="datetimeFigureOut">
              <a:rPr lang="en-US" smtClean="0"/>
              <a:t>14-Oct-24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149957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FAA6C-5871-487C-A953-B20937E0C2E6}" type="datetimeFigureOut">
              <a:rPr lang="en-US" smtClean="0"/>
              <a:t>14-Oct-24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6200A8-E71E-4778-A37B-7876D24221BF}" type="slidenum">
              <a:rPr lang="en-US" smtClean="0"/>
              <a:t>‹#›</a:t>
            </a:fld>
            <a:endParaRPr lang="en-US"/>
          </a:p>
        </p:txBody>
      </p:sp>
    </p:spTree>
    <p:extLst>
      <p:ext uri="{BB962C8B-B14F-4D97-AF65-F5344CB8AC3E}">
        <p14:creationId xmlns:p14="http://schemas.microsoft.com/office/powerpoint/2010/main" val="171814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BFAA6C-5871-487C-A953-B20937E0C2E6}" type="datetimeFigureOut">
              <a:rPr lang="en-US" smtClean="0"/>
              <a:t>14-Oct-24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D6200A8-E71E-4778-A37B-7876D24221BF}" type="slidenum">
              <a:rPr lang="en-US" smtClean="0"/>
              <a:t>‹#›</a:t>
            </a:fld>
            <a:endParaRPr lang="en-US"/>
          </a:p>
        </p:txBody>
      </p:sp>
    </p:spTree>
    <p:extLst>
      <p:ext uri="{BB962C8B-B14F-4D97-AF65-F5344CB8AC3E}">
        <p14:creationId xmlns:p14="http://schemas.microsoft.com/office/powerpoint/2010/main" val="642431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204C-AA05-07E2-8463-0DB067003618}"/>
              </a:ext>
            </a:extLst>
          </p:cNvPr>
          <p:cNvSpPr>
            <a:spLocks noGrp="1"/>
          </p:cNvSpPr>
          <p:nvPr>
            <p:ph type="ctrTitle"/>
          </p:nvPr>
        </p:nvSpPr>
        <p:spPr/>
        <p:txBody>
          <a:bodyPr/>
          <a:lstStyle/>
          <a:p>
            <a:r>
              <a:rPr lang="en-US" dirty="0"/>
              <a:t>International Strategy</a:t>
            </a:r>
          </a:p>
        </p:txBody>
      </p:sp>
      <p:sp>
        <p:nvSpPr>
          <p:cNvPr id="3" name="Subtitle 2">
            <a:extLst>
              <a:ext uri="{FF2B5EF4-FFF2-40B4-BE49-F238E27FC236}">
                <a16:creationId xmlns:a16="http://schemas.microsoft.com/office/drawing/2014/main" id="{C76B3DF2-2617-21E7-F8FC-B4C12A4D62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256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33BAF-75B1-84BC-6F53-C42C3CEEE46E}"/>
              </a:ext>
            </a:extLst>
          </p:cNvPr>
          <p:cNvSpPr>
            <a:spLocks noGrp="1"/>
          </p:cNvSpPr>
          <p:nvPr>
            <p:ph idx="1"/>
          </p:nvPr>
        </p:nvSpPr>
        <p:spPr>
          <a:xfrm>
            <a:off x="838200" y="1434905"/>
            <a:ext cx="10515600" cy="4742057"/>
          </a:xfrm>
        </p:spPr>
        <p:txBody>
          <a:bodyPr>
            <a:normAutofit/>
          </a:bodyPr>
          <a:lstStyle/>
          <a:p>
            <a:pPr marL="0" indent="0">
              <a:buNone/>
            </a:pPr>
            <a:r>
              <a:rPr lang="en-US" sz="2000" dirty="0"/>
              <a:t>some of the challenges that come with implementing a multi-domestic business strategy include:</a:t>
            </a:r>
          </a:p>
          <a:p>
            <a:r>
              <a:rPr lang="en-US" sz="2000" dirty="0"/>
              <a:t>Extensive time and on-ground resources are necessary to research target markets and develop a distinct strategy that aligns with each country.</a:t>
            </a:r>
          </a:p>
          <a:p>
            <a:r>
              <a:rPr lang="en-US" sz="2000" dirty="0"/>
              <a:t>Producing locale-specific products and marketing materials can lead to higher operational and production costs.</a:t>
            </a:r>
          </a:p>
        </p:txBody>
      </p:sp>
    </p:spTree>
    <p:extLst>
      <p:ext uri="{BB962C8B-B14F-4D97-AF65-F5344CB8AC3E}">
        <p14:creationId xmlns:p14="http://schemas.microsoft.com/office/powerpoint/2010/main" val="207768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B124F-D019-45AF-2DC4-69C477C7516D}"/>
              </a:ext>
            </a:extLst>
          </p:cNvPr>
          <p:cNvSpPr>
            <a:spLocks noGrp="1"/>
          </p:cNvSpPr>
          <p:nvPr>
            <p:ph idx="1"/>
          </p:nvPr>
        </p:nvSpPr>
        <p:spPr>
          <a:xfrm>
            <a:off x="838200" y="1477108"/>
            <a:ext cx="10515600" cy="4699855"/>
          </a:xfrm>
        </p:spPr>
        <p:txBody>
          <a:bodyPr>
            <a:normAutofit/>
          </a:bodyPr>
          <a:lstStyle/>
          <a:p>
            <a:pPr marL="0" indent="0">
              <a:buNone/>
            </a:pPr>
            <a:r>
              <a:rPr lang="en-US" sz="2000" b="1" dirty="0"/>
              <a:t>Transnational Strategy</a:t>
            </a:r>
          </a:p>
          <a:p>
            <a:r>
              <a:rPr lang="en-US" sz="2000" dirty="0"/>
              <a:t>A transnational strategy combines elements of global and multi-domestic strategies by prioritizing both local responsiveness and global integration by striking the right balance between them.</a:t>
            </a:r>
          </a:p>
          <a:p>
            <a:r>
              <a:rPr lang="en-US" sz="2000" dirty="0"/>
              <a:t>They standardize backend manufacturing and distribution across countries to achieve economies of scale. However, when interacting with local markets, they allow for flexibility and localization in promotional messaging and sales channels.</a:t>
            </a:r>
          </a:p>
          <a:p>
            <a:r>
              <a:rPr lang="en-US" sz="2000" dirty="0"/>
              <a:t>As they do so, countries that implement a transnational strategy expand their operations at a full scale in various markets while operating primarily from the headquarters in the home country.</a:t>
            </a:r>
          </a:p>
        </p:txBody>
      </p:sp>
    </p:spTree>
    <p:extLst>
      <p:ext uri="{BB962C8B-B14F-4D97-AF65-F5344CB8AC3E}">
        <p14:creationId xmlns:p14="http://schemas.microsoft.com/office/powerpoint/2010/main" val="33361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67482-D9B3-4107-49A5-D6170FC082A1}"/>
              </a:ext>
            </a:extLst>
          </p:cNvPr>
          <p:cNvSpPr>
            <a:spLocks noGrp="1"/>
          </p:cNvSpPr>
          <p:nvPr>
            <p:ph idx="1"/>
          </p:nvPr>
        </p:nvSpPr>
        <p:spPr>
          <a:xfrm>
            <a:off x="838200" y="1561514"/>
            <a:ext cx="10515600" cy="4615449"/>
          </a:xfrm>
        </p:spPr>
        <p:txBody>
          <a:bodyPr>
            <a:normAutofit/>
          </a:bodyPr>
          <a:lstStyle/>
          <a:p>
            <a:r>
              <a:rPr lang="en-US" sz="2000" dirty="0"/>
              <a:t>By doing so, these companies can enjoy the benefits of a unified brand — which are:</a:t>
            </a:r>
          </a:p>
          <a:p>
            <a:r>
              <a:rPr lang="en-US" sz="2000" dirty="0"/>
              <a:t>The ability to compete with both global and local companies.</a:t>
            </a:r>
          </a:p>
          <a:p>
            <a:r>
              <a:rPr lang="en-US" sz="2000" dirty="0"/>
              <a:t>The advantage of optimizing production for maximum efficiency leads to lower average costs per unit and greater economies of scale.</a:t>
            </a:r>
          </a:p>
          <a:p>
            <a:r>
              <a:rPr lang="en-US" sz="2000" dirty="0"/>
              <a:t>Access to worldwide resources, infrastructure, and local capabilities drives innovation, boosts efficiency, and reduces costs.</a:t>
            </a:r>
          </a:p>
        </p:txBody>
      </p:sp>
    </p:spTree>
    <p:extLst>
      <p:ext uri="{BB962C8B-B14F-4D97-AF65-F5344CB8AC3E}">
        <p14:creationId xmlns:p14="http://schemas.microsoft.com/office/powerpoint/2010/main" val="111725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44E85-E83E-102B-89A6-26E63A00252C}"/>
              </a:ext>
            </a:extLst>
          </p:cNvPr>
          <p:cNvSpPr>
            <a:spLocks noGrp="1"/>
          </p:cNvSpPr>
          <p:nvPr>
            <p:ph idx="1"/>
          </p:nvPr>
        </p:nvSpPr>
        <p:spPr>
          <a:xfrm>
            <a:off x="838200" y="1406769"/>
            <a:ext cx="10515600" cy="4770194"/>
          </a:xfrm>
        </p:spPr>
        <p:txBody>
          <a:bodyPr/>
          <a:lstStyle/>
          <a:p>
            <a:r>
              <a:rPr lang="en-US" sz="2000" b="1" dirty="0"/>
              <a:t>Factors influencing Entry Modes</a:t>
            </a:r>
          </a:p>
          <a:p>
            <a:pPr marL="0" indent="0">
              <a:buNone/>
            </a:pPr>
            <a:r>
              <a:rPr lang="en-US" sz="2000" dirty="0"/>
              <a:t>The market entry factors for any organization depend on several external factors such as: </a:t>
            </a:r>
          </a:p>
          <a:p>
            <a:pPr marL="571500" indent="-571500">
              <a:buAutoNum type="romanLcPeriod"/>
            </a:pPr>
            <a:r>
              <a:rPr lang="en-US" sz="2000" dirty="0"/>
              <a:t>Market attractiveness</a:t>
            </a:r>
          </a:p>
          <a:p>
            <a:pPr marL="571500" indent="-571500">
              <a:buAutoNum type="romanLcPeriod"/>
            </a:pPr>
            <a:r>
              <a:rPr lang="en-US" sz="2000" dirty="0"/>
              <a:t>Country risks</a:t>
            </a:r>
          </a:p>
          <a:p>
            <a:pPr marL="571500" indent="-571500">
              <a:buAutoNum type="romanLcPeriod"/>
            </a:pPr>
            <a:r>
              <a:rPr lang="en-US" sz="2000" dirty="0"/>
              <a:t>Government policies</a:t>
            </a:r>
          </a:p>
          <a:p>
            <a:pPr marL="571500" indent="-571500">
              <a:buAutoNum type="romanLcPeriod"/>
            </a:pPr>
            <a:r>
              <a:rPr lang="en-US" sz="2000" dirty="0"/>
              <a:t>Timing</a:t>
            </a:r>
          </a:p>
          <a:p>
            <a:pPr marL="571500" indent="-571500">
              <a:buAutoNum type="romanLcPeriod"/>
            </a:pPr>
            <a:r>
              <a:rPr lang="en-US" sz="2000" dirty="0"/>
              <a:t>Internal capabilities</a:t>
            </a:r>
          </a:p>
          <a:p>
            <a:pPr marL="571500" indent="-571500">
              <a:buAutoNum type="romanLcPeriod"/>
            </a:pPr>
            <a:r>
              <a:rPr lang="en-US" sz="2000" dirty="0"/>
              <a:t>Cost benefit analysis</a:t>
            </a:r>
            <a:endParaRPr lang="en-US" dirty="0"/>
          </a:p>
        </p:txBody>
      </p:sp>
    </p:spTree>
    <p:extLst>
      <p:ext uri="{BB962C8B-B14F-4D97-AF65-F5344CB8AC3E}">
        <p14:creationId xmlns:p14="http://schemas.microsoft.com/office/powerpoint/2010/main" val="321047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D4D2-BF76-FD99-6FE1-631AE41DACEF}"/>
              </a:ext>
            </a:extLst>
          </p:cNvPr>
          <p:cNvSpPr>
            <a:spLocks noGrp="1"/>
          </p:cNvSpPr>
          <p:nvPr>
            <p:ph type="title"/>
          </p:nvPr>
        </p:nvSpPr>
        <p:spPr>
          <a:xfrm>
            <a:off x="1589648" y="365125"/>
            <a:ext cx="9764151" cy="915035"/>
          </a:xfrm>
        </p:spPr>
        <p:txBody>
          <a:bodyPr/>
          <a:lstStyle/>
          <a:p>
            <a:r>
              <a:rPr lang="en-US" dirty="0"/>
              <a:t>Modes of Entry</a:t>
            </a:r>
          </a:p>
        </p:txBody>
      </p:sp>
      <p:sp>
        <p:nvSpPr>
          <p:cNvPr id="3" name="Content Placeholder 2">
            <a:extLst>
              <a:ext uri="{FF2B5EF4-FFF2-40B4-BE49-F238E27FC236}">
                <a16:creationId xmlns:a16="http://schemas.microsoft.com/office/drawing/2014/main" id="{332EA285-D4C2-EA8B-08EA-ECED7F3F368D}"/>
              </a:ext>
            </a:extLst>
          </p:cNvPr>
          <p:cNvSpPr>
            <a:spLocks noGrp="1"/>
          </p:cNvSpPr>
          <p:nvPr>
            <p:ph idx="1"/>
          </p:nvPr>
        </p:nvSpPr>
        <p:spPr>
          <a:xfrm>
            <a:off x="838200" y="1280160"/>
            <a:ext cx="10515600" cy="4896803"/>
          </a:xfrm>
        </p:spPr>
        <p:txBody>
          <a:bodyPr>
            <a:normAutofit/>
          </a:bodyPr>
          <a:lstStyle/>
          <a:p>
            <a:pPr marL="0" indent="0">
              <a:buNone/>
            </a:pPr>
            <a:r>
              <a:rPr lang="en-US" sz="2000" b="1" dirty="0"/>
              <a:t>1. Exporting and Importing</a:t>
            </a:r>
          </a:p>
          <a:p>
            <a:pPr marL="0" indent="0" algn="just">
              <a:buNone/>
            </a:pPr>
            <a:r>
              <a:rPr lang="en-US" sz="2000" dirty="0"/>
              <a:t>Exporting and Importing is a very common mode to enter into International business. Selling goods and services to a company in a foreign country is referred to as Exporting.</a:t>
            </a:r>
          </a:p>
          <a:p>
            <a:pPr marL="0" indent="0" algn="just">
              <a:buNone/>
            </a:pPr>
            <a:r>
              <a:rPr lang="en-US" sz="2000" dirty="0"/>
              <a:t>Purchasing goods from a foreign company is known as Importing. Important Ways to Export and Import</a:t>
            </a:r>
          </a:p>
          <a:p>
            <a:pPr marL="0" indent="0" algn="just">
              <a:buNone/>
            </a:pPr>
            <a:r>
              <a:rPr lang="en-US" sz="2000" dirty="0" err="1"/>
              <a:t>i</a:t>
            </a:r>
            <a:r>
              <a:rPr lang="en-US" sz="2000" dirty="0"/>
              <a:t>) Direct Importing/ Exporting:  The company handles all of the necessary paperwork for the shipment and financing of goods and services and deals directly with foreign suppliers or purchasers.</a:t>
            </a:r>
          </a:p>
          <a:p>
            <a:pPr marL="0" indent="0" algn="just">
              <a:buNone/>
            </a:pPr>
            <a:r>
              <a:rPr lang="en-US" sz="2000" dirty="0"/>
              <a:t>ii) Indirect Importing/ Exporting: The company uses a middleman to handle all the paperwork and negotiate with foreign suppliers or customers. The firm’s involvement is limited.</a:t>
            </a:r>
          </a:p>
          <a:p>
            <a:pPr marL="0" indent="0">
              <a:buNone/>
            </a:pPr>
            <a:endParaRPr lang="en-US" dirty="0"/>
          </a:p>
        </p:txBody>
      </p:sp>
    </p:spTree>
    <p:extLst>
      <p:ext uri="{BB962C8B-B14F-4D97-AF65-F5344CB8AC3E}">
        <p14:creationId xmlns:p14="http://schemas.microsoft.com/office/powerpoint/2010/main" val="12801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DA861-7F9B-AC6D-2067-EAE99BA52EBA}"/>
              </a:ext>
            </a:extLst>
          </p:cNvPr>
          <p:cNvSpPr>
            <a:spLocks noGrp="1"/>
          </p:cNvSpPr>
          <p:nvPr>
            <p:ph idx="1"/>
          </p:nvPr>
        </p:nvSpPr>
        <p:spPr>
          <a:xfrm>
            <a:off x="838200" y="1434905"/>
            <a:ext cx="10515600" cy="4742058"/>
          </a:xfrm>
        </p:spPr>
        <p:txBody>
          <a:bodyPr/>
          <a:lstStyle/>
          <a:p>
            <a:pPr marL="0" indent="0">
              <a:buNone/>
            </a:pPr>
            <a:r>
              <a:rPr lang="en-US" sz="2000" b="1" dirty="0"/>
              <a:t>2. Contract Manufacturing</a:t>
            </a:r>
          </a:p>
          <a:p>
            <a:pPr algn="just"/>
            <a:r>
              <a:rPr lang="en-US" sz="2000" dirty="0"/>
              <a:t>According to Contract Manufacturing, every well-known company in a nation accepts responsibility for promoting the goods and services created by a business in another nation. </a:t>
            </a:r>
          </a:p>
          <a:p>
            <a:pPr algn="just"/>
            <a:r>
              <a:rPr lang="en-US" sz="2000" dirty="0"/>
              <a:t>Here, the company is specialized in the manufacturing process but lacks marketing skills, whereas the other company, due to its established reputation, is capable of selling those items and services. </a:t>
            </a:r>
          </a:p>
          <a:p>
            <a:pPr algn="just"/>
            <a:r>
              <a:rPr lang="en-US" sz="2000" dirty="0"/>
              <a:t>Offering these items and services is not the primary business of these organizations, but they do it for the benefit of their name and reputation, as well as to provide high-quality products at a low cost to their customers. </a:t>
            </a:r>
          </a:p>
          <a:p>
            <a:pPr algn="just"/>
            <a:r>
              <a:rPr lang="en-US" sz="2000" dirty="0"/>
              <a:t>Contract manufacturing is also known as international outsourcing.</a:t>
            </a:r>
          </a:p>
        </p:txBody>
      </p:sp>
    </p:spTree>
    <p:extLst>
      <p:ext uri="{BB962C8B-B14F-4D97-AF65-F5344CB8AC3E}">
        <p14:creationId xmlns:p14="http://schemas.microsoft.com/office/powerpoint/2010/main" val="160294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88E66-5795-F87B-58A0-F48C129ED8C3}"/>
              </a:ext>
            </a:extLst>
          </p:cNvPr>
          <p:cNvSpPr>
            <a:spLocks noGrp="1"/>
          </p:cNvSpPr>
          <p:nvPr>
            <p:ph idx="1"/>
          </p:nvPr>
        </p:nvSpPr>
        <p:spPr>
          <a:xfrm>
            <a:off x="838200" y="1294228"/>
            <a:ext cx="10515600" cy="4882735"/>
          </a:xfrm>
        </p:spPr>
        <p:txBody>
          <a:bodyPr>
            <a:normAutofit/>
          </a:bodyPr>
          <a:lstStyle/>
          <a:p>
            <a:pPr marL="0" indent="0">
              <a:buNone/>
            </a:pPr>
            <a:r>
              <a:rPr lang="en-US" sz="2000" b="1" dirty="0"/>
              <a:t>3. Licensing</a:t>
            </a:r>
          </a:p>
          <a:p>
            <a:pPr algn="just"/>
            <a:r>
              <a:rPr lang="en-US" sz="2000" dirty="0"/>
              <a:t>When a corporation from one country (the Licensor) grants a license to a company from another country (the Licensee) to use its brand, patent, trademark, technology, copyright, marketing skills; etc., to assist the other firm sell its products, this contractual agreement is referred to as Licensing. </a:t>
            </a:r>
          </a:p>
          <a:p>
            <a:pPr algn="just"/>
            <a:r>
              <a:rPr lang="en-US" sz="2000" dirty="0"/>
              <a:t>The licensor corporation receives returns in proportion to sales. </a:t>
            </a:r>
          </a:p>
          <a:p>
            <a:pPr algn="just"/>
            <a:r>
              <a:rPr lang="en-US" sz="2000" dirty="0"/>
              <a:t>The company that provides such </a:t>
            </a:r>
            <a:r>
              <a:rPr lang="en-US" sz="2000" dirty="0" err="1"/>
              <a:t>authorisation</a:t>
            </a:r>
            <a:r>
              <a:rPr lang="en-US" sz="2000" dirty="0"/>
              <a:t> is known as the Licensor while the other company in a different country that receives these rights is known as the Licensee. </a:t>
            </a:r>
          </a:p>
          <a:p>
            <a:pPr algn="just"/>
            <a:r>
              <a:rPr lang="en-US" sz="2000" dirty="0"/>
              <a:t>The mutual sharing of knowledge, technology, and/or patents between the companies is called Cross-licensing.</a:t>
            </a:r>
          </a:p>
        </p:txBody>
      </p:sp>
    </p:spTree>
    <p:extLst>
      <p:ext uri="{BB962C8B-B14F-4D97-AF65-F5344CB8AC3E}">
        <p14:creationId xmlns:p14="http://schemas.microsoft.com/office/powerpoint/2010/main" val="57025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A5892-EEF5-63BA-AF0A-EC0ED5F1E4FC}"/>
              </a:ext>
            </a:extLst>
          </p:cNvPr>
          <p:cNvSpPr>
            <a:spLocks noGrp="1"/>
          </p:cNvSpPr>
          <p:nvPr>
            <p:ph idx="1"/>
          </p:nvPr>
        </p:nvSpPr>
        <p:spPr>
          <a:xfrm>
            <a:off x="838200" y="1477108"/>
            <a:ext cx="10515600" cy="4699855"/>
          </a:xfrm>
        </p:spPr>
        <p:txBody>
          <a:bodyPr>
            <a:normAutofit/>
          </a:bodyPr>
          <a:lstStyle/>
          <a:p>
            <a:pPr marL="0" indent="0">
              <a:buNone/>
            </a:pPr>
            <a:r>
              <a:rPr lang="en-US" sz="2000" b="1" dirty="0"/>
              <a:t>4. Franchising</a:t>
            </a:r>
          </a:p>
          <a:p>
            <a:r>
              <a:rPr lang="en-US" sz="2000" dirty="0"/>
              <a:t>The franchise is the unique right or freedom that a producer grants to a certain person or group of people to establish the same business at a specific location. </a:t>
            </a:r>
          </a:p>
          <a:p>
            <a:r>
              <a:rPr lang="en-US" sz="2000" dirty="0"/>
              <a:t>The producers use this contemporary business model to market their products in far-off locations.</a:t>
            </a:r>
          </a:p>
          <a:p>
            <a:r>
              <a:rPr lang="en-US" sz="2000" dirty="0"/>
              <a:t> In general, producers who have a good reputation use this system. </a:t>
            </a:r>
          </a:p>
          <a:p>
            <a:r>
              <a:rPr lang="en-US" sz="2000" dirty="0"/>
              <a:t>Individuals are motivated by their goodwill and try this mode of business in order to earn profit. </a:t>
            </a:r>
          </a:p>
          <a:p>
            <a:r>
              <a:rPr lang="en-US" sz="2000" dirty="0"/>
              <a:t>The business that gives the rights (i.e., the parent company) is referred to as the Franchisor, and the business that purchases the rights is referred to as the Franchisee.</a:t>
            </a:r>
          </a:p>
        </p:txBody>
      </p:sp>
    </p:spTree>
    <p:extLst>
      <p:ext uri="{BB962C8B-B14F-4D97-AF65-F5344CB8AC3E}">
        <p14:creationId xmlns:p14="http://schemas.microsoft.com/office/powerpoint/2010/main" val="184205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609DD-B895-709B-2526-9FD0DA80A287}"/>
              </a:ext>
            </a:extLst>
          </p:cNvPr>
          <p:cNvSpPr>
            <a:spLocks noGrp="1"/>
          </p:cNvSpPr>
          <p:nvPr>
            <p:ph idx="1"/>
          </p:nvPr>
        </p:nvSpPr>
        <p:spPr>
          <a:xfrm>
            <a:off x="838200" y="1448972"/>
            <a:ext cx="10515600" cy="4727991"/>
          </a:xfrm>
        </p:spPr>
        <p:txBody>
          <a:bodyPr/>
          <a:lstStyle/>
          <a:p>
            <a:pPr marL="0" indent="0">
              <a:buNone/>
            </a:pPr>
            <a:r>
              <a:rPr lang="en-US" sz="2000" b="1" dirty="0"/>
              <a:t>5. Joint Ventures</a:t>
            </a:r>
          </a:p>
          <a:p>
            <a:pPr algn="just"/>
            <a:r>
              <a:rPr lang="en-US" sz="2000" dirty="0"/>
              <a:t>A joint venture is formed when two or more businesses decide to work together for a common goal and mutual benefit. </a:t>
            </a:r>
          </a:p>
          <a:p>
            <a:pPr algn="just"/>
            <a:r>
              <a:rPr lang="en-US" sz="2000" dirty="0"/>
              <a:t>These two commercial entities could be private, public, or foreign-owned. </a:t>
            </a:r>
          </a:p>
          <a:p>
            <a:pPr algn="just"/>
            <a:r>
              <a:rPr lang="en-US" sz="2000" dirty="0"/>
              <a:t>Joint ventures are those types of businesses that are established in international trade where both domestic and foreign entrepreneurs are partners in ownership and management. </a:t>
            </a:r>
          </a:p>
          <a:p>
            <a:pPr algn="just"/>
            <a:r>
              <a:rPr lang="en-US" sz="2000" dirty="0"/>
              <a:t>The trade is carried out in collaboration with the importing nation’s firm. </a:t>
            </a:r>
          </a:p>
          <a:p>
            <a:pPr algn="just"/>
            <a:r>
              <a:rPr lang="en-US" sz="2000" dirty="0"/>
              <a:t>For instance, the Joint venture of the Indian company Maruti with the Japanese Company Suzuki. </a:t>
            </a:r>
          </a:p>
        </p:txBody>
      </p:sp>
    </p:spTree>
    <p:extLst>
      <p:ext uri="{BB962C8B-B14F-4D97-AF65-F5344CB8AC3E}">
        <p14:creationId xmlns:p14="http://schemas.microsoft.com/office/powerpoint/2010/main" val="212699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F2CF1-E135-0B14-6BC9-05186BC93E33}"/>
              </a:ext>
            </a:extLst>
          </p:cNvPr>
          <p:cNvSpPr>
            <a:spLocks noGrp="1"/>
          </p:cNvSpPr>
          <p:nvPr>
            <p:ph idx="1"/>
          </p:nvPr>
        </p:nvSpPr>
        <p:spPr>
          <a:xfrm>
            <a:off x="618978" y="1280160"/>
            <a:ext cx="10734822" cy="4896803"/>
          </a:xfrm>
        </p:spPr>
        <p:txBody>
          <a:bodyPr/>
          <a:lstStyle/>
          <a:p>
            <a:pPr marL="0" indent="0">
              <a:buNone/>
            </a:pPr>
            <a:r>
              <a:rPr lang="en-US" sz="2000" b="1" dirty="0"/>
              <a:t>6. Wholly Owned Subsidiary</a:t>
            </a:r>
          </a:p>
          <a:p>
            <a:pPr algn="just"/>
            <a:r>
              <a:rPr lang="en-US" sz="2000" dirty="0"/>
              <a:t>When a foreign company establishes a business unit or acquires a full stake in any domestic company, then they are called a Wholly-owned Subsidiary. </a:t>
            </a:r>
          </a:p>
          <a:p>
            <a:pPr algn="just"/>
            <a:r>
              <a:rPr lang="en-US" sz="2000" dirty="0"/>
              <a:t>Wholly owned subsidiaries are set by a foreign company to enjoy full control over their overseas operations. </a:t>
            </a:r>
          </a:p>
          <a:p>
            <a:pPr algn="just"/>
            <a:r>
              <a:rPr lang="en-US" sz="2000" dirty="0"/>
              <a:t>A wholly-owned subsidiary in a foreign country may be established in two ways:</a:t>
            </a:r>
          </a:p>
          <a:p>
            <a:pPr marL="514350" indent="-514350" algn="just">
              <a:buFont typeface="+mj-lt"/>
              <a:buAutoNum type="romanLcPeriod"/>
            </a:pPr>
            <a:r>
              <a:rPr lang="en-US" sz="2000" dirty="0"/>
              <a:t>Setting up of wholly-owned new firm in the foreign land, also called Green Field Venture.</a:t>
            </a:r>
          </a:p>
          <a:p>
            <a:pPr marL="514350" indent="-514350" algn="just">
              <a:buFont typeface="+mj-lt"/>
              <a:buAutoNum type="romanLcPeriod"/>
            </a:pPr>
            <a:r>
              <a:rPr lang="en-US" sz="2000" dirty="0"/>
              <a:t>Acquiring an established firm in a foreign country and using that firm to do business in a foreign country. </a:t>
            </a:r>
          </a:p>
        </p:txBody>
      </p:sp>
    </p:spTree>
    <p:extLst>
      <p:ext uri="{BB962C8B-B14F-4D97-AF65-F5344CB8AC3E}">
        <p14:creationId xmlns:p14="http://schemas.microsoft.com/office/powerpoint/2010/main" val="74461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53945-F00F-7560-29F0-1A290B91E259}"/>
              </a:ext>
            </a:extLst>
          </p:cNvPr>
          <p:cNvSpPr>
            <a:spLocks noGrp="1"/>
          </p:cNvSpPr>
          <p:nvPr>
            <p:ph idx="1"/>
          </p:nvPr>
        </p:nvSpPr>
        <p:spPr>
          <a:xfrm>
            <a:off x="838199" y="1364566"/>
            <a:ext cx="10739511" cy="5148776"/>
          </a:xfrm>
        </p:spPr>
        <p:txBody>
          <a:bodyPr>
            <a:normAutofit/>
          </a:bodyPr>
          <a:lstStyle/>
          <a:p>
            <a:pPr algn="just"/>
            <a:r>
              <a:rPr lang="en-US" sz="2000" dirty="0"/>
              <a:t>An organization has to make a gamut of decisions before it enters the global market. It has to resolve three basic questions which may be related to each other </a:t>
            </a:r>
          </a:p>
          <a:p>
            <a:pPr marL="0" indent="0" algn="just">
              <a:buNone/>
            </a:pPr>
            <a:r>
              <a:rPr lang="en-US" sz="2000" dirty="0"/>
              <a:t>1) Which foreign markets to enter, when to enter and to what extent i.e. level of involvement?</a:t>
            </a:r>
          </a:p>
          <a:p>
            <a:pPr marL="0" indent="0" algn="just">
              <a:buNone/>
            </a:pPr>
            <a:r>
              <a:rPr lang="en-US" sz="2000" dirty="0"/>
              <a:t>2) What would be the choice of the entry mode? and</a:t>
            </a:r>
          </a:p>
          <a:p>
            <a:pPr marL="0" indent="0" algn="just">
              <a:buNone/>
            </a:pPr>
            <a:r>
              <a:rPr lang="en-US" sz="2000" dirty="0"/>
              <a:t>3) What would be the role of strategic alliances, if any?</a:t>
            </a:r>
          </a:p>
          <a:p>
            <a:pPr algn="just"/>
            <a:r>
              <a:rPr lang="en-US" sz="2000" dirty="0"/>
              <a:t>An organization planning to ‘go-global’ has to decide its entry mode and strategy. </a:t>
            </a:r>
          </a:p>
          <a:p>
            <a:pPr algn="just"/>
            <a:r>
              <a:rPr lang="en-US" sz="2000" dirty="0"/>
              <a:t>Accordingly, it has to evaluate the prevailing business environment that might affect its decision to go global.</a:t>
            </a:r>
          </a:p>
          <a:p>
            <a:pPr algn="just"/>
            <a:r>
              <a:rPr lang="en-US" sz="2000" dirty="0"/>
              <a:t>The scanning of global business environment which is also referred as PESTEL analysis helps us probe the issues and challenges involved in deciding the appropriate entry for an international market.</a:t>
            </a:r>
          </a:p>
          <a:p>
            <a:endParaRPr lang="en-US" dirty="0"/>
          </a:p>
        </p:txBody>
      </p:sp>
    </p:spTree>
    <p:extLst>
      <p:ext uri="{BB962C8B-B14F-4D97-AF65-F5344CB8AC3E}">
        <p14:creationId xmlns:p14="http://schemas.microsoft.com/office/powerpoint/2010/main" val="93415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1CEFF-460E-78A1-17D2-3A3EA5ADD600}"/>
              </a:ext>
            </a:extLst>
          </p:cNvPr>
          <p:cNvSpPr>
            <a:spLocks noGrp="1"/>
          </p:cNvSpPr>
          <p:nvPr>
            <p:ph idx="1"/>
          </p:nvPr>
        </p:nvSpPr>
        <p:spPr>
          <a:xfrm>
            <a:off x="838200" y="1294227"/>
            <a:ext cx="10515600" cy="4882735"/>
          </a:xfrm>
        </p:spPr>
        <p:txBody>
          <a:bodyPr/>
          <a:lstStyle/>
          <a:p>
            <a:pPr marL="0" indent="0" algn="just">
              <a:buFont typeface="Wingdings 3" charset="2"/>
              <a:buNone/>
            </a:pPr>
            <a:r>
              <a:rPr lang="en-US" sz="2000" dirty="0"/>
              <a:t>There are four different common strategies businesses use to expand internationally:</a:t>
            </a:r>
          </a:p>
          <a:p>
            <a:pPr algn="just">
              <a:buFont typeface="Wingdings 3" charset="2"/>
              <a:buAutoNum type="arabicPeriod"/>
            </a:pPr>
            <a:r>
              <a:rPr lang="en-US" sz="2000" dirty="0"/>
              <a:t>International strategy</a:t>
            </a:r>
          </a:p>
          <a:p>
            <a:pPr algn="just">
              <a:buFont typeface="Wingdings 3" charset="2"/>
              <a:buAutoNum type="arabicPeriod"/>
            </a:pPr>
            <a:r>
              <a:rPr lang="en-US" sz="2000" dirty="0"/>
              <a:t>Multidomestic strategy</a:t>
            </a:r>
          </a:p>
          <a:p>
            <a:pPr algn="just">
              <a:buFont typeface="Wingdings 3" charset="2"/>
              <a:buAutoNum type="arabicPeriod"/>
            </a:pPr>
            <a:r>
              <a:rPr lang="en-US" sz="2000" dirty="0"/>
              <a:t>Global strategy</a:t>
            </a:r>
          </a:p>
          <a:p>
            <a:pPr algn="just">
              <a:buFont typeface="Wingdings 3" charset="2"/>
              <a:buAutoNum type="arabicPeriod"/>
            </a:pPr>
            <a:r>
              <a:rPr lang="en-US" sz="2000" dirty="0"/>
              <a:t>Transnational strategy</a:t>
            </a:r>
          </a:p>
          <a:p>
            <a:pPr marL="0" indent="0" algn="just">
              <a:buFont typeface="Wingdings 3" charset="2"/>
              <a:buNone/>
            </a:pPr>
            <a:r>
              <a:rPr lang="en-US" sz="2000" dirty="0"/>
              <a:t>Consider each of these strategies on a spectrum between two elements: local responsiveness and global integration.</a:t>
            </a:r>
          </a:p>
          <a:p>
            <a:pPr marL="0" indent="0">
              <a:buNone/>
            </a:pPr>
            <a:endParaRPr lang="en-US" dirty="0"/>
          </a:p>
        </p:txBody>
      </p:sp>
    </p:spTree>
    <p:extLst>
      <p:ext uri="{BB962C8B-B14F-4D97-AF65-F5344CB8AC3E}">
        <p14:creationId xmlns:p14="http://schemas.microsoft.com/office/powerpoint/2010/main" val="929612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International Strategy: Global Integration &amp; Local Responsiveness Graph">
            <a:extLst>
              <a:ext uri="{FF2B5EF4-FFF2-40B4-BE49-F238E27FC236}">
                <a16:creationId xmlns:a16="http://schemas.microsoft.com/office/drawing/2014/main" id="{CF4E59A7-09B6-017F-1093-7FE7E54CFB7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4233" y="501508"/>
            <a:ext cx="11113477" cy="618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347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B736E-14D5-7BE9-8979-2AC33D4F7FB8}"/>
              </a:ext>
            </a:extLst>
          </p:cNvPr>
          <p:cNvSpPr>
            <a:spLocks noGrp="1"/>
          </p:cNvSpPr>
          <p:nvPr>
            <p:ph idx="1"/>
          </p:nvPr>
        </p:nvSpPr>
        <p:spPr>
          <a:xfrm>
            <a:off x="838200" y="1392701"/>
            <a:ext cx="10515600" cy="4784261"/>
          </a:xfrm>
        </p:spPr>
        <p:txBody>
          <a:bodyPr>
            <a:noAutofit/>
          </a:bodyPr>
          <a:lstStyle/>
          <a:p>
            <a:pPr marL="0" indent="0">
              <a:buNone/>
            </a:pPr>
            <a:r>
              <a:rPr lang="en-US" sz="2000" b="1" dirty="0"/>
              <a:t>International Strategy</a:t>
            </a:r>
          </a:p>
          <a:p>
            <a:pPr marL="0" indent="0" algn="just">
              <a:buNone/>
            </a:pPr>
            <a:r>
              <a:rPr lang="en-US" sz="2000" dirty="0"/>
              <a:t>The international strategy, often called the exporting strategy, is about distributing locally sourced products with minimal adaptation to foreign markets while centralizing production and operations in your domestic market. So, we can say that it’s an approach that seeks a middle ground between low local responsiveness and low global integration.</a:t>
            </a:r>
          </a:p>
          <a:p>
            <a:pPr marL="0" indent="0">
              <a:buNone/>
            </a:pPr>
            <a:r>
              <a:rPr lang="en-US" sz="2000" dirty="0"/>
              <a:t>Many brands choose international business strategies in the early stages of their expansion for many reasons:</a:t>
            </a:r>
          </a:p>
          <a:p>
            <a:pPr>
              <a:buFont typeface="Wingdings" panose="05000000000000000000" pitchFamily="2" charset="2"/>
              <a:buChar char="ü"/>
            </a:pPr>
            <a:r>
              <a:rPr lang="en-US" sz="2000" dirty="0"/>
              <a:t>Testing products and competitiveness in local markets before large-scale entry, minimizing investment risks.</a:t>
            </a:r>
          </a:p>
          <a:p>
            <a:pPr>
              <a:buFont typeface="Wingdings" panose="05000000000000000000" pitchFamily="2" charset="2"/>
              <a:buChar char="ü"/>
            </a:pPr>
            <a:r>
              <a:rPr lang="en-US" sz="2000" dirty="0"/>
              <a:t>Lowering the costs of investment infrastructure, workforce, and customer support in different countries.</a:t>
            </a:r>
          </a:p>
          <a:p>
            <a:pPr>
              <a:buFont typeface="Wingdings" panose="05000000000000000000" pitchFamily="2" charset="2"/>
              <a:buChar char="ü"/>
            </a:pPr>
            <a:r>
              <a:rPr lang="en-US" sz="2000" dirty="0"/>
              <a:t>Ensuring efficient supply chain management and production within a single location.</a:t>
            </a:r>
          </a:p>
        </p:txBody>
      </p:sp>
    </p:spTree>
    <p:extLst>
      <p:ext uri="{BB962C8B-B14F-4D97-AF65-F5344CB8AC3E}">
        <p14:creationId xmlns:p14="http://schemas.microsoft.com/office/powerpoint/2010/main" val="268642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B3F90-F6DE-0C3B-2992-8B300B0FFC71}"/>
              </a:ext>
            </a:extLst>
          </p:cNvPr>
          <p:cNvSpPr>
            <a:spLocks noGrp="1"/>
          </p:cNvSpPr>
          <p:nvPr>
            <p:ph idx="1"/>
          </p:nvPr>
        </p:nvSpPr>
        <p:spPr>
          <a:xfrm>
            <a:off x="838200" y="1477107"/>
            <a:ext cx="10515600" cy="4699855"/>
          </a:xfrm>
        </p:spPr>
        <p:txBody>
          <a:bodyPr/>
          <a:lstStyle/>
          <a:p>
            <a:pPr marL="0" indent="0">
              <a:buNone/>
            </a:pPr>
            <a:r>
              <a:rPr lang="en-US" sz="2000" dirty="0"/>
              <a:t>International business strategies also come with several drawbacks.</a:t>
            </a:r>
          </a:p>
          <a:p>
            <a:r>
              <a:rPr lang="en-US" sz="2000" dirty="0"/>
              <a:t>The financial burden of shipping products to foreign markets and the high cost of taxes in the long run.</a:t>
            </a:r>
          </a:p>
          <a:p>
            <a:r>
              <a:rPr lang="en-US" sz="2000" dirty="0"/>
              <a:t>The challenges of maintaining smooth trade operations and compliance with foreign trade regulations from abroad.</a:t>
            </a:r>
          </a:p>
          <a:p>
            <a:r>
              <a:rPr lang="en-US" sz="2000" dirty="0"/>
              <a:t>Exchange rate fluctuations risks which might lead to instability and increased costs.</a:t>
            </a:r>
          </a:p>
          <a:p>
            <a:r>
              <a:rPr lang="en-US" sz="2000" dirty="0"/>
              <a:t>Keeping up to date with changing export rules, product standards, customs documentation requirements, and more.</a:t>
            </a:r>
          </a:p>
        </p:txBody>
      </p:sp>
    </p:spTree>
    <p:extLst>
      <p:ext uri="{BB962C8B-B14F-4D97-AF65-F5344CB8AC3E}">
        <p14:creationId xmlns:p14="http://schemas.microsoft.com/office/powerpoint/2010/main" val="46097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2D18C-CE12-94D0-6D8C-8EC231C138E0}"/>
              </a:ext>
            </a:extLst>
          </p:cNvPr>
          <p:cNvSpPr>
            <a:spLocks noGrp="1"/>
          </p:cNvSpPr>
          <p:nvPr>
            <p:ph idx="1"/>
          </p:nvPr>
        </p:nvSpPr>
        <p:spPr>
          <a:xfrm>
            <a:off x="838200" y="1448971"/>
            <a:ext cx="10515600" cy="4727991"/>
          </a:xfrm>
        </p:spPr>
        <p:txBody>
          <a:bodyPr>
            <a:normAutofit lnSpcReduction="10000"/>
          </a:bodyPr>
          <a:lstStyle/>
          <a:p>
            <a:pPr marL="0" indent="0">
              <a:buNone/>
            </a:pPr>
            <a:r>
              <a:rPr lang="en-US" sz="2000" b="1" dirty="0"/>
              <a:t>Global Strategy</a:t>
            </a:r>
          </a:p>
          <a:p>
            <a:pPr>
              <a:buFont typeface="Wingdings" panose="05000000000000000000" pitchFamily="2" charset="2"/>
              <a:buChar char="§"/>
            </a:pPr>
            <a:r>
              <a:rPr lang="en-US" sz="2000" dirty="0"/>
              <a:t>A global strategy concentrates decision-making power and operational control entirely at the corporate headquarters. Local subsidiaries are in this case totally dependent on the HQ (or the parent company) acting as pipelines of products and strategies.</a:t>
            </a:r>
          </a:p>
          <a:p>
            <a:pPr>
              <a:buFont typeface="Wingdings" panose="05000000000000000000" pitchFamily="2" charset="2"/>
              <a:buChar char="§"/>
            </a:pPr>
            <a:r>
              <a:rPr lang="en-US" sz="2000" dirty="0"/>
              <a:t>And this is why companies that follow this approach have standardized product offerings, brand image, marketing, and overall customer experience across all markets without tailoring for local cultural differences.</a:t>
            </a:r>
          </a:p>
          <a:p>
            <a:pPr>
              <a:buFont typeface="Wingdings" panose="05000000000000000000" pitchFamily="2" charset="2"/>
              <a:buChar char="§"/>
            </a:pPr>
            <a:r>
              <a:rPr lang="en-US" sz="2000" dirty="0"/>
              <a:t>So, we can say that global companies focus on consistency, efficiency, and scale through uniformity rather than localization to be able to:</a:t>
            </a:r>
          </a:p>
          <a:p>
            <a:pPr>
              <a:buFont typeface="Wingdings" panose="05000000000000000000" pitchFamily="2" charset="2"/>
              <a:buChar char="§"/>
            </a:pPr>
            <a:r>
              <a:rPr lang="en-US" sz="2000" dirty="0"/>
              <a:t>Build a solid brand identity that is easily recognizable with fewer operational hassles.</a:t>
            </a:r>
          </a:p>
          <a:p>
            <a:pPr>
              <a:buFont typeface="Wingdings" panose="05000000000000000000" pitchFamily="2" charset="2"/>
              <a:buChar char="§"/>
            </a:pPr>
            <a:r>
              <a:rPr lang="en-US" sz="2000" dirty="0"/>
              <a:t>Leverage economies of scale by having one standard product line which contributes to lower costs per unit.</a:t>
            </a:r>
          </a:p>
        </p:txBody>
      </p:sp>
    </p:spTree>
    <p:extLst>
      <p:ext uri="{BB962C8B-B14F-4D97-AF65-F5344CB8AC3E}">
        <p14:creationId xmlns:p14="http://schemas.microsoft.com/office/powerpoint/2010/main" val="351878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3B2E5-EB97-86EE-EEA0-DFE39B1503C7}"/>
              </a:ext>
            </a:extLst>
          </p:cNvPr>
          <p:cNvSpPr>
            <a:spLocks noGrp="1"/>
          </p:cNvSpPr>
          <p:nvPr>
            <p:ph idx="1"/>
          </p:nvPr>
        </p:nvSpPr>
        <p:spPr>
          <a:xfrm>
            <a:off x="838200" y="1716257"/>
            <a:ext cx="10515600" cy="4460705"/>
          </a:xfrm>
        </p:spPr>
        <p:txBody>
          <a:bodyPr/>
          <a:lstStyle/>
          <a:p>
            <a:r>
              <a:rPr lang="en-US" sz="2000" dirty="0"/>
              <a:t>Despite the advantage of unifying operations and branding, some risks still exist if you’re completely detached from local expectations and become culturally irrelevant. As such, investing in some level of localization to keep local customers engaged and satisfied becomes necessary.</a:t>
            </a:r>
          </a:p>
          <a:p>
            <a:r>
              <a:rPr lang="en-US" sz="2000" dirty="0"/>
              <a:t>And while there is no right amount of adaptation required, at least your products or services, app, website, and marketing material should be comprehensible and functional for target consumers.</a:t>
            </a:r>
          </a:p>
        </p:txBody>
      </p:sp>
    </p:spTree>
    <p:extLst>
      <p:ext uri="{BB962C8B-B14F-4D97-AF65-F5344CB8AC3E}">
        <p14:creationId xmlns:p14="http://schemas.microsoft.com/office/powerpoint/2010/main" val="33765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694FD-0AA7-72C7-A87C-25C45DF1FB22}"/>
              </a:ext>
            </a:extLst>
          </p:cNvPr>
          <p:cNvSpPr>
            <a:spLocks noGrp="1"/>
          </p:cNvSpPr>
          <p:nvPr>
            <p:ph idx="1"/>
          </p:nvPr>
        </p:nvSpPr>
        <p:spPr>
          <a:xfrm>
            <a:off x="838200" y="1350498"/>
            <a:ext cx="10515600" cy="4826465"/>
          </a:xfrm>
        </p:spPr>
        <p:txBody>
          <a:bodyPr>
            <a:normAutofit/>
          </a:bodyPr>
          <a:lstStyle/>
          <a:p>
            <a:pPr marL="0" indent="0">
              <a:buNone/>
            </a:pPr>
            <a:r>
              <a:rPr lang="en-US" sz="2000" b="1" dirty="0"/>
              <a:t>Multi Domestic Strategy</a:t>
            </a:r>
          </a:p>
          <a:p>
            <a:r>
              <a:rPr lang="en-US" sz="2000" dirty="0"/>
              <a:t>Unlike the global strategy, this local-focused approach prioritizes local responsiveness over global upscaled production. This means you tailor everything, from your products, marketing, and the customer experience to the unique preferences of each locale.</a:t>
            </a:r>
          </a:p>
          <a:p>
            <a:r>
              <a:rPr lang="en-US" sz="2000" dirty="0"/>
              <a:t>And to be fully adaptive and responsive to every target market, multidomestic companies have local subsidiaries operating independently from the established headquarters to better serve each market independently.</a:t>
            </a:r>
          </a:p>
          <a:p>
            <a:r>
              <a:rPr lang="en-US" sz="2000" dirty="0"/>
              <a:t>By following a multidomestic strategy, you can:</a:t>
            </a:r>
          </a:p>
          <a:p>
            <a:r>
              <a:rPr lang="en-US" sz="2000" dirty="0"/>
              <a:t>Gain a great competitive advantage by capitalizing on local trends and market gaps to differentiate your brand and outperform local competitors.</a:t>
            </a:r>
          </a:p>
          <a:p>
            <a:r>
              <a:rPr lang="en-US" sz="2000" dirty="0"/>
              <a:t>Provide local consumers with a highly personalized experience to drive higher satisfaction and loyalty rates.</a:t>
            </a:r>
          </a:p>
        </p:txBody>
      </p:sp>
    </p:spTree>
    <p:extLst>
      <p:ext uri="{BB962C8B-B14F-4D97-AF65-F5344CB8AC3E}">
        <p14:creationId xmlns:p14="http://schemas.microsoft.com/office/powerpoint/2010/main" val="21785274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387</TotalTime>
  <Words>1626</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Wisp</vt:lpstr>
      <vt:lpstr>International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Modes of Entry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Santhanalaxmi K</dc:creator>
  <cp:lastModifiedBy>Santhanalaxmi K</cp:lastModifiedBy>
  <cp:revision>8</cp:revision>
  <dcterms:created xsi:type="dcterms:W3CDTF">2024-10-02T13:45:57Z</dcterms:created>
  <dcterms:modified xsi:type="dcterms:W3CDTF">2024-10-14T08:53:31Z</dcterms:modified>
</cp:coreProperties>
</file>