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2" r:id="rId19"/>
    <p:sldId id="273"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4C0C0822-2553-4F8A-ACC3-7D6CE0D142C5}" type="datetimeFigureOut">
              <a:rPr lang="en-US" smtClean="0"/>
              <a:t>01-Oct-24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D977545-C4EA-4968-AA0A-ADDB9FADFCD8}" type="slidenum">
              <a:rPr lang="en-US" smtClean="0"/>
              <a:t>‹#›</a:t>
            </a:fld>
            <a:endParaRPr lang="en-US"/>
          </a:p>
        </p:txBody>
      </p:sp>
    </p:spTree>
    <p:extLst>
      <p:ext uri="{BB962C8B-B14F-4D97-AF65-F5344CB8AC3E}">
        <p14:creationId xmlns:p14="http://schemas.microsoft.com/office/powerpoint/2010/main" val="81601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C0822-2553-4F8A-ACC3-7D6CE0D142C5}" type="datetimeFigureOut">
              <a:rPr lang="en-US" smtClean="0"/>
              <a:t>01-Oct-24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383041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C0822-2553-4F8A-ACC3-7D6CE0D142C5}" type="datetimeFigureOut">
              <a:rPr lang="en-US" smtClean="0"/>
              <a:t>01-Oct-24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384214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C0822-2553-4F8A-ACC3-7D6CE0D142C5}" type="datetimeFigureOut">
              <a:rPr lang="en-US" smtClean="0"/>
              <a:t>01-Oct-24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289286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0C0822-2553-4F8A-ACC3-7D6CE0D142C5}" type="datetimeFigureOut">
              <a:rPr lang="en-US" smtClean="0"/>
              <a:t>01-Oct-24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2660971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0C0822-2553-4F8A-ACC3-7D6CE0D142C5}" type="datetimeFigureOut">
              <a:rPr lang="en-US" smtClean="0"/>
              <a:t>01-Oct-24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151778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0C0822-2553-4F8A-ACC3-7D6CE0D142C5}" type="datetimeFigureOut">
              <a:rPr lang="en-US" smtClean="0"/>
              <a:t>01-Oct-24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3067024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0C0822-2553-4F8A-ACC3-7D6CE0D142C5}" type="datetimeFigureOut">
              <a:rPr lang="en-US" smtClean="0"/>
              <a:t>01-Oct-24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162961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C0822-2553-4F8A-ACC3-7D6CE0D142C5}" type="datetimeFigureOut">
              <a:rPr lang="en-US" smtClean="0"/>
              <a:t>01-Oct-24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977545-C4EA-4968-AA0A-ADDB9FADFCD8}" type="slidenum">
              <a:rPr lang="en-US" smtClean="0"/>
              <a:t>‹#›</a:t>
            </a:fld>
            <a:endParaRPr lang="en-US"/>
          </a:p>
        </p:txBody>
      </p:sp>
    </p:spTree>
    <p:extLst>
      <p:ext uri="{BB962C8B-B14F-4D97-AF65-F5344CB8AC3E}">
        <p14:creationId xmlns:p14="http://schemas.microsoft.com/office/powerpoint/2010/main" val="231275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4C0C0822-2553-4F8A-ACC3-7D6CE0D142C5}" type="datetimeFigureOut">
              <a:rPr lang="en-US" smtClean="0"/>
              <a:t>01-Oct-24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D977545-C4EA-4968-AA0A-ADDB9FADFCD8}" type="slidenum">
              <a:rPr lang="en-US" smtClean="0"/>
              <a:t>‹#›</a:t>
            </a:fld>
            <a:endParaRPr lang="en-US"/>
          </a:p>
        </p:txBody>
      </p:sp>
    </p:spTree>
    <p:extLst>
      <p:ext uri="{BB962C8B-B14F-4D97-AF65-F5344CB8AC3E}">
        <p14:creationId xmlns:p14="http://schemas.microsoft.com/office/powerpoint/2010/main" val="346666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4C0C0822-2553-4F8A-ACC3-7D6CE0D142C5}" type="datetimeFigureOut">
              <a:rPr lang="en-US" smtClean="0"/>
              <a:t>01-Oct-24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D977545-C4EA-4968-AA0A-ADDB9FADFCD8}" type="slidenum">
              <a:rPr lang="en-US" smtClean="0"/>
              <a:t>‹#›</a:t>
            </a:fld>
            <a:endParaRPr lang="en-US"/>
          </a:p>
        </p:txBody>
      </p:sp>
    </p:spTree>
    <p:extLst>
      <p:ext uri="{BB962C8B-B14F-4D97-AF65-F5344CB8AC3E}">
        <p14:creationId xmlns:p14="http://schemas.microsoft.com/office/powerpoint/2010/main" val="262066432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4C0C0822-2553-4F8A-ACC3-7D6CE0D142C5}" type="datetimeFigureOut">
              <a:rPr lang="en-US" smtClean="0"/>
              <a:t>01-Oct-24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D977545-C4EA-4968-AA0A-ADDB9FADFCD8}" type="slidenum">
              <a:rPr lang="en-US" smtClean="0"/>
              <a:t>‹#›</a:t>
            </a:fld>
            <a:endParaRPr lang="en-US"/>
          </a:p>
        </p:txBody>
      </p:sp>
    </p:spTree>
    <p:extLst>
      <p:ext uri="{BB962C8B-B14F-4D97-AF65-F5344CB8AC3E}">
        <p14:creationId xmlns:p14="http://schemas.microsoft.com/office/powerpoint/2010/main" val="33761896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anagementconsulted.com/boston-consulting-grou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cg.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5A46-BADD-27D3-45D5-B76D4CDADD14}"/>
              </a:ext>
            </a:extLst>
          </p:cNvPr>
          <p:cNvSpPr>
            <a:spLocks noGrp="1"/>
          </p:cNvSpPr>
          <p:nvPr>
            <p:ph type="ctrTitle"/>
          </p:nvPr>
        </p:nvSpPr>
        <p:spPr/>
        <p:txBody>
          <a:bodyPr/>
          <a:lstStyle/>
          <a:p>
            <a:r>
              <a:rPr lang="en-US" dirty="0"/>
              <a:t>Corporate Portfolio Analysis</a:t>
            </a:r>
          </a:p>
        </p:txBody>
      </p:sp>
      <p:sp>
        <p:nvSpPr>
          <p:cNvPr id="3" name="Subtitle 2">
            <a:extLst>
              <a:ext uri="{FF2B5EF4-FFF2-40B4-BE49-F238E27FC236}">
                <a16:creationId xmlns:a16="http://schemas.microsoft.com/office/drawing/2014/main" id="{E0C18925-E3E6-FE2F-2069-987F39B564A8}"/>
              </a:ext>
            </a:extLst>
          </p:cNvPr>
          <p:cNvSpPr>
            <a:spLocks noGrp="1"/>
          </p:cNvSpPr>
          <p:nvPr>
            <p:ph type="subTitle" idx="1"/>
          </p:nvPr>
        </p:nvSpPr>
        <p:spPr/>
        <p:txBody>
          <a:bodyPr/>
          <a:lstStyle/>
          <a:p>
            <a:r>
              <a:rPr lang="en-US" dirty="0"/>
              <a:t>Unit - IV</a:t>
            </a:r>
          </a:p>
        </p:txBody>
      </p:sp>
    </p:spTree>
    <p:extLst>
      <p:ext uri="{BB962C8B-B14F-4D97-AF65-F5344CB8AC3E}">
        <p14:creationId xmlns:p14="http://schemas.microsoft.com/office/powerpoint/2010/main" val="1800752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F012E-ABD4-214B-8E2F-F81F90EEB856}"/>
              </a:ext>
            </a:extLst>
          </p:cNvPr>
          <p:cNvSpPr>
            <a:spLocks noGrp="1"/>
          </p:cNvSpPr>
          <p:nvPr>
            <p:ph idx="1"/>
          </p:nvPr>
        </p:nvSpPr>
        <p:spPr>
          <a:xfrm>
            <a:off x="838200" y="309489"/>
            <a:ext cx="10515600" cy="5867474"/>
          </a:xfrm>
        </p:spPr>
        <p:txBody>
          <a:bodyPr/>
          <a:lstStyle/>
          <a:p>
            <a:pPr marL="0" indent="0" algn="just">
              <a:lnSpc>
                <a:spcPct val="150000"/>
              </a:lnSpc>
              <a:buNone/>
            </a:pPr>
            <a:r>
              <a:rPr lang="en-US" sz="2200" dirty="0">
                <a:solidFill>
                  <a:srgbClr val="000000"/>
                </a:solidFill>
                <a:highlight>
                  <a:srgbClr val="FFFFFF"/>
                </a:highlight>
                <a:latin typeface="Poppins" panose="00000500000000000000" pitchFamily="2" charset="0"/>
              </a:rPr>
              <a:t>Each category represents a particular type of product:</a:t>
            </a:r>
          </a:p>
          <a:p>
            <a:pPr marL="91440" lvl="1" indent="-91440" algn="just">
              <a:lnSpc>
                <a:spcPct val="150000"/>
              </a:lnSpc>
              <a:spcBef>
                <a:spcPts val="1300"/>
              </a:spcBef>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Stars are products that have a high growth rate and a high market share.</a:t>
            </a:r>
          </a:p>
          <a:p>
            <a:pPr marL="91440" lvl="1" indent="-91440" algn="just">
              <a:lnSpc>
                <a:spcPct val="150000"/>
              </a:lnSpc>
              <a:spcBef>
                <a:spcPts val="1300"/>
              </a:spcBef>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Question Marks are products that have a high growth rate but a low market share.</a:t>
            </a:r>
          </a:p>
          <a:p>
            <a:pPr marL="91440" lvl="1" indent="-91440" algn="just">
              <a:lnSpc>
                <a:spcPct val="150000"/>
              </a:lnSpc>
              <a:spcBef>
                <a:spcPts val="1300"/>
              </a:spcBef>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Dogs are products that have a low growth rate and a low market share.</a:t>
            </a:r>
          </a:p>
          <a:p>
            <a:pPr marL="91440" lvl="1" indent="-91440" algn="just">
              <a:lnSpc>
                <a:spcPct val="150000"/>
              </a:lnSpc>
              <a:spcBef>
                <a:spcPts val="1300"/>
              </a:spcBef>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Cash Cows are products that have a low growth rate but a high market share.</a:t>
            </a:r>
          </a:p>
          <a:p>
            <a:endParaRPr lang="en-US" dirty="0"/>
          </a:p>
        </p:txBody>
      </p:sp>
    </p:spTree>
    <p:extLst>
      <p:ext uri="{BB962C8B-B14F-4D97-AF65-F5344CB8AC3E}">
        <p14:creationId xmlns:p14="http://schemas.microsoft.com/office/powerpoint/2010/main" val="271280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F50D-1A16-0EC8-9B58-54251CF130A6}"/>
              </a:ext>
            </a:extLst>
          </p:cNvPr>
          <p:cNvSpPr>
            <a:spLocks noGrp="1"/>
          </p:cNvSpPr>
          <p:nvPr>
            <p:ph type="title"/>
          </p:nvPr>
        </p:nvSpPr>
        <p:spPr/>
        <p:txBody>
          <a:bodyPr/>
          <a:lstStyle/>
          <a:p>
            <a:r>
              <a:rPr lang="en-US" b="1" dirty="0">
                <a:solidFill>
                  <a:schemeClr val="tx1"/>
                </a:solidFill>
              </a:rPr>
              <a:t>Stars</a:t>
            </a:r>
          </a:p>
        </p:txBody>
      </p:sp>
      <p:sp>
        <p:nvSpPr>
          <p:cNvPr id="3" name="Content Placeholder 2">
            <a:extLst>
              <a:ext uri="{FF2B5EF4-FFF2-40B4-BE49-F238E27FC236}">
                <a16:creationId xmlns:a16="http://schemas.microsoft.com/office/drawing/2014/main" id="{46FC41D3-9174-F6B5-8B91-C6AA6C9B8472}"/>
              </a:ext>
            </a:extLst>
          </p:cNvPr>
          <p:cNvSpPr>
            <a:spLocks noGrp="1"/>
          </p:cNvSpPr>
          <p:nvPr>
            <p:ph idx="1"/>
          </p:nvPr>
        </p:nvSpPr>
        <p:spPr>
          <a:xfrm>
            <a:off x="693069" y="1997612"/>
            <a:ext cx="10753725" cy="3766185"/>
          </a:xfrm>
        </p:spPr>
        <p:txBody>
          <a:bodyPr/>
          <a:lstStyle/>
          <a:p>
            <a:pPr algn="just">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 Stars are business units with both high market share and a high growth industry. </a:t>
            </a:r>
          </a:p>
          <a:p>
            <a:pPr algn="just">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They lead a niche or a market and have monopolistic qualities due to dominant competitive advantages or fortuitous timing. </a:t>
            </a:r>
          </a:p>
          <a:p>
            <a:pPr algn="just">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As the stars continue to boom, additional investment generates excess cash, making stars extremely valuable products for a company.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 hope is that eventually as the industry growth rate dies down, the stars become cash cows.</a:t>
            </a:r>
          </a:p>
        </p:txBody>
      </p:sp>
      <p:sp>
        <p:nvSpPr>
          <p:cNvPr id="4" name="Star: 5 Points 3">
            <a:extLst>
              <a:ext uri="{FF2B5EF4-FFF2-40B4-BE49-F238E27FC236}">
                <a16:creationId xmlns:a16="http://schemas.microsoft.com/office/drawing/2014/main" id="{EDA5CBFB-8C8B-7351-CC59-329F44DBF539}"/>
              </a:ext>
            </a:extLst>
          </p:cNvPr>
          <p:cNvSpPr/>
          <p:nvPr/>
        </p:nvSpPr>
        <p:spPr>
          <a:xfrm>
            <a:off x="2630659" y="365125"/>
            <a:ext cx="1786596" cy="132556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387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84A4-78C0-9BA5-4567-FF56E3C4386F}"/>
              </a:ext>
            </a:extLst>
          </p:cNvPr>
          <p:cNvSpPr>
            <a:spLocks noGrp="1"/>
          </p:cNvSpPr>
          <p:nvPr>
            <p:ph type="title"/>
          </p:nvPr>
        </p:nvSpPr>
        <p:spPr>
          <a:xfrm>
            <a:off x="838200" y="365125"/>
            <a:ext cx="10515600" cy="929103"/>
          </a:xfrm>
        </p:spPr>
        <p:txBody>
          <a:bodyPr/>
          <a:lstStyle/>
          <a:p>
            <a:r>
              <a:rPr lang="en-US" b="1" dirty="0">
                <a:solidFill>
                  <a:schemeClr val="tx1"/>
                </a:solidFill>
              </a:rPr>
              <a:t>Cash Cows </a:t>
            </a:r>
          </a:p>
        </p:txBody>
      </p:sp>
      <p:sp>
        <p:nvSpPr>
          <p:cNvPr id="3" name="Content Placeholder 2">
            <a:extLst>
              <a:ext uri="{FF2B5EF4-FFF2-40B4-BE49-F238E27FC236}">
                <a16:creationId xmlns:a16="http://schemas.microsoft.com/office/drawing/2014/main" id="{1CD2907F-6890-6E43-BE65-4D90D68DF3D1}"/>
              </a:ext>
            </a:extLst>
          </p:cNvPr>
          <p:cNvSpPr>
            <a:spLocks noGrp="1"/>
          </p:cNvSpPr>
          <p:nvPr>
            <p:ph idx="1"/>
          </p:nvPr>
        </p:nvSpPr>
        <p:spPr>
          <a:xfrm>
            <a:off x="838200" y="1294228"/>
            <a:ext cx="7405468" cy="5198647"/>
          </a:xfrm>
        </p:spPr>
        <p:txBody>
          <a:bodyPr>
            <a:normAutofit fontScale="85000" lnSpcReduction="10000"/>
          </a:bodyPr>
          <a:lstStyle/>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Cash Cows represents business units having a large market share in a mature, slow growing industry.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Cash cows require little investment and generate cash that can be utilized for investment in other business units.</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These SBU’s are the corporation’s key source of cash, and are specifically the core business. They are the base of an organization. These businesses usually </a:t>
            </a:r>
            <a:r>
              <a:rPr lang="en-US" sz="2200" b="1" dirty="0">
                <a:solidFill>
                  <a:srgbClr val="000000"/>
                </a:solidFill>
                <a:highlight>
                  <a:srgbClr val="FFFFFF"/>
                </a:highlight>
                <a:latin typeface="Poppins" panose="00000500000000000000" pitchFamily="2" charset="0"/>
              </a:rPr>
              <a:t>follow stability strategies.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When cash cows loose their appeal and move towards deterioration, then a retrenchment policy may be pursued.</a:t>
            </a:r>
          </a:p>
          <a:p>
            <a:pPr marL="0" indent="0">
              <a:buNone/>
            </a:pPr>
            <a:endParaRPr lang="en-US" dirty="0"/>
          </a:p>
        </p:txBody>
      </p:sp>
      <p:pic>
        <p:nvPicPr>
          <p:cNvPr id="5" name="Picture 4">
            <a:extLst>
              <a:ext uri="{FF2B5EF4-FFF2-40B4-BE49-F238E27FC236}">
                <a16:creationId xmlns:a16="http://schemas.microsoft.com/office/drawing/2014/main" id="{A26A426D-C392-BB54-D958-FED01C312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0615" y="520505"/>
            <a:ext cx="3751385" cy="2730523"/>
          </a:xfrm>
          <a:prstGeom prst="rect">
            <a:avLst/>
          </a:prstGeom>
        </p:spPr>
      </p:pic>
    </p:spTree>
    <p:extLst>
      <p:ext uri="{BB962C8B-B14F-4D97-AF65-F5344CB8AC3E}">
        <p14:creationId xmlns:p14="http://schemas.microsoft.com/office/powerpoint/2010/main" val="107213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64DB-C509-04CD-E4B6-AA8701BA6CDB}"/>
              </a:ext>
            </a:extLst>
          </p:cNvPr>
          <p:cNvSpPr>
            <a:spLocks noGrp="1"/>
          </p:cNvSpPr>
          <p:nvPr>
            <p:ph type="title"/>
          </p:nvPr>
        </p:nvSpPr>
        <p:spPr>
          <a:xfrm>
            <a:off x="838200" y="365125"/>
            <a:ext cx="10515600" cy="1168253"/>
          </a:xfrm>
        </p:spPr>
        <p:txBody>
          <a:bodyPr/>
          <a:lstStyle/>
          <a:p>
            <a:r>
              <a:rPr lang="en-US" dirty="0">
                <a:solidFill>
                  <a:schemeClr val="tx1"/>
                </a:solidFill>
              </a:rPr>
              <a:t>Question Marks</a:t>
            </a:r>
          </a:p>
        </p:txBody>
      </p:sp>
      <p:sp>
        <p:nvSpPr>
          <p:cNvPr id="3" name="Content Placeholder 2">
            <a:extLst>
              <a:ext uri="{FF2B5EF4-FFF2-40B4-BE49-F238E27FC236}">
                <a16:creationId xmlns:a16="http://schemas.microsoft.com/office/drawing/2014/main" id="{3C67A49E-FE8A-8B74-677E-6AF9FCF33034}"/>
              </a:ext>
            </a:extLst>
          </p:cNvPr>
          <p:cNvSpPr>
            <a:spLocks noGrp="1"/>
          </p:cNvSpPr>
          <p:nvPr>
            <p:ph idx="1"/>
          </p:nvPr>
        </p:nvSpPr>
        <p:spPr>
          <a:xfrm>
            <a:off x="838200" y="1237957"/>
            <a:ext cx="6459269" cy="5036234"/>
          </a:xfrm>
        </p:spPr>
        <p:txBody>
          <a:bodyPr>
            <a:normAutofit fontScale="92500"/>
          </a:bodyPr>
          <a:lstStyle/>
          <a:p>
            <a:pPr algn="just">
              <a:lnSpc>
                <a:spcPct val="150000"/>
              </a:lnSpc>
              <a:buFont typeface="Wingdings" panose="05000000000000000000" pitchFamily="2" charset="2"/>
              <a:buChar char="Ø"/>
            </a:pPr>
            <a:r>
              <a:rPr lang="en-US" sz="1900" dirty="0">
                <a:solidFill>
                  <a:srgbClr val="000000"/>
                </a:solidFill>
                <a:highlight>
                  <a:srgbClr val="FFFFFF"/>
                </a:highlight>
                <a:latin typeface="Poppins" panose="00000500000000000000" pitchFamily="2" charset="0"/>
              </a:rPr>
              <a:t>Question marks represent business units having low relative market share and located in a high growth industry. </a:t>
            </a:r>
          </a:p>
          <a:p>
            <a:pPr algn="just">
              <a:lnSpc>
                <a:spcPct val="150000"/>
              </a:lnSpc>
              <a:buFont typeface="Wingdings" panose="05000000000000000000" pitchFamily="2" charset="2"/>
              <a:buChar char="Ø"/>
            </a:pPr>
            <a:r>
              <a:rPr lang="en-US" sz="1900" dirty="0">
                <a:solidFill>
                  <a:srgbClr val="000000"/>
                </a:solidFill>
                <a:highlight>
                  <a:srgbClr val="FFFFFF"/>
                </a:highlight>
                <a:latin typeface="Poppins" panose="00000500000000000000" pitchFamily="2" charset="0"/>
              </a:rPr>
              <a:t>They require huge amount of cash to maintain or gain market share.</a:t>
            </a:r>
          </a:p>
          <a:p>
            <a:pPr algn="just">
              <a:lnSpc>
                <a:spcPct val="150000"/>
              </a:lnSpc>
              <a:buFont typeface="Wingdings" panose="05000000000000000000" pitchFamily="2" charset="2"/>
              <a:buChar char="Ø"/>
            </a:pPr>
            <a:r>
              <a:rPr lang="en-US" sz="1900" dirty="0">
                <a:solidFill>
                  <a:srgbClr val="000000"/>
                </a:solidFill>
                <a:highlight>
                  <a:srgbClr val="FFFFFF"/>
                </a:highlight>
                <a:latin typeface="Poppins" panose="00000500000000000000" pitchFamily="2" charset="0"/>
              </a:rPr>
              <a:t> They require attention to determine if the venture can be viable.</a:t>
            </a:r>
          </a:p>
          <a:p>
            <a:pPr algn="just">
              <a:lnSpc>
                <a:spcPct val="150000"/>
              </a:lnSpc>
              <a:buFont typeface="Wingdings" panose="05000000000000000000" pitchFamily="2" charset="2"/>
              <a:buChar char="Ø"/>
            </a:pPr>
            <a:r>
              <a:rPr lang="en-US" sz="1900" dirty="0">
                <a:solidFill>
                  <a:srgbClr val="000000"/>
                </a:solidFill>
                <a:highlight>
                  <a:srgbClr val="FFFFFF"/>
                </a:highlight>
                <a:latin typeface="Poppins" panose="00000500000000000000" pitchFamily="2" charset="0"/>
              </a:rPr>
              <a:t>Question marks are generally new goods and services which have a good commercial prospective.</a:t>
            </a:r>
          </a:p>
          <a:p>
            <a:pPr algn="just">
              <a:lnSpc>
                <a:spcPct val="150000"/>
              </a:lnSpc>
              <a:buFont typeface="Wingdings" panose="05000000000000000000" pitchFamily="2" charset="2"/>
              <a:buChar char="Ø"/>
            </a:pPr>
            <a:r>
              <a:rPr lang="en-US" sz="1900" dirty="0">
                <a:solidFill>
                  <a:srgbClr val="000000"/>
                </a:solidFill>
                <a:highlight>
                  <a:srgbClr val="FFFFFF"/>
                </a:highlight>
                <a:latin typeface="Poppins" panose="00000500000000000000" pitchFamily="2" charset="0"/>
              </a:rPr>
              <a:t> There is no specific strategy which can be adopted. </a:t>
            </a:r>
          </a:p>
        </p:txBody>
      </p:sp>
      <p:pic>
        <p:nvPicPr>
          <p:cNvPr id="5" name="Picture 4">
            <a:extLst>
              <a:ext uri="{FF2B5EF4-FFF2-40B4-BE49-F238E27FC236}">
                <a16:creationId xmlns:a16="http://schemas.microsoft.com/office/drawing/2014/main" id="{446FC013-25D9-FDBD-97F2-66B7635B8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7469" y="1387573"/>
            <a:ext cx="4743450" cy="3152775"/>
          </a:xfrm>
          <a:prstGeom prst="rect">
            <a:avLst/>
          </a:prstGeom>
        </p:spPr>
      </p:pic>
    </p:spTree>
    <p:extLst>
      <p:ext uri="{BB962C8B-B14F-4D97-AF65-F5344CB8AC3E}">
        <p14:creationId xmlns:p14="http://schemas.microsoft.com/office/powerpoint/2010/main" val="1088615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821450-2EFA-636A-5D33-D5134BE955D1}"/>
              </a:ext>
            </a:extLst>
          </p:cNvPr>
          <p:cNvSpPr>
            <a:spLocks noGrp="1"/>
          </p:cNvSpPr>
          <p:nvPr>
            <p:ph idx="1"/>
          </p:nvPr>
        </p:nvSpPr>
        <p:spPr>
          <a:xfrm>
            <a:off x="838200" y="1153551"/>
            <a:ext cx="10515600" cy="4515729"/>
          </a:xfrm>
        </p:spPr>
        <p:txBody>
          <a:bodyPr>
            <a:normAutofit/>
          </a:bodyPr>
          <a:lstStyle/>
          <a:p>
            <a:pPr algn="just">
              <a:lnSpc>
                <a:spcPct val="200000"/>
              </a:lnSpc>
              <a:buFont typeface="Wingdings" panose="05000000000000000000" pitchFamily="2" charset="2"/>
              <a:buChar char="Ø"/>
            </a:pPr>
            <a:r>
              <a:rPr lang="en-US" sz="2000" dirty="0">
                <a:solidFill>
                  <a:srgbClr val="000000"/>
                </a:solidFill>
                <a:highlight>
                  <a:srgbClr val="FFFFFF"/>
                </a:highlight>
                <a:latin typeface="Poppins" panose="00000500000000000000" pitchFamily="2" charset="0"/>
              </a:rPr>
              <a:t>If the firm thinks it has dominant market share, then it can adopt expansion strategy, else retrenchment strategy can be adopted.</a:t>
            </a:r>
          </a:p>
          <a:p>
            <a:pPr algn="just">
              <a:lnSpc>
                <a:spcPct val="200000"/>
              </a:lnSpc>
              <a:buFont typeface="Wingdings" panose="05000000000000000000" pitchFamily="2" charset="2"/>
              <a:buChar char="Ø"/>
            </a:pPr>
            <a:r>
              <a:rPr lang="en-US" sz="2000" dirty="0">
                <a:solidFill>
                  <a:srgbClr val="000000"/>
                </a:solidFill>
                <a:highlight>
                  <a:srgbClr val="FFFFFF"/>
                </a:highlight>
                <a:latin typeface="Poppins" panose="00000500000000000000" pitchFamily="2" charset="0"/>
              </a:rPr>
              <a:t>Most businesses start as question marks as the company tries to enter a high growth market in which there is already a market-share. </a:t>
            </a:r>
          </a:p>
          <a:p>
            <a:pPr algn="just">
              <a:lnSpc>
                <a:spcPct val="200000"/>
              </a:lnSpc>
              <a:buFont typeface="Wingdings" panose="05000000000000000000" pitchFamily="2" charset="2"/>
              <a:buChar char="Ø"/>
            </a:pPr>
            <a:r>
              <a:rPr lang="en-US" sz="2000" dirty="0">
                <a:solidFill>
                  <a:srgbClr val="000000"/>
                </a:solidFill>
                <a:highlight>
                  <a:srgbClr val="FFFFFF"/>
                </a:highlight>
                <a:latin typeface="Poppins" panose="00000500000000000000" pitchFamily="2" charset="0"/>
              </a:rPr>
              <a:t>If ignored, then question marks may become dogs, while if huge investment is made, then they have potential of becoming stars.</a:t>
            </a:r>
          </a:p>
          <a:p>
            <a:pPr>
              <a:lnSpc>
                <a:spcPct val="200000"/>
              </a:lnSpc>
            </a:pPr>
            <a:endParaRPr lang="en-US" sz="2000" dirty="0"/>
          </a:p>
        </p:txBody>
      </p:sp>
    </p:spTree>
    <p:extLst>
      <p:ext uri="{BB962C8B-B14F-4D97-AF65-F5344CB8AC3E}">
        <p14:creationId xmlns:p14="http://schemas.microsoft.com/office/powerpoint/2010/main" val="965982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6D598-0A96-3F98-9A84-F6833C5743B7}"/>
              </a:ext>
            </a:extLst>
          </p:cNvPr>
          <p:cNvSpPr>
            <a:spLocks noGrp="1"/>
          </p:cNvSpPr>
          <p:nvPr>
            <p:ph type="title"/>
          </p:nvPr>
        </p:nvSpPr>
        <p:spPr/>
        <p:txBody>
          <a:bodyPr/>
          <a:lstStyle/>
          <a:p>
            <a:r>
              <a:rPr lang="en-US" b="1" dirty="0">
                <a:solidFill>
                  <a:schemeClr val="tx1"/>
                </a:solidFill>
              </a:rPr>
              <a:t>Dogs</a:t>
            </a:r>
          </a:p>
        </p:txBody>
      </p:sp>
      <p:sp>
        <p:nvSpPr>
          <p:cNvPr id="3" name="Content Placeholder 2">
            <a:extLst>
              <a:ext uri="{FF2B5EF4-FFF2-40B4-BE49-F238E27FC236}">
                <a16:creationId xmlns:a16="http://schemas.microsoft.com/office/drawing/2014/main" id="{908CBEA3-3BB4-82C4-9012-DEB6CD0412DE}"/>
              </a:ext>
            </a:extLst>
          </p:cNvPr>
          <p:cNvSpPr>
            <a:spLocks noGrp="1"/>
          </p:cNvSpPr>
          <p:nvPr>
            <p:ph idx="1"/>
          </p:nvPr>
        </p:nvSpPr>
        <p:spPr>
          <a:xfrm>
            <a:off x="838200" y="1828800"/>
            <a:ext cx="6195646" cy="4348163"/>
          </a:xfrm>
        </p:spPr>
        <p:txBody>
          <a:bodyPr>
            <a:normAutofit/>
          </a:bodyPr>
          <a:lstStyle/>
          <a:p>
            <a:pPr algn="just">
              <a:lnSpc>
                <a:spcPct val="150000"/>
              </a:lnSpc>
              <a:buFont typeface="Wingdings" panose="05000000000000000000" pitchFamily="2" charset="2"/>
              <a:buChar char="Ø"/>
            </a:pPr>
            <a:r>
              <a:rPr lang="en-US" sz="1800" dirty="0">
                <a:solidFill>
                  <a:srgbClr val="000000"/>
                </a:solidFill>
                <a:highlight>
                  <a:srgbClr val="FFFFFF"/>
                </a:highlight>
                <a:latin typeface="Poppins" panose="00000500000000000000" pitchFamily="2" charset="0"/>
              </a:rPr>
              <a:t>Dogs represent businesses having weak market shares in low-growth markets. </a:t>
            </a:r>
          </a:p>
          <a:p>
            <a:pPr algn="just">
              <a:lnSpc>
                <a:spcPct val="150000"/>
              </a:lnSpc>
              <a:buFont typeface="Wingdings" panose="05000000000000000000" pitchFamily="2" charset="2"/>
              <a:buChar char="Ø"/>
            </a:pPr>
            <a:r>
              <a:rPr lang="en-US" sz="1800" dirty="0">
                <a:solidFill>
                  <a:srgbClr val="000000"/>
                </a:solidFill>
                <a:highlight>
                  <a:srgbClr val="FFFFFF"/>
                </a:highlight>
                <a:latin typeface="Poppins" panose="00000500000000000000" pitchFamily="2" charset="0"/>
              </a:rPr>
              <a:t>They neither generate cash nor require huge amount of cash.</a:t>
            </a:r>
          </a:p>
          <a:p>
            <a:pPr algn="just">
              <a:lnSpc>
                <a:spcPct val="150000"/>
              </a:lnSpc>
              <a:buFont typeface="Wingdings" panose="05000000000000000000" pitchFamily="2" charset="2"/>
              <a:buChar char="Ø"/>
            </a:pPr>
            <a:r>
              <a:rPr lang="en-US" sz="1800" dirty="0">
                <a:solidFill>
                  <a:srgbClr val="000000"/>
                </a:solidFill>
                <a:highlight>
                  <a:srgbClr val="FFFFFF"/>
                </a:highlight>
                <a:latin typeface="Poppins" panose="00000500000000000000" pitchFamily="2" charset="0"/>
              </a:rPr>
              <a:t>Due to low market share, these business units face cost disadvantages. </a:t>
            </a:r>
          </a:p>
          <a:p>
            <a:pPr algn="just">
              <a:lnSpc>
                <a:spcPct val="150000"/>
              </a:lnSpc>
              <a:buFont typeface="Wingdings" panose="05000000000000000000" pitchFamily="2" charset="2"/>
              <a:buChar char="Ø"/>
            </a:pPr>
            <a:r>
              <a:rPr lang="en-US" sz="1800" dirty="0">
                <a:solidFill>
                  <a:srgbClr val="000000"/>
                </a:solidFill>
                <a:highlight>
                  <a:srgbClr val="FFFFFF"/>
                </a:highlight>
                <a:latin typeface="Poppins" panose="00000500000000000000" pitchFamily="2" charset="0"/>
              </a:rPr>
              <a:t>Generally retrenchment strategies are adopted because these firms can gain market share only at the expense of competitor’s/rival firms.</a:t>
            </a:r>
          </a:p>
          <a:p>
            <a:endParaRPr lang="en-US" dirty="0"/>
          </a:p>
        </p:txBody>
      </p:sp>
      <p:pic>
        <p:nvPicPr>
          <p:cNvPr id="5" name="Picture 4">
            <a:extLst>
              <a:ext uri="{FF2B5EF4-FFF2-40B4-BE49-F238E27FC236}">
                <a16:creationId xmlns:a16="http://schemas.microsoft.com/office/drawing/2014/main" id="{4A73F691-3049-8610-95D0-ABB6CE444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021" y="2019336"/>
            <a:ext cx="4319954" cy="3967089"/>
          </a:xfrm>
          <a:prstGeom prst="rect">
            <a:avLst/>
          </a:prstGeom>
        </p:spPr>
      </p:pic>
    </p:spTree>
    <p:extLst>
      <p:ext uri="{BB962C8B-B14F-4D97-AF65-F5344CB8AC3E}">
        <p14:creationId xmlns:p14="http://schemas.microsoft.com/office/powerpoint/2010/main" val="634034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D04C6-7DDF-4451-1686-AA630B8BC6E6}"/>
              </a:ext>
            </a:extLst>
          </p:cNvPr>
          <p:cNvSpPr>
            <a:spLocks noGrp="1"/>
          </p:cNvSpPr>
          <p:nvPr>
            <p:ph idx="1"/>
          </p:nvPr>
        </p:nvSpPr>
        <p:spPr>
          <a:xfrm>
            <a:off x="901739" y="1434904"/>
            <a:ext cx="10753725" cy="3766185"/>
          </a:xfrm>
        </p:spPr>
        <p:txBody>
          <a:bodyPr/>
          <a:lstStyle/>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These business firms have weak market share because of high costs, poor quality, ineffective marketing, etc. </a:t>
            </a:r>
          </a:p>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Unless a dog has some other strategic aim, it should be liquidated if there is fewer prospects for it to gain market share. </a:t>
            </a:r>
          </a:p>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Number of dogs should be avoided and minimized in an organization.</a:t>
            </a:r>
          </a:p>
          <a:p>
            <a:endParaRPr lang="en-US" dirty="0"/>
          </a:p>
        </p:txBody>
      </p:sp>
    </p:spTree>
    <p:extLst>
      <p:ext uri="{BB962C8B-B14F-4D97-AF65-F5344CB8AC3E}">
        <p14:creationId xmlns:p14="http://schemas.microsoft.com/office/powerpoint/2010/main" val="3926822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EE62-1DED-0BB9-301A-6DA1FAF5E568}"/>
              </a:ext>
            </a:extLst>
          </p:cNvPr>
          <p:cNvSpPr>
            <a:spLocks noGrp="1"/>
          </p:cNvSpPr>
          <p:nvPr>
            <p:ph type="title"/>
          </p:nvPr>
        </p:nvSpPr>
        <p:spPr>
          <a:xfrm>
            <a:off x="657224" y="499533"/>
            <a:ext cx="10772775" cy="580601"/>
          </a:xfrm>
        </p:spPr>
        <p:txBody>
          <a:bodyPr>
            <a:normAutofit fontScale="90000"/>
          </a:bodyPr>
          <a:lstStyle/>
          <a:p>
            <a:r>
              <a:rPr lang="en-US" sz="4000" b="1" dirty="0">
                <a:solidFill>
                  <a:schemeClr val="tx1"/>
                </a:solidFill>
              </a:rPr>
              <a:t>Strategic Implications</a:t>
            </a:r>
          </a:p>
        </p:txBody>
      </p:sp>
      <p:sp>
        <p:nvSpPr>
          <p:cNvPr id="3" name="Content Placeholder 2">
            <a:extLst>
              <a:ext uri="{FF2B5EF4-FFF2-40B4-BE49-F238E27FC236}">
                <a16:creationId xmlns:a16="http://schemas.microsoft.com/office/drawing/2014/main" id="{2EAE8C2F-7AB1-6B8D-C2BC-1D6F0D8F4865}"/>
              </a:ext>
            </a:extLst>
          </p:cNvPr>
          <p:cNvSpPr>
            <a:spLocks noGrp="1"/>
          </p:cNvSpPr>
          <p:nvPr>
            <p:ph idx="1"/>
          </p:nvPr>
        </p:nvSpPr>
        <p:spPr>
          <a:xfrm>
            <a:off x="676656" y="1420837"/>
            <a:ext cx="10753725" cy="4937629"/>
          </a:xfrm>
        </p:spPr>
        <p:txBody>
          <a:bodyPr>
            <a:normAutofit/>
          </a:bodyPr>
          <a:lstStyle/>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Companies need to maintain its competitive position in the Cash Cows, but avoid overinvesting. </a:t>
            </a:r>
          </a:p>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 surplus cash generated by Cash Cows should be invested first in Star businesses, if they are not self-sufficient, to maintain their relative competitive position.</a:t>
            </a:r>
          </a:p>
          <a:p>
            <a:pPr>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Any surplus cash left with the organization may be used for selected Question Mark businesses to gain market share for them.</a:t>
            </a:r>
          </a:p>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Those businesses with low market share, and which cannot adequately be funded, may be considered for divestment. </a:t>
            </a:r>
          </a:p>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 Dogs are generally considered as the weak segments of the organization with limited or new investments allocated to them. </a:t>
            </a:r>
          </a:p>
        </p:txBody>
      </p:sp>
    </p:spTree>
    <p:extLst>
      <p:ext uri="{BB962C8B-B14F-4D97-AF65-F5344CB8AC3E}">
        <p14:creationId xmlns:p14="http://schemas.microsoft.com/office/powerpoint/2010/main" val="593823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3F592-F4B4-933A-975D-C4665AD22E13}"/>
              </a:ext>
            </a:extLst>
          </p:cNvPr>
          <p:cNvSpPr>
            <a:spLocks noGrp="1"/>
          </p:cNvSpPr>
          <p:nvPr>
            <p:ph idx="1"/>
          </p:nvPr>
        </p:nvSpPr>
        <p:spPr>
          <a:xfrm>
            <a:off x="838200" y="450166"/>
            <a:ext cx="10515600" cy="5726797"/>
          </a:xfrm>
        </p:spPr>
        <p:txBody>
          <a:bodyPr>
            <a:normAutofit/>
          </a:bodyPr>
          <a:lstStyle/>
          <a:p>
            <a:pPr algn="l">
              <a:buNone/>
            </a:pPr>
            <a:r>
              <a:rPr lang="en-US" b="1" dirty="0">
                <a:solidFill>
                  <a:srgbClr val="000000"/>
                </a:solidFill>
                <a:highlight>
                  <a:srgbClr val="FFFFFF"/>
                </a:highlight>
                <a:latin typeface="Poppins" panose="00000500000000000000" pitchFamily="2" charset="0"/>
              </a:rPr>
              <a:t>BCG Matrix Example: Apple</a:t>
            </a:r>
          </a:p>
          <a:p>
            <a:pPr algn="l"/>
            <a:r>
              <a:rPr lang="en-US" dirty="0">
                <a:solidFill>
                  <a:srgbClr val="000000"/>
                </a:solidFill>
                <a:highlight>
                  <a:srgbClr val="FFFFFF"/>
                </a:highlight>
                <a:latin typeface="Poppins" panose="00000500000000000000" pitchFamily="2" charset="0"/>
              </a:rPr>
              <a:t>One of the most widely well known consumer product companies in the world is Apple. The company owns several product lines that can be categorized into different categories across the BCG Matrix. Here is a BCG Matrix example of how some of Apple’s products could be categorized using the matrix:</a:t>
            </a:r>
          </a:p>
          <a:p>
            <a:pPr algn="l">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Cash Cow - Once an innovative product, Apple’s laptops are no longer in a fast-growing industry but generate healthy profits for the company</a:t>
            </a:r>
          </a:p>
          <a:p>
            <a:pPr algn="l">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Dog - Apple’s iPods have now been cannibalized by its iPhones and should no longer receive further heavy investment</a:t>
            </a:r>
          </a:p>
          <a:p>
            <a:pPr algn="l">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Question Mark - Apple’s </a:t>
            </a:r>
            <a:r>
              <a:rPr lang="en-US" dirty="0" err="1">
                <a:solidFill>
                  <a:srgbClr val="000000"/>
                </a:solidFill>
                <a:highlight>
                  <a:srgbClr val="FFFFFF"/>
                </a:highlight>
                <a:latin typeface="Poppins" panose="00000500000000000000" pitchFamily="2" charset="0"/>
              </a:rPr>
              <a:t>AirPods</a:t>
            </a:r>
            <a:r>
              <a:rPr lang="en-US" dirty="0">
                <a:solidFill>
                  <a:srgbClr val="000000"/>
                </a:solidFill>
                <a:highlight>
                  <a:srgbClr val="FFFFFF"/>
                </a:highlight>
                <a:latin typeface="Poppins" panose="00000500000000000000" pitchFamily="2" charset="0"/>
              </a:rPr>
              <a:t> are growing extremely quickly but have yet to dominate the market</a:t>
            </a:r>
          </a:p>
          <a:p>
            <a:pPr algn="l">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Star - Apple’s iPhones continue to generate excess profits and the company dominates the growing smartphone market</a:t>
            </a:r>
          </a:p>
          <a:p>
            <a:pPr marL="0" indent="0">
              <a:buNone/>
            </a:pPr>
            <a:endParaRPr lang="en-US" dirty="0"/>
          </a:p>
        </p:txBody>
      </p:sp>
    </p:spTree>
    <p:extLst>
      <p:ext uri="{BB962C8B-B14F-4D97-AF65-F5344CB8AC3E}">
        <p14:creationId xmlns:p14="http://schemas.microsoft.com/office/powerpoint/2010/main" val="379715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DA9686-D1E9-5CD3-8022-019E2CDAA288}"/>
              </a:ext>
            </a:extLst>
          </p:cNvPr>
          <p:cNvSpPr>
            <a:spLocks noGrp="1"/>
          </p:cNvSpPr>
          <p:nvPr>
            <p:ph idx="1"/>
          </p:nvPr>
        </p:nvSpPr>
        <p:spPr>
          <a:xfrm>
            <a:off x="838200" y="267286"/>
            <a:ext cx="10515600" cy="5909677"/>
          </a:xfrm>
        </p:spPr>
        <p:txBody>
          <a:bodyPr>
            <a:normAutofit/>
          </a:bodyPr>
          <a:lstStyle/>
          <a:p>
            <a:pPr algn="l"/>
            <a:r>
              <a:rPr lang="en-US" b="1" i="0" dirty="0">
                <a:solidFill>
                  <a:schemeClr val="tx1"/>
                </a:solidFill>
                <a:effectLst/>
                <a:highlight>
                  <a:srgbClr val="FFFFFF"/>
                </a:highlight>
                <a:latin typeface="Open Sans" panose="020B0606030504020204" pitchFamily="34" charset="0"/>
              </a:rPr>
              <a:t>Limitations of BCG Matrix</a:t>
            </a:r>
          </a:p>
          <a:p>
            <a:pPr algn="just">
              <a:buFont typeface="+mj-lt"/>
              <a:buAutoNum type="arabicPeriod"/>
            </a:pPr>
            <a:r>
              <a:rPr lang="en-US" dirty="0">
                <a:solidFill>
                  <a:srgbClr val="000000"/>
                </a:solidFill>
                <a:highlight>
                  <a:srgbClr val="FFFFFF"/>
                </a:highlight>
                <a:latin typeface="Poppins" panose="00000500000000000000" pitchFamily="2" charset="0"/>
              </a:rPr>
              <a:t>BCG matrix classifies businesses as low and high, but generally businesses can be medium also. Thus, the true nature of business may not be reflected.</a:t>
            </a:r>
          </a:p>
          <a:p>
            <a:pPr algn="just">
              <a:buFont typeface="+mj-lt"/>
              <a:buAutoNum type="arabicPeriod"/>
            </a:pPr>
            <a:r>
              <a:rPr lang="en-US" dirty="0">
                <a:solidFill>
                  <a:srgbClr val="000000"/>
                </a:solidFill>
                <a:highlight>
                  <a:srgbClr val="FFFFFF"/>
                </a:highlight>
                <a:latin typeface="Poppins" panose="00000500000000000000" pitchFamily="2" charset="0"/>
              </a:rPr>
              <a:t>Market is not clearly defined in this model.</a:t>
            </a:r>
          </a:p>
          <a:p>
            <a:pPr algn="just">
              <a:buFont typeface="+mj-lt"/>
              <a:buAutoNum type="arabicPeriod"/>
            </a:pPr>
            <a:r>
              <a:rPr lang="en-US" dirty="0">
                <a:solidFill>
                  <a:srgbClr val="000000"/>
                </a:solidFill>
                <a:highlight>
                  <a:srgbClr val="FFFFFF"/>
                </a:highlight>
                <a:latin typeface="Poppins" panose="00000500000000000000" pitchFamily="2" charset="0"/>
              </a:rPr>
              <a:t>High market share does not always leads to high profits. There are high costs also involved with high market share.</a:t>
            </a:r>
          </a:p>
          <a:p>
            <a:pPr algn="just">
              <a:buFont typeface="+mj-lt"/>
              <a:buAutoNum type="arabicPeriod"/>
            </a:pPr>
            <a:r>
              <a:rPr lang="en-US" dirty="0">
                <a:solidFill>
                  <a:srgbClr val="000000"/>
                </a:solidFill>
                <a:highlight>
                  <a:srgbClr val="FFFFFF"/>
                </a:highlight>
                <a:latin typeface="Poppins" panose="00000500000000000000" pitchFamily="2" charset="0"/>
              </a:rPr>
              <a:t>Growth rate and relative market share are not the only indicators of profitability. This model ignores and overlooks other indicators of profitability.</a:t>
            </a:r>
          </a:p>
          <a:p>
            <a:pPr algn="just">
              <a:buFont typeface="+mj-lt"/>
              <a:buAutoNum type="arabicPeriod"/>
            </a:pPr>
            <a:r>
              <a:rPr lang="en-US" dirty="0">
                <a:solidFill>
                  <a:srgbClr val="000000"/>
                </a:solidFill>
                <a:highlight>
                  <a:srgbClr val="FFFFFF"/>
                </a:highlight>
                <a:latin typeface="Poppins" panose="00000500000000000000" pitchFamily="2" charset="0"/>
              </a:rPr>
              <a:t>At times, dogs may help other businesses in gaining competitive advantage. They can earn even more than cash cows sometimes.</a:t>
            </a:r>
          </a:p>
          <a:p>
            <a:pPr algn="just">
              <a:buFont typeface="+mj-lt"/>
              <a:buAutoNum type="arabicPeriod"/>
            </a:pPr>
            <a:r>
              <a:rPr lang="en-US" dirty="0">
                <a:solidFill>
                  <a:srgbClr val="000000"/>
                </a:solidFill>
                <a:highlight>
                  <a:srgbClr val="FFFFFF"/>
                </a:highlight>
                <a:latin typeface="Poppins" panose="00000500000000000000" pitchFamily="2" charset="0"/>
              </a:rPr>
              <a:t>This four-celled approach is considered as to be too simplistic</a:t>
            </a:r>
          </a:p>
          <a:p>
            <a:pPr marL="0" indent="0">
              <a:buNone/>
            </a:pPr>
            <a:endParaRPr lang="en-US" dirty="0"/>
          </a:p>
        </p:txBody>
      </p:sp>
    </p:spTree>
    <p:extLst>
      <p:ext uri="{BB962C8B-B14F-4D97-AF65-F5344CB8AC3E}">
        <p14:creationId xmlns:p14="http://schemas.microsoft.com/office/powerpoint/2010/main" val="200264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50C5-13FC-17A5-1BF3-71732D269587}"/>
              </a:ext>
            </a:extLst>
          </p:cNvPr>
          <p:cNvSpPr>
            <a:spLocks noGrp="1"/>
          </p:cNvSpPr>
          <p:nvPr>
            <p:ph type="title"/>
          </p:nvPr>
        </p:nvSpPr>
        <p:spPr/>
        <p:txBody>
          <a:bodyPr/>
          <a:lstStyle/>
          <a:p>
            <a:r>
              <a:rPr lang="en-US" b="1" dirty="0">
                <a:solidFill>
                  <a:schemeClr val="tx1"/>
                </a:solidFill>
              </a:rPr>
              <a:t>Introduction</a:t>
            </a:r>
          </a:p>
        </p:txBody>
      </p:sp>
      <p:sp>
        <p:nvSpPr>
          <p:cNvPr id="3" name="Content Placeholder 2">
            <a:extLst>
              <a:ext uri="{FF2B5EF4-FFF2-40B4-BE49-F238E27FC236}">
                <a16:creationId xmlns:a16="http://schemas.microsoft.com/office/drawing/2014/main" id="{3E8F4D67-4C3F-06EF-2D59-52F0EF00A509}"/>
              </a:ext>
            </a:extLst>
          </p:cNvPr>
          <p:cNvSpPr>
            <a:spLocks noGrp="1"/>
          </p:cNvSpPr>
          <p:nvPr>
            <p:ph idx="1"/>
          </p:nvPr>
        </p:nvSpPr>
        <p:spPr/>
        <p:txBody>
          <a:bodyPr/>
          <a:lstStyle/>
          <a:p>
            <a:pPr algn="just">
              <a:buFont typeface="Wingdings" panose="05000000000000000000" pitchFamily="2" charset="2"/>
              <a:buChar char="Ø"/>
            </a:pPr>
            <a:r>
              <a:rPr lang="en-US" b="0" i="0" dirty="0">
                <a:solidFill>
                  <a:srgbClr val="000000"/>
                </a:solidFill>
                <a:effectLst/>
                <a:highlight>
                  <a:srgbClr val="FFFFFF"/>
                </a:highlight>
                <a:latin typeface="Poppins" panose="00000500000000000000" pitchFamily="2" charset="0"/>
              </a:rPr>
              <a:t>Business Portfolio Analysis is a strategic management tool used to measure what product or service of the company excels or fails in its portfolio.</a:t>
            </a:r>
          </a:p>
          <a:p>
            <a:pPr algn="just">
              <a:buFont typeface="Wingdings" panose="05000000000000000000" pitchFamily="2" charset="2"/>
              <a:buChar char="Ø"/>
            </a:pPr>
            <a:r>
              <a:rPr lang="en-US" b="0" i="0" dirty="0">
                <a:solidFill>
                  <a:srgbClr val="000000"/>
                </a:solidFill>
                <a:effectLst/>
                <a:highlight>
                  <a:srgbClr val="FFFFFF"/>
                </a:highlight>
                <a:latin typeface="Poppins" panose="00000500000000000000" pitchFamily="2" charset="0"/>
              </a:rPr>
              <a:t> This helps a manager to appraise the market shares within the industry. </a:t>
            </a:r>
          </a:p>
          <a:p>
            <a:pPr algn="just">
              <a:buFont typeface="Wingdings" panose="05000000000000000000" pitchFamily="2" charset="2"/>
              <a:buChar char="Ø"/>
            </a:pPr>
            <a:r>
              <a:rPr lang="en-US" b="0" i="0" dirty="0">
                <a:solidFill>
                  <a:srgbClr val="000000"/>
                </a:solidFill>
                <a:effectLst/>
                <a:highlight>
                  <a:srgbClr val="FFFFFF"/>
                </a:highlight>
                <a:latin typeface="Poppins" panose="00000500000000000000" pitchFamily="2" charset="0"/>
              </a:rPr>
              <a:t>This </a:t>
            </a:r>
            <a:r>
              <a:rPr lang="en-US" dirty="0">
                <a:highlight>
                  <a:srgbClr val="FFFFFF"/>
                </a:highlight>
                <a:latin typeface="Poppins" panose="00000500000000000000" pitchFamily="2" charset="0"/>
              </a:rPr>
              <a:t>business analysis</a:t>
            </a:r>
            <a:r>
              <a:rPr lang="en-US" i="0" dirty="0">
                <a:effectLst/>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portfolio allows organizations to learn their strength and weaknesses. By doing so, they enable customers to make rightful decisions regarding resource allocations.</a:t>
            </a:r>
            <a:endParaRPr lang="en-US" dirty="0"/>
          </a:p>
        </p:txBody>
      </p:sp>
    </p:spTree>
    <p:extLst>
      <p:ext uri="{BB962C8B-B14F-4D97-AF65-F5344CB8AC3E}">
        <p14:creationId xmlns:p14="http://schemas.microsoft.com/office/powerpoint/2010/main" val="101895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11C9-5E62-23B6-539C-CD2A577817B8}"/>
              </a:ext>
            </a:extLst>
          </p:cNvPr>
          <p:cNvSpPr>
            <a:spLocks noGrp="1"/>
          </p:cNvSpPr>
          <p:nvPr>
            <p:ph type="title"/>
          </p:nvPr>
        </p:nvSpPr>
        <p:spPr/>
        <p:txBody>
          <a:bodyPr/>
          <a:lstStyle/>
          <a:p>
            <a:r>
              <a:rPr lang="en-US" b="1" dirty="0">
                <a:solidFill>
                  <a:schemeClr val="tx1"/>
                </a:solidFill>
              </a:rPr>
              <a:t>Activity</a:t>
            </a:r>
          </a:p>
        </p:txBody>
      </p:sp>
      <p:sp>
        <p:nvSpPr>
          <p:cNvPr id="3" name="Content Placeholder 2">
            <a:extLst>
              <a:ext uri="{FF2B5EF4-FFF2-40B4-BE49-F238E27FC236}">
                <a16:creationId xmlns:a16="http://schemas.microsoft.com/office/drawing/2014/main" id="{07FB2ADA-3ED8-E760-7F0A-B2C51D309FCA}"/>
              </a:ext>
            </a:extLst>
          </p:cNvPr>
          <p:cNvSpPr>
            <a:spLocks noGrp="1"/>
          </p:cNvSpPr>
          <p:nvPr>
            <p:ph idx="1"/>
          </p:nvPr>
        </p:nvSpPr>
        <p:spPr/>
        <p:txBody>
          <a:bodyPr>
            <a:normAutofit/>
          </a:bodyPr>
          <a:lstStyle/>
          <a:p>
            <a:pPr marL="0" indent="0" algn="just">
              <a:buNone/>
            </a:pPr>
            <a:r>
              <a:rPr lang="en-US" sz="3200" dirty="0">
                <a:solidFill>
                  <a:srgbClr val="000000"/>
                </a:solidFill>
                <a:highlight>
                  <a:srgbClr val="FFFFFF"/>
                </a:highlight>
                <a:latin typeface="Poppins" panose="00000500000000000000" pitchFamily="2" charset="0"/>
              </a:rPr>
              <a:t>Consider an organization with which you are familiar. Collect information regarding its various businesses and describe them using the BCG growth-share matrix. First give the chronology of year-wise business development and then the matrix.</a:t>
            </a:r>
          </a:p>
        </p:txBody>
      </p:sp>
    </p:spTree>
    <p:extLst>
      <p:ext uri="{BB962C8B-B14F-4D97-AF65-F5344CB8AC3E}">
        <p14:creationId xmlns:p14="http://schemas.microsoft.com/office/powerpoint/2010/main" val="211142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20106-A37D-15D1-C4AB-4C179ADC555B}"/>
              </a:ext>
            </a:extLst>
          </p:cNvPr>
          <p:cNvSpPr>
            <a:spLocks noGrp="1"/>
          </p:cNvSpPr>
          <p:nvPr>
            <p:ph type="title"/>
          </p:nvPr>
        </p:nvSpPr>
        <p:spPr>
          <a:xfrm>
            <a:off x="657224" y="499533"/>
            <a:ext cx="10772775" cy="1192107"/>
          </a:xfrm>
        </p:spPr>
        <p:txBody>
          <a:bodyPr/>
          <a:lstStyle/>
          <a:p>
            <a:r>
              <a:rPr lang="en-US" dirty="0">
                <a:solidFill>
                  <a:schemeClr val="tx1"/>
                </a:solidFill>
              </a:rPr>
              <a:t>General Electric (</a:t>
            </a:r>
            <a:r>
              <a:rPr lang="en-US" dirty="0" err="1">
                <a:solidFill>
                  <a:schemeClr val="tx1"/>
                </a:solidFill>
              </a:rPr>
              <a:t>Mckinsey</a:t>
            </a:r>
            <a:r>
              <a:rPr lang="en-US" dirty="0">
                <a:solidFill>
                  <a:schemeClr val="tx1"/>
                </a:solidFill>
              </a:rPr>
              <a:t>) Matrix</a:t>
            </a:r>
          </a:p>
        </p:txBody>
      </p:sp>
      <p:sp>
        <p:nvSpPr>
          <p:cNvPr id="3" name="Content Placeholder 2">
            <a:extLst>
              <a:ext uri="{FF2B5EF4-FFF2-40B4-BE49-F238E27FC236}">
                <a16:creationId xmlns:a16="http://schemas.microsoft.com/office/drawing/2014/main" id="{1C84DEA3-C0A4-8A1B-517C-15EDC1740360}"/>
              </a:ext>
            </a:extLst>
          </p:cNvPr>
          <p:cNvSpPr>
            <a:spLocks noGrp="1"/>
          </p:cNvSpPr>
          <p:nvPr>
            <p:ph idx="1"/>
          </p:nvPr>
        </p:nvSpPr>
        <p:spPr/>
        <p:txBody>
          <a:bodyPr/>
          <a:lstStyle/>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This matrix uses market attractiveness as not merely the growth rate of sales of the product, but a compound variable dependent on different factors influencing the future profitability of the business sector. </a:t>
            </a:r>
          </a:p>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These different factors are either subjectively judged or objectively computed on the basis of certain weights, to arrive at the Market Attractiveness Index. </a:t>
            </a:r>
          </a:p>
          <a:p>
            <a:pPr>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 Index is thus based on a thorough environmental assessment influencing the sectoral profitability. </a:t>
            </a:r>
          </a:p>
        </p:txBody>
      </p:sp>
    </p:spTree>
    <p:extLst>
      <p:ext uri="{BB962C8B-B14F-4D97-AF65-F5344CB8AC3E}">
        <p14:creationId xmlns:p14="http://schemas.microsoft.com/office/powerpoint/2010/main" val="208801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91982-9D4A-CB8D-6F0E-00386A7165A2}"/>
              </a:ext>
            </a:extLst>
          </p:cNvPr>
          <p:cNvSpPr>
            <a:spLocks noGrp="1"/>
          </p:cNvSpPr>
          <p:nvPr>
            <p:ph idx="1"/>
          </p:nvPr>
        </p:nvSpPr>
        <p:spPr>
          <a:xfrm>
            <a:off x="676656" y="571500"/>
            <a:ext cx="10753725" cy="5206365"/>
          </a:xfrm>
        </p:spPr>
        <p:txBody>
          <a:bodyPr/>
          <a:lstStyle/>
          <a:p>
            <a:pPr marL="0" indent="0">
              <a:buNone/>
            </a:pPr>
            <a:r>
              <a:rPr lang="en-US" dirty="0">
                <a:solidFill>
                  <a:srgbClr val="000000"/>
                </a:solidFill>
                <a:highlight>
                  <a:srgbClr val="FFFFFF"/>
                </a:highlight>
                <a:latin typeface="Poppins" panose="00000500000000000000" pitchFamily="2" charset="0"/>
              </a:rPr>
              <a:t>Factors determining Industry Attractiveness:</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Size of market</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Rate of growth of sales and cyclic nature of business </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Nature of competition including vulnerability to foreign competition </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Susceptibility to technological obsolescence and new products </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Entry conditions and social factors </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Profitability</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Socio/political risks</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Seasonality</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Cyclicality</a:t>
            </a:r>
          </a:p>
          <a:p>
            <a:pPr>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Barriers to entry and exit</a:t>
            </a:r>
          </a:p>
          <a:p>
            <a:endParaRPr lang="en-US" dirty="0"/>
          </a:p>
        </p:txBody>
      </p:sp>
    </p:spTree>
    <p:extLst>
      <p:ext uri="{BB962C8B-B14F-4D97-AF65-F5344CB8AC3E}">
        <p14:creationId xmlns:p14="http://schemas.microsoft.com/office/powerpoint/2010/main" val="1795106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99807A-C9E4-6812-5645-4AACBF72959C}"/>
              </a:ext>
            </a:extLst>
          </p:cNvPr>
          <p:cNvSpPr>
            <a:spLocks noGrp="1"/>
          </p:cNvSpPr>
          <p:nvPr>
            <p:ph idx="1"/>
          </p:nvPr>
        </p:nvSpPr>
        <p:spPr>
          <a:xfrm>
            <a:off x="676656" y="388620"/>
            <a:ext cx="10753725" cy="5389245"/>
          </a:xfrm>
        </p:spPr>
        <p:txBody>
          <a:bodyPr>
            <a:normAutofit/>
          </a:bodyPr>
          <a:lstStyle/>
          <a:p>
            <a:pPr marL="0" indent="0">
              <a:lnSpc>
                <a:spcPct val="100000"/>
              </a:lnSpc>
              <a:buNone/>
            </a:pPr>
            <a:r>
              <a:rPr lang="en-US" dirty="0">
                <a:solidFill>
                  <a:srgbClr val="000000"/>
                </a:solidFill>
                <a:highlight>
                  <a:srgbClr val="FFFFFF"/>
                </a:highlight>
                <a:latin typeface="Poppins" panose="00000500000000000000" pitchFamily="2" charset="0"/>
              </a:rPr>
              <a:t>Factors determining Competitive Strengths</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Relative market share</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Distribution/brand strengths</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Technology strengths</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Innovation/management</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Profit margins relative to competitors</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Ability to compete on price and quality</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Knowledge of customer and market</a:t>
            </a:r>
          </a:p>
          <a:p>
            <a:pPr>
              <a:lnSpc>
                <a:spcPct val="100000"/>
              </a:lnSpc>
              <a:buFont typeface="Wingdings" panose="05000000000000000000" pitchFamily="2" charset="2"/>
              <a:buChar char="ü"/>
            </a:pPr>
            <a:r>
              <a:rPr lang="en-US" dirty="0">
                <a:solidFill>
                  <a:srgbClr val="000000"/>
                </a:solidFill>
                <a:highlight>
                  <a:srgbClr val="FFFFFF"/>
                </a:highlight>
                <a:latin typeface="Poppins" panose="00000500000000000000" pitchFamily="2" charset="0"/>
              </a:rPr>
              <a:t>Caliber of management</a:t>
            </a:r>
          </a:p>
        </p:txBody>
      </p:sp>
    </p:spTree>
    <p:extLst>
      <p:ext uri="{BB962C8B-B14F-4D97-AF65-F5344CB8AC3E}">
        <p14:creationId xmlns:p14="http://schemas.microsoft.com/office/powerpoint/2010/main" val="31303112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844BF5-7979-1A70-5ED5-11536EDDD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114" y="450166"/>
            <a:ext cx="10396024" cy="6035040"/>
          </a:xfrm>
        </p:spPr>
      </p:pic>
    </p:spTree>
    <p:extLst>
      <p:ext uri="{BB962C8B-B14F-4D97-AF65-F5344CB8AC3E}">
        <p14:creationId xmlns:p14="http://schemas.microsoft.com/office/powerpoint/2010/main" val="1918322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00B5C2C-A39D-B085-EE18-9701988A8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871032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A1968-0666-F918-D258-CB1D7D3945BF}"/>
              </a:ext>
            </a:extLst>
          </p:cNvPr>
          <p:cNvSpPr>
            <a:spLocks noGrp="1"/>
          </p:cNvSpPr>
          <p:nvPr>
            <p:ph idx="1"/>
          </p:nvPr>
        </p:nvSpPr>
        <p:spPr>
          <a:xfrm>
            <a:off x="676656" y="422032"/>
            <a:ext cx="10753725" cy="5355834"/>
          </a:xfrm>
        </p:spPr>
        <p:txBody>
          <a:bodyPr/>
          <a:lstStyle/>
          <a:p>
            <a:pPr>
              <a:lnSpc>
                <a:spcPct val="100000"/>
              </a:lnSpc>
            </a:pPr>
            <a:r>
              <a:rPr lang="en-US" dirty="0">
                <a:solidFill>
                  <a:srgbClr val="000000"/>
                </a:solidFill>
                <a:highlight>
                  <a:srgbClr val="FFFFFF"/>
                </a:highlight>
                <a:latin typeface="Poppins" panose="00000500000000000000" pitchFamily="2" charset="0"/>
              </a:rPr>
              <a:t>Strengths and Weaknesses of GE Matrix</a:t>
            </a:r>
          </a:p>
          <a:p>
            <a:pPr>
              <a:lnSpc>
                <a:spcPct val="100000"/>
              </a:lnSpc>
            </a:pPr>
            <a:r>
              <a:rPr lang="en-US" dirty="0">
                <a:solidFill>
                  <a:srgbClr val="000000"/>
                </a:solidFill>
                <a:highlight>
                  <a:srgbClr val="FFFFFF"/>
                </a:highlight>
                <a:latin typeface="Poppins" panose="00000500000000000000" pitchFamily="2" charset="0"/>
              </a:rPr>
              <a:t>There are strengths and weaknesses of this approach.</a:t>
            </a:r>
          </a:p>
          <a:p>
            <a:pPr>
              <a:lnSpc>
                <a:spcPct val="10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 use of multiple criteria provides sounder judgement.</a:t>
            </a:r>
          </a:p>
          <a:p>
            <a:pPr>
              <a:lnSpc>
                <a:spcPct val="10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The criteria used can be tailored to business level or business </a:t>
            </a:r>
            <a:r>
              <a:rPr lang="en-US">
                <a:solidFill>
                  <a:srgbClr val="000000"/>
                </a:solidFill>
                <a:highlight>
                  <a:srgbClr val="FFFFFF"/>
                </a:highlight>
                <a:latin typeface="Poppins" panose="00000500000000000000" pitchFamily="2" charset="0"/>
              </a:rPr>
              <a:t>type and the </a:t>
            </a:r>
            <a:r>
              <a:rPr lang="en-US" dirty="0">
                <a:solidFill>
                  <a:srgbClr val="000000"/>
                </a:solidFill>
                <a:highlight>
                  <a:srgbClr val="FFFFFF"/>
                </a:highlight>
                <a:latin typeface="Poppins" panose="00000500000000000000" pitchFamily="2" charset="0"/>
              </a:rPr>
              <a:t>matrix is relevant to many business situations.</a:t>
            </a:r>
          </a:p>
          <a:p>
            <a:pPr>
              <a:lnSpc>
                <a:spcPct val="10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However, the analysis is not totally quantitative and judgements need to be made.</a:t>
            </a:r>
          </a:p>
          <a:p>
            <a:pPr>
              <a:lnSpc>
                <a:spcPct val="10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To be effective the matrix needs sophisticated users.</a:t>
            </a:r>
          </a:p>
        </p:txBody>
      </p:sp>
    </p:spTree>
    <p:extLst>
      <p:ext uri="{BB962C8B-B14F-4D97-AF65-F5344CB8AC3E}">
        <p14:creationId xmlns:p14="http://schemas.microsoft.com/office/powerpoint/2010/main" val="119294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bjectives of Business Analysis Portfolio">
            <a:extLst>
              <a:ext uri="{FF2B5EF4-FFF2-40B4-BE49-F238E27FC236}">
                <a16:creationId xmlns:a16="http://schemas.microsoft.com/office/drawing/2014/main" id="{B0C1B41D-3E9C-8FB6-ECC7-AFEEE954EC8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4165"/>
          <a:stretch/>
        </p:blipFill>
        <p:spPr bwMode="auto">
          <a:xfrm>
            <a:off x="604911" y="422031"/>
            <a:ext cx="10972800" cy="6435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4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C773-F7D1-7440-99E6-4994D05B8735}"/>
              </a:ext>
            </a:extLst>
          </p:cNvPr>
          <p:cNvSpPr>
            <a:spLocks noGrp="1"/>
          </p:cNvSpPr>
          <p:nvPr>
            <p:ph type="title"/>
          </p:nvPr>
        </p:nvSpPr>
        <p:spPr>
          <a:xfrm>
            <a:off x="319599" y="353482"/>
            <a:ext cx="10772775" cy="1658198"/>
          </a:xfrm>
        </p:spPr>
        <p:txBody>
          <a:bodyPr/>
          <a:lstStyle/>
          <a:p>
            <a:r>
              <a:rPr lang="en-US" b="1" dirty="0">
                <a:solidFill>
                  <a:schemeClr val="tx1"/>
                </a:solidFill>
              </a:rPr>
              <a:t>i. Higher Profits</a:t>
            </a:r>
          </a:p>
        </p:txBody>
      </p:sp>
      <p:sp>
        <p:nvSpPr>
          <p:cNvPr id="3" name="Content Placeholder 2">
            <a:extLst>
              <a:ext uri="{FF2B5EF4-FFF2-40B4-BE49-F238E27FC236}">
                <a16:creationId xmlns:a16="http://schemas.microsoft.com/office/drawing/2014/main" id="{7D1C2FCE-0257-5B63-223A-9ABB025FB486}"/>
              </a:ext>
            </a:extLst>
          </p:cNvPr>
          <p:cNvSpPr>
            <a:spLocks noGrp="1"/>
          </p:cNvSpPr>
          <p:nvPr>
            <p:ph idx="1"/>
          </p:nvPr>
        </p:nvSpPr>
        <p:spPr/>
        <p:txBody>
          <a:bodyPr/>
          <a:lstStyle/>
          <a:p>
            <a:pPr algn="just">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maximizing profits through strategic resource allocation. </a:t>
            </a:r>
          </a:p>
          <a:p>
            <a:pPr algn="just">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By identifying and nurturing high-performing products or services while divesting from underperformers, companies can amplify their overall profitability. </a:t>
            </a:r>
          </a:p>
          <a:p>
            <a:pPr algn="just">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This targeted approach ensures that resources are channeled into ventures with the highest potential for returns, thereby enhancing the bottom line. </a:t>
            </a:r>
          </a:p>
        </p:txBody>
      </p:sp>
    </p:spTree>
    <p:extLst>
      <p:ext uri="{BB962C8B-B14F-4D97-AF65-F5344CB8AC3E}">
        <p14:creationId xmlns:p14="http://schemas.microsoft.com/office/powerpoint/2010/main" val="129096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3C521-C430-4D86-2A52-537C5C3D861A}"/>
              </a:ext>
            </a:extLst>
          </p:cNvPr>
          <p:cNvSpPr>
            <a:spLocks noGrp="1"/>
          </p:cNvSpPr>
          <p:nvPr>
            <p:ph type="title"/>
          </p:nvPr>
        </p:nvSpPr>
        <p:spPr/>
        <p:txBody>
          <a:bodyPr/>
          <a:lstStyle/>
          <a:p>
            <a:r>
              <a:rPr lang="en-US" b="1" dirty="0">
                <a:solidFill>
                  <a:schemeClr val="tx1"/>
                </a:solidFill>
              </a:rPr>
              <a:t>ii. Risk Spread</a:t>
            </a:r>
          </a:p>
        </p:txBody>
      </p:sp>
      <p:sp>
        <p:nvSpPr>
          <p:cNvPr id="3" name="Content Placeholder 2">
            <a:extLst>
              <a:ext uri="{FF2B5EF4-FFF2-40B4-BE49-F238E27FC236}">
                <a16:creationId xmlns:a16="http://schemas.microsoft.com/office/drawing/2014/main" id="{A1D2B7AA-E35E-6323-FBF8-1724B2972A92}"/>
              </a:ext>
            </a:extLst>
          </p:cNvPr>
          <p:cNvSpPr>
            <a:spLocks noGrp="1"/>
          </p:cNvSpPr>
          <p:nvPr>
            <p:ph idx="1"/>
          </p:nvPr>
        </p:nvSpPr>
        <p:spPr/>
        <p:txBody>
          <a:bodyPr/>
          <a:lstStyle/>
          <a:p>
            <a:pPr algn="just">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It empowers companies to diversify risk across a spectrum of products or services.</a:t>
            </a:r>
          </a:p>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By maintaining a well-balanced portfolio comprising offerings in different stages of the product lifecycle, organizations can buffer themselves against market volatility.</a:t>
            </a:r>
          </a:p>
          <a:p>
            <a:pPr algn="just">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This diversified approach minimizes the adverse impacts of unforeseen fluctuations, fostering resilience and stability in the face of uncertainty. </a:t>
            </a:r>
          </a:p>
        </p:txBody>
      </p:sp>
    </p:spTree>
    <p:extLst>
      <p:ext uri="{BB962C8B-B14F-4D97-AF65-F5344CB8AC3E}">
        <p14:creationId xmlns:p14="http://schemas.microsoft.com/office/powerpoint/2010/main" val="218113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C9A1-F0FA-584D-473C-AA9DA2AB131B}"/>
              </a:ext>
            </a:extLst>
          </p:cNvPr>
          <p:cNvSpPr>
            <a:spLocks noGrp="1"/>
          </p:cNvSpPr>
          <p:nvPr>
            <p:ph type="title"/>
          </p:nvPr>
        </p:nvSpPr>
        <p:spPr>
          <a:xfrm>
            <a:off x="838200" y="365125"/>
            <a:ext cx="10515600" cy="892175"/>
          </a:xfrm>
        </p:spPr>
        <p:txBody>
          <a:bodyPr>
            <a:normAutofit/>
          </a:bodyPr>
          <a:lstStyle/>
          <a:p>
            <a:r>
              <a:rPr lang="en-US" b="1" dirty="0">
                <a:solidFill>
                  <a:schemeClr val="tx1"/>
                </a:solidFill>
              </a:rPr>
              <a:t>iii. Targeting Different Market Segments</a:t>
            </a:r>
          </a:p>
        </p:txBody>
      </p:sp>
      <p:sp>
        <p:nvSpPr>
          <p:cNvPr id="3" name="Content Placeholder 2">
            <a:extLst>
              <a:ext uri="{FF2B5EF4-FFF2-40B4-BE49-F238E27FC236}">
                <a16:creationId xmlns:a16="http://schemas.microsoft.com/office/drawing/2014/main" id="{01CFDB0C-62EA-95B0-D56B-0AB834354526}"/>
              </a:ext>
            </a:extLst>
          </p:cNvPr>
          <p:cNvSpPr>
            <a:spLocks noGrp="1"/>
          </p:cNvSpPr>
          <p:nvPr>
            <p:ph idx="1"/>
          </p:nvPr>
        </p:nvSpPr>
        <p:spPr>
          <a:xfrm>
            <a:off x="838200" y="1744394"/>
            <a:ext cx="10515600" cy="4432569"/>
          </a:xfrm>
        </p:spPr>
        <p:txBody>
          <a:bodyPr>
            <a:normAutofit fontScale="92500"/>
          </a:bodyPr>
          <a:lstStyle/>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A pivotal aspect of Business Portfolio Analysis lies in its capacity to facilitate tailored market targeting. </a:t>
            </a:r>
          </a:p>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By meticulously examining the distinct needs and preferences of various customer segments, companies can craft offerings that resonate deeply with their intended audiences. </a:t>
            </a:r>
          </a:p>
          <a:p>
            <a:pPr algn="just">
              <a:lnSpc>
                <a:spcPct val="150000"/>
              </a:lnSpc>
              <a:buFont typeface="Wingdings" panose="05000000000000000000" pitchFamily="2" charset="2"/>
              <a:buChar char="Ø"/>
            </a:pPr>
            <a:r>
              <a:rPr lang="en-US" dirty="0">
                <a:solidFill>
                  <a:srgbClr val="000000"/>
                </a:solidFill>
                <a:highlight>
                  <a:srgbClr val="FFFFFF"/>
                </a:highlight>
                <a:latin typeface="Poppins" panose="00000500000000000000" pitchFamily="2" charset="0"/>
              </a:rPr>
              <a:t>Through astute segmentation and positioning strategies, organizations can seize opportunities to capture market share and fuel revenue growth, thereby solidifying their competitive standing. </a:t>
            </a:r>
          </a:p>
        </p:txBody>
      </p:sp>
    </p:spTree>
    <p:extLst>
      <p:ext uri="{BB962C8B-B14F-4D97-AF65-F5344CB8AC3E}">
        <p14:creationId xmlns:p14="http://schemas.microsoft.com/office/powerpoint/2010/main" val="1003788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6F3D-B237-89F5-2610-E634BB3ED397}"/>
              </a:ext>
            </a:extLst>
          </p:cNvPr>
          <p:cNvSpPr>
            <a:spLocks noGrp="1"/>
          </p:cNvSpPr>
          <p:nvPr>
            <p:ph type="title"/>
          </p:nvPr>
        </p:nvSpPr>
        <p:spPr/>
        <p:txBody>
          <a:bodyPr/>
          <a:lstStyle/>
          <a:p>
            <a:r>
              <a:rPr lang="en-US" b="1" dirty="0">
                <a:solidFill>
                  <a:schemeClr val="tx1"/>
                </a:solidFill>
              </a:rPr>
              <a:t>BCG Matrix</a:t>
            </a:r>
          </a:p>
        </p:txBody>
      </p:sp>
      <p:sp>
        <p:nvSpPr>
          <p:cNvPr id="3" name="Content Placeholder 2">
            <a:extLst>
              <a:ext uri="{FF2B5EF4-FFF2-40B4-BE49-F238E27FC236}">
                <a16:creationId xmlns:a16="http://schemas.microsoft.com/office/drawing/2014/main" id="{435AE9AC-C59A-5F71-CC58-6559F4566E78}"/>
              </a:ext>
            </a:extLst>
          </p:cNvPr>
          <p:cNvSpPr>
            <a:spLocks noGrp="1"/>
          </p:cNvSpPr>
          <p:nvPr>
            <p:ph idx="1"/>
          </p:nvPr>
        </p:nvSpPr>
        <p:spPr/>
        <p:txBody>
          <a:bodyPr/>
          <a:lstStyle/>
          <a:p>
            <a:pPr algn="just">
              <a:lnSpc>
                <a:spcPct val="150000"/>
              </a:lnSpc>
              <a:buFont typeface="Wingdings" panose="05000000000000000000" pitchFamily="2" charset="2"/>
              <a:buChar char="Ø"/>
            </a:pPr>
            <a:r>
              <a:rPr lang="en-US" sz="2200" b="1" dirty="0">
                <a:solidFill>
                  <a:srgbClr val="000000"/>
                </a:solidFill>
                <a:highlight>
                  <a:srgbClr val="FFFFFF"/>
                </a:highlight>
                <a:latin typeface="Poppins" panose="00000500000000000000" pitchFamily="2" charset="0"/>
              </a:rPr>
              <a:t>Boston Consulting Group </a:t>
            </a:r>
            <a:r>
              <a:rPr lang="en-US" sz="2200" dirty="0">
                <a:solidFill>
                  <a:srgbClr val="000000"/>
                </a:solidFill>
                <a:highlight>
                  <a:srgbClr val="FFFFFF"/>
                </a:highlight>
                <a:latin typeface="Poppins" panose="00000500000000000000" pitchFamily="2" charset="0"/>
              </a:rPr>
              <a:t>is renowned as a thought leader in the management consulting world.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One of the firm’s most famous analytical frameworks includes the BCG Matrix, also known as the BCG Growth Share matrix.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 tool was first introduced in the 1970s by Bruce Henderson, the founder of </a:t>
            </a:r>
            <a:r>
              <a:rPr lang="en-US" sz="2200" dirty="0">
                <a:solidFill>
                  <a:srgbClr val="000000"/>
                </a:solidFill>
                <a:highlight>
                  <a:srgbClr val="FFFFFF"/>
                </a:highlight>
                <a:latin typeface="Poppins" panose="00000500000000000000" pitchFamily="2" charset="0"/>
                <a:hlinkClick r:id="rId2">
                  <a:extLst>
                    <a:ext uri="{A12FA001-AC4F-418D-AE19-62706E023703}">
                      <ahyp:hlinkClr xmlns:ahyp="http://schemas.microsoft.com/office/drawing/2018/hyperlinkcolor" val="tx"/>
                    </a:ext>
                  </a:extLst>
                </a:hlinkClick>
              </a:rPr>
              <a:t>BCG</a:t>
            </a:r>
            <a:r>
              <a:rPr lang="en-US" sz="2200" dirty="0">
                <a:solidFill>
                  <a:srgbClr val="000000"/>
                </a:solidFill>
                <a:highlight>
                  <a:srgbClr val="FFFFFF"/>
                </a:highlight>
                <a:latin typeface="Poppins" panose="00000500000000000000" pitchFamily="2" charset="0"/>
              </a:rPr>
              <a:t>. It has continued to endure until the present day.</a:t>
            </a:r>
          </a:p>
        </p:txBody>
      </p:sp>
    </p:spTree>
    <p:extLst>
      <p:ext uri="{BB962C8B-B14F-4D97-AF65-F5344CB8AC3E}">
        <p14:creationId xmlns:p14="http://schemas.microsoft.com/office/powerpoint/2010/main" val="3723721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D59BC-6655-E09B-B4BA-5CDF1E86D645}"/>
              </a:ext>
            </a:extLst>
          </p:cNvPr>
          <p:cNvSpPr>
            <a:spLocks noGrp="1"/>
          </p:cNvSpPr>
          <p:nvPr>
            <p:ph idx="1"/>
          </p:nvPr>
        </p:nvSpPr>
        <p:spPr>
          <a:xfrm>
            <a:off x="838200" y="729138"/>
            <a:ext cx="10515600" cy="5399723"/>
          </a:xfrm>
        </p:spPr>
        <p:txBody>
          <a:bodyPr/>
          <a:lstStyle/>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The </a:t>
            </a:r>
            <a:r>
              <a:rPr lang="en-US" sz="2200" dirty="0">
                <a:solidFill>
                  <a:srgbClr val="000000"/>
                </a:solidFill>
                <a:highlight>
                  <a:srgbClr val="FFFFFF"/>
                </a:highlight>
                <a:latin typeface="Poppins" panose="00000500000000000000" pitchFamily="2" charset="0"/>
                <a:hlinkClick r:id="rId2">
                  <a:extLst>
                    <a:ext uri="{A12FA001-AC4F-418D-AE19-62706E023703}">
                      <ahyp:hlinkClr xmlns:ahyp="http://schemas.microsoft.com/office/drawing/2018/hyperlinkcolor" val="tx"/>
                    </a:ext>
                  </a:extLst>
                </a:hlinkClick>
              </a:rPr>
              <a:t>BCG</a:t>
            </a:r>
            <a:r>
              <a:rPr lang="en-US" sz="2200" dirty="0">
                <a:solidFill>
                  <a:srgbClr val="000000"/>
                </a:solidFill>
                <a:highlight>
                  <a:srgbClr val="FFFFFF"/>
                </a:highlight>
                <a:latin typeface="Poppins" panose="00000500000000000000" pitchFamily="2" charset="0"/>
              </a:rPr>
              <a:t> Matrix is used to help companies analyze their product portfolio by categorizing them into four distinct categories based on their market shares and growth rates relative to their largest competitors. </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It is a framework for portfolio management that allows you to prioritize different products.</a:t>
            </a:r>
          </a:p>
          <a:p>
            <a:pPr algn="just">
              <a:lnSpc>
                <a:spcPct val="150000"/>
              </a:lnSpc>
              <a:buFont typeface="Wingdings" panose="05000000000000000000" pitchFamily="2" charset="2"/>
              <a:buChar char="Ø"/>
            </a:pPr>
            <a:r>
              <a:rPr lang="en-US" sz="2200" dirty="0">
                <a:solidFill>
                  <a:srgbClr val="000000"/>
                </a:solidFill>
                <a:highlight>
                  <a:srgbClr val="FFFFFF"/>
                </a:highlight>
                <a:latin typeface="Poppins" panose="00000500000000000000" pitchFamily="2" charset="0"/>
              </a:rPr>
              <a:t> BCG matrix as a table that is divided into four parts, each of which represents a particular product or business, with a vertical axis that represents growth and a horizontal axis that represents market share. </a:t>
            </a:r>
          </a:p>
        </p:txBody>
      </p:sp>
    </p:spTree>
    <p:extLst>
      <p:ext uri="{BB962C8B-B14F-4D97-AF65-F5344CB8AC3E}">
        <p14:creationId xmlns:p14="http://schemas.microsoft.com/office/powerpoint/2010/main" val="4134042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0A5601-BE3C-B2D2-E277-2B3A3E6F3B4C}"/>
              </a:ext>
            </a:extLst>
          </p:cNvPr>
          <p:cNvSpPr>
            <a:spLocks noGrp="1"/>
          </p:cNvSpPr>
          <p:nvPr>
            <p:ph idx="1"/>
          </p:nvPr>
        </p:nvSpPr>
        <p:spPr>
          <a:xfrm>
            <a:off x="618979" y="617220"/>
            <a:ext cx="10490122" cy="5559743"/>
          </a:xfrm>
        </p:spPr>
        <p:txBody>
          <a:bodyPr numCol="2"/>
          <a:lstStyle/>
          <a:p>
            <a:pPr>
              <a:buFont typeface="Arial" panose="020B0604020202020204" pitchFamily="34" charset="0"/>
              <a:buChar char="•"/>
            </a:pPr>
            <a:endParaRPr lang="en-US" b="0" i="0" dirty="0">
              <a:solidFill>
                <a:srgbClr val="2D2D2D"/>
              </a:solidFill>
              <a:effectLst/>
              <a:latin typeface="Indeed Sans"/>
            </a:endParaRPr>
          </a:p>
          <a:p>
            <a:pPr algn="just">
              <a:buFont typeface="Arial" panose="020B0604020202020204" pitchFamily="34" charset="0"/>
              <a:buChar char="•"/>
            </a:pPr>
            <a:r>
              <a:rPr lang="en-US" sz="2200" dirty="0">
                <a:solidFill>
                  <a:srgbClr val="000000"/>
                </a:solidFill>
                <a:highlight>
                  <a:srgbClr val="FFFFFF"/>
                </a:highlight>
                <a:latin typeface="Poppins" panose="00000500000000000000" pitchFamily="2" charset="0"/>
              </a:rPr>
              <a:t>The vertical axis representing market growth is the amount of           potential a product has to bring  in money.</a:t>
            </a:r>
          </a:p>
          <a:p>
            <a:pPr algn="just">
              <a:buFont typeface="Arial" panose="020B0604020202020204" pitchFamily="34" charset="0"/>
              <a:buChar char="•"/>
            </a:pPr>
            <a:r>
              <a:rPr lang="en-US" sz="2200" dirty="0">
                <a:solidFill>
                  <a:srgbClr val="000000"/>
                </a:solidFill>
                <a:highlight>
                  <a:srgbClr val="FFFFFF"/>
                </a:highlight>
                <a:latin typeface="Poppins" panose="00000500000000000000" pitchFamily="2" charset="0"/>
              </a:rPr>
              <a:t>The horizontal axis representing market share is the portion of an area where you conduct commercial deals that you control.</a:t>
            </a:r>
          </a:p>
          <a:p>
            <a:pPr algn="just">
              <a:buNone/>
            </a:pPr>
            <a:r>
              <a:rPr lang="en-US" sz="2200" dirty="0">
                <a:solidFill>
                  <a:srgbClr val="000000"/>
                </a:solidFill>
                <a:highlight>
                  <a:srgbClr val="FFFFFF"/>
                </a:highlight>
                <a:latin typeface="Poppins" panose="00000500000000000000" pitchFamily="2" charset="0"/>
              </a:rPr>
              <a:t>	</a:t>
            </a:r>
            <a:r>
              <a:rPr lang="en-US" dirty="0"/>
              <a:t>			</a:t>
            </a:r>
          </a:p>
        </p:txBody>
      </p:sp>
      <p:pic>
        <p:nvPicPr>
          <p:cNvPr id="2058" name="Picture 10" descr="Boston Consulting Group Matrix">
            <a:extLst>
              <a:ext uri="{FF2B5EF4-FFF2-40B4-BE49-F238E27FC236}">
                <a16:creationId xmlns:a16="http://schemas.microsoft.com/office/drawing/2014/main" id="{6364B435-2FD4-E44F-BF94-7C90565EB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682"/>
          <a:stretch/>
        </p:blipFill>
        <p:spPr bwMode="auto">
          <a:xfrm>
            <a:off x="5964701" y="617220"/>
            <a:ext cx="5387925" cy="5192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551382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587</TotalTime>
  <Words>1598</Words>
  <Application>Microsoft Office PowerPoint</Application>
  <PresentationFormat>Widescreen</PresentationFormat>
  <Paragraphs>112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 Light</vt:lpstr>
      <vt:lpstr>Indeed Sans</vt:lpstr>
      <vt:lpstr>Open Sans</vt:lpstr>
      <vt:lpstr>Poppins</vt:lpstr>
      <vt:lpstr>Wingdings</vt:lpstr>
      <vt:lpstr>Metropolitan</vt:lpstr>
      <vt:lpstr>Corporate Portfolio Analysis</vt:lpstr>
      <vt:lpstr>Introduction</vt:lpstr>
      <vt:lpstr>PowerPoint Presentation</vt:lpstr>
      <vt:lpstr>i. Higher Profits</vt:lpstr>
      <vt:lpstr>ii. Risk Spread</vt:lpstr>
      <vt:lpstr>iii. Targeting Different Market Segments</vt:lpstr>
      <vt:lpstr>BCG Matrix</vt:lpstr>
      <vt:lpstr>PowerPoint Presentation</vt:lpstr>
      <vt:lpstr>PowerPoint Presentation</vt:lpstr>
      <vt:lpstr>PowerPoint Presentation</vt:lpstr>
      <vt:lpstr>Stars</vt:lpstr>
      <vt:lpstr>Cash Cows </vt:lpstr>
      <vt:lpstr>Question Marks</vt:lpstr>
      <vt:lpstr>PowerPoint Presentation</vt:lpstr>
      <vt:lpstr>Dogs</vt:lpstr>
      <vt:lpstr>PowerPoint Presentation</vt:lpstr>
      <vt:lpstr>Strategic Implications</vt:lpstr>
      <vt:lpstr>PowerPoint Presentation</vt:lpstr>
      <vt:lpstr>PowerPoint Presentation</vt:lpstr>
      <vt:lpstr>Activity</vt:lpstr>
      <vt:lpstr>General Electric (Mckinsey) Matrix</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Santhanalaxmi K</dc:creator>
  <cp:lastModifiedBy>Santhanalaxmi K</cp:lastModifiedBy>
  <cp:revision>17</cp:revision>
  <dcterms:created xsi:type="dcterms:W3CDTF">2024-09-29T13:06:43Z</dcterms:created>
  <dcterms:modified xsi:type="dcterms:W3CDTF">2024-10-01T08:20:15Z</dcterms:modified>
</cp:coreProperties>
</file>