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1"/>
  </p:notesMasterIdLst>
  <p:handoutMasterIdLst>
    <p:handoutMasterId r:id="rId32"/>
  </p:handoutMasterIdLst>
  <p:sldIdLst>
    <p:sldId id="316" r:id="rId2"/>
    <p:sldId id="305" r:id="rId3"/>
    <p:sldId id="312" r:id="rId4"/>
    <p:sldId id="313" r:id="rId5"/>
    <p:sldId id="314" r:id="rId6"/>
    <p:sldId id="315" r:id="rId7"/>
    <p:sldId id="307" r:id="rId8"/>
    <p:sldId id="308" r:id="rId9"/>
    <p:sldId id="309" r:id="rId10"/>
    <p:sldId id="310" r:id="rId11"/>
    <p:sldId id="311" r:id="rId12"/>
    <p:sldId id="317" r:id="rId13"/>
    <p:sldId id="318" r:id="rId14"/>
    <p:sldId id="319" r:id="rId15"/>
    <p:sldId id="322" r:id="rId16"/>
    <p:sldId id="320" r:id="rId17"/>
    <p:sldId id="321" r:id="rId18"/>
    <p:sldId id="323" r:id="rId19"/>
    <p:sldId id="324" r:id="rId20"/>
    <p:sldId id="325" r:id="rId21"/>
    <p:sldId id="326" r:id="rId22"/>
    <p:sldId id="327" r:id="rId23"/>
    <p:sldId id="328" r:id="rId24"/>
    <p:sldId id="329" r:id="rId25"/>
    <p:sldId id="332" r:id="rId26"/>
    <p:sldId id="333" r:id="rId27"/>
    <p:sldId id="334" r:id="rId28"/>
    <p:sldId id="330" r:id="rId29"/>
    <p:sldId id="331" r:id="rId30"/>
  </p:sldIdLst>
  <p:sldSz cx="10691813" cy="7561263"/>
  <p:notesSz cx="7315200" cy="9601200"/>
  <p:defaultTextStyle>
    <a:defPPr>
      <a:defRPr lang="en-US"/>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os="2382">
          <p15:clr>
            <a:srgbClr val="A4A3A4"/>
          </p15:clr>
        </p15:guide>
        <p15:guide id="4" pos="3368">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B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autoAdjust="0"/>
    <p:restoredTop sz="94803" autoAdjust="0"/>
  </p:normalViewPr>
  <p:slideViewPr>
    <p:cSldViewPr>
      <p:cViewPr>
        <p:scale>
          <a:sx n="82" d="100"/>
          <a:sy n="82" d="100"/>
        </p:scale>
        <p:origin x="-1066" y="-58"/>
      </p:cViewPr>
      <p:guideLst>
        <p:guide orient="horz" pos="2160"/>
        <p:guide orient="horz" pos="2382"/>
        <p:guide pos="2880"/>
        <p:guide pos="336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298"/>
    </p:cViewPr>
  </p:sorterViewPr>
  <p:notesViewPr>
    <p:cSldViewPr>
      <p:cViewPr varScale="1">
        <p:scale>
          <a:sx n="54" d="100"/>
          <a:sy n="54" d="100"/>
        </p:scale>
        <p:origin x="2784" y="4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35CBAC3D-EBEE-4820-8663-E793D90DB177}" type="datetimeFigureOut">
              <a:rPr lang="en-IN" smtClean="0"/>
              <a:pPr/>
              <a:t>31-12-2021</a:t>
            </a:fld>
            <a:endParaRPr lang="en-IN"/>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BE38153-F5C3-43E9-B1B3-6820974F76F3}" type="slidenum">
              <a:rPr lang="en-IN" smtClean="0"/>
              <a:pPr/>
              <a:t>‹#›</a:t>
            </a:fld>
            <a:endParaRPr lang="en-IN"/>
          </a:p>
        </p:txBody>
      </p:sp>
    </p:spTree>
    <p:extLst>
      <p:ext uri="{BB962C8B-B14F-4D97-AF65-F5344CB8AC3E}">
        <p14:creationId xmlns:p14="http://schemas.microsoft.com/office/powerpoint/2010/main" val="3198752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5B566A5-67C5-4E3E-9C6E-79469278F95F}" type="datetimeFigureOut">
              <a:rPr lang="en-IN" smtClean="0"/>
              <a:pPr/>
              <a:t>31-12-2021</a:t>
            </a:fld>
            <a:endParaRPr lang="en-IN"/>
          </a:p>
        </p:txBody>
      </p:sp>
      <p:sp>
        <p:nvSpPr>
          <p:cNvPr id="4" name="Slide Image Placeholder 3"/>
          <p:cNvSpPr>
            <a:spLocks noGrp="1" noRot="1" noChangeAspect="1"/>
          </p:cNvSpPr>
          <p:nvPr>
            <p:ph type="sldImg" idx="2"/>
          </p:nvPr>
        </p:nvSpPr>
        <p:spPr>
          <a:xfrm>
            <a:off x="1112838" y="720725"/>
            <a:ext cx="5089525" cy="3600450"/>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9FD433C-C65C-4D37-94B3-5A547A2C3906}" type="slidenum">
              <a:rPr lang="en-IN" smtClean="0"/>
              <a:pPr/>
              <a:t>‹#›</a:t>
            </a:fld>
            <a:endParaRPr lang="en-IN"/>
          </a:p>
        </p:txBody>
      </p:sp>
    </p:spTree>
    <p:extLst>
      <p:ext uri="{BB962C8B-B14F-4D97-AF65-F5344CB8AC3E}">
        <p14:creationId xmlns:p14="http://schemas.microsoft.com/office/powerpoint/2010/main" val="1607978342"/>
      </p:ext>
    </p:extLst>
  </p:cSld>
  <p:clrMap bg1="lt1" tx1="dk1" bg2="lt2" tx2="dk2" accent1="accent1" accent2="accent2" accent3="accent3" accent4="accent4" accent5="accent5" accent6="accent6" hlink="hlink" folHlink="folHlink"/>
  <p:notesStyle>
    <a:lvl1pPr marL="0" algn="l" defTabSz="1042965" rtl="0" eaLnBrk="1" latinLnBrk="0" hangingPunct="1">
      <a:defRPr sz="1400" kern="1200">
        <a:solidFill>
          <a:schemeClr val="tx1"/>
        </a:solidFill>
        <a:latin typeface="+mn-lt"/>
        <a:ea typeface="+mn-ea"/>
        <a:cs typeface="+mn-cs"/>
      </a:defRPr>
    </a:lvl1pPr>
    <a:lvl2pPr marL="521482" algn="l" defTabSz="1042965" rtl="0" eaLnBrk="1" latinLnBrk="0" hangingPunct="1">
      <a:defRPr sz="1400" kern="1200">
        <a:solidFill>
          <a:schemeClr val="tx1"/>
        </a:solidFill>
        <a:latin typeface="+mn-lt"/>
        <a:ea typeface="+mn-ea"/>
        <a:cs typeface="+mn-cs"/>
      </a:defRPr>
    </a:lvl2pPr>
    <a:lvl3pPr marL="1042965" algn="l" defTabSz="1042965" rtl="0" eaLnBrk="1" latinLnBrk="0" hangingPunct="1">
      <a:defRPr sz="1400" kern="1200">
        <a:solidFill>
          <a:schemeClr val="tx1"/>
        </a:solidFill>
        <a:latin typeface="+mn-lt"/>
        <a:ea typeface="+mn-ea"/>
        <a:cs typeface="+mn-cs"/>
      </a:defRPr>
    </a:lvl3pPr>
    <a:lvl4pPr marL="1564447" algn="l" defTabSz="1042965" rtl="0" eaLnBrk="1" latinLnBrk="0" hangingPunct="1">
      <a:defRPr sz="1400" kern="1200">
        <a:solidFill>
          <a:schemeClr val="tx1"/>
        </a:solidFill>
        <a:latin typeface="+mn-lt"/>
        <a:ea typeface="+mn-ea"/>
        <a:cs typeface="+mn-cs"/>
      </a:defRPr>
    </a:lvl4pPr>
    <a:lvl5pPr marL="2085929" algn="l" defTabSz="1042965" rtl="0" eaLnBrk="1" latinLnBrk="0" hangingPunct="1">
      <a:defRPr sz="1400" kern="1200">
        <a:solidFill>
          <a:schemeClr val="tx1"/>
        </a:solidFill>
        <a:latin typeface="+mn-lt"/>
        <a:ea typeface="+mn-ea"/>
        <a:cs typeface="+mn-cs"/>
      </a:defRPr>
    </a:lvl5pPr>
    <a:lvl6pPr marL="2607412" algn="l" defTabSz="1042965" rtl="0" eaLnBrk="1" latinLnBrk="0" hangingPunct="1">
      <a:defRPr sz="1400" kern="1200">
        <a:solidFill>
          <a:schemeClr val="tx1"/>
        </a:solidFill>
        <a:latin typeface="+mn-lt"/>
        <a:ea typeface="+mn-ea"/>
        <a:cs typeface="+mn-cs"/>
      </a:defRPr>
    </a:lvl6pPr>
    <a:lvl7pPr marL="3128894" algn="l" defTabSz="1042965" rtl="0" eaLnBrk="1" latinLnBrk="0" hangingPunct="1">
      <a:defRPr sz="1400" kern="1200">
        <a:solidFill>
          <a:schemeClr val="tx1"/>
        </a:solidFill>
        <a:latin typeface="+mn-lt"/>
        <a:ea typeface="+mn-ea"/>
        <a:cs typeface="+mn-cs"/>
      </a:defRPr>
    </a:lvl7pPr>
    <a:lvl8pPr marL="3650376" algn="l" defTabSz="1042965" rtl="0" eaLnBrk="1" latinLnBrk="0" hangingPunct="1">
      <a:defRPr sz="1400" kern="1200">
        <a:solidFill>
          <a:schemeClr val="tx1"/>
        </a:solidFill>
        <a:latin typeface="+mn-lt"/>
        <a:ea typeface="+mn-ea"/>
        <a:cs typeface="+mn-cs"/>
      </a:defRPr>
    </a:lvl8pPr>
    <a:lvl9pPr marL="4171859" algn="l" defTabSz="1042965"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19"/>
          <p:cNvSpPr>
            <a:spLocks noChangeArrowheads="1"/>
          </p:cNvSpPr>
          <p:nvPr userDrawn="1"/>
        </p:nvSpPr>
        <p:spPr bwMode="auto">
          <a:xfrm>
            <a:off x="0" y="6931158"/>
            <a:ext cx="10691813" cy="672112"/>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spcBef>
                <a:spcPct val="0"/>
              </a:spcBef>
              <a:spcAft>
                <a:spcPct val="0"/>
              </a:spcAft>
              <a:defRPr/>
            </a:pPr>
            <a:endParaRPr lang="en-US">
              <a:solidFill>
                <a:srgbClr val="000000"/>
              </a:solidFill>
            </a:endParaRPr>
          </a:p>
        </p:txBody>
      </p:sp>
      <p:sp>
        <p:nvSpPr>
          <p:cNvPr id="6" name="Text Box 16"/>
          <p:cNvSpPr txBox="1">
            <a:spLocks noChangeArrowheads="1"/>
          </p:cNvSpPr>
          <p:nvPr userDrawn="1"/>
        </p:nvSpPr>
        <p:spPr bwMode="auto">
          <a:xfrm>
            <a:off x="356394" y="2211181"/>
            <a:ext cx="9979025" cy="2936859"/>
          </a:xfrm>
          <a:prstGeom prst="rect">
            <a:avLst/>
          </a:prstGeom>
          <a:noFill/>
          <a:ln w="9525">
            <a:noFill/>
            <a:miter lim="800000"/>
            <a:headEnd/>
            <a:tailEnd/>
          </a:ln>
          <a:effectLst/>
        </p:spPr>
        <p:txBody>
          <a:bodyPr wrap="square" lIns="104296" tIns="52148" rIns="104296" bIns="5214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lnSpc>
                <a:spcPct val="150000"/>
              </a:lnSpc>
              <a:spcBef>
                <a:spcPct val="50000"/>
              </a:spcBef>
              <a:spcAft>
                <a:spcPct val="0"/>
              </a:spcAft>
            </a:pPr>
            <a:r>
              <a:rPr lang="en-US" sz="4100" b="1" i="0" kern="1200" baseline="0" dirty="0">
                <a:solidFill>
                  <a:schemeClr val="tx1"/>
                </a:solidFill>
                <a:latin typeface="Arial" charset="0"/>
                <a:ea typeface="+mn-ea"/>
                <a:cs typeface="+mn-cs"/>
              </a:rPr>
              <a:t>Template for Preparing Presentation</a:t>
            </a:r>
          </a:p>
          <a:p>
            <a:pPr algn="ctr" eaLnBrk="0" fontAlgn="base" hangingPunct="0">
              <a:lnSpc>
                <a:spcPct val="150000"/>
              </a:lnSpc>
              <a:spcBef>
                <a:spcPct val="50000"/>
              </a:spcBef>
              <a:spcAft>
                <a:spcPct val="0"/>
              </a:spcAft>
            </a:pPr>
            <a:r>
              <a:rPr lang="en-US" sz="4100" b="1" i="0" kern="1200" baseline="0" dirty="0">
                <a:solidFill>
                  <a:schemeClr val="tx1"/>
                </a:solidFill>
                <a:latin typeface="Arial" charset="0"/>
                <a:ea typeface="+mn-ea"/>
                <a:cs typeface="+mn-cs"/>
              </a:rPr>
              <a:t>Session 2</a:t>
            </a:r>
            <a:endParaRPr lang="en-US" sz="2700" b="0" i="0" kern="1200" baseline="0" dirty="0">
              <a:solidFill>
                <a:schemeClr val="tx1"/>
              </a:solidFill>
              <a:latin typeface="Arial" charset="0"/>
              <a:ea typeface="+mn-ea"/>
              <a:cs typeface="+mn-cs"/>
            </a:endParaRPr>
          </a:p>
          <a:p>
            <a:pPr algn="ctr" eaLnBrk="0" fontAlgn="base" hangingPunct="0">
              <a:lnSpc>
                <a:spcPct val="100000"/>
              </a:lnSpc>
              <a:spcBef>
                <a:spcPct val="50000"/>
              </a:spcBef>
              <a:spcAft>
                <a:spcPct val="0"/>
              </a:spcAft>
            </a:pPr>
            <a:r>
              <a:rPr lang="en-US" sz="2700" b="0" i="0" kern="1200" baseline="0" dirty="0">
                <a:solidFill>
                  <a:schemeClr val="tx1"/>
                </a:solidFill>
                <a:latin typeface="Arial" charset="0"/>
                <a:ea typeface="+mn-ea"/>
                <a:cs typeface="+mn-cs"/>
              </a:rPr>
              <a:t>SASTRA University</a:t>
            </a:r>
          </a:p>
        </p:txBody>
      </p:sp>
      <p:sp>
        <p:nvSpPr>
          <p:cNvPr id="7" name="Text Box 18"/>
          <p:cNvSpPr txBox="1">
            <a:spLocks noChangeArrowheads="1"/>
          </p:cNvSpPr>
          <p:nvPr userDrawn="1"/>
        </p:nvSpPr>
        <p:spPr bwMode="auto">
          <a:xfrm>
            <a:off x="2791751" y="7043177"/>
            <a:ext cx="5078611" cy="520813"/>
          </a:xfrm>
          <a:prstGeom prst="rect">
            <a:avLst/>
          </a:prstGeom>
          <a:noFill/>
          <a:ln w="9525">
            <a:noFill/>
            <a:miter lim="800000"/>
            <a:headEnd/>
            <a:tailEnd/>
          </a:ln>
          <a:effectLst/>
        </p:spPr>
        <p:txBody>
          <a:bodyPr lIns="104296" tIns="52148" rIns="104296" bIns="52148">
            <a:spAutoFit/>
          </a:bodyPr>
          <a:lstStyle/>
          <a:p>
            <a:pPr algn="ctr" eaLnBrk="0" fontAlgn="base" hangingPunct="0">
              <a:spcBef>
                <a:spcPct val="50000"/>
              </a:spcBef>
              <a:spcAft>
                <a:spcPct val="0"/>
              </a:spcAft>
              <a:defRPr/>
            </a:pPr>
            <a:r>
              <a:rPr lang="en-US" sz="2700" dirty="0">
                <a:solidFill>
                  <a:srgbClr val="FFFFFF"/>
                </a:solidFill>
                <a:latin typeface="French Script MT" pitchFamily="66" charset="0"/>
              </a:rPr>
              <a:t>Progress Through Quality Education</a:t>
            </a:r>
          </a:p>
        </p:txBody>
      </p:sp>
    </p:spTree>
    <p:extLst>
      <p:ext uri="{BB962C8B-B14F-4D97-AF65-F5344CB8AC3E}">
        <p14:creationId xmlns:p14="http://schemas.microsoft.com/office/powerpoint/2010/main" val="79875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6370539" cy="597757"/>
          </a:xfrm>
          <a:prstGeom prst="rect">
            <a:avLst/>
          </a:prstGeom>
        </p:spPr>
        <p:txBody>
          <a:bodyPr lIns="104296" tIns="52148" rIns="104296" bIns="52148">
            <a:spAutoFit/>
          </a:bodyPr>
          <a:lstStyle>
            <a:lvl1pPr>
              <a:defRPr sz="3200" b="1"/>
            </a:lvl1pPr>
          </a:lstStyle>
          <a:p>
            <a:r>
              <a:rPr lang="en-US"/>
              <a:t>Click to edit Master title style</a:t>
            </a:r>
          </a:p>
        </p:txBody>
      </p:sp>
      <p:sp>
        <p:nvSpPr>
          <p:cNvPr id="3" name="Content Placeholder 2"/>
          <p:cNvSpPr>
            <a:spLocks noGrp="1"/>
          </p:cNvSpPr>
          <p:nvPr>
            <p:ph idx="1"/>
          </p:nvPr>
        </p:nvSpPr>
        <p:spPr>
          <a:xfrm>
            <a:off x="178197" y="1092183"/>
            <a:ext cx="10335419" cy="5838975"/>
          </a:xfrm>
        </p:spPr>
        <p:txBody>
          <a:bodyPr/>
          <a:lstStyle>
            <a:lvl1pPr>
              <a:lnSpc>
                <a:spcPts val="3600"/>
              </a:lnSpc>
              <a:spcBef>
                <a:spcPts val="0"/>
              </a:spcBef>
              <a:defRPr/>
            </a:lvl1pPr>
            <a:lvl2pPr>
              <a:lnSpc>
                <a:spcPts val="3600"/>
              </a:lnSpc>
              <a:spcBef>
                <a:spcPts val="0"/>
              </a:spcBef>
              <a:defRPr/>
            </a:lvl2pPr>
            <a:lvl3pPr>
              <a:lnSpc>
                <a:spcPts val="3600"/>
              </a:lnSpc>
              <a:spcBef>
                <a:spcPts val="0"/>
              </a:spcBef>
              <a:defRPr/>
            </a:lvl3pPr>
            <a:lvl4pPr>
              <a:lnSpc>
                <a:spcPts val="3600"/>
              </a:lnSpc>
              <a:spcBef>
                <a:spcPts val="0"/>
              </a:spcBef>
              <a:defRPr/>
            </a:lvl4pPr>
            <a:lvl5pPr>
              <a:lnSpc>
                <a:spcPts val="3600"/>
              </a:lnSpc>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a:xfrm>
            <a:off x="199412" y="7225205"/>
            <a:ext cx="1425575" cy="304053"/>
          </a:xfrm>
        </p:spPr>
        <p:txBody>
          <a:bodyPr/>
          <a:lstStyle>
            <a:lvl1pPr>
              <a:defRPr sz="1400"/>
            </a:lvl1p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10" name="Slide Number Placeholder 9"/>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68690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890887" y="130226"/>
            <a:ext cx="6036419" cy="597757"/>
          </a:xfrm>
          <a:prstGeom prst="rect">
            <a:avLst/>
          </a:prstGeom>
        </p:spPr>
        <p:txBody>
          <a:bodyPr lIns="104296" tIns="52148" rIns="104296" bIns="52148">
            <a:spAutoFit/>
          </a:bodyPr>
          <a:lstStyle>
            <a:lvl1pPr>
              <a:defRPr sz="3200" b="1"/>
            </a:lvl1pPr>
          </a:lstStyle>
          <a:p>
            <a:r>
              <a:rPr lang="en-US"/>
              <a:t>Click to edit Master title style</a:t>
            </a:r>
            <a:endParaRPr lang="en-IN"/>
          </a:p>
        </p:txBody>
      </p:sp>
      <p:sp>
        <p:nvSpPr>
          <p:cNvPr id="3" name="Date Placeholder 2"/>
          <p:cNvSpPr>
            <a:spLocks noGrp="1"/>
          </p:cNvSpPr>
          <p:nvPr>
            <p:ph type="dt" sz="half" idx="10"/>
          </p:nvPr>
        </p:nvSpPr>
        <p:spPr>
          <a:xfrm>
            <a:off x="163345" y="7225205"/>
            <a:ext cx="1521071" cy="273047"/>
          </a:xfrm>
        </p:spPr>
        <p:txBody>
          <a:bodyPr/>
          <a:lstStyle/>
          <a:p>
            <a:pPr>
              <a:defRPr/>
            </a:pPr>
            <a:fld id="{895465C8-0E71-406C-9EDF-6DC9EB482070}" type="datetime5">
              <a:rPr lang="en-IN" sz="1400" smtClean="0">
                <a:solidFill>
                  <a:srgbClr val="FFFFFF"/>
                </a:solidFill>
              </a:rPr>
              <a:pPr>
                <a:defRPr/>
              </a:pPr>
              <a:t>31-Dec-21</a:t>
            </a:fld>
            <a:endParaRPr lang="en-US" sz="1400"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a:t>
            </a:fld>
            <a:endParaRPr lang="en-US">
              <a:solidFill>
                <a:srgbClr val="FFFFFF"/>
              </a:solidFill>
            </a:endParaRPr>
          </a:p>
        </p:txBody>
      </p:sp>
      <p:sp>
        <p:nvSpPr>
          <p:cNvPr id="8" name="Content Placeholder 2"/>
          <p:cNvSpPr>
            <a:spLocks noGrp="1"/>
          </p:cNvSpPr>
          <p:nvPr>
            <p:ph idx="1"/>
          </p:nvPr>
        </p:nvSpPr>
        <p:spPr>
          <a:xfrm>
            <a:off x="161748" y="1061161"/>
            <a:ext cx="5051250" cy="59960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3"/>
          </p:nvPr>
        </p:nvSpPr>
        <p:spPr>
          <a:xfrm>
            <a:off x="5435005" y="1054700"/>
            <a:ext cx="5051250" cy="6002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602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9"/>
          <p:cNvSpPr>
            <a:spLocks noChangeArrowheads="1"/>
          </p:cNvSpPr>
          <p:nvPr userDrawn="1"/>
        </p:nvSpPr>
        <p:spPr bwMode="auto">
          <a:xfrm>
            <a:off x="0" y="7144692"/>
            <a:ext cx="10691813" cy="462077"/>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spcBef>
                <a:spcPct val="0"/>
              </a:spcBef>
              <a:spcAft>
                <a:spcPct val="0"/>
              </a:spcAft>
              <a:defRPr/>
            </a:pPr>
            <a:endParaRPr lang="en-US">
              <a:solidFill>
                <a:srgbClr val="000000"/>
              </a:solidFill>
            </a:endParaRPr>
          </a:p>
        </p:txBody>
      </p:sp>
      <p:sp>
        <p:nvSpPr>
          <p:cNvPr id="1030" name="Rectangle 3"/>
          <p:cNvSpPr>
            <a:spLocks noGrp="1" noChangeArrowheads="1"/>
          </p:cNvSpPr>
          <p:nvPr>
            <p:ph type="body" idx="1"/>
          </p:nvPr>
        </p:nvSpPr>
        <p:spPr bwMode="auto">
          <a:xfrm>
            <a:off x="178197" y="1050176"/>
            <a:ext cx="10335419" cy="583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horz" wrap="square" lIns="104296" tIns="52148" rIns="104296" bIns="5214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52" name="Rectangle 28"/>
          <p:cNvSpPr>
            <a:spLocks noChangeArrowheads="1"/>
          </p:cNvSpPr>
          <p:nvPr userDrawn="1"/>
        </p:nvSpPr>
        <p:spPr bwMode="auto">
          <a:xfrm>
            <a:off x="0" y="911213"/>
            <a:ext cx="10691813" cy="132386"/>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lnSpc>
                <a:spcPts val="3600"/>
              </a:lnSpc>
              <a:spcBef>
                <a:spcPct val="0"/>
              </a:spcBef>
              <a:spcAft>
                <a:spcPct val="0"/>
              </a:spcAft>
              <a:defRPr/>
            </a:pPr>
            <a:endParaRPr lang="en-US" dirty="0">
              <a:solidFill>
                <a:srgbClr val="000000"/>
              </a:solidFill>
            </a:endParaRPr>
          </a:p>
        </p:txBody>
      </p:sp>
      <p:sp>
        <p:nvSpPr>
          <p:cNvPr id="1038" name="Rectangle 14"/>
          <p:cNvSpPr>
            <a:spLocks noGrp="1" noChangeArrowheads="1"/>
          </p:cNvSpPr>
          <p:nvPr>
            <p:ph type="dt" sz="half" idx="2"/>
          </p:nvPr>
        </p:nvSpPr>
        <p:spPr bwMode="auto">
          <a:xfrm>
            <a:off x="44550" y="7204203"/>
            <a:ext cx="1521071" cy="357060"/>
          </a:xfrm>
          <a:prstGeom prst="rect">
            <a:avLst/>
          </a:prstGeom>
          <a:noFill/>
          <a:ln w="9525">
            <a:noFill/>
            <a:miter lim="800000"/>
            <a:headEnd/>
            <a:tailEnd/>
          </a:ln>
          <a:effectLst/>
        </p:spPr>
        <p:txBody>
          <a:bodyPr vert="horz" wrap="square" lIns="104296" tIns="52148" rIns="104296" bIns="52148" numCol="1" anchor="t" anchorCtr="0" compatLnSpc="1">
            <a:prstTxWarp prst="textNoShape">
              <a:avLst/>
            </a:prstTxWarp>
          </a:bodyPr>
          <a:lstStyle>
            <a:lvl1pPr>
              <a:defRPr sz="1600">
                <a:solidFill>
                  <a:schemeClr val="bg1"/>
                </a:solidFill>
              </a:defRPr>
            </a:lvl1pPr>
          </a:lstStyle>
          <a:p>
            <a:pPr eaLnBrk="0" fontAlgn="base" hangingPunct="0">
              <a:spcBef>
                <a:spcPct val="0"/>
              </a:spcBef>
              <a:spcAft>
                <a:spcPct val="0"/>
              </a:spcAft>
              <a:defRPr/>
            </a:pPr>
            <a:fld id="{D173934C-5A8E-4307-8577-739A068507F4}" type="datetime5">
              <a:rPr lang="en-IN" sz="1400" smtClean="0">
                <a:solidFill>
                  <a:srgbClr val="FFFFFF"/>
                </a:solidFill>
              </a:rPr>
              <a:pPr eaLnBrk="0" fontAlgn="base" hangingPunct="0">
                <a:spcBef>
                  <a:spcPct val="0"/>
                </a:spcBef>
                <a:spcAft>
                  <a:spcPct val="0"/>
                </a:spcAft>
                <a:defRPr/>
              </a:pPr>
              <a:t>31-Dec-21</a:t>
            </a:fld>
            <a:endParaRPr lang="en-US" sz="1400" dirty="0">
              <a:solidFill>
                <a:srgbClr val="FFFFFF"/>
              </a:solidFill>
            </a:endParaRPr>
          </a:p>
        </p:txBody>
      </p:sp>
      <p:sp>
        <p:nvSpPr>
          <p:cNvPr id="1040" name="Rectangle 16"/>
          <p:cNvSpPr>
            <a:spLocks noGrp="1" noChangeArrowheads="1"/>
          </p:cNvSpPr>
          <p:nvPr>
            <p:ph type="sldNum" sz="quarter" idx="4"/>
          </p:nvPr>
        </p:nvSpPr>
        <p:spPr bwMode="auto">
          <a:xfrm>
            <a:off x="7974311" y="7225206"/>
            <a:ext cx="2494756" cy="311552"/>
          </a:xfrm>
          <a:prstGeom prst="rect">
            <a:avLst/>
          </a:prstGeom>
          <a:noFill/>
          <a:ln w="9525">
            <a:noFill/>
            <a:miter lim="800000"/>
            <a:headEnd/>
            <a:tailEnd/>
          </a:ln>
          <a:effectLst/>
        </p:spPr>
        <p:txBody>
          <a:bodyPr vert="horz" wrap="square" lIns="104296" tIns="52148" rIns="104296" bIns="52148" numCol="1" anchor="t" anchorCtr="0" compatLnSpc="1">
            <a:prstTxWarp prst="textNoShape">
              <a:avLst/>
            </a:prstTxWarp>
          </a:bodyPr>
          <a:lstStyle>
            <a:lvl1pPr algn="r">
              <a:defRPr sz="1600">
                <a:solidFill>
                  <a:schemeClr val="bg1"/>
                </a:solidFill>
              </a:defRPr>
            </a:lvl1pPr>
          </a:lstStyle>
          <a:p>
            <a:pPr eaLnBrk="0" fontAlgn="base" hangingPunct="0">
              <a:spcBef>
                <a:spcPct val="0"/>
              </a:spcBef>
              <a:spcAft>
                <a:spcPct val="0"/>
              </a:spcAft>
              <a:defRPr/>
            </a:pPr>
            <a:fld id="{2A66A362-4403-4718-B072-B01303837876}" type="slidenum">
              <a:rPr lang="en-US">
                <a:solidFill>
                  <a:srgbClr val="FFFFFF"/>
                </a:solidFill>
              </a:rPr>
              <a:pPr eaLnBrk="0" fontAlgn="base" hangingPunct="0">
                <a:spcBef>
                  <a:spcPct val="0"/>
                </a:spcBef>
                <a:spcAft>
                  <a:spcPct val="0"/>
                </a:spcAft>
                <a:defRPr/>
              </a:pPr>
              <a:t>‹#›</a:t>
            </a:fld>
            <a:endParaRPr lang="en-US">
              <a:solidFill>
                <a:srgbClr val="FFFFFF"/>
              </a:solidFill>
            </a:endParaRPr>
          </a:p>
        </p:txBody>
      </p:sp>
      <p:pic>
        <p:nvPicPr>
          <p:cNvPr id="8" name="Picture 2"/>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t="8147" b="8028"/>
          <a:stretch/>
        </p:blipFill>
        <p:spPr bwMode="auto">
          <a:xfrm>
            <a:off x="0" y="83297"/>
            <a:ext cx="2834179" cy="801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Box 18"/>
          <p:cNvSpPr txBox="1">
            <a:spLocks noChangeArrowheads="1"/>
          </p:cNvSpPr>
          <p:nvPr userDrawn="1"/>
        </p:nvSpPr>
        <p:spPr bwMode="auto">
          <a:xfrm>
            <a:off x="2791751" y="7130629"/>
            <a:ext cx="5078611" cy="536202"/>
          </a:xfrm>
          <a:prstGeom prst="rect">
            <a:avLst/>
          </a:prstGeom>
          <a:noFill/>
          <a:ln w="9525">
            <a:noFill/>
            <a:miter lim="800000"/>
            <a:headEnd/>
            <a:tailEnd/>
          </a:ln>
          <a:effectLst/>
        </p:spPr>
        <p:txBody>
          <a:bodyPr lIns="104296" tIns="52148" rIns="104296" bIns="52148">
            <a:spAutoFit/>
          </a:bodyPr>
          <a:lstStyle/>
          <a:p>
            <a:pPr algn="ctr" eaLnBrk="0" fontAlgn="base" hangingPunct="0">
              <a:spcBef>
                <a:spcPct val="50000"/>
              </a:spcBef>
              <a:spcAft>
                <a:spcPct val="0"/>
              </a:spcAft>
              <a:defRPr/>
            </a:pPr>
            <a:r>
              <a:rPr lang="en-US" sz="2800" dirty="0">
                <a:solidFill>
                  <a:srgbClr val="FFFFFF"/>
                </a:solidFill>
                <a:latin typeface="French Script MT" pitchFamily="66" charset="0"/>
              </a:rPr>
              <a:t>Progress Through Quality Education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Arial" charset="0"/>
        </a:defRPr>
      </a:lvl2pPr>
      <a:lvl3pPr algn="ctr" rtl="0" eaLnBrk="0" fontAlgn="base" hangingPunct="0">
        <a:spcBef>
          <a:spcPct val="0"/>
        </a:spcBef>
        <a:spcAft>
          <a:spcPct val="0"/>
        </a:spcAft>
        <a:defRPr sz="3600">
          <a:solidFill>
            <a:schemeClr val="tx1"/>
          </a:solidFill>
          <a:latin typeface="Arial" charset="0"/>
        </a:defRPr>
      </a:lvl3pPr>
      <a:lvl4pPr algn="ctr" rtl="0" eaLnBrk="0" fontAlgn="base" hangingPunct="0">
        <a:spcBef>
          <a:spcPct val="0"/>
        </a:spcBef>
        <a:spcAft>
          <a:spcPct val="0"/>
        </a:spcAft>
        <a:defRPr sz="3600">
          <a:solidFill>
            <a:schemeClr val="tx1"/>
          </a:solidFill>
          <a:latin typeface="Arial" charset="0"/>
        </a:defRPr>
      </a:lvl4pPr>
      <a:lvl5pPr algn="ctr" rtl="0" eaLnBrk="0" fontAlgn="base" hangingPunct="0">
        <a:spcBef>
          <a:spcPct val="0"/>
        </a:spcBef>
        <a:spcAft>
          <a:spcPct val="0"/>
        </a:spcAft>
        <a:defRPr sz="3600">
          <a:solidFill>
            <a:schemeClr val="tx1"/>
          </a:solidFill>
          <a:latin typeface="Arial" charset="0"/>
        </a:defRPr>
      </a:lvl5pPr>
      <a:lvl6pPr marL="521482" algn="ctr" rtl="0" fontAlgn="base">
        <a:spcBef>
          <a:spcPct val="0"/>
        </a:spcBef>
        <a:spcAft>
          <a:spcPct val="0"/>
        </a:spcAft>
        <a:defRPr sz="3600">
          <a:solidFill>
            <a:schemeClr val="bg1"/>
          </a:solidFill>
          <a:latin typeface="Arial" charset="0"/>
        </a:defRPr>
      </a:lvl6pPr>
      <a:lvl7pPr marL="1042965" algn="ctr" rtl="0" fontAlgn="base">
        <a:spcBef>
          <a:spcPct val="0"/>
        </a:spcBef>
        <a:spcAft>
          <a:spcPct val="0"/>
        </a:spcAft>
        <a:defRPr sz="3600">
          <a:solidFill>
            <a:schemeClr val="bg1"/>
          </a:solidFill>
          <a:latin typeface="Arial" charset="0"/>
        </a:defRPr>
      </a:lvl7pPr>
      <a:lvl8pPr marL="1564447" algn="ctr" rtl="0" fontAlgn="base">
        <a:spcBef>
          <a:spcPct val="0"/>
        </a:spcBef>
        <a:spcAft>
          <a:spcPct val="0"/>
        </a:spcAft>
        <a:defRPr sz="3600">
          <a:solidFill>
            <a:schemeClr val="bg1"/>
          </a:solidFill>
          <a:latin typeface="Arial" charset="0"/>
        </a:defRPr>
      </a:lvl8pPr>
      <a:lvl9pPr marL="2085929" algn="ctr" rtl="0" fontAlgn="base">
        <a:spcBef>
          <a:spcPct val="0"/>
        </a:spcBef>
        <a:spcAft>
          <a:spcPct val="0"/>
        </a:spcAft>
        <a:defRPr sz="3600">
          <a:solidFill>
            <a:schemeClr val="bg1"/>
          </a:solidFill>
          <a:latin typeface="Arial" charset="0"/>
        </a:defRPr>
      </a:lvl9pPr>
    </p:titleStyle>
    <p:bodyStyle>
      <a:lvl1pPr marL="391112" indent="-391112" algn="l" rtl="0" eaLnBrk="0" fontAlgn="base" hangingPunct="0">
        <a:lnSpc>
          <a:spcPts val="4400"/>
        </a:lnSpc>
        <a:spcBef>
          <a:spcPts val="0"/>
        </a:spcBef>
        <a:spcAft>
          <a:spcPct val="0"/>
        </a:spcAft>
        <a:buClr>
          <a:srgbClr val="000097"/>
        </a:buClr>
        <a:buChar char="•"/>
        <a:defRPr sz="3200">
          <a:solidFill>
            <a:schemeClr val="tx1"/>
          </a:solidFill>
          <a:latin typeface="+mn-lt"/>
          <a:ea typeface="+mn-ea"/>
          <a:cs typeface="+mn-cs"/>
        </a:defRPr>
      </a:lvl1pPr>
      <a:lvl2pPr marL="847409" indent="-325926" algn="l" rtl="0" eaLnBrk="0" fontAlgn="base" hangingPunct="0">
        <a:lnSpc>
          <a:spcPts val="4400"/>
        </a:lnSpc>
        <a:spcBef>
          <a:spcPts val="0"/>
        </a:spcBef>
        <a:spcAft>
          <a:spcPct val="0"/>
        </a:spcAft>
        <a:buClr>
          <a:schemeClr val="tx1"/>
        </a:buClr>
        <a:buFont typeface="Arial" charset="0"/>
        <a:buChar char="–"/>
        <a:defRPr sz="2700">
          <a:solidFill>
            <a:srgbClr val="000097"/>
          </a:solidFill>
          <a:latin typeface="+mn-lt"/>
        </a:defRPr>
      </a:lvl2pPr>
      <a:lvl3pPr marL="1303706" indent="-260741" algn="l" rtl="0" eaLnBrk="0" fontAlgn="base" hangingPunct="0">
        <a:lnSpc>
          <a:spcPts val="4400"/>
        </a:lnSpc>
        <a:spcBef>
          <a:spcPts val="0"/>
        </a:spcBef>
        <a:spcAft>
          <a:spcPct val="0"/>
        </a:spcAft>
        <a:buClr>
          <a:srgbClr val="000097"/>
        </a:buClr>
        <a:buFont typeface="Wingdings" pitchFamily="2" charset="2"/>
        <a:buChar char="ü"/>
        <a:defRPr sz="2300">
          <a:solidFill>
            <a:schemeClr val="tx1"/>
          </a:solidFill>
          <a:latin typeface="+mn-lt"/>
        </a:defRPr>
      </a:lvl3pPr>
      <a:lvl4pPr marL="1825188" indent="-260741" algn="l" rtl="0" eaLnBrk="0" fontAlgn="base" hangingPunct="0">
        <a:lnSpc>
          <a:spcPts val="4400"/>
        </a:lnSpc>
        <a:spcBef>
          <a:spcPts val="0"/>
        </a:spcBef>
        <a:spcAft>
          <a:spcPct val="0"/>
        </a:spcAft>
        <a:buClr>
          <a:schemeClr val="tx1"/>
        </a:buClr>
        <a:buFont typeface="Arial" charset="0"/>
        <a:buChar char="–"/>
        <a:defRPr>
          <a:solidFill>
            <a:srgbClr val="000097"/>
          </a:solidFill>
          <a:latin typeface="+mn-lt"/>
        </a:defRPr>
      </a:lvl4pPr>
      <a:lvl5pPr marL="2346670" indent="-260741" algn="l" rtl="0" eaLnBrk="0" fontAlgn="base" hangingPunct="0">
        <a:lnSpc>
          <a:spcPts val="4400"/>
        </a:lnSpc>
        <a:spcBef>
          <a:spcPts val="0"/>
        </a:spcBef>
        <a:spcAft>
          <a:spcPct val="0"/>
        </a:spcAft>
        <a:buClr>
          <a:srgbClr val="000097"/>
        </a:buClr>
        <a:buFont typeface="Arial" charset="0"/>
        <a:buChar char="»"/>
        <a:defRPr>
          <a:solidFill>
            <a:schemeClr val="tx1"/>
          </a:solidFill>
          <a:latin typeface="+mn-lt"/>
        </a:defRPr>
      </a:lvl5pPr>
      <a:lvl6pPr marL="2868153" indent="-260741" algn="l" rtl="0" fontAlgn="base">
        <a:spcBef>
          <a:spcPct val="20000"/>
        </a:spcBef>
        <a:spcAft>
          <a:spcPct val="0"/>
        </a:spcAft>
        <a:buClr>
          <a:srgbClr val="000097"/>
        </a:buClr>
        <a:buFont typeface="Arial" charset="0"/>
        <a:buChar char="»"/>
        <a:defRPr>
          <a:solidFill>
            <a:schemeClr val="tx1"/>
          </a:solidFill>
          <a:latin typeface="+mn-lt"/>
        </a:defRPr>
      </a:lvl6pPr>
      <a:lvl7pPr marL="3389635" indent="-260741" algn="l" rtl="0" fontAlgn="base">
        <a:spcBef>
          <a:spcPct val="20000"/>
        </a:spcBef>
        <a:spcAft>
          <a:spcPct val="0"/>
        </a:spcAft>
        <a:buClr>
          <a:srgbClr val="000097"/>
        </a:buClr>
        <a:buFont typeface="Arial" charset="0"/>
        <a:buChar char="»"/>
        <a:defRPr>
          <a:solidFill>
            <a:schemeClr val="tx1"/>
          </a:solidFill>
          <a:latin typeface="+mn-lt"/>
        </a:defRPr>
      </a:lvl7pPr>
      <a:lvl8pPr marL="3911117" indent="-260741" algn="l" rtl="0" fontAlgn="base">
        <a:spcBef>
          <a:spcPct val="20000"/>
        </a:spcBef>
        <a:spcAft>
          <a:spcPct val="0"/>
        </a:spcAft>
        <a:buClr>
          <a:srgbClr val="000097"/>
        </a:buClr>
        <a:buFont typeface="Arial" charset="0"/>
        <a:buChar char="»"/>
        <a:defRPr>
          <a:solidFill>
            <a:schemeClr val="tx1"/>
          </a:solidFill>
          <a:latin typeface="+mn-lt"/>
        </a:defRPr>
      </a:lvl8pPr>
      <a:lvl9pPr marL="4432600" indent="-260741" algn="l" rtl="0" fontAlgn="base">
        <a:spcBef>
          <a:spcPct val="20000"/>
        </a:spcBef>
        <a:spcAft>
          <a:spcPct val="0"/>
        </a:spcAft>
        <a:buClr>
          <a:srgbClr val="000097"/>
        </a:buClr>
        <a:buFont typeface="Arial" charset="0"/>
        <a:buChar char="»"/>
        <a:defRPr>
          <a:solidFill>
            <a:schemeClr val="tx1"/>
          </a:solidFill>
          <a:latin typeface="+mn-lt"/>
        </a:defRPr>
      </a:lvl9pPr>
    </p:bodyStyle>
    <p:otherStyle>
      <a:defPPr>
        <a:defRPr lang="en-US"/>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58D96D8-C2D3-4777-B48F-C78F8EAE2771}"/>
              </a:ext>
            </a:extLst>
          </p:cNvPr>
          <p:cNvSpPr>
            <a:spLocks noGrp="1"/>
          </p:cNvSpPr>
          <p:nvPr>
            <p:ph idx="1"/>
          </p:nvPr>
        </p:nvSpPr>
        <p:spPr/>
        <p:txBody>
          <a:bodyPr/>
          <a:lstStyle/>
          <a:p>
            <a:pPr marL="0" indent="0">
              <a:buNone/>
            </a:pPr>
            <a:endParaRPr lang="en-US" sz="3200" b="1" dirty="0">
              <a:solidFill>
                <a:srgbClr val="002060"/>
              </a:solidFill>
            </a:endParaRPr>
          </a:p>
          <a:p>
            <a:pPr marL="0" indent="0">
              <a:buNone/>
            </a:pPr>
            <a:endParaRPr lang="en-US" b="1" dirty="0">
              <a:solidFill>
                <a:srgbClr val="002060"/>
              </a:solidFill>
            </a:endParaRPr>
          </a:p>
          <a:p>
            <a:pPr marL="0" indent="0">
              <a:buNone/>
            </a:pPr>
            <a:r>
              <a:rPr lang="en-US" b="1" dirty="0" err="1" smtClean="0">
                <a:solidFill>
                  <a:srgbClr val="002060"/>
                </a:solidFill>
              </a:rPr>
              <a:t>Organisational</a:t>
            </a:r>
            <a:r>
              <a:rPr lang="en-US" b="1" dirty="0" smtClean="0">
                <a:solidFill>
                  <a:srgbClr val="002060"/>
                </a:solidFill>
              </a:rPr>
              <a:t> </a:t>
            </a:r>
            <a:r>
              <a:rPr lang="en-US" b="1" dirty="0" err="1">
                <a:solidFill>
                  <a:srgbClr val="002060"/>
                </a:solidFill>
              </a:rPr>
              <a:t>Behaviour</a:t>
            </a:r>
            <a:endParaRPr lang="en-US" b="1" dirty="0">
              <a:solidFill>
                <a:srgbClr val="002060"/>
              </a:solidFill>
            </a:endParaRPr>
          </a:p>
          <a:p>
            <a:pPr marL="0" indent="0">
              <a:buNone/>
            </a:pPr>
            <a:endParaRPr lang="en-US" b="1" dirty="0">
              <a:solidFill>
                <a:srgbClr val="002060"/>
              </a:solidFill>
            </a:endParaRPr>
          </a:p>
          <a:p>
            <a:pPr marL="0" indent="0">
              <a:buNone/>
            </a:pPr>
            <a:endParaRPr lang="en-US" b="1" dirty="0">
              <a:solidFill>
                <a:srgbClr val="C00000"/>
              </a:solidFill>
            </a:endParaRPr>
          </a:p>
          <a:p>
            <a:pPr marL="0" indent="0">
              <a:buNone/>
            </a:pPr>
            <a:r>
              <a:rPr lang="en-US" b="1" dirty="0">
                <a:solidFill>
                  <a:srgbClr val="C00000"/>
                </a:solidFill>
              </a:rPr>
              <a:t>Topic: </a:t>
            </a:r>
            <a:r>
              <a:rPr lang="en-US" b="1" dirty="0" smtClean="0">
                <a:solidFill>
                  <a:srgbClr val="C00000"/>
                </a:solidFill>
              </a:rPr>
              <a:t>Conflict II</a:t>
            </a:r>
            <a:endParaRPr lang="en-US" b="1" dirty="0">
              <a:solidFill>
                <a:srgbClr val="C00000"/>
              </a:solidFill>
            </a:endParaRPr>
          </a:p>
          <a:p>
            <a:pPr marL="0" indent="0">
              <a:buNone/>
            </a:pPr>
            <a:endParaRPr lang="en-US" b="1" dirty="0">
              <a:solidFill>
                <a:srgbClr val="002060"/>
              </a:solidFill>
            </a:endParaRPr>
          </a:p>
          <a:p>
            <a:pPr marL="0" indent="0">
              <a:buNone/>
            </a:pPr>
            <a:endParaRPr lang="en-US" b="1" dirty="0">
              <a:solidFill>
                <a:srgbClr val="002060"/>
              </a:solidFill>
            </a:endParaRPr>
          </a:p>
          <a:p>
            <a:pPr marL="0" indent="0" algn="ctr" eaLnBrk="1" hangingPunct="1">
              <a:buNone/>
              <a:defRPr/>
            </a:pPr>
            <a:r>
              <a:rPr lang="en-US" sz="2000" b="1" i="1" dirty="0" err="1" smtClean="0">
                <a:solidFill>
                  <a:srgbClr val="002060"/>
                </a:solidFill>
              </a:rPr>
              <a:t>Dr.C.Vijaya</a:t>
            </a:r>
            <a:r>
              <a:rPr lang="en-US" sz="2000" b="1" i="1" dirty="0" smtClean="0">
                <a:solidFill>
                  <a:srgbClr val="002060"/>
                </a:solidFill>
              </a:rPr>
              <a:t> </a:t>
            </a:r>
            <a:r>
              <a:rPr lang="en-US" sz="2000" b="1" i="1" dirty="0" err="1" smtClean="0">
                <a:solidFill>
                  <a:srgbClr val="002060"/>
                </a:solidFill>
              </a:rPr>
              <a:t>Banu</a:t>
            </a:r>
            <a:endParaRPr lang="en-US" sz="2000" b="1" i="1" dirty="0">
              <a:solidFill>
                <a:srgbClr val="002060"/>
              </a:solidFill>
            </a:endParaRPr>
          </a:p>
          <a:p>
            <a:pPr marL="0" indent="0" algn="ctr" eaLnBrk="1" hangingPunct="1">
              <a:buNone/>
              <a:defRPr/>
            </a:pPr>
            <a:r>
              <a:rPr lang="en-US" sz="2000" b="1" i="1" dirty="0" smtClean="0">
                <a:solidFill>
                  <a:srgbClr val="002060"/>
                </a:solidFill>
              </a:rPr>
              <a:t>Associate Professor</a:t>
            </a:r>
            <a:r>
              <a:rPr lang="en-US" sz="2000" b="1" dirty="0" smtClean="0">
                <a:solidFill>
                  <a:srgbClr val="002060"/>
                </a:solidFill>
              </a:rPr>
              <a:t>, </a:t>
            </a:r>
            <a:r>
              <a:rPr lang="en-US" sz="2000" b="1" dirty="0">
                <a:solidFill>
                  <a:srgbClr val="002060"/>
                </a:solidFill>
              </a:rPr>
              <a:t>School of Management</a:t>
            </a:r>
          </a:p>
          <a:p>
            <a:pPr marL="0" indent="0" algn="ctr" eaLnBrk="1" hangingPunct="1">
              <a:buNone/>
              <a:defRPr/>
            </a:pPr>
            <a:r>
              <a:rPr lang="en-US" sz="2000" b="1" dirty="0">
                <a:solidFill>
                  <a:srgbClr val="002060"/>
                </a:solidFill>
              </a:rPr>
              <a:t>SASTRA Deemed University, Thanjavur – 613 401</a:t>
            </a:r>
          </a:p>
          <a:p>
            <a:pPr marL="0" indent="0" algn="ctr" eaLnBrk="1" hangingPunct="1">
              <a:buNone/>
              <a:defRPr/>
            </a:pPr>
            <a:r>
              <a:rPr lang="en-US" sz="2000" b="1" dirty="0" smtClean="0">
                <a:solidFill>
                  <a:srgbClr val="C00000"/>
                </a:solidFill>
              </a:rPr>
              <a:t>vijayabanu@mba.sastra.ac.in</a:t>
            </a:r>
            <a:endParaRPr lang="en-US" sz="2000" b="1" dirty="0">
              <a:solidFill>
                <a:srgbClr val="C00000"/>
              </a:solidFill>
            </a:endParaRPr>
          </a:p>
          <a:p>
            <a:pPr marL="0" indent="0">
              <a:buNone/>
            </a:pPr>
            <a:endParaRPr lang="en-IN" dirty="0"/>
          </a:p>
        </p:txBody>
      </p:sp>
      <p:sp>
        <p:nvSpPr>
          <p:cNvPr id="4" name="Date Placeholder 3">
            <a:extLst>
              <a:ext uri="{FF2B5EF4-FFF2-40B4-BE49-F238E27FC236}">
                <a16:creationId xmlns="" xmlns:a16="http://schemas.microsoft.com/office/drawing/2014/main" id="{76E78F1E-BCE3-4B91-B0B3-00747DFD291A}"/>
              </a:ext>
            </a:extLst>
          </p:cNvPr>
          <p:cNvSpPr>
            <a:spLocks noGrp="1"/>
          </p:cNvSpPr>
          <p:nvPr>
            <p:ph type="dt" sz="half" idx="10"/>
          </p:nvPr>
        </p:nvSpPr>
        <p:spPr>
          <a:xfrm>
            <a:off x="178198" y="7225206"/>
            <a:ext cx="1446790" cy="304052"/>
          </a:xfrm>
        </p:spPr>
        <p:txBody>
          <a:bodyPr/>
          <a:lstStyle/>
          <a:p>
            <a:pPr>
              <a:defRPr/>
            </a:pPr>
            <a:endParaRPr lang="en-US" dirty="0">
              <a:solidFill>
                <a:srgbClr val="FFFFFF"/>
              </a:solidFill>
            </a:endParaRPr>
          </a:p>
        </p:txBody>
      </p:sp>
      <p:sp>
        <p:nvSpPr>
          <p:cNvPr id="5" name="Slide Number Placeholder 4">
            <a:extLst>
              <a:ext uri="{FF2B5EF4-FFF2-40B4-BE49-F238E27FC236}">
                <a16:creationId xmlns="" xmlns:a16="http://schemas.microsoft.com/office/drawing/2014/main" id="{E3DE906A-E1B5-4D32-8332-A3EC40A052EF}"/>
              </a:ext>
            </a:extLst>
          </p:cNvPr>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a:t>
            </a:fld>
            <a:endParaRPr lang="en-US">
              <a:solidFill>
                <a:srgbClr val="FFFFFF"/>
              </a:solidFill>
            </a:endParaRPr>
          </a:p>
        </p:txBody>
      </p:sp>
    </p:spTree>
    <p:extLst>
      <p:ext uri="{BB962C8B-B14F-4D97-AF65-F5344CB8AC3E}">
        <p14:creationId xmlns:p14="http://schemas.microsoft.com/office/powerpoint/2010/main" val="171944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Approach-Avoidance Conflict</a:t>
            </a:r>
            <a:endParaRPr lang="en-IN" dirty="0"/>
          </a:p>
        </p:txBody>
      </p:sp>
      <p:sp>
        <p:nvSpPr>
          <p:cNvPr id="3" name="Content Placeholder 2"/>
          <p:cNvSpPr>
            <a:spLocks noGrp="1"/>
          </p:cNvSpPr>
          <p:nvPr>
            <p:ph idx="1"/>
          </p:nvPr>
        </p:nvSpPr>
        <p:spPr/>
        <p:txBody>
          <a:bodyPr/>
          <a:lstStyle/>
          <a:p>
            <a:r>
              <a:rPr lang="en-IN" dirty="0"/>
              <a:t>This is also a most complex conflict and very </a:t>
            </a:r>
            <a:r>
              <a:rPr lang="en-IN" dirty="0" smtClean="0"/>
              <a:t>difficult to </a:t>
            </a:r>
            <a:r>
              <a:rPr lang="en-IN" dirty="0"/>
              <a:t>resolve. Because in this type of conflict a person </a:t>
            </a:r>
            <a:r>
              <a:rPr lang="en-IN" dirty="0" smtClean="0"/>
              <a:t>is both </a:t>
            </a:r>
            <a:r>
              <a:rPr lang="en-IN" dirty="0"/>
              <a:t>attracted and repelled by the same goal object.</a:t>
            </a:r>
          </a:p>
          <a:p>
            <a:r>
              <a:rPr lang="en-IN" dirty="0"/>
              <a:t>Here the goal object will have both positive </a:t>
            </a:r>
            <a:r>
              <a:rPr lang="en-IN" dirty="0" smtClean="0"/>
              <a:t>and negative </a:t>
            </a:r>
            <a:r>
              <a:rPr lang="en-IN" dirty="0"/>
              <a:t>valences.</a:t>
            </a:r>
          </a:p>
          <a:p>
            <a:r>
              <a:rPr lang="en-IN" dirty="0" smtClean="0"/>
              <a:t>The </a:t>
            </a:r>
            <a:r>
              <a:rPr lang="en-IN" dirty="0"/>
              <a:t>positive valence attracts the person, but as </a:t>
            </a:r>
            <a:r>
              <a:rPr lang="en-IN" dirty="0" smtClean="0"/>
              <a:t>he approaches</a:t>
            </a:r>
            <a:r>
              <a:rPr lang="en-IN" dirty="0"/>
              <a:t>, the negative valence repels him back.</a:t>
            </a:r>
          </a:p>
          <a:p>
            <a:r>
              <a:rPr lang="en-IN" dirty="0"/>
              <a:t>Attraction of the goal and inability to approach </a:t>
            </a:r>
            <a:r>
              <a:rPr lang="en-IN" dirty="0" smtClean="0"/>
              <a:t>it leads </a:t>
            </a:r>
            <a:r>
              <a:rPr lang="en-IN" dirty="0"/>
              <a:t>to frustration and tension</a:t>
            </a:r>
            <a:r>
              <a:rPr lang="en-IN" dirty="0" smtClean="0"/>
              <a:t>. </a:t>
            </a:r>
          </a:p>
          <a:p>
            <a:pPr lvl="1"/>
            <a:r>
              <a:rPr lang="en-IN" dirty="0" smtClean="0"/>
              <a:t>For </a:t>
            </a:r>
            <a:r>
              <a:rPr lang="en-IN" dirty="0"/>
              <a:t>example, a person is approaching to accept a </a:t>
            </a:r>
            <a:r>
              <a:rPr lang="en-IN" dirty="0" smtClean="0"/>
              <a:t>job offer</a:t>
            </a:r>
            <a:r>
              <a:rPr lang="en-IN" dirty="0"/>
              <a:t>, because the salary is attractive- but at </a:t>
            </a:r>
            <a:r>
              <a:rPr lang="en-IN" dirty="0" smtClean="0"/>
              <a:t>the same </a:t>
            </a:r>
            <a:r>
              <a:rPr lang="en-IN" dirty="0"/>
              <a:t>time he is repelled back as the job is very risky.</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10</a:t>
            </a:fld>
            <a:endParaRPr lang="en-US">
              <a:solidFill>
                <a:srgbClr val="FFFFFF"/>
              </a:solidFill>
            </a:endParaRPr>
          </a:p>
        </p:txBody>
      </p:sp>
    </p:spTree>
    <p:extLst>
      <p:ext uri="{BB962C8B-B14F-4D97-AF65-F5344CB8AC3E}">
        <p14:creationId xmlns:p14="http://schemas.microsoft.com/office/powerpoint/2010/main" val="261878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367" y="-9316"/>
            <a:ext cx="7728249" cy="622744"/>
          </a:xfrm>
        </p:spPr>
        <p:txBody>
          <a:bodyPr/>
          <a:lstStyle/>
          <a:p>
            <a:r>
              <a:rPr lang="en-IN" dirty="0"/>
              <a:t>Multiple </a:t>
            </a:r>
            <a:r>
              <a:rPr lang="en-IN" dirty="0" smtClean="0"/>
              <a:t>Approach - Avoidance Conflicts</a:t>
            </a:r>
            <a:endParaRPr lang="en-IN" dirty="0"/>
          </a:p>
        </p:txBody>
      </p:sp>
      <p:sp>
        <p:nvSpPr>
          <p:cNvPr id="3" name="Content Placeholder 2"/>
          <p:cNvSpPr>
            <a:spLocks noGrp="1"/>
          </p:cNvSpPr>
          <p:nvPr>
            <p:ph idx="1"/>
          </p:nvPr>
        </p:nvSpPr>
        <p:spPr/>
        <p:txBody>
          <a:bodyPr/>
          <a:lstStyle/>
          <a:p>
            <a:r>
              <a:rPr lang="en-IN" sz="2500" dirty="0"/>
              <a:t>Some of the situations in life we come across will involve </a:t>
            </a:r>
            <a:r>
              <a:rPr lang="en-IN" sz="2500" dirty="0" smtClean="0"/>
              <a:t>both positive </a:t>
            </a:r>
            <a:r>
              <a:rPr lang="en-IN" sz="2500" dirty="0"/>
              <a:t>and negative valences of multiple nature. Suppose </a:t>
            </a:r>
            <a:r>
              <a:rPr lang="en-IN" sz="2500" dirty="0" smtClean="0"/>
              <a:t>a woman </a:t>
            </a:r>
            <a:r>
              <a:rPr lang="en-IN" sz="2500" dirty="0"/>
              <a:t>is engaged to be married. The marriage to her </a:t>
            </a:r>
            <a:r>
              <a:rPr lang="en-IN" sz="2500" dirty="0" smtClean="0"/>
              <a:t>has positive </a:t>
            </a:r>
            <a:r>
              <a:rPr lang="en-IN" sz="2500" dirty="0"/>
              <a:t>valences like-providing security to life and marrying </a:t>
            </a:r>
            <a:r>
              <a:rPr lang="en-IN" sz="2500" dirty="0" smtClean="0"/>
              <a:t>a person </a:t>
            </a:r>
            <a:r>
              <a:rPr lang="en-IN" sz="2500" dirty="0"/>
              <a:t>whom she loves very much.</a:t>
            </a:r>
          </a:p>
          <a:p>
            <a:r>
              <a:rPr lang="en-IN" sz="2500" dirty="0" smtClean="0"/>
              <a:t>Suppose</a:t>
            </a:r>
            <a:r>
              <a:rPr lang="en-IN" sz="2500" dirty="0"/>
              <a:t>, on the other hand, if the marriage is repellent to </a:t>
            </a:r>
            <a:r>
              <a:rPr lang="en-IN" sz="2500" dirty="0" smtClean="0"/>
              <a:t>her because </a:t>
            </a:r>
            <a:r>
              <a:rPr lang="en-IN" sz="2500" dirty="0"/>
              <a:t>she has to quit her attractive job and salary</a:t>
            </a:r>
            <a:r>
              <a:rPr lang="en-IN" sz="2500" dirty="0" smtClean="0"/>
              <a:t>, recognition </a:t>
            </a:r>
            <a:r>
              <a:rPr lang="en-IN" sz="2500" dirty="0"/>
              <a:t>which makes her dependent, the situation builds </a:t>
            </a:r>
            <a:r>
              <a:rPr lang="en-IN" sz="2500" dirty="0" smtClean="0"/>
              <a:t>up tension </a:t>
            </a:r>
            <a:r>
              <a:rPr lang="en-IN" sz="2500" dirty="0"/>
              <a:t>in her.</a:t>
            </a:r>
          </a:p>
          <a:p>
            <a:r>
              <a:rPr lang="en-IN" sz="2500" dirty="0" smtClean="0"/>
              <a:t>The </a:t>
            </a:r>
            <a:r>
              <a:rPr lang="en-IN" sz="2500" dirty="0"/>
              <a:t>resolution of this conflict depends upon the sum total </a:t>
            </a:r>
            <a:r>
              <a:rPr lang="en-IN" sz="2500" dirty="0" smtClean="0"/>
              <a:t>of both </a:t>
            </a:r>
            <a:r>
              <a:rPr lang="en-IN" sz="2500" dirty="0"/>
              <a:t>valences. If the sum total of attractive valence takes </a:t>
            </a:r>
            <a:r>
              <a:rPr lang="en-IN" sz="2500" dirty="0" smtClean="0"/>
              <a:t>upper hand</a:t>
            </a:r>
            <a:r>
              <a:rPr lang="en-IN" sz="2500" dirty="0"/>
              <a:t>, she will quit the job and go for marriage; otherwise </a:t>
            </a:r>
            <a:r>
              <a:rPr lang="en-IN" sz="2500" dirty="0" smtClean="0"/>
              <a:t>she may </a:t>
            </a:r>
            <a:r>
              <a:rPr lang="en-IN" sz="2500" dirty="0"/>
              <a:t>reject marriage and continue the job if the sum total </a:t>
            </a:r>
            <a:r>
              <a:rPr lang="en-IN" sz="2500" dirty="0" smtClean="0"/>
              <a:t>of negative </a:t>
            </a:r>
            <a:r>
              <a:rPr lang="en-IN" sz="2500" dirty="0"/>
              <a:t>valence is powerful.</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11</a:t>
            </a:fld>
            <a:endParaRPr lang="en-US">
              <a:solidFill>
                <a:srgbClr val="FFFFFF"/>
              </a:solidFill>
            </a:endParaRPr>
          </a:p>
        </p:txBody>
      </p:sp>
    </p:spTree>
    <p:extLst>
      <p:ext uri="{BB962C8B-B14F-4D97-AF65-F5344CB8AC3E}">
        <p14:creationId xmlns:p14="http://schemas.microsoft.com/office/powerpoint/2010/main" val="127059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Process</a:t>
            </a:r>
            <a:endParaRPr lang="en-IN" dirty="0"/>
          </a:p>
        </p:txBody>
      </p:sp>
      <p:sp>
        <p:nvSpPr>
          <p:cNvPr id="3" name="Content Placeholder 2"/>
          <p:cNvSpPr>
            <a:spLocks noGrp="1"/>
          </p:cNvSpPr>
          <p:nvPr>
            <p:ph idx="1"/>
          </p:nvPr>
        </p:nvSpPr>
        <p:spPr/>
        <p:txBody>
          <a:bodyPr/>
          <a:lstStyle/>
          <a:p>
            <a:r>
              <a:rPr lang="en-IN" b="1" dirty="0"/>
              <a:t>Organizational conflict</a:t>
            </a:r>
            <a:r>
              <a:rPr lang="en-IN" dirty="0"/>
              <a:t> arises when the goals, interests or values of different individuals or groups are incompatible and those individuals or groups block or thwart one another’s attempts to achieve their objective. </a:t>
            </a:r>
            <a:endParaRPr lang="en-IN" dirty="0" smtClean="0"/>
          </a:p>
          <a:p>
            <a:r>
              <a:rPr lang="en-IN" dirty="0"/>
              <a:t>Conflict Process shows how conflict works within the organization</a:t>
            </a:r>
            <a:r>
              <a:rPr lang="en-IN" dirty="0" smtClean="0"/>
              <a:t>.</a:t>
            </a:r>
          </a:p>
          <a:p>
            <a:r>
              <a:rPr lang="en-IN" dirty="0"/>
              <a:t>We can identify the stages that a conflict born and grows in an organization. </a:t>
            </a:r>
            <a:endParaRPr lang="en-IN" dirty="0" smtClean="0"/>
          </a:p>
          <a:p>
            <a:r>
              <a:rPr lang="en-IN" dirty="0" smtClean="0"/>
              <a:t>In </a:t>
            </a:r>
            <a:r>
              <a:rPr lang="en-IN" dirty="0"/>
              <a:t>this </a:t>
            </a:r>
            <a:r>
              <a:rPr lang="en-IN" dirty="0" smtClean="0"/>
              <a:t>session, </a:t>
            </a:r>
            <a:r>
              <a:rPr lang="en-IN" dirty="0"/>
              <a:t>we will look at the stages of a conflict covering the birth, rise, and ending in it.</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12</a:t>
            </a:fld>
            <a:endParaRPr lang="en-US">
              <a:solidFill>
                <a:srgbClr val="FFFFFF"/>
              </a:solidFill>
            </a:endParaRPr>
          </a:p>
        </p:txBody>
      </p:sp>
    </p:spTree>
    <p:extLst>
      <p:ext uri="{BB962C8B-B14F-4D97-AF65-F5344CB8AC3E}">
        <p14:creationId xmlns:p14="http://schemas.microsoft.com/office/powerpoint/2010/main" val="26012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of Conflict</a:t>
            </a:r>
            <a:endParaRPr lang="en-IN" dirty="0"/>
          </a:p>
        </p:txBody>
      </p:sp>
      <p:sp>
        <p:nvSpPr>
          <p:cNvPr id="3" name="Content Placeholder 2"/>
          <p:cNvSpPr>
            <a:spLocks noGrp="1"/>
          </p:cNvSpPr>
          <p:nvPr>
            <p:ph idx="1"/>
          </p:nvPr>
        </p:nvSpPr>
        <p:spPr/>
        <p:txBody>
          <a:bodyPr/>
          <a:lstStyle/>
          <a:p>
            <a:r>
              <a:rPr lang="en-IN" dirty="0"/>
              <a:t>Conflict Process consists of five stages that show how conflict begins, grows, and unfolds among individuals or groups with different goals, interests or values of the organization</a:t>
            </a:r>
            <a:r>
              <a:rPr lang="en-IN" dirty="0" smtClean="0"/>
              <a:t>.</a:t>
            </a:r>
          </a:p>
          <a:p>
            <a:r>
              <a:rPr lang="en-IN" b="1" dirty="0" smtClean="0"/>
              <a:t>Five </a:t>
            </a:r>
            <a:r>
              <a:rPr lang="en-IN" b="1" dirty="0"/>
              <a:t>Stages </a:t>
            </a:r>
            <a:r>
              <a:rPr lang="en-IN" b="1" dirty="0" smtClean="0"/>
              <a:t>of Conflict </a:t>
            </a:r>
            <a:r>
              <a:rPr lang="en-IN" b="1" dirty="0"/>
              <a:t>Process are;</a:t>
            </a:r>
          </a:p>
          <a:p>
            <a:pPr marL="1035833" lvl="1" indent="-514350">
              <a:buFont typeface="+mj-lt"/>
              <a:buAutoNum type="arabicPeriod"/>
            </a:pPr>
            <a:r>
              <a:rPr lang="en-IN" dirty="0"/>
              <a:t>Potential Opposition or Incompatibility.</a:t>
            </a:r>
          </a:p>
          <a:p>
            <a:pPr marL="1035833" lvl="1" indent="-514350">
              <a:buFont typeface="+mj-lt"/>
              <a:buAutoNum type="arabicPeriod"/>
            </a:pPr>
            <a:r>
              <a:rPr lang="en-IN" dirty="0"/>
              <a:t>Cognition and Personalization.</a:t>
            </a:r>
          </a:p>
          <a:p>
            <a:pPr marL="1035833" lvl="1" indent="-514350">
              <a:buFont typeface="+mj-lt"/>
              <a:buAutoNum type="arabicPeriod"/>
            </a:pPr>
            <a:r>
              <a:rPr lang="en-IN" dirty="0"/>
              <a:t>Intentions.</a:t>
            </a:r>
          </a:p>
          <a:p>
            <a:pPr marL="1035833" lvl="1" indent="-514350">
              <a:buFont typeface="+mj-lt"/>
              <a:buAutoNum type="arabicPeriod"/>
            </a:pPr>
            <a:r>
              <a:rPr lang="en-IN" dirty="0"/>
              <a:t>Behavior.</a:t>
            </a:r>
          </a:p>
          <a:p>
            <a:pPr marL="1035833" lvl="1" indent="-514350">
              <a:buFont typeface="+mj-lt"/>
              <a:buAutoNum type="arabicPeriod"/>
            </a:pPr>
            <a:r>
              <a:rPr lang="en-IN" dirty="0"/>
              <a:t>Outcomes.</a:t>
            </a:r>
          </a:p>
          <a:p>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13</a:t>
            </a:fld>
            <a:endParaRPr lang="en-US">
              <a:solidFill>
                <a:srgbClr val="FFFFFF"/>
              </a:solidFill>
            </a:endParaRPr>
          </a:p>
        </p:txBody>
      </p:sp>
    </p:spTree>
    <p:extLst>
      <p:ext uri="{BB962C8B-B14F-4D97-AF65-F5344CB8AC3E}">
        <p14:creationId xmlns:p14="http://schemas.microsoft.com/office/powerpoint/2010/main" val="391819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Process – 5 Stages</a:t>
            </a: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14</a:t>
            </a:fld>
            <a:endParaRPr lang="en-US">
              <a:solidFill>
                <a:srgbClr val="FFFFFF"/>
              </a:solidFill>
            </a:endParaRPr>
          </a:p>
        </p:txBody>
      </p:sp>
      <p:pic>
        <p:nvPicPr>
          <p:cNvPr id="1026" name="Picture 2" descr="5 Stages of Conflict Proce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9411" y="1266031"/>
            <a:ext cx="10269655"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62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6370539" cy="1090200"/>
          </a:xfrm>
        </p:spPr>
        <p:txBody>
          <a:bodyPr/>
          <a:lstStyle/>
          <a:p>
            <a:r>
              <a:rPr lang="en-IN" dirty="0"/>
              <a:t>5 Conflict-Handling Intention</a:t>
            </a:r>
            <a:br>
              <a:rPr lang="en-IN" dirty="0"/>
            </a:br>
            <a:endParaRPr lang="en-IN" dirty="0"/>
          </a:p>
        </p:txBody>
      </p:sp>
      <p:sp>
        <p:nvSpPr>
          <p:cNvPr id="3" name="Content Placeholder 2"/>
          <p:cNvSpPr>
            <a:spLocks noGrp="1"/>
          </p:cNvSpPr>
          <p:nvPr>
            <p:ph idx="1"/>
          </p:nvPr>
        </p:nvSpPr>
        <p:spPr/>
        <p:txBody>
          <a:bodyPr/>
          <a:lstStyle/>
          <a:p>
            <a:r>
              <a:rPr lang="en-IN" dirty="0"/>
              <a:t> To put this model into simpler words, the five stages can be regarded as </a:t>
            </a:r>
            <a:endParaRPr lang="en-IN" dirty="0" smtClean="0"/>
          </a:p>
          <a:p>
            <a:pPr lvl="1"/>
            <a:r>
              <a:rPr lang="en-IN" dirty="0" smtClean="0"/>
              <a:t>1</a:t>
            </a:r>
            <a:r>
              <a:rPr lang="en-IN" dirty="0"/>
              <a:t>) the cause, </a:t>
            </a:r>
            <a:endParaRPr lang="en-IN" dirty="0" smtClean="0"/>
          </a:p>
          <a:p>
            <a:pPr lvl="1"/>
            <a:r>
              <a:rPr lang="en-IN" dirty="0" smtClean="0"/>
              <a:t>2</a:t>
            </a:r>
            <a:r>
              <a:rPr lang="en-IN" dirty="0"/>
              <a:t>) realizing the conflict </a:t>
            </a:r>
            <a:endParaRPr lang="en-IN" dirty="0" smtClean="0"/>
          </a:p>
          <a:p>
            <a:pPr lvl="1"/>
            <a:r>
              <a:rPr lang="en-IN" dirty="0" smtClean="0"/>
              <a:t>3</a:t>
            </a:r>
            <a:r>
              <a:rPr lang="en-IN" dirty="0"/>
              <a:t>) the approach to handle the conflict </a:t>
            </a:r>
            <a:endParaRPr lang="en-IN" dirty="0" smtClean="0"/>
          </a:p>
          <a:p>
            <a:pPr lvl="1"/>
            <a:r>
              <a:rPr lang="en-IN" dirty="0" smtClean="0"/>
              <a:t>4</a:t>
            </a:r>
            <a:r>
              <a:rPr lang="en-IN" dirty="0"/>
              <a:t>) the actual actions taken by conflicting parties </a:t>
            </a:r>
            <a:endParaRPr lang="en-IN" dirty="0" smtClean="0"/>
          </a:p>
          <a:p>
            <a:pPr lvl="1"/>
            <a:r>
              <a:rPr lang="en-IN" dirty="0" smtClean="0"/>
              <a:t>5</a:t>
            </a:r>
            <a:r>
              <a:rPr lang="en-IN" dirty="0"/>
              <a:t>) the outcome of the conflict resolution</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15</a:t>
            </a:fld>
            <a:endParaRPr lang="en-US">
              <a:solidFill>
                <a:srgbClr val="FFFFFF"/>
              </a:solidFill>
            </a:endParaRPr>
          </a:p>
        </p:txBody>
      </p:sp>
    </p:spTree>
    <p:extLst>
      <p:ext uri="{BB962C8B-B14F-4D97-AF65-F5344CB8AC3E}">
        <p14:creationId xmlns:p14="http://schemas.microsoft.com/office/powerpoint/2010/main" val="3093535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6370539" cy="597757"/>
          </a:xfrm>
        </p:spPr>
        <p:txBody>
          <a:bodyPr/>
          <a:lstStyle/>
          <a:p>
            <a:r>
              <a:rPr lang="en-IN" dirty="0"/>
              <a:t>Stage </a:t>
            </a:r>
            <a:r>
              <a:rPr lang="en-IN" dirty="0" smtClean="0"/>
              <a:t>1</a:t>
            </a:r>
            <a:endParaRPr lang="en-IN" dirty="0"/>
          </a:p>
        </p:txBody>
      </p:sp>
      <p:sp>
        <p:nvSpPr>
          <p:cNvPr id="3" name="Content Placeholder 2"/>
          <p:cNvSpPr>
            <a:spLocks noGrp="1"/>
          </p:cNvSpPr>
          <p:nvPr>
            <p:ph idx="1"/>
          </p:nvPr>
        </p:nvSpPr>
        <p:spPr/>
        <p:txBody>
          <a:bodyPr/>
          <a:lstStyle/>
          <a:p>
            <a:pPr marL="0" indent="0">
              <a:buNone/>
            </a:pPr>
            <a:r>
              <a:rPr lang="en-IN" b="1" dirty="0"/>
              <a:t>Stage 1: Potential Opposition or Incompatibility</a:t>
            </a:r>
          </a:p>
          <a:p>
            <a:pPr>
              <a:lnSpc>
                <a:spcPct val="100000"/>
              </a:lnSpc>
            </a:pPr>
            <a:r>
              <a:rPr lang="en-IN" sz="3000" dirty="0"/>
              <a:t>The first step in the conflict process is the presence of conditions that create opportunities for conflict to develop. </a:t>
            </a:r>
            <a:endParaRPr lang="en-IN" sz="3000" dirty="0" smtClean="0"/>
          </a:p>
          <a:p>
            <a:pPr>
              <a:lnSpc>
                <a:spcPct val="100000"/>
              </a:lnSpc>
            </a:pPr>
            <a:r>
              <a:rPr lang="en-IN" sz="3000" dirty="0" smtClean="0"/>
              <a:t>These </a:t>
            </a:r>
            <a:r>
              <a:rPr lang="en-IN" sz="3000" dirty="0"/>
              <a:t>cause or create opportunities for organizational conflict to rise.</a:t>
            </a:r>
          </a:p>
          <a:p>
            <a:pPr>
              <a:lnSpc>
                <a:spcPct val="100000"/>
              </a:lnSpc>
            </a:pPr>
            <a:r>
              <a:rPr lang="en-IN" sz="3000" dirty="0"/>
              <a:t>They need not lead directly to conflict, but one of these conditions is necessary if the conflict is to surface.</a:t>
            </a:r>
          </a:p>
          <a:p>
            <a:pPr>
              <a:lnSpc>
                <a:spcPct val="100000"/>
              </a:lnSpc>
            </a:pPr>
            <a:r>
              <a:rPr lang="en-IN" sz="3000" dirty="0"/>
              <a:t>For simplicity’s sake, these conditions have been condensed into three general categories</a:t>
            </a:r>
            <a:r>
              <a:rPr lang="en-IN" sz="3000" dirty="0" smtClean="0"/>
              <a:t>.</a:t>
            </a:r>
          </a:p>
          <a:p>
            <a:pPr lvl="1">
              <a:lnSpc>
                <a:spcPct val="100000"/>
              </a:lnSpc>
            </a:pPr>
            <a:r>
              <a:rPr lang="en-IN" sz="3000" dirty="0" smtClean="0"/>
              <a:t>Communication</a:t>
            </a:r>
            <a:r>
              <a:rPr lang="en-IN" sz="3000" dirty="0"/>
              <a:t>,</a:t>
            </a:r>
          </a:p>
          <a:p>
            <a:pPr lvl="1">
              <a:lnSpc>
                <a:spcPct val="100000"/>
              </a:lnSpc>
            </a:pPr>
            <a:r>
              <a:rPr lang="en-IN" sz="3000" dirty="0"/>
              <a:t>Structure, and</a:t>
            </a:r>
          </a:p>
          <a:p>
            <a:pPr lvl="1">
              <a:lnSpc>
                <a:spcPct val="100000"/>
              </a:lnSpc>
            </a:pPr>
            <a:r>
              <a:rPr lang="en-IN" sz="3000" dirty="0"/>
              <a:t>Personal Variables</a:t>
            </a:r>
            <a:r>
              <a:rPr lang="en-IN" dirty="0"/>
              <a:t>.</a:t>
            </a:r>
          </a:p>
          <a:p>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16</a:t>
            </a:fld>
            <a:endParaRPr lang="en-US">
              <a:solidFill>
                <a:srgbClr val="FFFFFF"/>
              </a:solidFill>
            </a:endParaRPr>
          </a:p>
        </p:txBody>
      </p:sp>
    </p:spTree>
    <p:extLst>
      <p:ext uri="{BB962C8B-B14F-4D97-AF65-F5344CB8AC3E}">
        <p14:creationId xmlns:p14="http://schemas.microsoft.com/office/powerpoint/2010/main" val="1058220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Stage 1</a:t>
            </a:r>
          </a:p>
        </p:txBody>
      </p:sp>
      <p:sp>
        <p:nvSpPr>
          <p:cNvPr id="3" name="Content Placeholder 2"/>
          <p:cNvSpPr>
            <a:spLocks noGrp="1"/>
          </p:cNvSpPr>
          <p:nvPr>
            <p:ph idx="1"/>
          </p:nvPr>
        </p:nvSpPr>
        <p:spPr/>
        <p:txBody>
          <a:bodyPr/>
          <a:lstStyle/>
          <a:p>
            <a:r>
              <a:rPr lang="en-IN" b="1" dirty="0" smtClean="0"/>
              <a:t>Communications</a:t>
            </a:r>
          </a:p>
          <a:p>
            <a:pPr lvl="1"/>
            <a:r>
              <a:rPr lang="en-IN" dirty="0"/>
              <a:t>Different words connotations, jargon insufficient exchange of information and noise in the communication channel are all antecedent conditions to conflict.</a:t>
            </a:r>
          </a:p>
          <a:p>
            <a:pPr lvl="1"/>
            <a:r>
              <a:rPr lang="en-IN" dirty="0"/>
              <a:t>Too much communication, as well as too little communication, can lay the foundation for conflict.</a:t>
            </a:r>
          </a:p>
          <a:p>
            <a:endParaRPr lang="en-IN" b="1"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17</a:t>
            </a:fld>
            <a:endParaRPr lang="en-US">
              <a:solidFill>
                <a:srgbClr val="FFFFFF"/>
              </a:solidFill>
            </a:endParaRPr>
          </a:p>
        </p:txBody>
      </p:sp>
    </p:spTree>
    <p:extLst>
      <p:ext uri="{BB962C8B-B14F-4D97-AF65-F5344CB8AC3E}">
        <p14:creationId xmlns:p14="http://schemas.microsoft.com/office/powerpoint/2010/main" val="1013388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Stage 1</a:t>
            </a:r>
          </a:p>
        </p:txBody>
      </p:sp>
      <p:sp>
        <p:nvSpPr>
          <p:cNvPr id="3" name="Content Placeholder 2"/>
          <p:cNvSpPr>
            <a:spLocks noGrp="1"/>
          </p:cNvSpPr>
          <p:nvPr>
            <p:ph idx="1"/>
          </p:nvPr>
        </p:nvSpPr>
        <p:spPr/>
        <p:txBody>
          <a:bodyPr/>
          <a:lstStyle/>
          <a:p>
            <a:r>
              <a:rPr lang="en-IN" b="1" dirty="0"/>
              <a:t>Structure</a:t>
            </a:r>
            <a:endParaRPr lang="en-US" b="1" dirty="0"/>
          </a:p>
          <a:p>
            <a:pPr lvl="1">
              <a:lnSpc>
                <a:spcPct val="100000"/>
              </a:lnSpc>
            </a:pPr>
            <a:r>
              <a:rPr lang="en-IN" sz="2400" dirty="0"/>
              <a:t>The term structure is used to include variables such as size, the degree of specialization in the tasks assigned to group members, jurisdictional clarity, members / goal compatibility, leadership styles, reward systems and the degree of dependence between groups.</a:t>
            </a:r>
          </a:p>
          <a:p>
            <a:pPr lvl="1">
              <a:lnSpc>
                <a:spcPct val="100000"/>
              </a:lnSpc>
            </a:pPr>
            <a:r>
              <a:rPr lang="en-IN" sz="2400" dirty="0"/>
              <a:t>The size and specialization act as forces to stimulate conflict. The larger the group and the more specialized its activities, the greater the likelihood of conflict. Tenure and conflict are inversely related.</a:t>
            </a:r>
          </a:p>
          <a:p>
            <a:pPr lvl="1">
              <a:lnSpc>
                <a:spcPct val="100000"/>
              </a:lnSpc>
            </a:pPr>
            <a:r>
              <a:rPr lang="en-IN" sz="2400" dirty="0"/>
              <a:t>The potential for conflicts tends to be greatest when group members are younger and when turnover is high. </a:t>
            </a:r>
          </a:p>
          <a:p>
            <a:pPr lvl="1">
              <a:lnSpc>
                <a:spcPct val="100000"/>
              </a:lnSpc>
            </a:pPr>
            <a:r>
              <a:rPr lang="en-IN" sz="2400" dirty="0"/>
              <a:t>In defining where responsibility for action lies; the greater the ambiguity is the greater the potential for conflict to the surface. Such Jurisdictional ambiguity increases inter-group fighting for control or resources and territory</a:t>
            </a:r>
          </a:p>
          <a:p>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18</a:t>
            </a:fld>
            <a:endParaRPr lang="en-US">
              <a:solidFill>
                <a:srgbClr val="FFFFFF"/>
              </a:solidFill>
            </a:endParaRPr>
          </a:p>
        </p:txBody>
      </p:sp>
    </p:spTree>
    <p:extLst>
      <p:ext uri="{BB962C8B-B14F-4D97-AF65-F5344CB8AC3E}">
        <p14:creationId xmlns:p14="http://schemas.microsoft.com/office/powerpoint/2010/main" val="3748795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Stage 1</a:t>
            </a:r>
          </a:p>
        </p:txBody>
      </p:sp>
      <p:sp>
        <p:nvSpPr>
          <p:cNvPr id="3" name="Content Placeholder 2"/>
          <p:cNvSpPr>
            <a:spLocks noGrp="1"/>
          </p:cNvSpPr>
          <p:nvPr>
            <p:ph idx="1"/>
          </p:nvPr>
        </p:nvSpPr>
        <p:spPr/>
        <p:txBody>
          <a:bodyPr/>
          <a:lstStyle/>
          <a:p>
            <a:r>
              <a:rPr lang="en-IN" b="1" dirty="0"/>
              <a:t>Personal </a:t>
            </a:r>
            <a:r>
              <a:rPr lang="en-IN" b="1" dirty="0" smtClean="0"/>
              <a:t>Variables</a:t>
            </a:r>
          </a:p>
          <a:p>
            <a:pPr lvl="1"/>
            <a:r>
              <a:rPr lang="en-IN" dirty="0" smtClean="0"/>
              <a:t>Certain </a:t>
            </a:r>
            <a:r>
              <a:rPr lang="en-IN" dirty="0"/>
              <a:t>personality types- for example, individuals who are highly authoritarian and dogmatic- lead to potential conflict. Another reason for the conflict is the difference in value </a:t>
            </a:r>
            <a:r>
              <a:rPr lang="en-IN" dirty="0" smtClean="0"/>
              <a:t>systems.</a:t>
            </a:r>
          </a:p>
          <a:p>
            <a:pPr lvl="1"/>
            <a:r>
              <a:rPr lang="en-IN" dirty="0" smtClean="0"/>
              <a:t>Value </a:t>
            </a:r>
            <a:r>
              <a:rPr lang="en-IN" dirty="0"/>
              <a:t>differences are the best explanations of diverse issues such as prejudice disagreements over one’s contribution to the group and rewards one deserves.</a:t>
            </a:r>
          </a:p>
          <a:p>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19</a:t>
            </a:fld>
            <a:endParaRPr lang="en-US">
              <a:solidFill>
                <a:srgbClr val="FFFFFF"/>
              </a:solidFill>
            </a:endParaRPr>
          </a:p>
        </p:txBody>
      </p:sp>
    </p:spTree>
    <p:extLst>
      <p:ext uri="{BB962C8B-B14F-4D97-AF65-F5344CB8AC3E}">
        <p14:creationId xmlns:p14="http://schemas.microsoft.com/office/powerpoint/2010/main" val="2223432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Conflict</a:t>
            </a:r>
          </a:p>
        </p:txBody>
      </p:sp>
      <p:sp>
        <p:nvSpPr>
          <p:cNvPr id="3" name="Content Placeholder 2"/>
          <p:cNvSpPr>
            <a:spLocks noGrp="1"/>
          </p:cNvSpPr>
          <p:nvPr>
            <p:ph idx="1"/>
          </p:nvPr>
        </p:nvSpPr>
        <p:spPr/>
        <p:txBody>
          <a:bodyPr/>
          <a:lstStyle/>
          <a:p>
            <a:r>
              <a:rPr lang="en-IN" dirty="0" smtClean="0"/>
              <a:t>Task Conflict</a:t>
            </a:r>
          </a:p>
          <a:p>
            <a:pPr lvl="1"/>
            <a:r>
              <a:rPr lang="en-IN" dirty="0" smtClean="0"/>
              <a:t>Conflicts </a:t>
            </a:r>
            <a:r>
              <a:rPr lang="en-IN" dirty="0"/>
              <a:t>over content and goals of the </a:t>
            </a:r>
            <a:r>
              <a:rPr lang="en-IN" dirty="0" smtClean="0"/>
              <a:t>work.</a:t>
            </a:r>
          </a:p>
          <a:p>
            <a:r>
              <a:rPr lang="en-IN" dirty="0" smtClean="0"/>
              <a:t>Relationship Conflict</a:t>
            </a:r>
          </a:p>
          <a:p>
            <a:pPr lvl="1"/>
            <a:r>
              <a:rPr lang="en-IN" dirty="0" smtClean="0"/>
              <a:t>Conflict </a:t>
            </a:r>
            <a:r>
              <a:rPr lang="en-IN" dirty="0"/>
              <a:t>based on interpersonal relationships</a:t>
            </a:r>
            <a:r>
              <a:rPr lang="en-IN" dirty="0" smtClean="0"/>
              <a:t>.</a:t>
            </a:r>
          </a:p>
          <a:p>
            <a:r>
              <a:rPr lang="en-IN" dirty="0" smtClean="0"/>
              <a:t>Process Conflict</a:t>
            </a:r>
          </a:p>
          <a:p>
            <a:pPr lvl="1"/>
            <a:r>
              <a:rPr lang="en-IN" dirty="0" smtClean="0"/>
              <a:t>Conflict </a:t>
            </a:r>
            <a:r>
              <a:rPr lang="en-IN" dirty="0"/>
              <a:t>over how work gets done.</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a:t>
            </a:fld>
            <a:endParaRPr lang="en-US">
              <a:solidFill>
                <a:srgbClr val="FFFFFF"/>
              </a:solidFill>
            </a:endParaRPr>
          </a:p>
        </p:txBody>
      </p:sp>
    </p:spTree>
    <p:extLst>
      <p:ext uri="{BB962C8B-B14F-4D97-AF65-F5344CB8AC3E}">
        <p14:creationId xmlns:p14="http://schemas.microsoft.com/office/powerpoint/2010/main" val="348271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Stage </a:t>
            </a:r>
            <a:r>
              <a:rPr lang="en-IN" dirty="0" smtClean="0"/>
              <a:t>2</a:t>
            </a:r>
            <a:endParaRPr lang="en-IN" dirty="0"/>
          </a:p>
        </p:txBody>
      </p:sp>
      <p:sp>
        <p:nvSpPr>
          <p:cNvPr id="3" name="Content Placeholder 2"/>
          <p:cNvSpPr>
            <a:spLocks noGrp="1"/>
          </p:cNvSpPr>
          <p:nvPr>
            <p:ph idx="1"/>
          </p:nvPr>
        </p:nvSpPr>
        <p:spPr/>
        <p:txBody>
          <a:bodyPr/>
          <a:lstStyle/>
          <a:p>
            <a:pPr>
              <a:lnSpc>
                <a:spcPct val="100000"/>
              </a:lnSpc>
            </a:pPr>
            <a:r>
              <a:rPr lang="en-IN" sz="2800" b="1" dirty="0"/>
              <a:t>Cognition and Personalization</a:t>
            </a:r>
          </a:p>
          <a:p>
            <a:pPr lvl="1">
              <a:lnSpc>
                <a:spcPct val="100000"/>
              </a:lnSpc>
            </a:pPr>
            <a:r>
              <a:rPr lang="en-IN" sz="2400" b="1" dirty="0" smtClean="0">
                <a:solidFill>
                  <a:srgbClr val="C00000"/>
                </a:solidFill>
              </a:rPr>
              <a:t>Perceive Conflict: </a:t>
            </a:r>
            <a:r>
              <a:rPr lang="en-IN" sz="2400" dirty="0" smtClean="0"/>
              <a:t>Conflict </a:t>
            </a:r>
            <a:r>
              <a:rPr lang="en-IN" sz="2400" dirty="0"/>
              <a:t>must be perceived by the parties to it whether or not the conflict exists is a perception </a:t>
            </a:r>
            <a:r>
              <a:rPr lang="en-IN" sz="2400" dirty="0" smtClean="0"/>
              <a:t>issue.</a:t>
            </a:r>
          </a:p>
          <a:p>
            <a:pPr lvl="1">
              <a:lnSpc>
                <a:spcPct val="100000"/>
              </a:lnSpc>
            </a:pPr>
            <a:r>
              <a:rPr lang="en-IN" sz="2400" dirty="0" smtClean="0"/>
              <a:t>If </a:t>
            </a:r>
            <a:r>
              <a:rPr lang="en-IN" sz="2400" dirty="0"/>
              <a:t>no one is aware of a conflict, then it is generally agreed that no conflict exists. Because conflict is perceived does not mean that is personalized</a:t>
            </a:r>
            <a:r>
              <a:rPr lang="en-IN" sz="2400" dirty="0" smtClean="0"/>
              <a:t>.</a:t>
            </a:r>
          </a:p>
          <a:p>
            <a:pPr lvl="1">
              <a:lnSpc>
                <a:spcPct val="100000"/>
              </a:lnSpc>
            </a:pPr>
            <a:r>
              <a:rPr lang="en-IN" sz="2400" b="1" dirty="0" smtClean="0">
                <a:solidFill>
                  <a:srgbClr val="C00000"/>
                </a:solidFill>
              </a:rPr>
              <a:t>Felt Conflict: </a:t>
            </a:r>
            <a:r>
              <a:rPr lang="en-IN" sz="2400" dirty="0" smtClean="0"/>
              <a:t>The </a:t>
            </a:r>
            <a:r>
              <a:rPr lang="en-IN" sz="2400" dirty="0"/>
              <a:t>place in the process where the parties decide what the conflict is about and emotions play a major role in shaping perception</a:t>
            </a:r>
            <a:r>
              <a:rPr lang="en-IN" sz="2400" dirty="0" smtClean="0"/>
              <a:t>. (Anxiety, tenseness, stress etc..)</a:t>
            </a:r>
            <a:endParaRPr lang="en-IN" sz="2400" dirty="0"/>
          </a:p>
          <a:p>
            <a:pPr lvl="2"/>
            <a:r>
              <a:rPr lang="en-IN" dirty="0"/>
              <a:t>For example</a:t>
            </a:r>
            <a:r>
              <a:rPr lang="en-IN" dirty="0" smtClean="0"/>
              <a:t>; A </a:t>
            </a:r>
            <a:r>
              <a:rPr lang="en-IN" dirty="0"/>
              <a:t>may be aware that B and A are in serious disagreements but it may not make A tense </a:t>
            </a:r>
            <a:r>
              <a:rPr lang="en-IN" dirty="0" smtClean="0"/>
              <a:t>and </a:t>
            </a:r>
            <a:r>
              <a:rPr lang="en-IN" dirty="0"/>
              <a:t>it may have no effect whatsoever on A’s affection towards B.</a:t>
            </a:r>
          </a:p>
          <a:p>
            <a:pPr lvl="2"/>
            <a:r>
              <a:rPr lang="en-IN" dirty="0" smtClean="0"/>
              <a:t>It </a:t>
            </a:r>
            <a:r>
              <a:rPr lang="en-IN" dirty="0"/>
              <a:t>is the felt level when individuals become emotionally involved that parties experience anxiety, tension or hostility.</a:t>
            </a:r>
            <a:r>
              <a:rPr lang="en-US" dirty="0" smtClean="0"/>
              <a:t> </a:t>
            </a: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20</a:t>
            </a:fld>
            <a:endParaRPr lang="en-US">
              <a:solidFill>
                <a:srgbClr val="FFFFFF"/>
              </a:solidFill>
            </a:endParaRPr>
          </a:p>
        </p:txBody>
      </p:sp>
    </p:spTree>
    <p:extLst>
      <p:ext uri="{BB962C8B-B14F-4D97-AF65-F5344CB8AC3E}">
        <p14:creationId xmlns:p14="http://schemas.microsoft.com/office/powerpoint/2010/main" val="263727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Stage </a:t>
            </a:r>
            <a:r>
              <a:rPr lang="en-IN" dirty="0" smtClean="0"/>
              <a:t>3</a:t>
            </a:r>
            <a:endParaRPr lang="en-IN" dirty="0"/>
          </a:p>
        </p:txBody>
      </p:sp>
      <p:sp>
        <p:nvSpPr>
          <p:cNvPr id="3" name="Content Placeholder 2"/>
          <p:cNvSpPr>
            <a:spLocks noGrp="1"/>
          </p:cNvSpPr>
          <p:nvPr>
            <p:ph idx="1"/>
          </p:nvPr>
        </p:nvSpPr>
        <p:spPr/>
        <p:txBody>
          <a:bodyPr/>
          <a:lstStyle/>
          <a:p>
            <a:r>
              <a:rPr lang="en-IN" b="1" dirty="0"/>
              <a:t>Intentions</a:t>
            </a:r>
          </a:p>
          <a:p>
            <a:pPr lvl="1"/>
            <a:r>
              <a:rPr lang="en-IN" dirty="0"/>
              <a:t>Intentions are decisions to act in a given way, intentions intervene between people’s perception and emotions and their overt </a:t>
            </a:r>
            <a:r>
              <a:rPr lang="en-IN" dirty="0" smtClean="0"/>
              <a:t>behavior.</a:t>
            </a:r>
          </a:p>
          <a:p>
            <a:pPr lvl="2"/>
            <a:r>
              <a:rPr lang="en-IN" b="1" dirty="0" smtClean="0"/>
              <a:t>Overt Behavior</a:t>
            </a:r>
            <a:r>
              <a:rPr lang="en-IN" dirty="0"/>
              <a:t> that can be observed by someone other than the person performing it (i.e. singing, screaming, laughing, smoking, eating, etc.).</a:t>
            </a:r>
            <a:endParaRPr lang="en-IN" dirty="0" smtClean="0"/>
          </a:p>
          <a:p>
            <a:pPr lvl="1"/>
            <a:r>
              <a:rPr lang="en-IN" dirty="0"/>
              <a:t>Using two dimensions </a:t>
            </a:r>
            <a:endParaRPr lang="en-IN" dirty="0" smtClean="0"/>
          </a:p>
          <a:p>
            <a:pPr lvl="2"/>
            <a:r>
              <a:rPr lang="en-IN" dirty="0" smtClean="0"/>
              <a:t>COOPERATIVENESS </a:t>
            </a:r>
            <a:r>
              <a:rPr lang="en-IN" dirty="0"/>
              <a:t>(the degree to which one party attempts to satisfy the other party’s concerns) and </a:t>
            </a:r>
            <a:endParaRPr lang="en-IN" dirty="0" smtClean="0"/>
          </a:p>
          <a:p>
            <a:pPr lvl="2"/>
            <a:r>
              <a:rPr lang="en-IN" dirty="0" smtClean="0"/>
              <a:t>ASSERTIVENESS </a:t>
            </a:r>
            <a:r>
              <a:rPr lang="en-IN" dirty="0"/>
              <a:t>(the degree to which one party attempts to satisfy his or her concerns) </a:t>
            </a:r>
            <a:endParaRPr lang="en-IN" dirty="0" smtClean="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21</a:t>
            </a:fld>
            <a:endParaRPr lang="en-US">
              <a:solidFill>
                <a:srgbClr val="FFFFFF"/>
              </a:solidFill>
            </a:endParaRPr>
          </a:p>
        </p:txBody>
      </p:sp>
    </p:spTree>
    <p:extLst>
      <p:ext uri="{BB962C8B-B14F-4D97-AF65-F5344CB8AC3E}">
        <p14:creationId xmlns:p14="http://schemas.microsoft.com/office/powerpoint/2010/main" val="163521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3</a:t>
            </a:r>
            <a:endParaRPr lang="en-IN" dirty="0"/>
          </a:p>
        </p:txBody>
      </p:sp>
      <p:sp>
        <p:nvSpPr>
          <p:cNvPr id="3" name="Content Placeholder 2"/>
          <p:cNvSpPr>
            <a:spLocks noGrp="1"/>
          </p:cNvSpPr>
          <p:nvPr>
            <p:ph idx="1"/>
          </p:nvPr>
        </p:nvSpPr>
        <p:spPr/>
        <p:txBody>
          <a:bodyPr/>
          <a:lstStyle/>
          <a:p>
            <a:pPr marL="391112" lvl="2" indent="-391112">
              <a:buFontTx/>
              <a:buChar char="•"/>
            </a:pPr>
            <a:r>
              <a:rPr lang="en-IN" dirty="0"/>
              <a:t>Five conflict-handling intentions can be identified.</a:t>
            </a:r>
          </a:p>
          <a:p>
            <a:pPr marL="0" indent="0">
              <a:buNone/>
            </a:pP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22</a:t>
            </a:fld>
            <a:endParaRPr lang="en-US">
              <a:solidFill>
                <a:srgbClr val="FFFFFF"/>
              </a:solidFill>
            </a:endParaRPr>
          </a:p>
        </p:txBody>
      </p:sp>
      <p:pic>
        <p:nvPicPr>
          <p:cNvPr id="3078" name="Picture 6" descr="5 Stages of Conflict Process: How it Works within Organ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6" y="1494631"/>
            <a:ext cx="9982200" cy="5436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41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6370539" cy="1090200"/>
          </a:xfrm>
        </p:spPr>
        <p:txBody>
          <a:bodyPr/>
          <a:lstStyle/>
          <a:p>
            <a:r>
              <a:rPr lang="en-IN" dirty="0"/>
              <a:t>5 Conflict-Handling Intention</a:t>
            </a:r>
            <a:br>
              <a:rPr lang="en-IN" dirty="0"/>
            </a:br>
            <a:endParaRPr lang="en-IN" dirty="0"/>
          </a:p>
        </p:txBody>
      </p:sp>
      <p:sp>
        <p:nvSpPr>
          <p:cNvPr id="3" name="Content Placeholder 2"/>
          <p:cNvSpPr>
            <a:spLocks noGrp="1"/>
          </p:cNvSpPr>
          <p:nvPr>
            <p:ph idx="1"/>
          </p:nvPr>
        </p:nvSpPr>
        <p:spPr/>
        <p:txBody>
          <a:bodyPr/>
          <a:lstStyle/>
          <a:p>
            <a:pPr lvl="1"/>
            <a:r>
              <a:rPr lang="en-IN" dirty="0" smtClean="0"/>
              <a:t>There </a:t>
            </a:r>
            <a:r>
              <a:rPr lang="en-IN" dirty="0"/>
              <a:t>are 5 conflict-handling intentions;</a:t>
            </a:r>
          </a:p>
          <a:p>
            <a:pPr lvl="1"/>
            <a:r>
              <a:rPr lang="en-IN" dirty="0"/>
              <a:t>Competing (I Win, You Lose),</a:t>
            </a:r>
          </a:p>
          <a:p>
            <a:pPr lvl="1"/>
            <a:r>
              <a:rPr lang="en-IN" dirty="0"/>
              <a:t>Collaborating (I Win, You Win),</a:t>
            </a:r>
          </a:p>
          <a:p>
            <a:pPr lvl="1"/>
            <a:r>
              <a:rPr lang="en-IN" dirty="0"/>
              <a:t>Avoiding (No Winners, No Losers),</a:t>
            </a:r>
          </a:p>
          <a:p>
            <a:pPr lvl="1"/>
            <a:r>
              <a:rPr lang="en-IN" dirty="0"/>
              <a:t>Accommodating (I lose, You win), and</a:t>
            </a:r>
          </a:p>
          <a:p>
            <a:pPr lvl="1"/>
            <a:r>
              <a:rPr lang="en-IN" dirty="0"/>
              <a:t>Compromising (You Bend, I Bend).</a:t>
            </a:r>
          </a:p>
          <a:p>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23</a:t>
            </a:fld>
            <a:endParaRPr lang="en-US">
              <a:solidFill>
                <a:srgbClr val="FFFFFF"/>
              </a:solidFill>
            </a:endParaRPr>
          </a:p>
        </p:txBody>
      </p:sp>
    </p:spTree>
    <p:extLst>
      <p:ext uri="{BB962C8B-B14F-4D97-AF65-F5344CB8AC3E}">
        <p14:creationId xmlns:p14="http://schemas.microsoft.com/office/powerpoint/2010/main" val="3897020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947683449"/>
              </p:ext>
            </p:extLst>
          </p:nvPr>
        </p:nvGraphicFramePr>
        <p:xfrm>
          <a:off x="0" y="961232"/>
          <a:ext cx="10691813" cy="6246851"/>
        </p:xfrm>
        <a:graphic>
          <a:graphicData uri="http://schemas.openxmlformats.org/drawingml/2006/table">
            <a:tbl>
              <a:tblPr/>
              <a:tblGrid>
                <a:gridCol w="1708763">
                  <a:extLst>
                    <a:ext uri="{9D8B030D-6E8A-4147-A177-3AD203B41FA5}">
                      <a16:colId xmlns="" xmlns:a16="http://schemas.microsoft.com/office/drawing/2014/main" val="482987466"/>
                    </a:ext>
                  </a:extLst>
                </a:gridCol>
                <a:gridCol w="8983050">
                  <a:extLst>
                    <a:ext uri="{9D8B030D-6E8A-4147-A177-3AD203B41FA5}">
                      <a16:colId xmlns="" xmlns:a16="http://schemas.microsoft.com/office/drawing/2014/main" val="587118206"/>
                    </a:ext>
                  </a:extLst>
                </a:gridCol>
              </a:tblGrid>
              <a:tr h="457199">
                <a:tc>
                  <a:txBody>
                    <a:bodyPr/>
                    <a:lstStyle/>
                    <a:p>
                      <a:pPr fontAlgn="t"/>
                      <a:r>
                        <a:rPr lang="en-IN" sz="1400" b="1" dirty="0">
                          <a:effectLst/>
                        </a:rPr>
                        <a:t>Conflict- Handling Orientation</a:t>
                      </a:r>
                      <a:endParaRPr lang="en-IN" sz="1400" dirty="0">
                        <a:effectLst/>
                      </a:endParaRPr>
                    </a:p>
                  </a:txBody>
                  <a:tcPr marL="25006" marR="25006" marT="12503" marB="1250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fontAlgn="t"/>
                      <a:r>
                        <a:rPr lang="en-IN" sz="1400" b="1" dirty="0">
                          <a:effectLst/>
                        </a:rPr>
                        <a:t>Best Scenario to Use Conflict- Handling Orientation</a:t>
                      </a:r>
                      <a:endParaRPr lang="en-IN" sz="1400" dirty="0">
                        <a:effectLst/>
                      </a:endParaRPr>
                    </a:p>
                  </a:txBody>
                  <a:tcPr marL="25006" marR="25006" marT="12503" marB="1250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 xmlns:a16="http://schemas.microsoft.com/office/drawing/2014/main" val="97085445"/>
                  </a:ext>
                </a:extLst>
              </a:tr>
              <a:tr h="895063">
                <a:tc>
                  <a:txBody>
                    <a:bodyPr/>
                    <a:lstStyle/>
                    <a:p>
                      <a:pPr fontAlgn="t"/>
                      <a:r>
                        <a:rPr lang="en-IN" sz="1400" dirty="0">
                          <a:effectLst/>
                        </a:rPr>
                        <a:t>Competition</a:t>
                      </a:r>
                    </a:p>
                  </a:txBody>
                  <a:tcPr marL="25006" marR="25006" marT="12503" marB="1250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400" dirty="0">
                          <a:effectLst/>
                        </a:rPr>
                        <a:t>When quick, decisive action is vital.</a:t>
                      </a:r>
                    </a:p>
                    <a:p>
                      <a:pPr fontAlgn="t">
                        <a:buFont typeface="Arial" panose="020B0604020202020204" pitchFamily="34" charset="0"/>
                        <a:buChar char="•"/>
                      </a:pPr>
                      <a:r>
                        <a:rPr lang="en-IN" sz="1400" dirty="0">
                          <a:effectLst/>
                        </a:rPr>
                        <a:t>On important issues where unpopular actions need implementing.</a:t>
                      </a:r>
                    </a:p>
                    <a:p>
                      <a:pPr fontAlgn="t">
                        <a:buFont typeface="Arial" panose="020B0604020202020204" pitchFamily="34" charset="0"/>
                        <a:buChar char="•"/>
                      </a:pPr>
                      <a:r>
                        <a:rPr lang="en-IN" sz="1400" dirty="0">
                          <a:effectLst/>
                        </a:rPr>
                        <a:t>On issues vital to the organization’s welfare and when you know you’re right</a:t>
                      </a:r>
                    </a:p>
                    <a:p>
                      <a:pPr fontAlgn="t">
                        <a:buFont typeface="Arial" panose="020B0604020202020204" pitchFamily="34" charset="0"/>
                        <a:buChar char="•"/>
                      </a:pPr>
                      <a:r>
                        <a:rPr lang="en-IN" sz="1400" dirty="0">
                          <a:effectLst/>
                        </a:rPr>
                        <a:t>Against people who take advantage of </a:t>
                      </a:r>
                      <a:r>
                        <a:rPr lang="en-IN" sz="1400" dirty="0" err="1">
                          <a:effectLst/>
                        </a:rPr>
                        <a:t>non¬competitive</a:t>
                      </a:r>
                      <a:r>
                        <a:rPr lang="en-IN" sz="1400" dirty="0">
                          <a:effectLst/>
                        </a:rPr>
                        <a:t> behavior.</a:t>
                      </a:r>
                    </a:p>
                  </a:txBody>
                  <a:tcPr marL="25006" marR="25006" marT="12503" marB="1250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 xmlns:a16="http://schemas.microsoft.com/office/drawing/2014/main" val="89021954"/>
                  </a:ext>
                </a:extLst>
              </a:tr>
              <a:tr h="1053594">
                <a:tc>
                  <a:txBody>
                    <a:bodyPr/>
                    <a:lstStyle/>
                    <a:p>
                      <a:pPr fontAlgn="t"/>
                      <a:r>
                        <a:rPr lang="en-IN" sz="1400" dirty="0">
                          <a:effectLst/>
                        </a:rPr>
                        <a:t>Collaboration</a:t>
                      </a:r>
                    </a:p>
                  </a:txBody>
                  <a:tcPr marL="25006" marR="25006" marT="12503" marB="1250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400" dirty="0">
                          <a:effectLst/>
                        </a:rPr>
                        <a:t>To find an integrative solution when both sets of concerns are too important to be compromised.</a:t>
                      </a:r>
                    </a:p>
                    <a:p>
                      <a:pPr fontAlgn="t">
                        <a:buFont typeface="Arial" panose="020B0604020202020204" pitchFamily="34" charset="0"/>
                        <a:buChar char="•"/>
                      </a:pPr>
                      <a:r>
                        <a:rPr lang="en-IN" sz="1400" dirty="0">
                          <a:effectLst/>
                        </a:rPr>
                        <a:t>When your objective is to learn.</a:t>
                      </a:r>
                    </a:p>
                    <a:p>
                      <a:pPr fontAlgn="t">
                        <a:buFont typeface="Arial" panose="020B0604020202020204" pitchFamily="34" charset="0"/>
                        <a:buChar char="•"/>
                      </a:pPr>
                      <a:r>
                        <a:rPr lang="en-IN" sz="1400" dirty="0">
                          <a:effectLst/>
                        </a:rPr>
                        <a:t>To merge insights from people with different perspectives</a:t>
                      </a:r>
                    </a:p>
                    <a:p>
                      <a:pPr fontAlgn="t">
                        <a:buFont typeface="Arial" panose="020B0604020202020204" pitchFamily="34" charset="0"/>
                        <a:buChar char="•"/>
                      </a:pPr>
                      <a:r>
                        <a:rPr lang="en-IN" sz="1400" dirty="0">
                          <a:effectLst/>
                        </a:rPr>
                        <a:t>To gain commitment by incorporating concerns into a consensus.</a:t>
                      </a:r>
                    </a:p>
                    <a:p>
                      <a:pPr fontAlgn="t">
                        <a:buFont typeface="Arial" panose="020B0604020202020204" pitchFamily="34" charset="0"/>
                        <a:buChar char="•"/>
                      </a:pPr>
                      <a:r>
                        <a:rPr lang="en-IN" sz="1400" dirty="0">
                          <a:effectLst/>
                        </a:rPr>
                        <a:t>To work through feelings that have interfered with a relationship.</a:t>
                      </a:r>
                    </a:p>
                  </a:txBody>
                  <a:tcPr marL="25006" marR="25006" marT="12503" marB="1250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 xmlns:a16="http://schemas.microsoft.com/office/drawing/2014/main" val="773504738"/>
                  </a:ext>
                </a:extLst>
              </a:tr>
              <a:tr h="1465380">
                <a:tc>
                  <a:txBody>
                    <a:bodyPr/>
                    <a:lstStyle/>
                    <a:p>
                      <a:pPr fontAlgn="t"/>
                      <a:r>
                        <a:rPr lang="en-IN" sz="1400" dirty="0">
                          <a:effectLst/>
                        </a:rPr>
                        <a:t>Avoidance</a:t>
                      </a:r>
                    </a:p>
                  </a:txBody>
                  <a:tcPr marL="25006" marR="25006" marT="12503" marB="1250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400" dirty="0">
                          <a:effectLst/>
                        </a:rPr>
                        <a:t>When an issue is trivial, or more important issues are pressing.</a:t>
                      </a:r>
                    </a:p>
                    <a:p>
                      <a:pPr fontAlgn="t">
                        <a:buFont typeface="Arial" panose="020B0604020202020204" pitchFamily="34" charset="0"/>
                        <a:buChar char="•"/>
                      </a:pPr>
                      <a:r>
                        <a:rPr lang="en-IN" sz="1400" dirty="0">
                          <a:effectLst/>
                        </a:rPr>
                        <a:t>When you perceive no chance of satisfying your concerns.</a:t>
                      </a:r>
                    </a:p>
                    <a:p>
                      <a:pPr fontAlgn="t">
                        <a:buFont typeface="Arial" panose="020B0604020202020204" pitchFamily="34" charset="0"/>
                        <a:buChar char="•"/>
                      </a:pPr>
                      <a:r>
                        <a:rPr lang="en-IN" sz="1400" dirty="0">
                          <a:effectLst/>
                        </a:rPr>
                        <a:t>When potential disruption outweighs the benefits of resolution.</a:t>
                      </a:r>
                    </a:p>
                    <a:p>
                      <a:pPr fontAlgn="t">
                        <a:buFont typeface="Arial" panose="020B0604020202020204" pitchFamily="34" charset="0"/>
                        <a:buChar char="•"/>
                      </a:pPr>
                      <a:r>
                        <a:rPr lang="en-IN" sz="1400" dirty="0">
                          <a:effectLst/>
                        </a:rPr>
                        <a:t>To let people cool down and regain perspective.</a:t>
                      </a:r>
                    </a:p>
                    <a:p>
                      <a:pPr fontAlgn="t">
                        <a:buFont typeface="Arial" panose="020B0604020202020204" pitchFamily="34" charset="0"/>
                        <a:buChar char="•"/>
                      </a:pPr>
                      <a:r>
                        <a:rPr lang="en-IN" sz="1400" dirty="0">
                          <a:effectLst/>
                        </a:rPr>
                        <a:t>When gathering information supersedes immediate decision.</a:t>
                      </a:r>
                    </a:p>
                    <a:p>
                      <a:pPr fontAlgn="t">
                        <a:buFont typeface="Arial" panose="020B0604020202020204" pitchFamily="34" charset="0"/>
                        <a:buChar char="•"/>
                      </a:pPr>
                      <a:r>
                        <a:rPr lang="en-IN" sz="1400" dirty="0">
                          <a:effectLst/>
                        </a:rPr>
                        <a:t>When others can resolve the conflict more effectively.</a:t>
                      </a:r>
                    </a:p>
                    <a:p>
                      <a:pPr fontAlgn="t">
                        <a:buFont typeface="Arial" panose="020B0604020202020204" pitchFamily="34" charset="0"/>
                        <a:buChar char="•"/>
                      </a:pPr>
                      <a:r>
                        <a:rPr lang="en-IN" sz="1400" dirty="0">
                          <a:effectLst/>
                        </a:rPr>
                        <a:t>When issues seem tangible or symptomatic of their issues.</a:t>
                      </a:r>
                    </a:p>
                  </a:txBody>
                  <a:tcPr marL="25006" marR="25006" marT="12503" marB="1250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 xmlns:a16="http://schemas.microsoft.com/office/drawing/2014/main" val="4072125932"/>
                  </a:ext>
                </a:extLst>
              </a:tr>
              <a:tr h="1192451">
                <a:tc>
                  <a:txBody>
                    <a:bodyPr/>
                    <a:lstStyle/>
                    <a:p>
                      <a:pPr fontAlgn="t"/>
                      <a:r>
                        <a:rPr lang="en-IN" sz="1400" dirty="0">
                          <a:effectLst/>
                        </a:rPr>
                        <a:t>Accommodation</a:t>
                      </a:r>
                    </a:p>
                  </a:txBody>
                  <a:tcPr marL="25006" marR="25006" marT="12503" marB="1250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400" dirty="0">
                          <a:effectLst/>
                        </a:rPr>
                        <a:t>When you find you are wrong to allow a better position to be heard to learn and to show your reasonableness.</a:t>
                      </a:r>
                    </a:p>
                    <a:p>
                      <a:pPr fontAlgn="t">
                        <a:buFont typeface="Arial" panose="020B0604020202020204" pitchFamily="34" charset="0"/>
                        <a:buChar char="•"/>
                      </a:pPr>
                      <a:r>
                        <a:rPr lang="en-IN" sz="1400" dirty="0">
                          <a:effectLst/>
                        </a:rPr>
                        <a:t>When issues are more important to others than yourself to satisfy others and maintain cooperation.</a:t>
                      </a:r>
                    </a:p>
                    <a:p>
                      <a:pPr fontAlgn="t">
                        <a:buFont typeface="Arial" panose="020B0604020202020204" pitchFamily="34" charset="0"/>
                        <a:buChar char="•"/>
                      </a:pPr>
                      <a:r>
                        <a:rPr lang="en-IN" sz="1400" dirty="0">
                          <a:effectLst/>
                        </a:rPr>
                        <a:t>To build social credit for later issues.</a:t>
                      </a:r>
                    </a:p>
                    <a:p>
                      <a:pPr fontAlgn="t">
                        <a:buFont typeface="Arial" panose="020B0604020202020204" pitchFamily="34" charset="0"/>
                        <a:buChar char="•"/>
                      </a:pPr>
                      <a:r>
                        <a:rPr lang="en-IN" sz="1400" dirty="0">
                          <a:effectLst/>
                        </a:rPr>
                        <a:t>To minimize loss when you are outmatched and losing.</a:t>
                      </a:r>
                    </a:p>
                    <a:p>
                      <a:pPr fontAlgn="t">
                        <a:buFont typeface="Arial" panose="020B0604020202020204" pitchFamily="34" charset="0"/>
                        <a:buChar char="•"/>
                      </a:pPr>
                      <a:r>
                        <a:rPr lang="en-IN" sz="1400" dirty="0">
                          <a:effectLst/>
                        </a:rPr>
                        <a:t>To allow subordinates to develop by learning from mistakes.</a:t>
                      </a:r>
                    </a:p>
                  </a:txBody>
                  <a:tcPr marL="25006" marR="25006" marT="12503" marB="1250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 xmlns:a16="http://schemas.microsoft.com/office/drawing/2014/main" val="1505742490"/>
                  </a:ext>
                </a:extLst>
              </a:tr>
              <a:tr h="1053594">
                <a:tc>
                  <a:txBody>
                    <a:bodyPr/>
                    <a:lstStyle/>
                    <a:p>
                      <a:pPr fontAlgn="t"/>
                      <a:r>
                        <a:rPr lang="en-IN" sz="1400" dirty="0">
                          <a:effectLst/>
                        </a:rPr>
                        <a:t>Compromise</a:t>
                      </a:r>
                    </a:p>
                  </a:txBody>
                  <a:tcPr marL="25006" marR="25006" marT="12503" marB="1250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tc>
                  <a:txBody>
                    <a:bodyPr/>
                    <a:lstStyle/>
                    <a:p>
                      <a:pPr fontAlgn="t">
                        <a:buFont typeface="Arial" panose="020B0604020202020204" pitchFamily="34" charset="0"/>
                        <a:buChar char="•"/>
                      </a:pPr>
                      <a:r>
                        <a:rPr lang="en-IN" sz="1400" dirty="0">
                          <a:effectLst/>
                        </a:rPr>
                        <a:t>When goals are important, but not worth the effort or potential disruption of more assertive modes.</a:t>
                      </a:r>
                    </a:p>
                    <a:p>
                      <a:pPr fontAlgn="t">
                        <a:buFont typeface="Arial" panose="020B0604020202020204" pitchFamily="34" charset="0"/>
                        <a:buChar char="•"/>
                      </a:pPr>
                      <a:r>
                        <a:rPr lang="en-IN" sz="1400" dirty="0">
                          <a:effectLst/>
                        </a:rPr>
                        <a:t>When opponents with equal power are committed to mutually exclusive goals.</a:t>
                      </a:r>
                    </a:p>
                    <a:p>
                      <a:pPr fontAlgn="t">
                        <a:buFont typeface="Arial" panose="020B0604020202020204" pitchFamily="34" charset="0"/>
                        <a:buChar char="•"/>
                      </a:pPr>
                      <a:r>
                        <a:rPr lang="en-IN" sz="1400" dirty="0">
                          <a:effectLst/>
                        </a:rPr>
                        <a:t>To achieve a temporary settlement to complex issues.</a:t>
                      </a:r>
                    </a:p>
                    <a:p>
                      <a:pPr fontAlgn="t">
                        <a:buFont typeface="Arial" panose="020B0604020202020204" pitchFamily="34" charset="0"/>
                        <a:buChar char="•"/>
                      </a:pPr>
                      <a:r>
                        <a:rPr lang="en-IN" sz="1400" dirty="0">
                          <a:effectLst/>
                        </a:rPr>
                        <a:t>To arrive at expedient solutions under time pressure.</a:t>
                      </a:r>
                    </a:p>
                    <a:p>
                      <a:pPr fontAlgn="t">
                        <a:buFont typeface="Arial" panose="020B0604020202020204" pitchFamily="34" charset="0"/>
                        <a:buChar char="•"/>
                      </a:pPr>
                      <a:r>
                        <a:rPr lang="en-IN" sz="1400" dirty="0">
                          <a:effectLst/>
                        </a:rPr>
                        <a:t>As a back-up when collaboration or competition is unsuccessful.</a:t>
                      </a:r>
                    </a:p>
                  </a:txBody>
                  <a:tcPr marL="25006" marR="25006" marT="12503" marB="1250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FFFFF"/>
                    </a:solidFill>
                  </a:tcPr>
                </a:tc>
                <a:extLst>
                  <a:ext uri="{0D108BD9-81ED-4DB2-BD59-A6C34878D82A}">
                    <a16:rowId xmlns="" xmlns:a16="http://schemas.microsoft.com/office/drawing/2014/main" val="4012348844"/>
                  </a:ext>
                </a:extLst>
              </a:tr>
            </a:tbl>
          </a:graphicData>
        </a:graphic>
      </p:graphicFrame>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24</a:t>
            </a:fld>
            <a:endParaRPr lang="en-US">
              <a:solidFill>
                <a:srgbClr val="FFFFFF"/>
              </a:solidFill>
            </a:endParaRPr>
          </a:p>
        </p:txBody>
      </p:sp>
    </p:spTree>
    <p:extLst>
      <p:ext uri="{BB962C8B-B14F-4D97-AF65-F5344CB8AC3E}">
        <p14:creationId xmlns:p14="http://schemas.microsoft.com/office/powerpoint/2010/main" val="2604537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217853432"/>
              </p:ext>
            </p:extLst>
          </p:nvPr>
        </p:nvGraphicFramePr>
        <p:xfrm>
          <a:off x="164306" y="1113631"/>
          <a:ext cx="10336213" cy="5562600"/>
        </p:xfrm>
        <a:graphic>
          <a:graphicData uri="http://schemas.openxmlformats.org/drawingml/2006/table">
            <a:tbl>
              <a:tblPr>
                <a:tableStyleId>{5C22544A-7EE6-4342-B048-85BDC9FD1C3A}</a:tableStyleId>
              </a:tblPr>
              <a:tblGrid>
                <a:gridCol w="1657929"/>
                <a:gridCol w="8678284"/>
              </a:tblGrid>
              <a:tr h="2479216">
                <a:tc>
                  <a:txBody>
                    <a:bodyPr/>
                    <a:lstStyle/>
                    <a:p>
                      <a:pPr fontAlgn="t">
                        <a:lnSpc>
                          <a:spcPct val="115000"/>
                        </a:lnSpc>
                        <a:spcAft>
                          <a:spcPts val="0"/>
                        </a:spcAft>
                      </a:pPr>
                      <a:r>
                        <a:rPr lang="en-IN" sz="2000" b="1" kern="1200" dirty="0">
                          <a:effectLst/>
                        </a:rPr>
                        <a:t>Competition</a:t>
                      </a:r>
                      <a:endParaRPr lang="en-IN" sz="2000" b="1" dirty="0">
                        <a:effectLst/>
                        <a:latin typeface="Calibri"/>
                        <a:ea typeface="Calibri"/>
                        <a:cs typeface="Times New Roman"/>
                      </a:endParaRPr>
                    </a:p>
                  </a:txBody>
                  <a:tcPr marL="24765" marR="24765" marT="12700" marB="12700"/>
                </a:tc>
                <a:tc>
                  <a:txBody>
                    <a:bodyPr/>
                    <a:lstStyle/>
                    <a:p>
                      <a:pPr marL="342900" lvl="0" indent="-342900" fontAlgn="t">
                        <a:lnSpc>
                          <a:spcPct val="115000"/>
                        </a:lnSpc>
                        <a:spcAft>
                          <a:spcPts val="0"/>
                        </a:spcAft>
                        <a:buFont typeface="Arial"/>
                        <a:buChar char="•"/>
                        <a:tabLst>
                          <a:tab pos="457200" algn="l"/>
                        </a:tabLst>
                      </a:pPr>
                      <a:r>
                        <a:rPr lang="en-IN" sz="2000" b="1" kern="1200" dirty="0">
                          <a:effectLst/>
                        </a:rPr>
                        <a:t>When quick, decisive action is vital.</a:t>
                      </a:r>
                      <a:endParaRPr lang="en-IN" sz="2000" b="1" dirty="0">
                        <a:effectLst/>
                      </a:endParaRPr>
                    </a:p>
                    <a:p>
                      <a:pPr marL="342900" lvl="0" indent="-342900" fontAlgn="t">
                        <a:lnSpc>
                          <a:spcPct val="115000"/>
                        </a:lnSpc>
                        <a:spcAft>
                          <a:spcPts val="0"/>
                        </a:spcAft>
                        <a:buFont typeface="Arial"/>
                        <a:buChar char="•"/>
                        <a:tabLst>
                          <a:tab pos="457200" algn="l"/>
                        </a:tabLst>
                      </a:pPr>
                      <a:r>
                        <a:rPr lang="en-IN" sz="2000" b="1" kern="1200" dirty="0">
                          <a:effectLst/>
                        </a:rPr>
                        <a:t>On important issues where unpopular actions need implementing.</a:t>
                      </a:r>
                      <a:endParaRPr lang="en-IN" sz="2000" b="1" dirty="0">
                        <a:effectLst/>
                      </a:endParaRPr>
                    </a:p>
                    <a:p>
                      <a:pPr marL="342900" lvl="0" indent="-342900" fontAlgn="t">
                        <a:lnSpc>
                          <a:spcPct val="115000"/>
                        </a:lnSpc>
                        <a:spcAft>
                          <a:spcPts val="0"/>
                        </a:spcAft>
                        <a:buFont typeface="Arial"/>
                        <a:buChar char="•"/>
                        <a:tabLst>
                          <a:tab pos="457200" algn="l"/>
                        </a:tabLst>
                      </a:pPr>
                      <a:r>
                        <a:rPr lang="en-IN" sz="2000" b="1" kern="1200" dirty="0">
                          <a:effectLst/>
                        </a:rPr>
                        <a:t>On issues vital to the organization’s welfare and when you know you’re right</a:t>
                      </a:r>
                      <a:endParaRPr lang="en-IN" sz="2000" b="1" dirty="0">
                        <a:effectLst/>
                      </a:endParaRPr>
                    </a:p>
                    <a:p>
                      <a:pPr marL="342900" lvl="0" indent="-342900" fontAlgn="t">
                        <a:lnSpc>
                          <a:spcPct val="115000"/>
                        </a:lnSpc>
                        <a:spcAft>
                          <a:spcPts val="0"/>
                        </a:spcAft>
                        <a:buFont typeface="Arial"/>
                        <a:buChar char="•"/>
                        <a:tabLst>
                          <a:tab pos="457200" algn="l"/>
                        </a:tabLst>
                      </a:pPr>
                      <a:r>
                        <a:rPr lang="en-IN" sz="2000" b="1" kern="1200" dirty="0">
                          <a:effectLst/>
                        </a:rPr>
                        <a:t>Against people who take advantage of </a:t>
                      </a:r>
                      <a:r>
                        <a:rPr lang="en-IN" sz="2000" b="1" kern="1200" dirty="0" err="1">
                          <a:effectLst/>
                        </a:rPr>
                        <a:t>non¬competitive</a:t>
                      </a:r>
                      <a:r>
                        <a:rPr lang="en-IN" sz="2000" b="1" kern="1200" dirty="0">
                          <a:effectLst/>
                        </a:rPr>
                        <a:t> </a:t>
                      </a:r>
                      <a:r>
                        <a:rPr lang="en-IN" sz="2000" b="1" kern="1200" dirty="0" err="1">
                          <a:effectLst/>
                        </a:rPr>
                        <a:t>behavior</a:t>
                      </a:r>
                      <a:r>
                        <a:rPr lang="en-IN" sz="2000" b="1" kern="1200" dirty="0">
                          <a:effectLst/>
                        </a:rPr>
                        <a:t>.</a:t>
                      </a:r>
                      <a:endParaRPr lang="en-IN" sz="2000" b="1" dirty="0">
                        <a:effectLst/>
                        <a:latin typeface="Calibri"/>
                        <a:cs typeface="Times New Roman"/>
                      </a:endParaRPr>
                    </a:p>
                  </a:txBody>
                  <a:tcPr marL="24765" marR="24765" marT="12700" marB="12700"/>
                </a:tc>
              </a:tr>
              <a:tr h="3083384">
                <a:tc>
                  <a:txBody>
                    <a:bodyPr/>
                    <a:lstStyle/>
                    <a:p>
                      <a:pPr fontAlgn="t">
                        <a:lnSpc>
                          <a:spcPct val="115000"/>
                        </a:lnSpc>
                        <a:spcAft>
                          <a:spcPts val="0"/>
                        </a:spcAft>
                      </a:pPr>
                      <a:r>
                        <a:rPr lang="en-IN" sz="1800" b="1" kern="1200" dirty="0">
                          <a:effectLst/>
                        </a:rPr>
                        <a:t>Collaboration</a:t>
                      </a:r>
                      <a:endParaRPr lang="en-IN" sz="1800" b="1" dirty="0">
                        <a:effectLst/>
                        <a:latin typeface="Calibri"/>
                        <a:ea typeface="Calibri"/>
                        <a:cs typeface="Times New Roman"/>
                      </a:endParaRPr>
                    </a:p>
                  </a:txBody>
                  <a:tcPr marL="24765" marR="24765" marT="12700" marB="12700"/>
                </a:tc>
                <a:tc>
                  <a:txBody>
                    <a:bodyPr/>
                    <a:lstStyle/>
                    <a:p>
                      <a:pPr marL="342900" lvl="0" indent="-342900" fontAlgn="t">
                        <a:lnSpc>
                          <a:spcPct val="115000"/>
                        </a:lnSpc>
                        <a:spcAft>
                          <a:spcPts val="0"/>
                        </a:spcAft>
                        <a:buFont typeface="Arial"/>
                        <a:buChar char="•"/>
                        <a:tabLst>
                          <a:tab pos="457200" algn="l"/>
                        </a:tabLst>
                      </a:pPr>
                      <a:r>
                        <a:rPr lang="en-IN" sz="2000" b="1" kern="1200" dirty="0">
                          <a:effectLst/>
                        </a:rPr>
                        <a:t>To find an integrative solution when both sets of concerns are too important to be compromised.</a:t>
                      </a:r>
                      <a:endParaRPr lang="en-IN" sz="2000" b="1" dirty="0">
                        <a:effectLst/>
                      </a:endParaRPr>
                    </a:p>
                    <a:p>
                      <a:pPr marL="342900" lvl="0" indent="-342900" fontAlgn="t">
                        <a:lnSpc>
                          <a:spcPct val="115000"/>
                        </a:lnSpc>
                        <a:spcAft>
                          <a:spcPts val="0"/>
                        </a:spcAft>
                        <a:buFont typeface="Arial"/>
                        <a:buChar char="•"/>
                        <a:tabLst>
                          <a:tab pos="457200" algn="l"/>
                        </a:tabLst>
                      </a:pPr>
                      <a:r>
                        <a:rPr lang="en-IN" sz="2000" b="1" kern="1200" dirty="0">
                          <a:effectLst/>
                        </a:rPr>
                        <a:t>When your objective is to learn.</a:t>
                      </a:r>
                      <a:endParaRPr lang="en-IN" sz="2000" b="1" dirty="0">
                        <a:effectLst/>
                      </a:endParaRPr>
                    </a:p>
                    <a:p>
                      <a:pPr marL="342900" lvl="0" indent="-342900" fontAlgn="t">
                        <a:lnSpc>
                          <a:spcPct val="115000"/>
                        </a:lnSpc>
                        <a:spcAft>
                          <a:spcPts val="0"/>
                        </a:spcAft>
                        <a:buFont typeface="Arial"/>
                        <a:buChar char="•"/>
                        <a:tabLst>
                          <a:tab pos="457200" algn="l"/>
                        </a:tabLst>
                      </a:pPr>
                      <a:r>
                        <a:rPr lang="en-IN" sz="2000" b="1" kern="1200" dirty="0">
                          <a:effectLst/>
                        </a:rPr>
                        <a:t>To merge insights from people with different perspectives</a:t>
                      </a:r>
                      <a:endParaRPr lang="en-IN" sz="2000" b="1" dirty="0">
                        <a:effectLst/>
                      </a:endParaRPr>
                    </a:p>
                    <a:p>
                      <a:pPr marL="342900" lvl="0" indent="-342900" fontAlgn="t">
                        <a:lnSpc>
                          <a:spcPct val="115000"/>
                        </a:lnSpc>
                        <a:spcAft>
                          <a:spcPts val="0"/>
                        </a:spcAft>
                        <a:buFont typeface="Arial"/>
                        <a:buChar char="•"/>
                        <a:tabLst>
                          <a:tab pos="457200" algn="l"/>
                        </a:tabLst>
                      </a:pPr>
                      <a:r>
                        <a:rPr lang="en-IN" sz="2000" b="1" kern="1200" dirty="0">
                          <a:effectLst/>
                        </a:rPr>
                        <a:t>To gain commitment by incorporating concerns into a consensus.</a:t>
                      </a:r>
                      <a:endParaRPr lang="en-IN" sz="2000" b="1" dirty="0">
                        <a:effectLst/>
                      </a:endParaRPr>
                    </a:p>
                    <a:p>
                      <a:pPr marL="342900" lvl="0" indent="-342900" fontAlgn="t">
                        <a:lnSpc>
                          <a:spcPct val="115000"/>
                        </a:lnSpc>
                        <a:spcAft>
                          <a:spcPts val="0"/>
                        </a:spcAft>
                        <a:buFont typeface="Arial"/>
                        <a:buChar char="•"/>
                        <a:tabLst>
                          <a:tab pos="457200" algn="l"/>
                        </a:tabLst>
                      </a:pPr>
                      <a:r>
                        <a:rPr lang="en-IN" sz="2000" b="1" kern="1200" dirty="0">
                          <a:effectLst/>
                        </a:rPr>
                        <a:t>To work through feelings that have interfered with a relationship.</a:t>
                      </a:r>
                      <a:endParaRPr lang="en-IN" sz="2000" b="1" dirty="0">
                        <a:effectLst/>
                        <a:latin typeface="Calibri"/>
                        <a:cs typeface="Times New Roman"/>
                      </a:endParaRPr>
                    </a:p>
                  </a:txBody>
                  <a:tcPr marL="24765" marR="24765" marT="12700" marB="12700"/>
                </a:tc>
              </a:tr>
            </a:tbl>
          </a:graphicData>
        </a:graphic>
      </p:graphicFrame>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25</a:t>
            </a:fld>
            <a:endParaRPr lang="en-US">
              <a:solidFill>
                <a:srgbClr val="FFFFFF"/>
              </a:solidFill>
            </a:endParaRPr>
          </a:p>
        </p:txBody>
      </p:sp>
    </p:spTree>
    <p:extLst>
      <p:ext uri="{BB962C8B-B14F-4D97-AF65-F5344CB8AC3E}">
        <p14:creationId xmlns:p14="http://schemas.microsoft.com/office/powerpoint/2010/main" val="208581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510327656"/>
              </p:ext>
            </p:extLst>
          </p:nvPr>
        </p:nvGraphicFramePr>
        <p:xfrm>
          <a:off x="177800" y="1189831"/>
          <a:ext cx="10336212" cy="5638800"/>
        </p:xfrm>
        <a:graphic>
          <a:graphicData uri="http://schemas.openxmlformats.org/drawingml/2006/table">
            <a:tbl>
              <a:tblPr>
                <a:tableStyleId>{5C22544A-7EE6-4342-B048-85BDC9FD1C3A}</a:tableStyleId>
              </a:tblPr>
              <a:tblGrid>
                <a:gridCol w="1657231"/>
                <a:gridCol w="8678981"/>
              </a:tblGrid>
              <a:tr h="3032989">
                <a:tc>
                  <a:txBody>
                    <a:bodyPr/>
                    <a:lstStyle/>
                    <a:p>
                      <a:pPr fontAlgn="t">
                        <a:lnSpc>
                          <a:spcPct val="115000"/>
                        </a:lnSpc>
                        <a:spcAft>
                          <a:spcPts val="0"/>
                        </a:spcAft>
                      </a:pPr>
                      <a:r>
                        <a:rPr lang="en-IN" sz="2000" b="1" kern="1200" dirty="0">
                          <a:effectLst/>
                        </a:rPr>
                        <a:t>Avoidance</a:t>
                      </a:r>
                      <a:endParaRPr lang="en-IN" sz="2000" b="1" dirty="0">
                        <a:effectLst/>
                        <a:latin typeface="Calibri"/>
                        <a:ea typeface="Calibri"/>
                        <a:cs typeface="Times New Roman"/>
                      </a:endParaRPr>
                    </a:p>
                  </a:txBody>
                  <a:tcPr marL="23938" marR="23938" marT="12276" marB="12276"/>
                </a:tc>
                <a:tc>
                  <a:txBody>
                    <a:bodyPr/>
                    <a:lstStyle/>
                    <a:p>
                      <a:pPr marL="342900" lvl="0" indent="-342900" fontAlgn="t">
                        <a:lnSpc>
                          <a:spcPct val="115000"/>
                        </a:lnSpc>
                        <a:spcAft>
                          <a:spcPts val="0"/>
                        </a:spcAft>
                        <a:buFont typeface="Arial"/>
                        <a:buChar char="•"/>
                        <a:tabLst>
                          <a:tab pos="457200" algn="l"/>
                        </a:tabLst>
                      </a:pPr>
                      <a:r>
                        <a:rPr lang="en-IN" sz="2000" b="1" kern="1200" dirty="0">
                          <a:effectLst/>
                        </a:rPr>
                        <a:t>When an issue is trivial, or more important issues are pressing.</a:t>
                      </a:r>
                      <a:endParaRPr lang="en-IN" sz="2000" b="1" dirty="0">
                        <a:effectLst/>
                      </a:endParaRPr>
                    </a:p>
                    <a:p>
                      <a:pPr marL="342900" lvl="0" indent="-342900" fontAlgn="t">
                        <a:lnSpc>
                          <a:spcPct val="115000"/>
                        </a:lnSpc>
                        <a:spcAft>
                          <a:spcPts val="0"/>
                        </a:spcAft>
                        <a:buFont typeface="Arial"/>
                        <a:buChar char="•"/>
                        <a:tabLst>
                          <a:tab pos="457200" algn="l"/>
                        </a:tabLst>
                      </a:pPr>
                      <a:r>
                        <a:rPr lang="en-IN" sz="2000" b="1" kern="1200" dirty="0">
                          <a:effectLst/>
                        </a:rPr>
                        <a:t>When you perceive no chance of satisfying your concerns.</a:t>
                      </a:r>
                      <a:endParaRPr lang="en-IN" sz="2000" b="1" dirty="0">
                        <a:effectLst/>
                      </a:endParaRPr>
                    </a:p>
                    <a:p>
                      <a:pPr marL="342900" lvl="0" indent="-342900" fontAlgn="t">
                        <a:lnSpc>
                          <a:spcPct val="115000"/>
                        </a:lnSpc>
                        <a:spcAft>
                          <a:spcPts val="0"/>
                        </a:spcAft>
                        <a:buFont typeface="Arial"/>
                        <a:buChar char="•"/>
                        <a:tabLst>
                          <a:tab pos="457200" algn="l"/>
                        </a:tabLst>
                      </a:pPr>
                      <a:r>
                        <a:rPr lang="en-IN" sz="2000" b="1" kern="1200" dirty="0">
                          <a:effectLst/>
                        </a:rPr>
                        <a:t>When potential disruption outweighs the benefits of resolution.</a:t>
                      </a:r>
                      <a:endParaRPr lang="en-IN" sz="2000" b="1" dirty="0">
                        <a:effectLst/>
                      </a:endParaRPr>
                    </a:p>
                    <a:p>
                      <a:pPr marL="342900" lvl="0" indent="-342900" fontAlgn="t">
                        <a:lnSpc>
                          <a:spcPct val="115000"/>
                        </a:lnSpc>
                        <a:spcAft>
                          <a:spcPts val="0"/>
                        </a:spcAft>
                        <a:buFont typeface="Arial"/>
                        <a:buChar char="•"/>
                        <a:tabLst>
                          <a:tab pos="457200" algn="l"/>
                        </a:tabLst>
                      </a:pPr>
                      <a:r>
                        <a:rPr lang="en-IN" sz="2000" b="1" kern="1200" dirty="0">
                          <a:effectLst/>
                        </a:rPr>
                        <a:t>To let people cool down and regain perspective.</a:t>
                      </a:r>
                      <a:endParaRPr lang="en-IN" sz="2000" b="1" dirty="0">
                        <a:effectLst/>
                      </a:endParaRPr>
                    </a:p>
                    <a:p>
                      <a:pPr marL="342900" lvl="0" indent="-342900" fontAlgn="t">
                        <a:lnSpc>
                          <a:spcPct val="115000"/>
                        </a:lnSpc>
                        <a:spcAft>
                          <a:spcPts val="0"/>
                        </a:spcAft>
                        <a:buFont typeface="Arial"/>
                        <a:buChar char="•"/>
                        <a:tabLst>
                          <a:tab pos="457200" algn="l"/>
                        </a:tabLst>
                      </a:pPr>
                      <a:r>
                        <a:rPr lang="en-IN" sz="2000" b="1" kern="1200" dirty="0">
                          <a:effectLst/>
                        </a:rPr>
                        <a:t>When gathering information supersedes immediate decision.</a:t>
                      </a:r>
                      <a:endParaRPr lang="en-IN" sz="2000" b="1" dirty="0">
                        <a:effectLst/>
                      </a:endParaRPr>
                    </a:p>
                    <a:p>
                      <a:pPr marL="342900" lvl="0" indent="-342900" fontAlgn="t">
                        <a:lnSpc>
                          <a:spcPct val="115000"/>
                        </a:lnSpc>
                        <a:spcAft>
                          <a:spcPts val="0"/>
                        </a:spcAft>
                        <a:buFont typeface="Arial"/>
                        <a:buChar char="•"/>
                        <a:tabLst>
                          <a:tab pos="457200" algn="l"/>
                        </a:tabLst>
                      </a:pPr>
                      <a:r>
                        <a:rPr lang="en-IN" sz="2000" b="1" kern="1200" dirty="0">
                          <a:effectLst/>
                        </a:rPr>
                        <a:t>When others can resolve the conflict more effectively.</a:t>
                      </a:r>
                      <a:endParaRPr lang="en-IN" sz="2000" b="1" dirty="0">
                        <a:effectLst/>
                      </a:endParaRPr>
                    </a:p>
                    <a:p>
                      <a:pPr marL="342900" lvl="0" indent="-342900" fontAlgn="t">
                        <a:lnSpc>
                          <a:spcPct val="115000"/>
                        </a:lnSpc>
                        <a:spcAft>
                          <a:spcPts val="0"/>
                        </a:spcAft>
                        <a:buFont typeface="Arial"/>
                        <a:buChar char="•"/>
                        <a:tabLst>
                          <a:tab pos="457200" algn="l"/>
                        </a:tabLst>
                      </a:pPr>
                      <a:r>
                        <a:rPr lang="en-IN" sz="2000" b="1" kern="1200" dirty="0">
                          <a:effectLst/>
                        </a:rPr>
                        <a:t>When issues seem tangible or symptomatic of their issues.</a:t>
                      </a:r>
                      <a:endParaRPr lang="en-IN" sz="2000" b="1" dirty="0">
                        <a:effectLst/>
                        <a:latin typeface="Calibri"/>
                        <a:cs typeface="Times New Roman"/>
                      </a:endParaRPr>
                    </a:p>
                  </a:txBody>
                  <a:tcPr marL="23938" marR="23938" marT="12276" marB="12276"/>
                </a:tc>
              </a:tr>
              <a:tr h="2605811">
                <a:tc>
                  <a:txBody>
                    <a:bodyPr/>
                    <a:lstStyle/>
                    <a:p>
                      <a:pPr fontAlgn="t">
                        <a:lnSpc>
                          <a:spcPct val="115000"/>
                        </a:lnSpc>
                        <a:spcAft>
                          <a:spcPts val="0"/>
                        </a:spcAft>
                      </a:pPr>
                      <a:r>
                        <a:rPr lang="en-IN" sz="2000" b="1" kern="1200">
                          <a:effectLst/>
                        </a:rPr>
                        <a:t>Accommodation</a:t>
                      </a:r>
                      <a:endParaRPr lang="en-IN" sz="2000" b="1">
                        <a:effectLst/>
                        <a:latin typeface="Calibri"/>
                        <a:ea typeface="Calibri"/>
                        <a:cs typeface="Times New Roman"/>
                      </a:endParaRPr>
                    </a:p>
                  </a:txBody>
                  <a:tcPr marL="23938" marR="23938" marT="12276" marB="12276"/>
                </a:tc>
                <a:tc>
                  <a:txBody>
                    <a:bodyPr/>
                    <a:lstStyle/>
                    <a:p>
                      <a:pPr marL="342900" lvl="0" indent="-342900" fontAlgn="t">
                        <a:lnSpc>
                          <a:spcPct val="115000"/>
                        </a:lnSpc>
                        <a:spcAft>
                          <a:spcPts val="0"/>
                        </a:spcAft>
                        <a:buFont typeface="Arial"/>
                        <a:buChar char="•"/>
                        <a:tabLst>
                          <a:tab pos="457200" algn="l"/>
                        </a:tabLst>
                      </a:pPr>
                      <a:r>
                        <a:rPr lang="en-IN" sz="2000" b="1" kern="1200" dirty="0">
                          <a:effectLst/>
                        </a:rPr>
                        <a:t>When you find you are wrong to allow a better position to be heard to learn and to show your reasonableness.</a:t>
                      </a:r>
                      <a:endParaRPr lang="en-IN" sz="2000" b="1" dirty="0">
                        <a:effectLst/>
                      </a:endParaRPr>
                    </a:p>
                    <a:p>
                      <a:pPr marL="342900" lvl="0" indent="-342900" fontAlgn="t">
                        <a:lnSpc>
                          <a:spcPct val="115000"/>
                        </a:lnSpc>
                        <a:spcAft>
                          <a:spcPts val="0"/>
                        </a:spcAft>
                        <a:buFont typeface="Arial"/>
                        <a:buChar char="•"/>
                        <a:tabLst>
                          <a:tab pos="457200" algn="l"/>
                        </a:tabLst>
                      </a:pPr>
                      <a:r>
                        <a:rPr lang="en-IN" sz="2000" b="1" kern="1200" dirty="0">
                          <a:effectLst/>
                        </a:rPr>
                        <a:t>When issues are more important to others than yourself to satisfy others and maintain cooperation.</a:t>
                      </a:r>
                      <a:endParaRPr lang="en-IN" sz="2000" b="1" dirty="0">
                        <a:effectLst/>
                      </a:endParaRPr>
                    </a:p>
                    <a:p>
                      <a:pPr marL="342900" lvl="0" indent="-342900" fontAlgn="t">
                        <a:lnSpc>
                          <a:spcPct val="115000"/>
                        </a:lnSpc>
                        <a:spcAft>
                          <a:spcPts val="0"/>
                        </a:spcAft>
                        <a:buFont typeface="Arial"/>
                        <a:buChar char="•"/>
                        <a:tabLst>
                          <a:tab pos="457200" algn="l"/>
                        </a:tabLst>
                      </a:pPr>
                      <a:r>
                        <a:rPr lang="en-IN" sz="2000" b="1" kern="1200" dirty="0">
                          <a:effectLst/>
                        </a:rPr>
                        <a:t>To build social credit for later issues.</a:t>
                      </a:r>
                      <a:endParaRPr lang="en-IN" sz="2000" b="1" dirty="0">
                        <a:effectLst/>
                      </a:endParaRPr>
                    </a:p>
                    <a:p>
                      <a:pPr marL="342900" lvl="0" indent="-342900" fontAlgn="t">
                        <a:lnSpc>
                          <a:spcPct val="115000"/>
                        </a:lnSpc>
                        <a:spcAft>
                          <a:spcPts val="0"/>
                        </a:spcAft>
                        <a:buFont typeface="Arial"/>
                        <a:buChar char="•"/>
                        <a:tabLst>
                          <a:tab pos="457200" algn="l"/>
                        </a:tabLst>
                      </a:pPr>
                      <a:r>
                        <a:rPr lang="en-IN" sz="2000" b="1" kern="1200" dirty="0">
                          <a:effectLst/>
                        </a:rPr>
                        <a:t>To minimize loss when you are outmatched and losing.</a:t>
                      </a:r>
                      <a:endParaRPr lang="en-IN" sz="2000" b="1" dirty="0">
                        <a:effectLst/>
                      </a:endParaRPr>
                    </a:p>
                    <a:p>
                      <a:pPr marL="342900" lvl="0" indent="-342900" fontAlgn="t">
                        <a:lnSpc>
                          <a:spcPct val="115000"/>
                        </a:lnSpc>
                        <a:spcAft>
                          <a:spcPts val="0"/>
                        </a:spcAft>
                        <a:buFont typeface="Arial"/>
                        <a:buChar char="•"/>
                        <a:tabLst>
                          <a:tab pos="457200" algn="l"/>
                        </a:tabLst>
                      </a:pPr>
                      <a:r>
                        <a:rPr lang="en-IN" sz="2000" b="1" kern="1200" dirty="0">
                          <a:effectLst/>
                        </a:rPr>
                        <a:t>To allow subordinates to develop by learning from mistakes.</a:t>
                      </a:r>
                      <a:endParaRPr lang="en-IN" sz="2000" b="1" dirty="0">
                        <a:effectLst/>
                        <a:latin typeface="Calibri"/>
                        <a:cs typeface="Times New Roman"/>
                      </a:endParaRPr>
                    </a:p>
                  </a:txBody>
                  <a:tcPr marL="23938" marR="23938" marT="12276" marB="12276"/>
                </a:tc>
              </a:tr>
            </a:tbl>
          </a:graphicData>
        </a:graphic>
      </p:graphicFrame>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26</a:t>
            </a:fld>
            <a:endParaRPr lang="en-US">
              <a:solidFill>
                <a:srgbClr val="FFFFFF"/>
              </a:solidFill>
            </a:endParaRPr>
          </a:p>
        </p:txBody>
      </p:sp>
    </p:spTree>
    <p:extLst>
      <p:ext uri="{BB962C8B-B14F-4D97-AF65-F5344CB8AC3E}">
        <p14:creationId xmlns:p14="http://schemas.microsoft.com/office/powerpoint/2010/main" val="1730977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1701645"/>
              </p:ext>
            </p:extLst>
          </p:nvPr>
        </p:nvGraphicFramePr>
        <p:xfrm>
          <a:off x="177800" y="1342231"/>
          <a:ext cx="10336213" cy="3295067"/>
        </p:xfrm>
        <a:graphic>
          <a:graphicData uri="http://schemas.openxmlformats.org/drawingml/2006/table">
            <a:tbl>
              <a:tblPr>
                <a:tableStyleId>{5C22544A-7EE6-4342-B048-85BDC9FD1C3A}</a:tableStyleId>
              </a:tblPr>
              <a:tblGrid>
                <a:gridCol w="1657231"/>
                <a:gridCol w="8678982"/>
              </a:tblGrid>
              <a:tr h="3295067">
                <a:tc>
                  <a:txBody>
                    <a:bodyPr/>
                    <a:lstStyle/>
                    <a:p>
                      <a:pPr fontAlgn="t">
                        <a:lnSpc>
                          <a:spcPct val="115000"/>
                        </a:lnSpc>
                        <a:spcAft>
                          <a:spcPts val="0"/>
                        </a:spcAft>
                      </a:pPr>
                      <a:r>
                        <a:rPr lang="en-IN" sz="2000" b="1" kern="1200">
                          <a:effectLst/>
                        </a:rPr>
                        <a:t>Compromise</a:t>
                      </a:r>
                      <a:endParaRPr lang="en-IN" sz="2000" b="1">
                        <a:effectLst/>
                        <a:latin typeface="Calibri"/>
                        <a:ea typeface="Calibri"/>
                        <a:cs typeface="Times New Roman"/>
                      </a:endParaRPr>
                    </a:p>
                  </a:txBody>
                  <a:tcPr marL="23938" marR="23938" marT="12276" marB="12276"/>
                </a:tc>
                <a:tc>
                  <a:txBody>
                    <a:bodyPr/>
                    <a:lstStyle/>
                    <a:p>
                      <a:pPr marL="342900" lvl="0" indent="-342900" fontAlgn="t">
                        <a:lnSpc>
                          <a:spcPct val="115000"/>
                        </a:lnSpc>
                        <a:spcAft>
                          <a:spcPts val="0"/>
                        </a:spcAft>
                        <a:buFont typeface="Arial"/>
                        <a:buChar char="•"/>
                        <a:tabLst>
                          <a:tab pos="457200" algn="l"/>
                        </a:tabLst>
                      </a:pPr>
                      <a:r>
                        <a:rPr lang="en-IN" sz="2000" b="1" kern="1200" dirty="0">
                          <a:effectLst/>
                        </a:rPr>
                        <a:t>When goals are important, but not worth the effort or potential disruption of more assertive modes.</a:t>
                      </a:r>
                      <a:endParaRPr lang="en-IN" sz="2000" b="1" dirty="0">
                        <a:effectLst/>
                      </a:endParaRPr>
                    </a:p>
                    <a:p>
                      <a:pPr marL="342900" lvl="0" indent="-342900" fontAlgn="t">
                        <a:lnSpc>
                          <a:spcPct val="115000"/>
                        </a:lnSpc>
                        <a:spcAft>
                          <a:spcPts val="0"/>
                        </a:spcAft>
                        <a:buFont typeface="Arial"/>
                        <a:buChar char="•"/>
                        <a:tabLst>
                          <a:tab pos="457200" algn="l"/>
                        </a:tabLst>
                      </a:pPr>
                      <a:r>
                        <a:rPr lang="en-IN" sz="2000" b="1" kern="1200" dirty="0">
                          <a:effectLst/>
                        </a:rPr>
                        <a:t>When opponents with equal power are committed to mutually exclusive goals.</a:t>
                      </a:r>
                      <a:endParaRPr lang="en-IN" sz="2000" b="1" dirty="0">
                        <a:effectLst/>
                      </a:endParaRPr>
                    </a:p>
                    <a:p>
                      <a:pPr marL="342900" lvl="0" indent="-342900" fontAlgn="t">
                        <a:lnSpc>
                          <a:spcPct val="115000"/>
                        </a:lnSpc>
                        <a:spcAft>
                          <a:spcPts val="0"/>
                        </a:spcAft>
                        <a:buFont typeface="Arial"/>
                        <a:buChar char="•"/>
                        <a:tabLst>
                          <a:tab pos="457200" algn="l"/>
                        </a:tabLst>
                      </a:pPr>
                      <a:r>
                        <a:rPr lang="en-IN" sz="2000" b="1" kern="1200" dirty="0">
                          <a:effectLst/>
                        </a:rPr>
                        <a:t>To achieve a temporary settlement to complex issues.</a:t>
                      </a:r>
                      <a:endParaRPr lang="en-IN" sz="2000" b="1" dirty="0">
                        <a:effectLst/>
                      </a:endParaRPr>
                    </a:p>
                    <a:p>
                      <a:pPr marL="342900" lvl="0" indent="-342900" fontAlgn="t">
                        <a:lnSpc>
                          <a:spcPct val="115000"/>
                        </a:lnSpc>
                        <a:spcAft>
                          <a:spcPts val="0"/>
                        </a:spcAft>
                        <a:buFont typeface="Arial"/>
                        <a:buChar char="•"/>
                        <a:tabLst>
                          <a:tab pos="457200" algn="l"/>
                        </a:tabLst>
                      </a:pPr>
                      <a:r>
                        <a:rPr lang="en-IN" sz="2000" b="1" kern="1200" dirty="0">
                          <a:effectLst/>
                        </a:rPr>
                        <a:t>To arrive at expedient solutions under time pressure.</a:t>
                      </a:r>
                      <a:endParaRPr lang="en-IN" sz="2000" b="1" dirty="0">
                        <a:effectLst/>
                      </a:endParaRPr>
                    </a:p>
                    <a:p>
                      <a:pPr marL="342900" lvl="0" indent="-342900" fontAlgn="t">
                        <a:lnSpc>
                          <a:spcPct val="115000"/>
                        </a:lnSpc>
                        <a:spcAft>
                          <a:spcPts val="0"/>
                        </a:spcAft>
                        <a:buFont typeface="Arial"/>
                        <a:buChar char="•"/>
                        <a:tabLst>
                          <a:tab pos="457200" algn="l"/>
                        </a:tabLst>
                      </a:pPr>
                      <a:r>
                        <a:rPr lang="en-IN" sz="2000" b="1" kern="1200" dirty="0">
                          <a:effectLst/>
                        </a:rPr>
                        <a:t>As a back-up when collaboration or competition is unsuccessful.</a:t>
                      </a:r>
                      <a:endParaRPr lang="en-IN" sz="2000" b="1" dirty="0">
                        <a:effectLst/>
                        <a:latin typeface="Calibri"/>
                        <a:cs typeface="Times New Roman"/>
                      </a:endParaRPr>
                    </a:p>
                  </a:txBody>
                  <a:tcPr marL="23938" marR="23938" marT="12276" marB="12276"/>
                </a:tc>
              </a:tr>
            </a:tbl>
          </a:graphicData>
        </a:graphic>
      </p:graphicFrame>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27</a:t>
            </a:fld>
            <a:endParaRPr lang="en-US">
              <a:solidFill>
                <a:srgbClr val="FFFFFF"/>
              </a:solidFill>
            </a:endParaRPr>
          </a:p>
        </p:txBody>
      </p:sp>
    </p:spTree>
    <p:extLst>
      <p:ext uri="{BB962C8B-B14F-4D97-AF65-F5344CB8AC3E}">
        <p14:creationId xmlns:p14="http://schemas.microsoft.com/office/powerpoint/2010/main" val="344082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4</a:t>
            </a:r>
            <a:endParaRPr lang="en-IN" dirty="0"/>
          </a:p>
        </p:txBody>
      </p:sp>
      <p:sp>
        <p:nvSpPr>
          <p:cNvPr id="3" name="Content Placeholder 2"/>
          <p:cNvSpPr>
            <a:spLocks noGrp="1"/>
          </p:cNvSpPr>
          <p:nvPr>
            <p:ph idx="1"/>
          </p:nvPr>
        </p:nvSpPr>
        <p:spPr/>
        <p:txBody>
          <a:bodyPr/>
          <a:lstStyle/>
          <a:p>
            <a:r>
              <a:rPr lang="en-IN" b="1" dirty="0" smtClean="0"/>
              <a:t>Behavior</a:t>
            </a:r>
          </a:p>
          <a:p>
            <a:pPr lvl="1"/>
            <a:r>
              <a:rPr lang="en-IN" dirty="0" smtClean="0"/>
              <a:t>Stage </a:t>
            </a:r>
            <a:r>
              <a:rPr lang="en-IN" dirty="0"/>
              <a:t>where conflict becomes visible</a:t>
            </a:r>
            <a:r>
              <a:rPr lang="en-IN" dirty="0" smtClean="0"/>
              <a:t>.</a:t>
            </a:r>
          </a:p>
          <a:p>
            <a:pPr lvl="1"/>
            <a:r>
              <a:rPr lang="en-IN" dirty="0" smtClean="0"/>
              <a:t>The </a:t>
            </a:r>
            <a:r>
              <a:rPr lang="en-IN" dirty="0"/>
              <a:t>behavior stage includes the statements, actions, and reactions made by the conflicting parties.</a:t>
            </a:r>
          </a:p>
          <a:p>
            <a:r>
              <a:rPr lang="en-IN" dirty="0"/>
              <a:t>These conflict behaviors are usually overt attempts to implement each party’s intentions.</a:t>
            </a:r>
          </a:p>
          <a:p>
            <a:r>
              <a:rPr lang="en-IN" dirty="0" smtClean="0"/>
              <a:t>But </a:t>
            </a:r>
            <a:r>
              <a:rPr lang="en-IN" dirty="0"/>
              <a:t>these behaviors have a stimulus quality that is separate from intentions.</a:t>
            </a:r>
          </a:p>
          <a:p>
            <a:r>
              <a:rPr lang="en-IN" dirty="0"/>
              <a:t>As a result of miscalculations or unskilled enactments, overt behaviors sometimes deviate from original intentions.</a:t>
            </a:r>
          </a:p>
          <a:p>
            <a:r>
              <a:rPr lang="en-IN" dirty="0"/>
              <a:t>It helps to think of stage 4 as a dynamic process of interaction.</a:t>
            </a:r>
          </a:p>
          <a:p>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28</a:t>
            </a:fld>
            <a:endParaRPr lang="en-US">
              <a:solidFill>
                <a:srgbClr val="FFFFFF"/>
              </a:solidFill>
            </a:endParaRPr>
          </a:p>
        </p:txBody>
      </p:sp>
    </p:spTree>
    <p:extLst>
      <p:ext uri="{BB962C8B-B14F-4D97-AF65-F5344CB8AC3E}">
        <p14:creationId xmlns:p14="http://schemas.microsoft.com/office/powerpoint/2010/main" val="3217378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 5</a:t>
            </a:r>
            <a:endParaRPr lang="en-IN" dirty="0"/>
          </a:p>
        </p:txBody>
      </p:sp>
      <p:sp>
        <p:nvSpPr>
          <p:cNvPr id="3" name="Content Placeholder 2"/>
          <p:cNvSpPr>
            <a:spLocks noGrp="1"/>
          </p:cNvSpPr>
          <p:nvPr>
            <p:ph idx="1"/>
          </p:nvPr>
        </p:nvSpPr>
        <p:spPr/>
        <p:txBody>
          <a:bodyPr/>
          <a:lstStyle/>
          <a:p>
            <a:pPr>
              <a:lnSpc>
                <a:spcPct val="100000"/>
              </a:lnSpc>
            </a:pPr>
            <a:r>
              <a:rPr lang="en-IN" sz="2400" dirty="0"/>
              <a:t>The action-reaction interplay between the conflicting parties results in consequences.</a:t>
            </a:r>
          </a:p>
          <a:p>
            <a:pPr>
              <a:lnSpc>
                <a:spcPct val="100000"/>
              </a:lnSpc>
            </a:pPr>
            <a:r>
              <a:rPr lang="en-IN" sz="2400" dirty="0"/>
              <a:t>These outcomes may be functional in that the conflict results in an improvement in the group’s performance, or dysfunctional in that it hinders group performance.</a:t>
            </a:r>
          </a:p>
          <a:p>
            <a:pPr>
              <a:lnSpc>
                <a:spcPct val="100000"/>
              </a:lnSpc>
            </a:pPr>
            <a:r>
              <a:rPr lang="en-IN" sz="2400" dirty="0"/>
              <a:t>Conflict is constructive </a:t>
            </a:r>
            <a:endParaRPr lang="en-IN" sz="2400" dirty="0" smtClean="0"/>
          </a:p>
          <a:p>
            <a:pPr lvl="1">
              <a:lnSpc>
                <a:spcPct val="100000"/>
              </a:lnSpc>
            </a:pPr>
            <a:r>
              <a:rPr lang="en-IN" sz="2000" dirty="0" smtClean="0"/>
              <a:t>when </a:t>
            </a:r>
            <a:r>
              <a:rPr lang="en-IN" sz="2000" dirty="0"/>
              <a:t>it improves the quality of decisions that stimulates creativity and innovations </a:t>
            </a:r>
            <a:endParaRPr lang="en-IN" sz="2000" dirty="0" smtClean="0"/>
          </a:p>
          <a:p>
            <a:pPr lvl="1">
              <a:lnSpc>
                <a:spcPct val="100000"/>
              </a:lnSpc>
            </a:pPr>
            <a:r>
              <a:rPr lang="en-IN" sz="2000" dirty="0" smtClean="0"/>
              <a:t>encourage </a:t>
            </a:r>
            <a:r>
              <a:rPr lang="en-IN" sz="2000" dirty="0"/>
              <a:t>interest and curiosity among group members to provide the medium through which problems can be aired and tensions released and foster an environment of self-evaluation and change.</a:t>
            </a:r>
          </a:p>
          <a:p>
            <a:pPr>
              <a:lnSpc>
                <a:spcPct val="100000"/>
              </a:lnSpc>
            </a:pPr>
            <a:r>
              <a:rPr lang="en-IN" sz="2400" dirty="0"/>
              <a:t>Conflict is dysfunctional </a:t>
            </a:r>
            <a:endParaRPr lang="en-IN" sz="2400" dirty="0" smtClean="0"/>
          </a:p>
          <a:p>
            <a:pPr lvl="1">
              <a:lnSpc>
                <a:spcPct val="100000"/>
              </a:lnSpc>
            </a:pPr>
            <a:r>
              <a:rPr lang="en-IN" sz="1900" dirty="0" smtClean="0"/>
              <a:t>when </a:t>
            </a:r>
            <a:r>
              <a:rPr lang="en-IN" sz="1900" dirty="0"/>
              <a:t>uncontrolled opposition breeds discontent, which acts to dissolve common ties and eventually leads to the destruction of the group.</a:t>
            </a:r>
          </a:p>
          <a:p>
            <a:pPr>
              <a:lnSpc>
                <a:spcPct val="100000"/>
              </a:lnSpc>
            </a:pPr>
            <a:r>
              <a:rPr lang="en-IN" sz="2400" dirty="0"/>
              <a:t>Among the more undesirable consequences are a retarding of communication, reductions in group cohesiveness and subordination of group goals to the primacy of infighting between members.</a:t>
            </a:r>
          </a:p>
          <a:p>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29</a:t>
            </a:fld>
            <a:endParaRPr lang="en-US">
              <a:solidFill>
                <a:srgbClr val="FFFFFF"/>
              </a:solidFill>
            </a:endParaRPr>
          </a:p>
        </p:txBody>
      </p:sp>
    </p:spTree>
    <p:extLst>
      <p:ext uri="{BB962C8B-B14F-4D97-AF65-F5344CB8AC3E}">
        <p14:creationId xmlns:p14="http://schemas.microsoft.com/office/powerpoint/2010/main" val="227345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Calibri"/>
                <a:cs typeface="Calibri"/>
              </a:rPr>
              <a:t>Functional or </a:t>
            </a:r>
            <a:r>
              <a:rPr lang="en-IN" spc="-5" dirty="0">
                <a:latin typeface="Calibri"/>
                <a:cs typeface="Calibri"/>
              </a:rPr>
              <a:t>Constructive Conflict</a:t>
            </a:r>
            <a:endParaRPr lang="en-IN" dirty="0"/>
          </a:p>
        </p:txBody>
      </p:sp>
      <p:sp>
        <p:nvSpPr>
          <p:cNvPr id="3" name="Content Placeholder 2"/>
          <p:cNvSpPr>
            <a:spLocks noGrp="1"/>
          </p:cNvSpPr>
          <p:nvPr>
            <p:ph idx="1"/>
          </p:nvPr>
        </p:nvSpPr>
        <p:spPr/>
        <p:txBody>
          <a:bodyPr/>
          <a:lstStyle/>
          <a:p>
            <a:pPr marL="355600" marR="5080" indent="-343535">
              <a:lnSpc>
                <a:spcPct val="100000"/>
              </a:lnSpc>
              <a:spcBef>
                <a:spcPts val="105"/>
              </a:spcBef>
              <a:buFont typeface="Arial"/>
              <a:buChar char="•"/>
              <a:tabLst>
                <a:tab pos="355600" algn="l"/>
                <a:tab pos="356235" algn="l"/>
              </a:tabLst>
            </a:pPr>
            <a:r>
              <a:rPr lang="en-IN" b="1" dirty="0">
                <a:latin typeface="Calibri"/>
                <a:cs typeface="Calibri"/>
              </a:rPr>
              <a:t>Functional or </a:t>
            </a:r>
            <a:r>
              <a:rPr lang="en-IN" b="1" spc="-5" dirty="0">
                <a:latin typeface="Calibri"/>
                <a:cs typeface="Calibri"/>
              </a:rPr>
              <a:t>Constructive Conflict</a:t>
            </a:r>
            <a:r>
              <a:rPr lang="en-IN" spc="-5" dirty="0">
                <a:latin typeface="Calibri"/>
                <a:cs typeface="Calibri"/>
              </a:rPr>
              <a:t>: </a:t>
            </a:r>
            <a:r>
              <a:rPr lang="en-IN" spc="-10" dirty="0">
                <a:latin typeface="Calibri"/>
                <a:cs typeface="Calibri"/>
              </a:rPr>
              <a:t>works  </a:t>
            </a:r>
            <a:r>
              <a:rPr lang="en-IN" spc="-25" dirty="0">
                <a:latin typeface="Calibri"/>
                <a:cs typeface="Calibri"/>
              </a:rPr>
              <a:t>toward </a:t>
            </a:r>
            <a:r>
              <a:rPr lang="en-IN" dirty="0">
                <a:latin typeface="Calibri"/>
                <a:cs typeface="Calibri"/>
              </a:rPr>
              <a:t>the </a:t>
            </a:r>
            <a:r>
              <a:rPr lang="en-IN" spc="-10" dirty="0">
                <a:latin typeface="Calibri"/>
                <a:cs typeface="Calibri"/>
              </a:rPr>
              <a:t>goals </a:t>
            </a:r>
            <a:r>
              <a:rPr lang="en-IN" spc="-5" dirty="0">
                <a:latin typeface="Calibri"/>
                <a:cs typeface="Calibri"/>
              </a:rPr>
              <a:t>of </a:t>
            </a:r>
            <a:r>
              <a:rPr lang="en-IN" dirty="0">
                <a:latin typeface="Calibri"/>
                <a:cs typeface="Calibri"/>
              </a:rPr>
              <a:t>an </a:t>
            </a:r>
            <a:r>
              <a:rPr lang="en-IN" spc="-20" dirty="0">
                <a:latin typeface="Calibri"/>
                <a:cs typeface="Calibri"/>
              </a:rPr>
              <a:t>organization </a:t>
            </a:r>
            <a:r>
              <a:rPr lang="en-IN" spc="-5" dirty="0">
                <a:latin typeface="Calibri"/>
                <a:cs typeface="Calibri"/>
              </a:rPr>
              <a:t>or</a:t>
            </a:r>
            <a:r>
              <a:rPr lang="en-IN" spc="75" dirty="0">
                <a:latin typeface="Calibri"/>
                <a:cs typeface="Calibri"/>
              </a:rPr>
              <a:t> </a:t>
            </a:r>
            <a:r>
              <a:rPr lang="en-IN" spc="-15" dirty="0">
                <a:latin typeface="Calibri"/>
                <a:cs typeface="Calibri"/>
              </a:rPr>
              <a:t>group</a:t>
            </a:r>
            <a:endParaRPr lang="en-IN" dirty="0">
              <a:latin typeface="Calibri"/>
              <a:cs typeface="Calibri"/>
            </a:endParaRPr>
          </a:p>
          <a:p>
            <a:pPr marL="375920" indent="-363855">
              <a:lnSpc>
                <a:spcPct val="100000"/>
              </a:lnSpc>
              <a:spcBef>
                <a:spcPts val="770"/>
              </a:spcBef>
              <a:buSzPct val="96875"/>
              <a:buFont typeface="Wingdings"/>
              <a:buChar char=""/>
              <a:tabLst>
                <a:tab pos="376555" algn="l"/>
              </a:tabLst>
            </a:pPr>
            <a:r>
              <a:rPr lang="en-IN" spc="-10" dirty="0">
                <a:latin typeface="Calibri"/>
                <a:cs typeface="Calibri"/>
              </a:rPr>
              <a:t>Constructive</a:t>
            </a:r>
            <a:endParaRPr lang="en-IN" dirty="0">
              <a:latin typeface="Calibri"/>
              <a:cs typeface="Calibri"/>
            </a:endParaRPr>
          </a:p>
          <a:p>
            <a:pPr marL="375920" indent="-363855">
              <a:lnSpc>
                <a:spcPct val="100000"/>
              </a:lnSpc>
              <a:spcBef>
                <a:spcPts val="770"/>
              </a:spcBef>
              <a:buSzPct val="96875"/>
              <a:buFont typeface="Wingdings"/>
              <a:buChar char=""/>
              <a:tabLst>
                <a:tab pos="376555" algn="l"/>
              </a:tabLst>
            </a:pPr>
            <a:r>
              <a:rPr lang="en-IN" spc="-5" dirty="0">
                <a:latin typeface="Calibri"/>
                <a:cs typeface="Calibri"/>
              </a:rPr>
              <a:t>Increase </a:t>
            </a:r>
            <a:r>
              <a:rPr lang="en-IN" spc="-15" dirty="0">
                <a:latin typeface="Calibri"/>
                <a:cs typeface="Calibri"/>
              </a:rPr>
              <a:t>information </a:t>
            </a:r>
            <a:r>
              <a:rPr lang="en-IN" dirty="0">
                <a:latin typeface="Calibri"/>
                <a:cs typeface="Calibri"/>
              </a:rPr>
              <a:t>&amp;</a:t>
            </a:r>
            <a:r>
              <a:rPr lang="en-IN" spc="20" dirty="0">
                <a:latin typeface="Calibri"/>
                <a:cs typeface="Calibri"/>
              </a:rPr>
              <a:t> </a:t>
            </a:r>
            <a:r>
              <a:rPr lang="en-IN" dirty="0">
                <a:latin typeface="Calibri"/>
                <a:cs typeface="Calibri"/>
              </a:rPr>
              <a:t>ideas</a:t>
            </a:r>
          </a:p>
          <a:p>
            <a:pPr marL="375920" indent="-363855">
              <a:lnSpc>
                <a:spcPct val="100000"/>
              </a:lnSpc>
              <a:spcBef>
                <a:spcPts val="770"/>
              </a:spcBef>
              <a:buSzPct val="96875"/>
              <a:buFont typeface="Wingdings"/>
              <a:buChar char=""/>
              <a:tabLst>
                <a:tab pos="376555" algn="l"/>
              </a:tabLst>
            </a:pPr>
            <a:r>
              <a:rPr lang="en-IN" spc="-15" dirty="0">
                <a:latin typeface="Calibri"/>
                <a:cs typeface="Calibri"/>
              </a:rPr>
              <a:t>Encourages innovative</a:t>
            </a:r>
            <a:r>
              <a:rPr lang="en-IN" spc="10" dirty="0">
                <a:latin typeface="Calibri"/>
                <a:cs typeface="Calibri"/>
              </a:rPr>
              <a:t> </a:t>
            </a:r>
            <a:r>
              <a:rPr lang="en-IN" spc="-5" dirty="0">
                <a:latin typeface="Calibri"/>
                <a:cs typeface="Calibri"/>
              </a:rPr>
              <a:t>thinking</a:t>
            </a:r>
            <a:endParaRPr lang="en-IN" dirty="0">
              <a:latin typeface="Calibri"/>
              <a:cs typeface="Calibri"/>
            </a:endParaRPr>
          </a:p>
          <a:p>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3</a:t>
            </a:fld>
            <a:endParaRPr lang="en-US">
              <a:solidFill>
                <a:srgbClr val="FFFFFF"/>
              </a:solidFill>
            </a:endParaRPr>
          </a:p>
        </p:txBody>
      </p:sp>
      <p:sp>
        <p:nvSpPr>
          <p:cNvPr id="6" name="object 3"/>
          <p:cNvSpPr/>
          <p:nvPr/>
        </p:nvSpPr>
        <p:spPr>
          <a:xfrm>
            <a:off x="381000" y="3933031"/>
            <a:ext cx="9155906" cy="32004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85883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0" dirty="0">
                <a:latin typeface="Calibri"/>
                <a:cs typeface="Calibri"/>
              </a:rPr>
              <a:t>Dysfunctional/Destructive </a:t>
            </a:r>
            <a:r>
              <a:rPr lang="en-IN" spc="-5" dirty="0">
                <a:latin typeface="Calibri"/>
                <a:cs typeface="Calibri"/>
              </a:rPr>
              <a:t>Conflict</a:t>
            </a:r>
            <a:endParaRPr lang="en-IN" dirty="0"/>
          </a:p>
        </p:txBody>
      </p:sp>
      <p:sp>
        <p:nvSpPr>
          <p:cNvPr id="3" name="Content Placeholder 2"/>
          <p:cNvSpPr>
            <a:spLocks noGrp="1"/>
          </p:cNvSpPr>
          <p:nvPr>
            <p:ph idx="1"/>
          </p:nvPr>
        </p:nvSpPr>
        <p:spPr/>
        <p:txBody>
          <a:bodyPr/>
          <a:lstStyle/>
          <a:p>
            <a:pPr marL="355600" marR="5080" indent="-342900">
              <a:lnSpc>
                <a:spcPct val="100000"/>
              </a:lnSpc>
              <a:spcBef>
                <a:spcPts val="105"/>
              </a:spcBef>
              <a:buFont typeface="Arial"/>
              <a:buChar char="•"/>
              <a:tabLst>
                <a:tab pos="354965" algn="l"/>
                <a:tab pos="355600" algn="l"/>
              </a:tabLst>
            </a:pPr>
            <a:r>
              <a:rPr lang="en-IN" b="1" spc="-10" dirty="0">
                <a:latin typeface="Calibri"/>
                <a:cs typeface="Calibri"/>
              </a:rPr>
              <a:t>Dysfunctional/Destructive </a:t>
            </a:r>
            <a:r>
              <a:rPr lang="en-IN" b="1" spc="-5" dirty="0">
                <a:latin typeface="Calibri"/>
                <a:cs typeface="Calibri"/>
              </a:rPr>
              <a:t>Conflict</a:t>
            </a:r>
            <a:r>
              <a:rPr lang="en-IN" spc="-5" dirty="0">
                <a:latin typeface="Calibri"/>
                <a:cs typeface="Calibri"/>
              </a:rPr>
              <a:t>: </a:t>
            </a:r>
            <a:r>
              <a:rPr lang="en-IN" spc="-10" dirty="0">
                <a:latin typeface="Calibri"/>
                <a:cs typeface="Calibri"/>
              </a:rPr>
              <a:t>blocks </a:t>
            </a:r>
            <a:r>
              <a:rPr lang="en-IN" dirty="0">
                <a:latin typeface="Calibri"/>
                <a:cs typeface="Calibri"/>
              </a:rPr>
              <a:t>an </a:t>
            </a:r>
            <a:r>
              <a:rPr lang="en-IN" spc="-20" dirty="0" smtClean="0">
                <a:latin typeface="Calibri"/>
                <a:cs typeface="Calibri"/>
              </a:rPr>
              <a:t>organization </a:t>
            </a:r>
            <a:r>
              <a:rPr lang="en-IN" spc="-5" dirty="0">
                <a:latin typeface="Calibri"/>
                <a:cs typeface="Calibri"/>
              </a:rPr>
              <a:t>or </a:t>
            </a:r>
            <a:r>
              <a:rPr lang="en-IN" spc="-15" dirty="0">
                <a:latin typeface="Calibri"/>
                <a:cs typeface="Calibri"/>
              </a:rPr>
              <a:t>group from </a:t>
            </a:r>
            <a:r>
              <a:rPr lang="en-IN" spc="-5" dirty="0">
                <a:latin typeface="Calibri"/>
                <a:cs typeface="Calibri"/>
              </a:rPr>
              <a:t>reaching its</a:t>
            </a:r>
            <a:r>
              <a:rPr lang="en-IN" spc="65" dirty="0">
                <a:latin typeface="Calibri"/>
                <a:cs typeface="Calibri"/>
              </a:rPr>
              <a:t> </a:t>
            </a:r>
            <a:r>
              <a:rPr lang="en-IN" spc="-10" dirty="0">
                <a:latin typeface="Calibri"/>
                <a:cs typeface="Calibri"/>
              </a:rPr>
              <a:t>goals</a:t>
            </a:r>
            <a:endParaRPr lang="en-IN" dirty="0">
              <a:latin typeface="Calibri"/>
              <a:cs typeface="Calibri"/>
            </a:endParaRPr>
          </a:p>
          <a:p>
            <a:pPr marL="375920" indent="-363855">
              <a:lnSpc>
                <a:spcPct val="100000"/>
              </a:lnSpc>
              <a:spcBef>
                <a:spcPts val="770"/>
              </a:spcBef>
              <a:buSzPct val="96875"/>
              <a:buFont typeface="Wingdings"/>
              <a:buChar char=""/>
              <a:tabLst>
                <a:tab pos="376555" algn="l"/>
              </a:tabLst>
            </a:pPr>
            <a:r>
              <a:rPr lang="en-IN" spc="-40" dirty="0">
                <a:latin typeface="Calibri"/>
                <a:cs typeface="Calibri"/>
              </a:rPr>
              <a:t>Tension, </a:t>
            </a:r>
            <a:r>
              <a:rPr lang="en-IN" spc="-35" dirty="0">
                <a:latin typeface="Calibri"/>
                <a:cs typeface="Calibri"/>
              </a:rPr>
              <a:t>anxiety,</a:t>
            </a:r>
            <a:r>
              <a:rPr lang="en-IN" spc="55" dirty="0">
                <a:latin typeface="Calibri"/>
                <a:cs typeface="Calibri"/>
              </a:rPr>
              <a:t> </a:t>
            </a:r>
            <a:r>
              <a:rPr lang="en-IN" spc="-15" dirty="0">
                <a:latin typeface="Calibri"/>
                <a:cs typeface="Calibri"/>
              </a:rPr>
              <a:t>stress</a:t>
            </a:r>
            <a:endParaRPr lang="en-IN" dirty="0">
              <a:latin typeface="Calibri"/>
              <a:cs typeface="Calibri"/>
            </a:endParaRPr>
          </a:p>
          <a:p>
            <a:pPr marL="375920" indent="-363855">
              <a:lnSpc>
                <a:spcPct val="100000"/>
              </a:lnSpc>
              <a:spcBef>
                <a:spcPts val="770"/>
              </a:spcBef>
              <a:buSzPct val="96875"/>
              <a:buFont typeface="Wingdings"/>
              <a:buChar char=""/>
              <a:tabLst>
                <a:tab pos="376555" algn="l"/>
              </a:tabLst>
            </a:pPr>
            <a:r>
              <a:rPr lang="en-IN" spc="-10" dirty="0">
                <a:latin typeface="Calibri"/>
                <a:cs typeface="Calibri"/>
              </a:rPr>
              <a:t>Drives </a:t>
            </a:r>
            <a:r>
              <a:rPr lang="en-IN" spc="-5" dirty="0">
                <a:latin typeface="Calibri"/>
                <a:cs typeface="Calibri"/>
              </a:rPr>
              <a:t>out low </a:t>
            </a:r>
            <a:r>
              <a:rPr lang="en-IN" spc="-10" dirty="0">
                <a:latin typeface="Calibri"/>
                <a:cs typeface="Calibri"/>
              </a:rPr>
              <a:t>conflict </a:t>
            </a:r>
            <a:r>
              <a:rPr lang="en-IN" spc="-20" dirty="0">
                <a:latin typeface="Calibri"/>
                <a:cs typeface="Calibri"/>
              </a:rPr>
              <a:t>tolerant</a:t>
            </a:r>
            <a:r>
              <a:rPr lang="en-IN" spc="40" dirty="0">
                <a:latin typeface="Calibri"/>
                <a:cs typeface="Calibri"/>
              </a:rPr>
              <a:t> </a:t>
            </a:r>
            <a:r>
              <a:rPr lang="en-IN" spc="-5" dirty="0">
                <a:latin typeface="Calibri"/>
                <a:cs typeface="Calibri"/>
              </a:rPr>
              <a:t>people</a:t>
            </a:r>
            <a:endParaRPr lang="en-IN" dirty="0">
              <a:latin typeface="Calibri"/>
              <a:cs typeface="Calibri"/>
            </a:endParaRPr>
          </a:p>
          <a:p>
            <a:pPr marL="375920" indent="-363855">
              <a:lnSpc>
                <a:spcPct val="100000"/>
              </a:lnSpc>
              <a:spcBef>
                <a:spcPts val="770"/>
              </a:spcBef>
              <a:buSzPct val="96875"/>
              <a:buFont typeface="Wingdings"/>
              <a:buChar char=""/>
              <a:tabLst>
                <a:tab pos="376555" algn="l"/>
              </a:tabLst>
            </a:pPr>
            <a:r>
              <a:rPr lang="en-IN" spc="-10" dirty="0">
                <a:latin typeface="Calibri"/>
                <a:cs typeface="Calibri"/>
              </a:rPr>
              <a:t>Reduce</a:t>
            </a:r>
            <a:r>
              <a:rPr lang="en-IN" spc="-15" dirty="0">
                <a:latin typeface="Calibri"/>
                <a:cs typeface="Calibri"/>
              </a:rPr>
              <a:t> </a:t>
            </a:r>
            <a:r>
              <a:rPr lang="en-IN" spc="-10" dirty="0">
                <a:latin typeface="Calibri"/>
                <a:cs typeface="Calibri"/>
              </a:rPr>
              <a:t>trust</a:t>
            </a:r>
            <a:endParaRPr lang="en-IN" dirty="0">
              <a:latin typeface="Calibri"/>
              <a:cs typeface="Calibri"/>
            </a:endParaRPr>
          </a:p>
          <a:p>
            <a:pPr marL="375920" indent="-363855">
              <a:lnSpc>
                <a:spcPct val="100000"/>
              </a:lnSpc>
              <a:spcBef>
                <a:spcPts val="765"/>
              </a:spcBef>
              <a:buSzPct val="96875"/>
              <a:buFont typeface="Wingdings"/>
              <a:buChar char=""/>
              <a:tabLst>
                <a:tab pos="376555" algn="l"/>
              </a:tabLst>
            </a:pPr>
            <a:r>
              <a:rPr lang="en-IN" spc="-10" dirty="0">
                <a:latin typeface="Calibri"/>
                <a:cs typeface="Calibri"/>
              </a:rPr>
              <a:t>Reduce</a:t>
            </a:r>
            <a:r>
              <a:rPr lang="en-IN" spc="-15" dirty="0">
                <a:latin typeface="Calibri"/>
                <a:cs typeface="Calibri"/>
              </a:rPr>
              <a:t> information</a:t>
            </a:r>
            <a:endParaRPr lang="en-IN" dirty="0">
              <a:latin typeface="Calibri"/>
              <a:cs typeface="Calibri"/>
            </a:endParaRPr>
          </a:p>
          <a:p>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4</a:t>
            </a:fld>
            <a:endParaRPr lang="en-US">
              <a:solidFill>
                <a:srgbClr val="FFFFFF"/>
              </a:solidFill>
            </a:endParaRPr>
          </a:p>
        </p:txBody>
      </p:sp>
    </p:spTree>
    <p:extLst>
      <p:ext uri="{BB962C8B-B14F-4D97-AF65-F5344CB8AC3E}">
        <p14:creationId xmlns:p14="http://schemas.microsoft.com/office/powerpoint/2010/main" val="265511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60" dirty="0">
                <a:latin typeface="Calibri"/>
                <a:cs typeface="Calibri"/>
              </a:rPr>
              <a:t>Task </a:t>
            </a:r>
            <a:r>
              <a:rPr lang="en-IN" spc="-10" dirty="0" smtClean="0">
                <a:latin typeface="Calibri"/>
                <a:cs typeface="Calibri"/>
              </a:rPr>
              <a:t>Conflict</a:t>
            </a:r>
            <a:endParaRPr lang="en-IN" dirty="0"/>
          </a:p>
        </p:txBody>
      </p:sp>
      <p:sp>
        <p:nvSpPr>
          <p:cNvPr id="3" name="Content Placeholder 2"/>
          <p:cNvSpPr>
            <a:spLocks noGrp="1"/>
          </p:cNvSpPr>
          <p:nvPr>
            <p:ph idx="1"/>
          </p:nvPr>
        </p:nvSpPr>
        <p:spPr/>
        <p:txBody>
          <a:bodyPr/>
          <a:lstStyle/>
          <a:p>
            <a:r>
              <a:rPr lang="en-IN" dirty="0">
                <a:latin typeface="Calibri"/>
                <a:cs typeface="Calibri"/>
              </a:rPr>
              <a:t>T</a:t>
            </a:r>
            <a:r>
              <a:rPr lang="en-IN" spc="-10" dirty="0" smtClean="0">
                <a:latin typeface="Calibri"/>
                <a:cs typeface="Calibri"/>
              </a:rPr>
              <a:t>ask </a:t>
            </a:r>
            <a:r>
              <a:rPr lang="en-IN" spc="-10" dirty="0">
                <a:latin typeface="Calibri"/>
                <a:cs typeface="Calibri"/>
              </a:rPr>
              <a:t>conflict </a:t>
            </a:r>
            <a:r>
              <a:rPr lang="en-IN" spc="-15" dirty="0">
                <a:latin typeface="Calibri"/>
                <a:cs typeface="Calibri"/>
              </a:rPr>
              <a:t>occurs </a:t>
            </a:r>
            <a:r>
              <a:rPr lang="en-IN" dirty="0">
                <a:latin typeface="Calibri"/>
                <a:cs typeface="Calibri"/>
              </a:rPr>
              <a:t>when </a:t>
            </a:r>
            <a:r>
              <a:rPr lang="en-IN" spc="-10" dirty="0">
                <a:latin typeface="Calibri"/>
                <a:cs typeface="Calibri"/>
              </a:rPr>
              <a:t>two  </a:t>
            </a:r>
            <a:r>
              <a:rPr lang="en-IN" spc="-5" dirty="0">
                <a:latin typeface="Calibri"/>
                <a:cs typeface="Calibri"/>
              </a:rPr>
              <a:t>parties </a:t>
            </a:r>
            <a:r>
              <a:rPr lang="en-IN" spc="-15" dirty="0" smtClean="0">
                <a:latin typeface="Calibri"/>
                <a:cs typeface="Calibri"/>
              </a:rPr>
              <a:t>are </a:t>
            </a:r>
            <a:r>
              <a:rPr lang="en-IN" spc="-5" dirty="0">
                <a:latin typeface="Calibri"/>
                <a:cs typeface="Calibri"/>
              </a:rPr>
              <a:t>unable </a:t>
            </a:r>
            <a:r>
              <a:rPr lang="en-IN" spc="-25" dirty="0">
                <a:latin typeface="Calibri"/>
                <a:cs typeface="Calibri"/>
              </a:rPr>
              <a:t>to </a:t>
            </a:r>
            <a:r>
              <a:rPr lang="en-IN" spc="-15" dirty="0">
                <a:latin typeface="Calibri"/>
                <a:cs typeface="Calibri"/>
              </a:rPr>
              <a:t>move  </a:t>
            </a:r>
            <a:r>
              <a:rPr lang="en-IN" spc="-25" dirty="0">
                <a:latin typeface="Calibri"/>
                <a:cs typeface="Calibri"/>
              </a:rPr>
              <a:t>forward </a:t>
            </a:r>
            <a:r>
              <a:rPr lang="en-IN" dirty="0" smtClean="0">
                <a:latin typeface="Calibri"/>
                <a:cs typeface="Calibri"/>
              </a:rPr>
              <a:t>on </a:t>
            </a:r>
            <a:r>
              <a:rPr lang="en-IN" dirty="0">
                <a:latin typeface="Calibri"/>
                <a:cs typeface="Calibri"/>
              </a:rPr>
              <a:t>a </a:t>
            </a:r>
            <a:r>
              <a:rPr lang="en-IN" spc="-10" dirty="0">
                <a:latin typeface="Calibri"/>
                <a:cs typeface="Calibri"/>
              </a:rPr>
              <a:t>task </a:t>
            </a:r>
            <a:r>
              <a:rPr lang="en-IN" dirty="0">
                <a:latin typeface="Calibri"/>
                <a:cs typeface="Calibri"/>
              </a:rPr>
              <a:t>due </a:t>
            </a:r>
            <a:r>
              <a:rPr lang="en-IN" spc="-25" dirty="0">
                <a:latin typeface="Calibri"/>
                <a:cs typeface="Calibri"/>
              </a:rPr>
              <a:t>to </a:t>
            </a:r>
            <a:r>
              <a:rPr lang="en-IN" spc="-15" dirty="0">
                <a:latin typeface="Calibri"/>
                <a:cs typeface="Calibri"/>
              </a:rPr>
              <a:t>differing </a:t>
            </a:r>
            <a:r>
              <a:rPr lang="en-IN" dirty="0">
                <a:latin typeface="Calibri"/>
                <a:cs typeface="Calibri"/>
              </a:rPr>
              <a:t>needs, </a:t>
            </a:r>
            <a:r>
              <a:rPr lang="en-IN" spc="-15" dirty="0">
                <a:latin typeface="Calibri"/>
                <a:cs typeface="Calibri"/>
              </a:rPr>
              <a:t>behaviors </a:t>
            </a:r>
            <a:r>
              <a:rPr lang="en-IN" dirty="0">
                <a:latin typeface="Calibri"/>
                <a:cs typeface="Calibri"/>
              </a:rPr>
              <a:t>or  </a:t>
            </a:r>
            <a:r>
              <a:rPr lang="en-IN" spc="-5" dirty="0">
                <a:latin typeface="Calibri"/>
                <a:cs typeface="Calibri"/>
              </a:rPr>
              <a:t>attitudes. </a:t>
            </a:r>
            <a:endParaRPr lang="en-IN" spc="-5" dirty="0" smtClean="0">
              <a:latin typeface="Calibri"/>
              <a:cs typeface="Calibri"/>
            </a:endParaRPr>
          </a:p>
          <a:p>
            <a:r>
              <a:rPr lang="en-IN" dirty="0" smtClean="0">
                <a:latin typeface="Calibri"/>
                <a:cs typeface="Calibri"/>
              </a:rPr>
              <a:t>It </a:t>
            </a:r>
            <a:r>
              <a:rPr lang="en-IN" spc="-10" dirty="0">
                <a:latin typeface="Calibri"/>
                <a:cs typeface="Calibri"/>
              </a:rPr>
              <a:t>can </a:t>
            </a:r>
            <a:r>
              <a:rPr lang="en-IN" spc="5" dirty="0">
                <a:latin typeface="Calibri"/>
                <a:cs typeface="Calibri"/>
              </a:rPr>
              <a:t>be </a:t>
            </a:r>
            <a:r>
              <a:rPr lang="en-IN" spc="-10" dirty="0">
                <a:latin typeface="Calibri"/>
                <a:cs typeface="Calibri"/>
              </a:rPr>
              <a:t>conflict </a:t>
            </a:r>
            <a:r>
              <a:rPr lang="en-IN" spc="-10" dirty="0" smtClean="0">
                <a:latin typeface="Calibri"/>
                <a:cs typeface="Calibri"/>
              </a:rPr>
              <a:t>over</a:t>
            </a:r>
            <a:r>
              <a:rPr lang="en-IN" spc="400" dirty="0" smtClean="0">
                <a:latin typeface="Calibri"/>
                <a:cs typeface="Calibri"/>
              </a:rPr>
              <a:t> </a:t>
            </a:r>
            <a:r>
              <a:rPr lang="en-IN" spc="-15" dirty="0" smtClean="0">
                <a:latin typeface="Calibri"/>
                <a:cs typeface="Calibri"/>
              </a:rPr>
              <a:t>organizational policies </a:t>
            </a:r>
            <a:r>
              <a:rPr lang="en-IN" dirty="0" smtClean="0">
                <a:latin typeface="Calibri"/>
                <a:cs typeface="Calibri"/>
              </a:rPr>
              <a:t>and </a:t>
            </a:r>
            <a:r>
              <a:rPr lang="en-IN" spc="-5" dirty="0" smtClean="0">
                <a:latin typeface="Calibri"/>
                <a:cs typeface="Calibri"/>
              </a:rPr>
              <a:t>p</a:t>
            </a:r>
            <a:r>
              <a:rPr lang="en-IN" spc="-55" dirty="0" smtClean="0">
                <a:latin typeface="Calibri"/>
                <a:cs typeface="Calibri"/>
              </a:rPr>
              <a:t>r</a:t>
            </a:r>
            <a:r>
              <a:rPr lang="en-IN" spc="-5" dirty="0" smtClean="0">
                <a:latin typeface="Calibri"/>
                <a:cs typeface="Calibri"/>
              </a:rPr>
              <a:t>oced</a:t>
            </a:r>
            <a:r>
              <a:rPr lang="en-IN" spc="-15" dirty="0" smtClean="0">
                <a:latin typeface="Calibri"/>
                <a:cs typeface="Calibri"/>
              </a:rPr>
              <a:t>u</a:t>
            </a:r>
            <a:r>
              <a:rPr lang="en-IN" spc="-40" dirty="0" smtClean="0">
                <a:latin typeface="Calibri"/>
                <a:cs typeface="Calibri"/>
              </a:rPr>
              <a:t>r</a:t>
            </a:r>
            <a:r>
              <a:rPr lang="en-IN" dirty="0" smtClean="0">
                <a:latin typeface="Calibri"/>
                <a:cs typeface="Calibri"/>
              </a:rPr>
              <a:t>es, </a:t>
            </a:r>
            <a:r>
              <a:rPr lang="en-IN" spc="-5" dirty="0" smtClean="0">
                <a:latin typeface="Calibri"/>
                <a:cs typeface="Calibri"/>
              </a:rPr>
              <a:t>di</a:t>
            </a:r>
            <a:r>
              <a:rPr lang="en-IN" spc="-40" dirty="0" smtClean="0">
                <a:latin typeface="Calibri"/>
                <a:cs typeface="Calibri"/>
              </a:rPr>
              <a:t>s</a:t>
            </a:r>
            <a:r>
              <a:rPr lang="en-IN" dirty="0" smtClean="0">
                <a:latin typeface="Calibri"/>
                <a:cs typeface="Calibri"/>
              </a:rPr>
              <a:t>tributi</a:t>
            </a:r>
            <a:r>
              <a:rPr lang="en-IN" spc="5" dirty="0" smtClean="0">
                <a:latin typeface="Calibri"/>
                <a:cs typeface="Calibri"/>
              </a:rPr>
              <a:t>o</a:t>
            </a:r>
            <a:r>
              <a:rPr lang="en-IN" dirty="0" smtClean="0">
                <a:latin typeface="Calibri"/>
                <a:cs typeface="Calibri"/>
              </a:rPr>
              <a:t>n </a:t>
            </a:r>
            <a:r>
              <a:rPr lang="en-IN" spc="-710" dirty="0" smtClean="0">
                <a:latin typeface="Calibri"/>
                <a:cs typeface="Calibri"/>
              </a:rPr>
              <a:t> </a:t>
            </a:r>
            <a:r>
              <a:rPr lang="en-IN" dirty="0" smtClean="0">
                <a:latin typeface="Calibri"/>
                <a:cs typeface="Calibri"/>
              </a:rPr>
              <a:t>of resources or the method or means of completing a task. </a:t>
            </a:r>
            <a:endParaRPr lang="en-IN" dirty="0">
              <a:latin typeface="Calibri"/>
              <a:cs typeface="Calibri"/>
            </a:endParaRPr>
          </a:p>
          <a:p>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5</a:t>
            </a:fld>
            <a:endParaRPr lang="en-US">
              <a:solidFill>
                <a:srgbClr val="FFFFFF"/>
              </a:solidFill>
            </a:endParaRPr>
          </a:p>
        </p:txBody>
      </p:sp>
      <p:sp>
        <p:nvSpPr>
          <p:cNvPr id="6" name="object 6"/>
          <p:cNvSpPr/>
          <p:nvPr/>
        </p:nvSpPr>
        <p:spPr>
          <a:xfrm>
            <a:off x="545306" y="3998343"/>
            <a:ext cx="9144000" cy="3058888"/>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6689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0" dirty="0">
                <a:latin typeface="Calibri"/>
                <a:cs typeface="Calibri"/>
              </a:rPr>
              <a:t>Relationship conflict</a:t>
            </a:r>
            <a:endParaRPr lang="en-IN" dirty="0"/>
          </a:p>
        </p:txBody>
      </p:sp>
      <p:sp>
        <p:nvSpPr>
          <p:cNvPr id="3" name="Content Placeholder 2"/>
          <p:cNvSpPr>
            <a:spLocks noGrp="1"/>
          </p:cNvSpPr>
          <p:nvPr>
            <p:ph idx="1"/>
          </p:nvPr>
        </p:nvSpPr>
        <p:spPr/>
        <p:txBody>
          <a:bodyPr/>
          <a:lstStyle/>
          <a:p>
            <a:r>
              <a:rPr lang="en-IN" spc="-10" dirty="0" smtClean="0">
                <a:latin typeface="Calibri"/>
                <a:cs typeface="Calibri"/>
              </a:rPr>
              <a:t>Relationship </a:t>
            </a:r>
            <a:r>
              <a:rPr lang="en-IN" spc="-10" dirty="0">
                <a:latin typeface="Calibri"/>
                <a:cs typeface="Calibri"/>
              </a:rPr>
              <a:t>conflict </a:t>
            </a:r>
            <a:r>
              <a:rPr lang="en-IN" spc="-5" dirty="0">
                <a:latin typeface="Calibri"/>
                <a:cs typeface="Calibri"/>
              </a:rPr>
              <a:t>is  </a:t>
            </a:r>
            <a:r>
              <a:rPr lang="en-IN" dirty="0">
                <a:latin typeface="Calibri"/>
                <a:cs typeface="Calibri"/>
              </a:rPr>
              <a:t>a </a:t>
            </a:r>
            <a:r>
              <a:rPr lang="en-IN" spc="-10" dirty="0">
                <a:latin typeface="Calibri"/>
                <a:cs typeface="Calibri"/>
              </a:rPr>
              <a:t>conflict resulting </a:t>
            </a:r>
            <a:r>
              <a:rPr lang="en-IN" spc="-15" dirty="0">
                <a:latin typeface="Calibri"/>
                <a:cs typeface="Calibri"/>
              </a:rPr>
              <a:t>from </a:t>
            </a:r>
            <a:r>
              <a:rPr lang="en-IN" spc="-5" dirty="0">
                <a:latin typeface="Calibri"/>
                <a:cs typeface="Calibri"/>
              </a:rPr>
              <a:t>either </a:t>
            </a:r>
            <a:r>
              <a:rPr lang="en-IN" spc="-10" dirty="0">
                <a:latin typeface="Calibri"/>
                <a:cs typeface="Calibri"/>
              </a:rPr>
              <a:t>personality  </a:t>
            </a:r>
            <a:r>
              <a:rPr lang="en-IN" spc="-5" dirty="0">
                <a:latin typeface="Calibri"/>
                <a:cs typeface="Calibri"/>
              </a:rPr>
              <a:t>clashes </a:t>
            </a:r>
            <a:r>
              <a:rPr lang="en-IN" dirty="0">
                <a:latin typeface="Calibri"/>
                <a:cs typeface="Calibri"/>
              </a:rPr>
              <a:t>or </a:t>
            </a:r>
            <a:r>
              <a:rPr lang="en-IN" spc="-20" dirty="0">
                <a:latin typeface="Calibri"/>
                <a:cs typeface="Calibri"/>
              </a:rPr>
              <a:t>negative </a:t>
            </a:r>
            <a:r>
              <a:rPr lang="en-IN" spc="-5" dirty="0">
                <a:latin typeface="Calibri"/>
                <a:cs typeface="Calibri"/>
              </a:rPr>
              <a:t>emotional </a:t>
            </a:r>
            <a:r>
              <a:rPr lang="en-IN" spc="-15" dirty="0">
                <a:latin typeface="Calibri"/>
                <a:cs typeface="Calibri"/>
              </a:rPr>
              <a:t>interactions  </a:t>
            </a:r>
            <a:r>
              <a:rPr lang="en-IN" spc="-10" dirty="0">
                <a:latin typeface="Calibri"/>
                <a:cs typeface="Calibri"/>
              </a:rPr>
              <a:t>between two </a:t>
            </a:r>
            <a:r>
              <a:rPr lang="en-IN" spc="-5" dirty="0">
                <a:latin typeface="Calibri"/>
                <a:cs typeface="Calibri"/>
              </a:rPr>
              <a:t>or </a:t>
            </a:r>
            <a:r>
              <a:rPr lang="en-IN" spc="-10" dirty="0">
                <a:latin typeface="Calibri"/>
                <a:cs typeface="Calibri"/>
              </a:rPr>
              <a:t>more</a:t>
            </a:r>
            <a:r>
              <a:rPr lang="en-IN" spc="-20" dirty="0">
                <a:latin typeface="Calibri"/>
                <a:cs typeface="Calibri"/>
              </a:rPr>
              <a:t> </a:t>
            </a:r>
            <a:r>
              <a:rPr lang="en-IN" spc="-5" dirty="0">
                <a:latin typeface="Calibri"/>
                <a:cs typeface="Calibri"/>
              </a:rPr>
              <a:t>people.</a:t>
            </a:r>
            <a:endParaRPr lang="en-IN" dirty="0">
              <a:latin typeface="Calibri"/>
              <a:cs typeface="Calibri"/>
            </a:endParaRPr>
          </a:p>
          <a:p>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6</a:t>
            </a:fld>
            <a:endParaRPr lang="en-US">
              <a:solidFill>
                <a:srgbClr val="FFFFFF"/>
              </a:solidFill>
            </a:endParaRPr>
          </a:p>
        </p:txBody>
      </p:sp>
      <p:sp>
        <p:nvSpPr>
          <p:cNvPr id="6" name="object 3"/>
          <p:cNvSpPr/>
          <p:nvPr/>
        </p:nvSpPr>
        <p:spPr>
          <a:xfrm>
            <a:off x="1624987" y="3399631"/>
            <a:ext cx="6934200" cy="2714623"/>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4424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of Conflict </a:t>
            </a:r>
            <a:endParaRPr lang="en-IN" dirty="0"/>
          </a:p>
        </p:txBody>
      </p:sp>
      <p:sp>
        <p:nvSpPr>
          <p:cNvPr id="3" name="Content Placeholder 2"/>
          <p:cNvSpPr>
            <a:spLocks noGrp="1"/>
          </p:cNvSpPr>
          <p:nvPr>
            <p:ph idx="1"/>
          </p:nvPr>
        </p:nvSpPr>
        <p:spPr/>
        <p:txBody>
          <a:bodyPr/>
          <a:lstStyle/>
          <a:p>
            <a:r>
              <a:rPr lang="en-IN" b="1" dirty="0"/>
              <a:t>Approach-approach conflict</a:t>
            </a:r>
            <a:r>
              <a:rPr lang="en-IN" dirty="0"/>
              <a:t>: occurs when </a:t>
            </a:r>
            <a:r>
              <a:rPr lang="en-IN" dirty="0" smtClean="0"/>
              <a:t>you must </a:t>
            </a:r>
            <a:r>
              <a:rPr lang="en-IN" dirty="0"/>
              <a:t>choose between two desirable outcomes.</a:t>
            </a:r>
          </a:p>
          <a:p>
            <a:r>
              <a:rPr lang="en-IN" b="1" dirty="0" smtClean="0"/>
              <a:t>Avoidance-avoidance </a:t>
            </a:r>
            <a:r>
              <a:rPr lang="en-IN" b="1" dirty="0"/>
              <a:t>conflict</a:t>
            </a:r>
            <a:r>
              <a:rPr lang="en-IN" dirty="0"/>
              <a:t>: occurs when </a:t>
            </a:r>
            <a:r>
              <a:rPr lang="en-IN" dirty="0" smtClean="0"/>
              <a:t>you must </a:t>
            </a:r>
            <a:r>
              <a:rPr lang="en-IN" dirty="0"/>
              <a:t>choose between two </a:t>
            </a:r>
            <a:r>
              <a:rPr lang="en-IN" dirty="0" smtClean="0"/>
              <a:t>unattractive outcomes</a:t>
            </a:r>
            <a:r>
              <a:rPr lang="en-IN" dirty="0"/>
              <a:t>.</a:t>
            </a:r>
          </a:p>
          <a:p>
            <a:r>
              <a:rPr lang="en-IN" b="1" dirty="0" smtClean="0"/>
              <a:t>Approach-avoidance</a:t>
            </a:r>
            <a:r>
              <a:rPr lang="en-IN" dirty="0"/>
              <a:t>: exists when ONE event </a:t>
            </a:r>
            <a:r>
              <a:rPr lang="en-IN" dirty="0" smtClean="0"/>
              <a:t>or goal </a:t>
            </a:r>
            <a:r>
              <a:rPr lang="en-IN" dirty="0"/>
              <a:t>has both attractive and </a:t>
            </a:r>
            <a:r>
              <a:rPr lang="en-IN" dirty="0" smtClean="0"/>
              <a:t>unattractive features</a:t>
            </a:r>
            <a:r>
              <a:rPr lang="en-IN" dirty="0"/>
              <a:t>.</a:t>
            </a:r>
          </a:p>
          <a:p>
            <a:r>
              <a:rPr lang="en-IN" b="1" dirty="0" smtClean="0"/>
              <a:t>Multiple </a:t>
            </a:r>
            <a:r>
              <a:rPr lang="en-IN" b="1" dirty="0"/>
              <a:t>approach-avoidance conflicts</a:t>
            </a:r>
            <a:r>
              <a:rPr lang="en-IN" dirty="0"/>
              <a:t>: here </a:t>
            </a:r>
            <a:r>
              <a:rPr lang="en-IN" dirty="0" smtClean="0"/>
              <a:t>you must </a:t>
            </a:r>
            <a:r>
              <a:rPr lang="en-IN" dirty="0"/>
              <a:t>choose between two or more things, </a:t>
            </a:r>
            <a:r>
              <a:rPr lang="en-IN" dirty="0" smtClean="0"/>
              <a:t>each of </a:t>
            </a:r>
            <a:r>
              <a:rPr lang="en-IN" dirty="0"/>
              <a:t>which has both desirable and </a:t>
            </a:r>
            <a:r>
              <a:rPr lang="en-IN" dirty="0" smtClean="0"/>
              <a:t>undesirable features</a:t>
            </a:r>
            <a:r>
              <a:rPr lang="en-IN" dirty="0"/>
              <a:t>.</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7</a:t>
            </a:fld>
            <a:endParaRPr lang="en-US">
              <a:solidFill>
                <a:srgbClr val="FFFFFF"/>
              </a:solidFill>
            </a:endParaRPr>
          </a:p>
        </p:txBody>
      </p:sp>
    </p:spTree>
    <p:extLst>
      <p:ext uri="{BB962C8B-B14F-4D97-AF65-F5344CB8AC3E}">
        <p14:creationId xmlns:p14="http://schemas.microsoft.com/office/powerpoint/2010/main" val="1592724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Approach-Approach </a:t>
            </a:r>
            <a:r>
              <a:rPr lang="en-IN" dirty="0"/>
              <a:t>conflict</a:t>
            </a:r>
          </a:p>
        </p:txBody>
      </p:sp>
      <p:sp>
        <p:nvSpPr>
          <p:cNvPr id="3" name="Content Placeholder 2"/>
          <p:cNvSpPr>
            <a:spLocks noGrp="1"/>
          </p:cNvSpPr>
          <p:nvPr>
            <p:ph idx="1"/>
          </p:nvPr>
        </p:nvSpPr>
        <p:spPr/>
        <p:txBody>
          <a:bodyPr/>
          <a:lstStyle/>
          <a:p>
            <a:r>
              <a:rPr lang="en-IN" dirty="0"/>
              <a:t>In this type of conflict individual will have two desires </a:t>
            </a:r>
            <a:r>
              <a:rPr lang="en-IN" dirty="0" smtClean="0"/>
              <a:t>with positive </a:t>
            </a:r>
            <a:r>
              <a:rPr lang="en-IN" dirty="0"/>
              <a:t>valence which are equally powerful. </a:t>
            </a:r>
            <a:endParaRPr lang="en-IN" dirty="0" smtClean="0"/>
          </a:p>
          <a:p>
            <a:pPr lvl="1"/>
            <a:r>
              <a:rPr lang="en-IN" dirty="0" smtClean="0"/>
              <a:t>For </a:t>
            </a:r>
            <a:r>
              <a:rPr lang="en-IN" dirty="0"/>
              <a:t>example, </a:t>
            </a:r>
            <a:r>
              <a:rPr lang="en-IN" dirty="0" smtClean="0"/>
              <a:t>a person </a:t>
            </a:r>
            <a:r>
              <a:rPr lang="en-IN" dirty="0"/>
              <a:t>has two attractive job offers and he has to </a:t>
            </a:r>
            <a:r>
              <a:rPr lang="en-IN" dirty="0" smtClean="0"/>
              <a:t>choose any </a:t>
            </a:r>
            <a:r>
              <a:rPr lang="en-IN" dirty="0"/>
              <a:t>one of them- tension arises.</a:t>
            </a:r>
          </a:p>
          <a:p>
            <a:r>
              <a:rPr lang="en-IN" dirty="0" smtClean="0"/>
              <a:t>Such </a:t>
            </a:r>
            <a:r>
              <a:rPr lang="en-IN" dirty="0"/>
              <a:t>conflicts are not so harmful, because after </a:t>
            </a:r>
            <a:r>
              <a:rPr lang="en-IN" dirty="0" smtClean="0"/>
              <a:t>selecting one</a:t>
            </a:r>
            <a:r>
              <a:rPr lang="en-IN" dirty="0"/>
              <a:t>, the other one automatically subsides or loses </a:t>
            </a:r>
            <a:r>
              <a:rPr lang="en-IN" dirty="0" smtClean="0"/>
              <a:t>its importance </a:t>
            </a:r>
            <a:r>
              <a:rPr lang="en-IN" dirty="0"/>
              <a:t>to him. But in some situation choice will be </a:t>
            </a:r>
            <a:r>
              <a:rPr lang="en-IN" dirty="0" smtClean="0"/>
              <a:t>very difficult</a:t>
            </a:r>
            <a:r>
              <a:rPr lang="en-IN" dirty="0"/>
              <a:t>. </a:t>
            </a:r>
            <a:endParaRPr lang="en-IN" dirty="0" smtClean="0"/>
          </a:p>
          <a:p>
            <a:pPr lvl="1"/>
            <a:r>
              <a:rPr lang="en-IN" dirty="0" smtClean="0"/>
              <a:t>Such cases are </a:t>
            </a:r>
            <a:r>
              <a:rPr lang="en-IN" dirty="0"/>
              <a:t>like ‘you cannot have the cake and eat it too’</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8</a:t>
            </a:fld>
            <a:endParaRPr lang="en-US">
              <a:solidFill>
                <a:srgbClr val="FFFFFF"/>
              </a:solidFill>
            </a:endParaRPr>
          </a:p>
        </p:txBody>
      </p:sp>
    </p:spTree>
    <p:extLst>
      <p:ext uri="{BB962C8B-B14F-4D97-AF65-F5344CB8AC3E}">
        <p14:creationId xmlns:p14="http://schemas.microsoft.com/office/powerpoint/2010/main" val="291116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Avoidance-Avoidance </a:t>
            </a:r>
            <a:r>
              <a:rPr lang="en-IN" dirty="0"/>
              <a:t>conflict</a:t>
            </a:r>
          </a:p>
        </p:txBody>
      </p:sp>
      <p:sp>
        <p:nvSpPr>
          <p:cNvPr id="3" name="Content Placeholder 2"/>
          <p:cNvSpPr>
            <a:spLocks noGrp="1"/>
          </p:cNvSpPr>
          <p:nvPr>
            <p:ph idx="1"/>
          </p:nvPr>
        </p:nvSpPr>
        <p:spPr>
          <a:xfrm>
            <a:off x="133648" y="1136863"/>
            <a:ext cx="10335419" cy="5838975"/>
          </a:xfrm>
        </p:spPr>
        <p:txBody>
          <a:bodyPr/>
          <a:lstStyle/>
          <a:p>
            <a:r>
              <a:rPr lang="en-IN" sz="2400" dirty="0"/>
              <a:t>This conflict involves two goals with negative valence. At </a:t>
            </a:r>
            <a:r>
              <a:rPr lang="en-IN" sz="2400" dirty="0" smtClean="0"/>
              <a:t>times the </a:t>
            </a:r>
            <a:r>
              <a:rPr lang="en-IN" sz="2400" dirty="0"/>
              <a:t>individual is forced to choose one among two negative goals.</a:t>
            </a:r>
          </a:p>
          <a:p>
            <a:r>
              <a:rPr lang="en-IN" sz="2400" dirty="0"/>
              <a:t>In such conflicts, both are unwanted goals, but he cannot </a:t>
            </a:r>
            <a:r>
              <a:rPr lang="en-IN" sz="2400" dirty="0" smtClean="0"/>
              <a:t>keep quiet </a:t>
            </a:r>
            <a:r>
              <a:rPr lang="en-IN" sz="2400" dirty="0"/>
              <a:t>without opting also. </a:t>
            </a:r>
            <a:endParaRPr lang="en-IN" sz="2400" dirty="0" smtClean="0"/>
          </a:p>
          <a:p>
            <a:pPr lvl="1"/>
            <a:r>
              <a:rPr lang="en-IN" dirty="0" smtClean="0"/>
              <a:t>For </a:t>
            </a:r>
            <a:r>
              <a:rPr lang="en-IN" dirty="0"/>
              <a:t>example, a </a:t>
            </a:r>
            <a:r>
              <a:rPr lang="en-IN" dirty="0" smtClean="0"/>
              <a:t>person </a:t>
            </a:r>
            <a:r>
              <a:rPr lang="en-IN" dirty="0"/>
              <a:t>must work at </a:t>
            </a:r>
            <a:r>
              <a:rPr lang="en-IN" dirty="0" smtClean="0"/>
              <a:t>a job </a:t>
            </a:r>
            <a:r>
              <a:rPr lang="en-IN" dirty="0"/>
              <a:t>which </a:t>
            </a:r>
            <a:r>
              <a:rPr lang="en-IN" dirty="0" smtClean="0"/>
              <a:t>he </a:t>
            </a:r>
            <a:r>
              <a:rPr lang="en-IN" dirty="0"/>
              <a:t>dislikes very much or else </a:t>
            </a:r>
            <a:r>
              <a:rPr lang="en-IN" dirty="0" smtClean="0"/>
              <a:t>he </a:t>
            </a:r>
            <a:r>
              <a:rPr lang="en-IN" dirty="0"/>
              <a:t>has to </a:t>
            </a:r>
            <a:r>
              <a:rPr lang="en-IN" dirty="0" smtClean="0"/>
              <a:t>remain unemployed.</a:t>
            </a:r>
          </a:p>
          <a:p>
            <a:r>
              <a:rPr lang="en-IN" sz="2400" dirty="0" smtClean="0"/>
              <a:t>Here the individual is caught between two repelling threats, fears or situations. When he cannot choose either of them he may try to escape from the field itself. But the consequences of the escape may also be harmful.</a:t>
            </a:r>
            <a:r>
              <a:rPr lang="en-IN" dirty="0" smtClean="0"/>
              <a:t> </a:t>
            </a:r>
          </a:p>
          <a:p>
            <a:pPr lvl="1"/>
            <a:r>
              <a:rPr lang="en-IN" dirty="0" smtClean="0"/>
              <a:t>For example, a person who cannot convince the mother or the wife may resort to drug consumption which is otherwise dangerous or some people may even commit suicide. </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31-Dec-21</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9</a:t>
            </a:fld>
            <a:endParaRPr lang="en-US">
              <a:solidFill>
                <a:srgbClr val="FFFFFF"/>
              </a:solidFill>
            </a:endParaRPr>
          </a:p>
        </p:txBody>
      </p:sp>
    </p:spTree>
    <p:extLst>
      <p:ext uri="{BB962C8B-B14F-4D97-AF65-F5344CB8AC3E}">
        <p14:creationId xmlns:p14="http://schemas.microsoft.com/office/powerpoint/2010/main" val="1698135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6169</TotalTime>
  <Words>2090</Words>
  <Application>Microsoft Office PowerPoint</Application>
  <PresentationFormat>Custom</PresentationFormat>
  <Paragraphs>266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Default Design</vt:lpstr>
      <vt:lpstr>PowerPoint Presentation</vt:lpstr>
      <vt:lpstr>Types of Conflict</vt:lpstr>
      <vt:lpstr>Functional or Constructive Conflict</vt:lpstr>
      <vt:lpstr>Dysfunctional/Destructive Conflict</vt:lpstr>
      <vt:lpstr>Task Conflict</vt:lpstr>
      <vt:lpstr>Relationship conflict</vt:lpstr>
      <vt:lpstr>Approaches of Conflict </vt:lpstr>
      <vt:lpstr>Approach-Approach conflict</vt:lpstr>
      <vt:lpstr>Avoidance-Avoidance conflict</vt:lpstr>
      <vt:lpstr>Approach-Avoidance Conflict</vt:lpstr>
      <vt:lpstr>Multiple Approach - Avoidance Conflicts</vt:lpstr>
      <vt:lpstr>Conflict Process</vt:lpstr>
      <vt:lpstr>Process of Conflict</vt:lpstr>
      <vt:lpstr>Conflict Process – 5 Stages</vt:lpstr>
      <vt:lpstr>5 Conflict-Handling Intention </vt:lpstr>
      <vt:lpstr>Stage 1</vt:lpstr>
      <vt:lpstr>Stage 1</vt:lpstr>
      <vt:lpstr>Stage 1</vt:lpstr>
      <vt:lpstr>Stage 1</vt:lpstr>
      <vt:lpstr>Stage 2</vt:lpstr>
      <vt:lpstr>Stage 3</vt:lpstr>
      <vt:lpstr>Stage 3</vt:lpstr>
      <vt:lpstr>5 Conflict-Handling Intention </vt:lpstr>
      <vt:lpstr>PowerPoint Presentation</vt:lpstr>
      <vt:lpstr>PowerPoint Presentation</vt:lpstr>
      <vt:lpstr>PowerPoint Presentation</vt:lpstr>
      <vt:lpstr>PowerPoint Presentation</vt:lpstr>
      <vt:lpstr>Stage 4</vt:lpstr>
      <vt:lpstr>Stage 5</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Oxidation of Organic Compounds using Nanomaterial Based Technologies</dc:title>
  <dc:creator>Gautham Jegadeesan</dc:creator>
  <cp:lastModifiedBy>Windows User</cp:lastModifiedBy>
  <cp:revision>595</cp:revision>
  <dcterms:created xsi:type="dcterms:W3CDTF">2015-02-25T10:23:39Z</dcterms:created>
  <dcterms:modified xsi:type="dcterms:W3CDTF">2021-12-31T06:16:25Z</dcterms:modified>
</cp:coreProperties>
</file>