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3"/>
  </p:notesMasterIdLst>
  <p:handoutMasterIdLst>
    <p:handoutMasterId r:id="rId34"/>
  </p:handoutMasterIdLst>
  <p:sldIdLst>
    <p:sldId id="334" r:id="rId2"/>
    <p:sldId id="335" r:id="rId3"/>
    <p:sldId id="336" r:id="rId4"/>
    <p:sldId id="337" r:id="rId5"/>
    <p:sldId id="338" r:id="rId6"/>
    <p:sldId id="339" r:id="rId7"/>
    <p:sldId id="340" r:id="rId8"/>
    <p:sldId id="341" r:id="rId9"/>
    <p:sldId id="342" r:id="rId10"/>
    <p:sldId id="345" r:id="rId11"/>
    <p:sldId id="346" r:id="rId12"/>
    <p:sldId id="347" r:id="rId13"/>
    <p:sldId id="343" r:id="rId14"/>
    <p:sldId id="344" r:id="rId15"/>
    <p:sldId id="348" r:id="rId16"/>
    <p:sldId id="349" r:id="rId17"/>
    <p:sldId id="350" r:id="rId18"/>
    <p:sldId id="351" r:id="rId19"/>
    <p:sldId id="352" r:id="rId20"/>
    <p:sldId id="353" r:id="rId21"/>
    <p:sldId id="354" r:id="rId22"/>
    <p:sldId id="355" r:id="rId23"/>
    <p:sldId id="367" r:id="rId24"/>
    <p:sldId id="356" r:id="rId25"/>
    <p:sldId id="357" r:id="rId26"/>
    <p:sldId id="358" r:id="rId27"/>
    <p:sldId id="359" r:id="rId28"/>
    <p:sldId id="360" r:id="rId29"/>
    <p:sldId id="361" r:id="rId30"/>
    <p:sldId id="362" r:id="rId31"/>
    <p:sldId id="363" r:id="rId32"/>
  </p:sldIdLst>
  <p:sldSz cx="10691813" cy="7561263"/>
  <p:notesSz cx="7315200" cy="9601200"/>
  <p:defaultText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guide id="3" orient="horz" pos="2382">
          <p15:clr>
            <a:srgbClr val="A4A3A4"/>
          </p15:clr>
        </p15:guide>
        <p15:guide id="4" pos="3368">
          <p15:clr>
            <a:srgbClr val="A4A3A4"/>
          </p15:clr>
        </p15:guide>
      </p15:sldGuideLst>
    </p:ext>
    <p:ext uri="{2D200454-40CA-4A62-9FC3-DE9A4176ACB9}">
      <p15:notesGuideLst xmlns=""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B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3" autoAdjust="0"/>
    <p:restoredTop sz="94803" autoAdjust="0"/>
  </p:normalViewPr>
  <p:slideViewPr>
    <p:cSldViewPr>
      <p:cViewPr>
        <p:scale>
          <a:sx n="82" d="100"/>
          <a:sy n="82" d="100"/>
        </p:scale>
        <p:origin x="-1066" y="182"/>
      </p:cViewPr>
      <p:guideLst>
        <p:guide orient="horz" pos="2160"/>
        <p:guide orient="horz" pos="2382"/>
        <p:guide pos="2880"/>
        <p:guide pos="3368"/>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298"/>
    </p:cViewPr>
  </p:sorterViewPr>
  <p:notesViewPr>
    <p:cSldViewPr>
      <p:cViewPr varScale="1">
        <p:scale>
          <a:sx n="54" d="100"/>
          <a:sy n="54" d="100"/>
        </p:scale>
        <p:origin x="2784" y="4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35CBAC3D-EBEE-4820-8663-E793D90DB177}" type="datetimeFigureOut">
              <a:rPr lang="en-IN" smtClean="0"/>
              <a:pPr/>
              <a:t>03-01-2022</a:t>
            </a:fld>
            <a:endParaRPr lang="en-IN"/>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5BE38153-F5C3-43E9-B1B3-6820974F76F3}" type="slidenum">
              <a:rPr lang="en-IN" smtClean="0"/>
              <a:pPr/>
              <a:t>‹#›</a:t>
            </a:fld>
            <a:endParaRPr lang="en-IN"/>
          </a:p>
        </p:txBody>
      </p:sp>
    </p:spTree>
    <p:extLst>
      <p:ext uri="{BB962C8B-B14F-4D97-AF65-F5344CB8AC3E}">
        <p14:creationId xmlns:p14="http://schemas.microsoft.com/office/powerpoint/2010/main" val="3198752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IN"/>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65B566A5-67C5-4E3E-9C6E-79469278F95F}" type="datetimeFigureOut">
              <a:rPr lang="en-IN" smtClean="0"/>
              <a:pPr/>
              <a:t>03-01-2022</a:t>
            </a:fld>
            <a:endParaRPr lang="en-IN"/>
          </a:p>
        </p:txBody>
      </p:sp>
      <p:sp>
        <p:nvSpPr>
          <p:cNvPr id="4" name="Slide Image Placeholder 3"/>
          <p:cNvSpPr>
            <a:spLocks noGrp="1" noRot="1" noChangeAspect="1"/>
          </p:cNvSpPr>
          <p:nvPr>
            <p:ph type="sldImg" idx="2"/>
          </p:nvPr>
        </p:nvSpPr>
        <p:spPr>
          <a:xfrm>
            <a:off x="1112838" y="720725"/>
            <a:ext cx="5089525" cy="3600450"/>
          </a:xfrm>
          <a:prstGeom prst="rect">
            <a:avLst/>
          </a:prstGeom>
          <a:noFill/>
          <a:ln w="12700">
            <a:solidFill>
              <a:prstClr val="black"/>
            </a:solidFill>
          </a:ln>
        </p:spPr>
        <p:txBody>
          <a:bodyPr vert="horz" lIns="96661" tIns="48331" rIns="96661" bIns="48331" rtlCol="0" anchor="ctr"/>
          <a:lstStyle/>
          <a:p>
            <a:endParaRPr lang="en-IN"/>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IN"/>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9FD433C-C65C-4D37-94B3-5A547A2C3906}" type="slidenum">
              <a:rPr lang="en-IN" smtClean="0"/>
              <a:pPr/>
              <a:t>‹#›</a:t>
            </a:fld>
            <a:endParaRPr lang="en-IN"/>
          </a:p>
        </p:txBody>
      </p:sp>
    </p:spTree>
    <p:extLst>
      <p:ext uri="{BB962C8B-B14F-4D97-AF65-F5344CB8AC3E}">
        <p14:creationId xmlns:p14="http://schemas.microsoft.com/office/powerpoint/2010/main" val="1607978342"/>
      </p:ext>
    </p:extLst>
  </p:cSld>
  <p:clrMap bg1="lt1" tx1="dk1" bg2="lt2" tx2="dk2" accent1="accent1" accent2="accent2" accent3="accent3" accent4="accent4" accent5="accent5" accent6="accent6" hlink="hlink" folHlink="folHlink"/>
  <p:notesStyle>
    <a:lvl1pPr marL="0" algn="l" defTabSz="1042965" rtl="0" eaLnBrk="1" latinLnBrk="0" hangingPunct="1">
      <a:defRPr sz="1400" kern="1200">
        <a:solidFill>
          <a:schemeClr val="tx1"/>
        </a:solidFill>
        <a:latin typeface="+mn-lt"/>
        <a:ea typeface="+mn-ea"/>
        <a:cs typeface="+mn-cs"/>
      </a:defRPr>
    </a:lvl1pPr>
    <a:lvl2pPr marL="521482" algn="l" defTabSz="1042965" rtl="0" eaLnBrk="1" latinLnBrk="0" hangingPunct="1">
      <a:defRPr sz="1400" kern="1200">
        <a:solidFill>
          <a:schemeClr val="tx1"/>
        </a:solidFill>
        <a:latin typeface="+mn-lt"/>
        <a:ea typeface="+mn-ea"/>
        <a:cs typeface="+mn-cs"/>
      </a:defRPr>
    </a:lvl2pPr>
    <a:lvl3pPr marL="1042965" algn="l" defTabSz="1042965" rtl="0" eaLnBrk="1" latinLnBrk="0" hangingPunct="1">
      <a:defRPr sz="1400" kern="1200">
        <a:solidFill>
          <a:schemeClr val="tx1"/>
        </a:solidFill>
        <a:latin typeface="+mn-lt"/>
        <a:ea typeface="+mn-ea"/>
        <a:cs typeface="+mn-cs"/>
      </a:defRPr>
    </a:lvl3pPr>
    <a:lvl4pPr marL="1564447" algn="l" defTabSz="1042965" rtl="0" eaLnBrk="1" latinLnBrk="0" hangingPunct="1">
      <a:defRPr sz="1400" kern="1200">
        <a:solidFill>
          <a:schemeClr val="tx1"/>
        </a:solidFill>
        <a:latin typeface="+mn-lt"/>
        <a:ea typeface="+mn-ea"/>
        <a:cs typeface="+mn-cs"/>
      </a:defRPr>
    </a:lvl4pPr>
    <a:lvl5pPr marL="2085929" algn="l" defTabSz="1042965" rtl="0" eaLnBrk="1" latinLnBrk="0" hangingPunct="1">
      <a:defRPr sz="1400" kern="1200">
        <a:solidFill>
          <a:schemeClr val="tx1"/>
        </a:solidFill>
        <a:latin typeface="+mn-lt"/>
        <a:ea typeface="+mn-ea"/>
        <a:cs typeface="+mn-cs"/>
      </a:defRPr>
    </a:lvl5pPr>
    <a:lvl6pPr marL="2607412" algn="l" defTabSz="1042965" rtl="0" eaLnBrk="1" latinLnBrk="0" hangingPunct="1">
      <a:defRPr sz="1400" kern="1200">
        <a:solidFill>
          <a:schemeClr val="tx1"/>
        </a:solidFill>
        <a:latin typeface="+mn-lt"/>
        <a:ea typeface="+mn-ea"/>
        <a:cs typeface="+mn-cs"/>
      </a:defRPr>
    </a:lvl6pPr>
    <a:lvl7pPr marL="3128894" algn="l" defTabSz="1042965" rtl="0" eaLnBrk="1" latinLnBrk="0" hangingPunct="1">
      <a:defRPr sz="1400" kern="1200">
        <a:solidFill>
          <a:schemeClr val="tx1"/>
        </a:solidFill>
        <a:latin typeface="+mn-lt"/>
        <a:ea typeface="+mn-ea"/>
        <a:cs typeface="+mn-cs"/>
      </a:defRPr>
    </a:lvl7pPr>
    <a:lvl8pPr marL="3650376" algn="l" defTabSz="1042965" rtl="0" eaLnBrk="1" latinLnBrk="0" hangingPunct="1">
      <a:defRPr sz="1400" kern="1200">
        <a:solidFill>
          <a:schemeClr val="tx1"/>
        </a:solidFill>
        <a:latin typeface="+mn-lt"/>
        <a:ea typeface="+mn-ea"/>
        <a:cs typeface="+mn-cs"/>
      </a:defRPr>
    </a:lvl8pPr>
    <a:lvl9pPr marL="4171859" algn="l" defTabSz="1042965" rtl="0" eaLnBrk="1" latinLnBrk="0" hangingPunct="1">
      <a:defRPr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Rectangle 19"/>
          <p:cNvSpPr>
            <a:spLocks noChangeArrowheads="1"/>
          </p:cNvSpPr>
          <p:nvPr userDrawn="1"/>
        </p:nvSpPr>
        <p:spPr bwMode="auto">
          <a:xfrm>
            <a:off x="0" y="6931158"/>
            <a:ext cx="10691813" cy="672112"/>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6" name="Text Box 16"/>
          <p:cNvSpPr txBox="1">
            <a:spLocks noChangeArrowheads="1"/>
          </p:cNvSpPr>
          <p:nvPr userDrawn="1"/>
        </p:nvSpPr>
        <p:spPr bwMode="auto">
          <a:xfrm>
            <a:off x="356394" y="2211181"/>
            <a:ext cx="9979025" cy="2936859"/>
          </a:xfrm>
          <a:prstGeom prst="rect">
            <a:avLst/>
          </a:prstGeom>
          <a:noFill/>
          <a:ln w="9525">
            <a:noFill/>
            <a:miter lim="800000"/>
            <a:headEnd/>
            <a:tailEnd/>
          </a:ln>
          <a:effectLst/>
        </p:spPr>
        <p:txBody>
          <a:bodyPr wrap="square" lIns="104296" tIns="52148" rIns="104296" bIns="52148">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Template for Preparing Presentation</a:t>
            </a:r>
          </a:p>
          <a:p>
            <a:pPr algn="ctr" eaLnBrk="0" fontAlgn="base" hangingPunct="0">
              <a:lnSpc>
                <a:spcPct val="150000"/>
              </a:lnSpc>
              <a:spcBef>
                <a:spcPct val="50000"/>
              </a:spcBef>
              <a:spcAft>
                <a:spcPct val="0"/>
              </a:spcAft>
            </a:pPr>
            <a:r>
              <a:rPr lang="en-US" sz="4100" b="1" i="0" kern="1200" baseline="0" dirty="0">
                <a:solidFill>
                  <a:schemeClr val="tx1"/>
                </a:solidFill>
                <a:latin typeface="Arial" charset="0"/>
                <a:ea typeface="+mn-ea"/>
                <a:cs typeface="+mn-cs"/>
              </a:rPr>
              <a:t>Session 2</a:t>
            </a:r>
            <a:endParaRPr lang="en-US" sz="2700" b="0" i="0" kern="1200" baseline="0" dirty="0">
              <a:solidFill>
                <a:schemeClr val="tx1"/>
              </a:solidFill>
              <a:latin typeface="Arial" charset="0"/>
              <a:ea typeface="+mn-ea"/>
              <a:cs typeface="+mn-cs"/>
            </a:endParaRPr>
          </a:p>
          <a:p>
            <a:pPr algn="ctr" eaLnBrk="0" fontAlgn="base" hangingPunct="0">
              <a:lnSpc>
                <a:spcPct val="100000"/>
              </a:lnSpc>
              <a:spcBef>
                <a:spcPct val="50000"/>
              </a:spcBef>
              <a:spcAft>
                <a:spcPct val="0"/>
              </a:spcAft>
            </a:pPr>
            <a:r>
              <a:rPr lang="en-US" sz="2700" b="0" i="0" kern="1200" baseline="0" dirty="0">
                <a:solidFill>
                  <a:schemeClr val="tx1"/>
                </a:solidFill>
                <a:latin typeface="Arial" charset="0"/>
                <a:ea typeface="+mn-ea"/>
                <a:cs typeface="+mn-cs"/>
              </a:rPr>
              <a:t>SASTRA University</a:t>
            </a:r>
          </a:p>
        </p:txBody>
      </p:sp>
      <p:sp>
        <p:nvSpPr>
          <p:cNvPr id="7" name="Text Box 18"/>
          <p:cNvSpPr txBox="1">
            <a:spLocks noChangeArrowheads="1"/>
          </p:cNvSpPr>
          <p:nvPr userDrawn="1"/>
        </p:nvSpPr>
        <p:spPr bwMode="auto">
          <a:xfrm>
            <a:off x="2791751" y="7043177"/>
            <a:ext cx="5078611" cy="520813"/>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700" dirty="0">
                <a:solidFill>
                  <a:srgbClr val="FFFFFF"/>
                </a:solidFill>
                <a:latin typeface="French Script MT" pitchFamily="66" charset="0"/>
              </a:rPr>
              <a:t>Progress Through Quality Education</a:t>
            </a:r>
          </a:p>
        </p:txBody>
      </p:sp>
    </p:spTree>
    <p:extLst>
      <p:ext uri="{BB962C8B-B14F-4D97-AF65-F5344CB8AC3E}">
        <p14:creationId xmlns:p14="http://schemas.microsoft.com/office/powerpoint/2010/main" val="798757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a:prstGeom prst="rect">
            <a:avLst/>
          </a:prstGeom>
        </p:spPr>
        <p:txBody>
          <a:bodyPr lIns="104296" tIns="52148" rIns="104296" bIns="52148">
            <a:spAutoFit/>
          </a:bodyPr>
          <a:lstStyle>
            <a:lvl1pPr>
              <a:defRPr sz="3200" b="1"/>
            </a:lvl1pPr>
          </a:lstStyle>
          <a:p>
            <a:r>
              <a:rPr lang="en-US"/>
              <a:t>Click to edit Master title style</a:t>
            </a:r>
          </a:p>
        </p:txBody>
      </p:sp>
      <p:sp>
        <p:nvSpPr>
          <p:cNvPr id="3" name="Content Placeholder 2"/>
          <p:cNvSpPr>
            <a:spLocks noGrp="1"/>
          </p:cNvSpPr>
          <p:nvPr>
            <p:ph idx="1"/>
          </p:nvPr>
        </p:nvSpPr>
        <p:spPr>
          <a:xfrm>
            <a:off x="178197" y="1092183"/>
            <a:ext cx="10335419" cy="5838975"/>
          </a:xfrm>
        </p:spPr>
        <p:txBody>
          <a:bodyPr/>
          <a:lstStyle>
            <a:lvl1pPr>
              <a:lnSpc>
                <a:spcPts val="3600"/>
              </a:lnSpc>
              <a:spcBef>
                <a:spcPts val="0"/>
              </a:spcBef>
              <a:defRPr/>
            </a:lvl1pPr>
            <a:lvl2pPr>
              <a:lnSpc>
                <a:spcPts val="3600"/>
              </a:lnSpc>
              <a:spcBef>
                <a:spcPts val="0"/>
              </a:spcBef>
              <a:defRPr/>
            </a:lvl2pPr>
            <a:lvl3pPr>
              <a:lnSpc>
                <a:spcPts val="3600"/>
              </a:lnSpc>
              <a:spcBef>
                <a:spcPts val="0"/>
              </a:spcBef>
              <a:defRPr/>
            </a:lvl3pPr>
            <a:lvl4pPr>
              <a:lnSpc>
                <a:spcPts val="3600"/>
              </a:lnSpc>
              <a:spcBef>
                <a:spcPts val="0"/>
              </a:spcBef>
              <a:defRPr/>
            </a:lvl4pPr>
            <a:lvl5pPr>
              <a:lnSpc>
                <a:spcPts val="3600"/>
              </a:lnSpc>
              <a:spcBef>
                <a:spcPts val="0"/>
              </a:spcBef>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a:xfrm>
            <a:off x="199412" y="7225205"/>
            <a:ext cx="1425575" cy="304053"/>
          </a:xfrm>
        </p:spPr>
        <p:txBody>
          <a:bodyPr/>
          <a:lstStyle>
            <a:lvl1pPr>
              <a:defRPr sz="1400"/>
            </a:lvl1p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10" name="Slide Number Placeholder 9"/>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686904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890887" y="130226"/>
            <a:ext cx="6036419" cy="597757"/>
          </a:xfrm>
          <a:prstGeom prst="rect">
            <a:avLst/>
          </a:prstGeom>
        </p:spPr>
        <p:txBody>
          <a:bodyPr lIns="104296" tIns="52148" rIns="104296" bIns="52148">
            <a:spAutoFit/>
          </a:bodyPr>
          <a:lstStyle>
            <a:lvl1pPr>
              <a:defRPr sz="3200" b="1"/>
            </a:lvl1pPr>
          </a:lstStyle>
          <a:p>
            <a:r>
              <a:rPr lang="en-US"/>
              <a:t>Click to edit Master title style</a:t>
            </a:r>
            <a:endParaRPr lang="en-IN"/>
          </a:p>
        </p:txBody>
      </p:sp>
      <p:sp>
        <p:nvSpPr>
          <p:cNvPr id="3" name="Date Placeholder 2"/>
          <p:cNvSpPr>
            <a:spLocks noGrp="1"/>
          </p:cNvSpPr>
          <p:nvPr>
            <p:ph type="dt" sz="half" idx="10"/>
          </p:nvPr>
        </p:nvSpPr>
        <p:spPr>
          <a:xfrm>
            <a:off x="163345" y="7225205"/>
            <a:ext cx="1521071" cy="273047"/>
          </a:xfrm>
        </p:spPr>
        <p:txBody>
          <a:bodyPr/>
          <a:lstStyle/>
          <a:p>
            <a:pPr>
              <a:defRPr/>
            </a:pPr>
            <a:fld id="{895465C8-0E71-406C-9EDF-6DC9EB482070}" type="datetime5">
              <a:rPr lang="en-IN" sz="1400" smtClean="0">
                <a:solidFill>
                  <a:srgbClr val="FFFFFF"/>
                </a:solidFill>
              </a:rPr>
              <a:pPr>
                <a:defRPr/>
              </a:pPr>
              <a:t>3-Jan-22</a:t>
            </a:fld>
            <a:endParaRPr lang="en-US" sz="1400"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a:t>
            </a:fld>
            <a:endParaRPr lang="en-US">
              <a:solidFill>
                <a:srgbClr val="FFFFFF"/>
              </a:solidFill>
            </a:endParaRPr>
          </a:p>
        </p:txBody>
      </p:sp>
      <p:sp>
        <p:nvSpPr>
          <p:cNvPr id="8" name="Content Placeholder 2"/>
          <p:cNvSpPr>
            <a:spLocks noGrp="1"/>
          </p:cNvSpPr>
          <p:nvPr>
            <p:ph idx="1"/>
          </p:nvPr>
        </p:nvSpPr>
        <p:spPr>
          <a:xfrm>
            <a:off x="161748" y="1061161"/>
            <a:ext cx="5051250" cy="59960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p:cNvSpPr>
            <a:spLocks noGrp="1"/>
          </p:cNvSpPr>
          <p:nvPr>
            <p:ph idx="13"/>
          </p:nvPr>
        </p:nvSpPr>
        <p:spPr>
          <a:xfrm>
            <a:off x="5435005" y="1054700"/>
            <a:ext cx="5051250" cy="6002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5602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3" name="Rectangle 19"/>
          <p:cNvSpPr>
            <a:spLocks noChangeArrowheads="1"/>
          </p:cNvSpPr>
          <p:nvPr userDrawn="1"/>
        </p:nvSpPr>
        <p:spPr bwMode="auto">
          <a:xfrm>
            <a:off x="0" y="7144692"/>
            <a:ext cx="10691813" cy="462077"/>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spcBef>
                <a:spcPct val="0"/>
              </a:spcBef>
              <a:spcAft>
                <a:spcPct val="0"/>
              </a:spcAft>
              <a:defRPr/>
            </a:pPr>
            <a:endParaRPr lang="en-US">
              <a:solidFill>
                <a:srgbClr val="000000"/>
              </a:solidFill>
            </a:endParaRPr>
          </a:p>
        </p:txBody>
      </p:sp>
      <p:sp>
        <p:nvSpPr>
          <p:cNvPr id="1030" name="Rectangle 3"/>
          <p:cNvSpPr>
            <a:spLocks noGrp="1" noChangeArrowheads="1"/>
          </p:cNvSpPr>
          <p:nvPr>
            <p:ph type="body" idx="1"/>
          </p:nvPr>
        </p:nvSpPr>
        <p:spPr bwMode="auto">
          <a:xfrm>
            <a:off x="178197" y="1050176"/>
            <a:ext cx="10335419" cy="583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vert="horz" wrap="square" lIns="104296" tIns="52148" rIns="104296" bIns="5214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2" name="Rectangle 28"/>
          <p:cNvSpPr>
            <a:spLocks noChangeArrowheads="1"/>
          </p:cNvSpPr>
          <p:nvPr userDrawn="1"/>
        </p:nvSpPr>
        <p:spPr bwMode="auto">
          <a:xfrm>
            <a:off x="0" y="911213"/>
            <a:ext cx="10691813" cy="132386"/>
          </a:xfrm>
          <a:prstGeom prst="rect">
            <a:avLst/>
          </a:prstGeom>
          <a:solidFill>
            <a:srgbClr val="262673"/>
          </a:solidFill>
          <a:ln w="9525">
            <a:solidFill>
              <a:schemeClr val="tx1"/>
            </a:solidFill>
            <a:miter lim="800000"/>
            <a:headEnd/>
            <a:tailEnd/>
          </a:ln>
          <a:effectLst/>
        </p:spPr>
        <p:txBody>
          <a:bodyPr wrap="none" lIns="104296" tIns="52148" rIns="104296" bIns="52148" anchor="ctr"/>
          <a:lstStyle/>
          <a:p>
            <a:pPr eaLnBrk="0" fontAlgn="base" hangingPunct="0">
              <a:lnSpc>
                <a:spcPts val="3600"/>
              </a:lnSpc>
              <a:spcBef>
                <a:spcPct val="0"/>
              </a:spcBef>
              <a:spcAft>
                <a:spcPct val="0"/>
              </a:spcAft>
              <a:defRPr/>
            </a:pPr>
            <a:endParaRPr lang="en-US" dirty="0">
              <a:solidFill>
                <a:srgbClr val="000000"/>
              </a:solidFill>
            </a:endParaRPr>
          </a:p>
        </p:txBody>
      </p:sp>
      <p:sp>
        <p:nvSpPr>
          <p:cNvPr id="1038" name="Rectangle 14"/>
          <p:cNvSpPr>
            <a:spLocks noGrp="1" noChangeArrowheads="1"/>
          </p:cNvSpPr>
          <p:nvPr>
            <p:ph type="dt" sz="half" idx="2"/>
          </p:nvPr>
        </p:nvSpPr>
        <p:spPr bwMode="auto">
          <a:xfrm>
            <a:off x="44550" y="7204203"/>
            <a:ext cx="1521071" cy="357060"/>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defRPr sz="1600">
                <a:solidFill>
                  <a:schemeClr val="bg1"/>
                </a:solidFill>
              </a:defRPr>
            </a:lvl1pPr>
          </a:lstStyle>
          <a:p>
            <a:pPr eaLnBrk="0" fontAlgn="base" hangingPunct="0">
              <a:spcBef>
                <a:spcPct val="0"/>
              </a:spcBef>
              <a:spcAft>
                <a:spcPct val="0"/>
              </a:spcAft>
              <a:defRPr/>
            </a:pPr>
            <a:fld id="{D173934C-5A8E-4307-8577-739A068507F4}" type="datetime5">
              <a:rPr lang="en-IN" sz="1400" smtClean="0">
                <a:solidFill>
                  <a:srgbClr val="FFFFFF"/>
                </a:solidFill>
              </a:rPr>
              <a:pPr eaLnBrk="0" fontAlgn="base" hangingPunct="0">
                <a:spcBef>
                  <a:spcPct val="0"/>
                </a:spcBef>
                <a:spcAft>
                  <a:spcPct val="0"/>
                </a:spcAft>
                <a:defRPr/>
              </a:pPr>
              <a:t>3-Jan-22</a:t>
            </a:fld>
            <a:endParaRPr lang="en-US" sz="1400" dirty="0">
              <a:solidFill>
                <a:srgbClr val="FFFFFF"/>
              </a:solidFill>
            </a:endParaRPr>
          </a:p>
        </p:txBody>
      </p:sp>
      <p:sp>
        <p:nvSpPr>
          <p:cNvPr id="1040" name="Rectangle 16"/>
          <p:cNvSpPr>
            <a:spLocks noGrp="1" noChangeArrowheads="1"/>
          </p:cNvSpPr>
          <p:nvPr>
            <p:ph type="sldNum" sz="quarter" idx="4"/>
          </p:nvPr>
        </p:nvSpPr>
        <p:spPr bwMode="auto">
          <a:xfrm>
            <a:off x="7974311" y="7225206"/>
            <a:ext cx="2494756" cy="311552"/>
          </a:xfrm>
          <a:prstGeom prst="rect">
            <a:avLst/>
          </a:prstGeom>
          <a:noFill/>
          <a:ln w="9525">
            <a:noFill/>
            <a:miter lim="800000"/>
            <a:headEnd/>
            <a:tailEnd/>
          </a:ln>
          <a:effectLst/>
        </p:spPr>
        <p:txBody>
          <a:bodyPr vert="horz" wrap="square" lIns="104296" tIns="52148" rIns="104296" bIns="52148" numCol="1" anchor="t" anchorCtr="0" compatLnSpc="1">
            <a:prstTxWarp prst="textNoShape">
              <a:avLst/>
            </a:prstTxWarp>
          </a:bodyPr>
          <a:lstStyle>
            <a:lvl1pPr algn="r">
              <a:defRPr sz="1600">
                <a:solidFill>
                  <a:schemeClr val="bg1"/>
                </a:solidFill>
              </a:defRPr>
            </a:lvl1pPr>
          </a:lstStyle>
          <a:p>
            <a:pPr eaLnBrk="0" fontAlgn="base" hangingPunct="0">
              <a:spcBef>
                <a:spcPct val="0"/>
              </a:spcBef>
              <a:spcAft>
                <a:spcPct val="0"/>
              </a:spcAft>
              <a:defRPr/>
            </a:pPr>
            <a:fld id="{2A66A362-4403-4718-B072-B01303837876}" type="slidenum">
              <a:rPr lang="en-US">
                <a:solidFill>
                  <a:srgbClr val="FFFFFF"/>
                </a:solidFill>
              </a:rPr>
              <a:pPr eaLnBrk="0" fontAlgn="base" hangingPunct="0">
                <a:spcBef>
                  <a:spcPct val="0"/>
                </a:spcBef>
                <a:spcAft>
                  <a:spcPct val="0"/>
                </a:spcAft>
                <a:defRPr/>
              </a:pPr>
              <a:t>‹#›</a:t>
            </a:fld>
            <a:endParaRPr lang="en-US">
              <a:solidFill>
                <a:srgbClr val="FFFFFF"/>
              </a:solidFill>
            </a:endParaRPr>
          </a:p>
        </p:txBody>
      </p:sp>
      <p:pic>
        <p:nvPicPr>
          <p:cNvPr id="8" name="Picture 2"/>
          <p:cNvPicPr>
            <a:picLocks noChangeAspect="1" noChangeArrowheads="1"/>
          </p:cNvPicPr>
          <p:nvPr userDrawn="1"/>
        </p:nvPicPr>
        <p:blipFill rotWithShape="1">
          <a:blip r:embed="rId5" cstate="print">
            <a:extLst>
              <a:ext uri="{28A0092B-C50C-407E-A947-70E740481C1C}">
                <a14:useLocalDpi xmlns:a14="http://schemas.microsoft.com/office/drawing/2010/main" val="0"/>
              </a:ext>
            </a:extLst>
          </a:blip>
          <a:srcRect t="8147" b="8028"/>
          <a:stretch/>
        </p:blipFill>
        <p:spPr bwMode="auto">
          <a:xfrm>
            <a:off x="0" y="83297"/>
            <a:ext cx="2834179" cy="801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 Box 18"/>
          <p:cNvSpPr txBox="1">
            <a:spLocks noChangeArrowheads="1"/>
          </p:cNvSpPr>
          <p:nvPr userDrawn="1"/>
        </p:nvSpPr>
        <p:spPr bwMode="auto">
          <a:xfrm>
            <a:off x="2791751" y="7130629"/>
            <a:ext cx="5078611" cy="536202"/>
          </a:xfrm>
          <a:prstGeom prst="rect">
            <a:avLst/>
          </a:prstGeom>
          <a:noFill/>
          <a:ln w="9525">
            <a:noFill/>
            <a:miter lim="800000"/>
            <a:headEnd/>
            <a:tailEnd/>
          </a:ln>
          <a:effectLst/>
        </p:spPr>
        <p:txBody>
          <a:bodyPr lIns="104296" tIns="52148" rIns="104296" bIns="52148">
            <a:spAutoFit/>
          </a:bodyPr>
          <a:lstStyle/>
          <a:p>
            <a:pPr algn="ctr" eaLnBrk="0" fontAlgn="base" hangingPunct="0">
              <a:spcBef>
                <a:spcPct val="50000"/>
              </a:spcBef>
              <a:spcAft>
                <a:spcPct val="0"/>
              </a:spcAft>
              <a:defRPr/>
            </a:pPr>
            <a:r>
              <a:rPr lang="en-US" sz="2800" dirty="0">
                <a:solidFill>
                  <a:srgbClr val="FFFFFF"/>
                </a:solidFill>
                <a:latin typeface="French Script MT" pitchFamily="66" charset="0"/>
              </a:rPr>
              <a:t>Progress Through Quality Education</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Arial" charset="0"/>
        </a:defRPr>
      </a:lvl2pPr>
      <a:lvl3pPr algn="ctr" rtl="0" eaLnBrk="0" fontAlgn="base" hangingPunct="0">
        <a:spcBef>
          <a:spcPct val="0"/>
        </a:spcBef>
        <a:spcAft>
          <a:spcPct val="0"/>
        </a:spcAft>
        <a:defRPr sz="3600">
          <a:solidFill>
            <a:schemeClr val="tx1"/>
          </a:solidFill>
          <a:latin typeface="Arial" charset="0"/>
        </a:defRPr>
      </a:lvl3pPr>
      <a:lvl4pPr algn="ctr" rtl="0" eaLnBrk="0" fontAlgn="base" hangingPunct="0">
        <a:spcBef>
          <a:spcPct val="0"/>
        </a:spcBef>
        <a:spcAft>
          <a:spcPct val="0"/>
        </a:spcAft>
        <a:defRPr sz="3600">
          <a:solidFill>
            <a:schemeClr val="tx1"/>
          </a:solidFill>
          <a:latin typeface="Arial" charset="0"/>
        </a:defRPr>
      </a:lvl4pPr>
      <a:lvl5pPr algn="ctr" rtl="0" eaLnBrk="0" fontAlgn="base" hangingPunct="0">
        <a:spcBef>
          <a:spcPct val="0"/>
        </a:spcBef>
        <a:spcAft>
          <a:spcPct val="0"/>
        </a:spcAft>
        <a:defRPr sz="3600">
          <a:solidFill>
            <a:schemeClr val="tx1"/>
          </a:solidFill>
          <a:latin typeface="Arial" charset="0"/>
        </a:defRPr>
      </a:lvl5pPr>
      <a:lvl6pPr marL="521482" algn="ctr" rtl="0" fontAlgn="base">
        <a:spcBef>
          <a:spcPct val="0"/>
        </a:spcBef>
        <a:spcAft>
          <a:spcPct val="0"/>
        </a:spcAft>
        <a:defRPr sz="3600">
          <a:solidFill>
            <a:schemeClr val="bg1"/>
          </a:solidFill>
          <a:latin typeface="Arial" charset="0"/>
        </a:defRPr>
      </a:lvl6pPr>
      <a:lvl7pPr marL="1042965" algn="ctr" rtl="0" fontAlgn="base">
        <a:spcBef>
          <a:spcPct val="0"/>
        </a:spcBef>
        <a:spcAft>
          <a:spcPct val="0"/>
        </a:spcAft>
        <a:defRPr sz="3600">
          <a:solidFill>
            <a:schemeClr val="bg1"/>
          </a:solidFill>
          <a:latin typeface="Arial" charset="0"/>
        </a:defRPr>
      </a:lvl7pPr>
      <a:lvl8pPr marL="1564447" algn="ctr" rtl="0" fontAlgn="base">
        <a:spcBef>
          <a:spcPct val="0"/>
        </a:spcBef>
        <a:spcAft>
          <a:spcPct val="0"/>
        </a:spcAft>
        <a:defRPr sz="3600">
          <a:solidFill>
            <a:schemeClr val="bg1"/>
          </a:solidFill>
          <a:latin typeface="Arial" charset="0"/>
        </a:defRPr>
      </a:lvl8pPr>
      <a:lvl9pPr marL="2085929" algn="ctr" rtl="0" fontAlgn="base">
        <a:spcBef>
          <a:spcPct val="0"/>
        </a:spcBef>
        <a:spcAft>
          <a:spcPct val="0"/>
        </a:spcAft>
        <a:defRPr sz="3600">
          <a:solidFill>
            <a:schemeClr val="bg1"/>
          </a:solidFill>
          <a:latin typeface="Arial" charset="0"/>
        </a:defRPr>
      </a:lvl9pPr>
    </p:titleStyle>
    <p:bodyStyle>
      <a:lvl1pPr marL="391112" indent="-391112" algn="l" rtl="0" eaLnBrk="0" fontAlgn="base" hangingPunct="0">
        <a:lnSpc>
          <a:spcPts val="4400"/>
        </a:lnSpc>
        <a:spcBef>
          <a:spcPts val="0"/>
        </a:spcBef>
        <a:spcAft>
          <a:spcPct val="0"/>
        </a:spcAft>
        <a:buClr>
          <a:srgbClr val="000097"/>
        </a:buClr>
        <a:buChar char="•"/>
        <a:defRPr sz="3200">
          <a:solidFill>
            <a:schemeClr val="tx1"/>
          </a:solidFill>
          <a:latin typeface="+mn-lt"/>
          <a:ea typeface="+mn-ea"/>
          <a:cs typeface="+mn-cs"/>
        </a:defRPr>
      </a:lvl1pPr>
      <a:lvl2pPr marL="847409" indent="-325926" algn="l" rtl="0" eaLnBrk="0" fontAlgn="base" hangingPunct="0">
        <a:lnSpc>
          <a:spcPts val="4400"/>
        </a:lnSpc>
        <a:spcBef>
          <a:spcPts val="0"/>
        </a:spcBef>
        <a:spcAft>
          <a:spcPct val="0"/>
        </a:spcAft>
        <a:buClr>
          <a:schemeClr val="tx1"/>
        </a:buClr>
        <a:buFont typeface="Arial" charset="0"/>
        <a:buChar char="–"/>
        <a:defRPr sz="2700">
          <a:solidFill>
            <a:srgbClr val="000097"/>
          </a:solidFill>
          <a:latin typeface="+mn-lt"/>
        </a:defRPr>
      </a:lvl2pPr>
      <a:lvl3pPr marL="1303706" indent="-260741" algn="l" rtl="0" eaLnBrk="0" fontAlgn="base" hangingPunct="0">
        <a:lnSpc>
          <a:spcPts val="4400"/>
        </a:lnSpc>
        <a:spcBef>
          <a:spcPts val="0"/>
        </a:spcBef>
        <a:spcAft>
          <a:spcPct val="0"/>
        </a:spcAft>
        <a:buClr>
          <a:srgbClr val="000097"/>
        </a:buClr>
        <a:buFont typeface="Wingdings" pitchFamily="2" charset="2"/>
        <a:buChar char="ü"/>
        <a:defRPr sz="2300">
          <a:solidFill>
            <a:schemeClr val="tx1"/>
          </a:solidFill>
          <a:latin typeface="+mn-lt"/>
        </a:defRPr>
      </a:lvl3pPr>
      <a:lvl4pPr marL="1825188" indent="-260741" algn="l" rtl="0" eaLnBrk="0" fontAlgn="base" hangingPunct="0">
        <a:lnSpc>
          <a:spcPts val="4400"/>
        </a:lnSpc>
        <a:spcBef>
          <a:spcPts val="0"/>
        </a:spcBef>
        <a:spcAft>
          <a:spcPct val="0"/>
        </a:spcAft>
        <a:buClr>
          <a:schemeClr val="tx1"/>
        </a:buClr>
        <a:buFont typeface="Arial" charset="0"/>
        <a:buChar char="–"/>
        <a:defRPr>
          <a:solidFill>
            <a:srgbClr val="000097"/>
          </a:solidFill>
          <a:latin typeface="+mn-lt"/>
        </a:defRPr>
      </a:lvl4pPr>
      <a:lvl5pPr marL="2346670" indent="-260741" algn="l" rtl="0" eaLnBrk="0" fontAlgn="base" hangingPunct="0">
        <a:lnSpc>
          <a:spcPts val="4400"/>
        </a:lnSpc>
        <a:spcBef>
          <a:spcPts val="0"/>
        </a:spcBef>
        <a:spcAft>
          <a:spcPct val="0"/>
        </a:spcAft>
        <a:buClr>
          <a:srgbClr val="000097"/>
        </a:buClr>
        <a:buFont typeface="Arial" charset="0"/>
        <a:buChar char="»"/>
        <a:defRPr>
          <a:solidFill>
            <a:schemeClr val="tx1"/>
          </a:solidFill>
          <a:latin typeface="+mn-lt"/>
        </a:defRPr>
      </a:lvl5pPr>
      <a:lvl6pPr marL="2868153" indent="-260741" algn="l" rtl="0" fontAlgn="base">
        <a:spcBef>
          <a:spcPct val="20000"/>
        </a:spcBef>
        <a:spcAft>
          <a:spcPct val="0"/>
        </a:spcAft>
        <a:buClr>
          <a:srgbClr val="000097"/>
        </a:buClr>
        <a:buFont typeface="Arial" charset="0"/>
        <a:buChar char="»"/>
        <a:defRPr>
          <a:solidFill>
            <a:schemeClr val="tx1"/>
          </a:solidFill>
          <a:latin typeface="+mn-lt"/>
        </a:defRPr>
      </a:lvl6pPr>
      <a:lvl7pPr marL="3389635" indent="-260741" algn="l" rtl="0" fontAlgn="base">
        <a:spcBef>
          <a:spcPct val="20000"/>
        </a:spcBef>
        <a:spcAft>
          <a:spcPct val="0"/>
        </a:spcAft>
        <a:buClr>
          <a:srgbClr val="000097"/>
        </a:buClr>
        <a:buFont typeface="Arial" charset="0"/>
        <a:buChar char="»"/>
        <a:defRPr>
          <a:solidFill>
            <a:schemeClr val="tx1"/>
          </a:solidFill>
          <a:latin typeface="+mn-lt"/>
        </a:defRPr>
      </a:lvl7pPr>
      <a:lvl8pPr marL="3911117" indent="-260741" algn="l" rtl="0" fontAlgn="base">
        <a:spcBef>
          <a:spcPct val="20000"/>
        </a:spcBef>
        <a:spcAft>
          <a:spcPct val="0"/>
        </a:spcAft>
        <a:buClr>
          <a:srgbClr val="000097"/>
        </a:buClr>
        <a:buFont typeface="Arial" charset="0"/>
        <a:buChar char="»"/>
        <a:defRPr>
          <a:solidFill>
            <a:schemeClr val="tx1"/>
          </a:solidFill>
          <a:latin typeface="+mn-lt"/>
        </a:defRPr>
      </a:lvl8pPr>
      <a:lvl9pPr marL="4432600" indent="-260741" algn="l" rtl="0" fontAlgn="base">
        <a:spcBef>
          <a:spcPct val="20000"/>
        </a:spcBef>
        <a:spcAft>
          <a:spcPct val="0"/>
        </a:spcAft>
        <a:buClr>
          <a:srgbClr val="000097"/>
        </a:buClr>
        <a:buFont typeface="Arial" charset="0"/>
        <a:buChar char="»"/>
        <a:defRPr>
          <a:solidFill>
            <a:schemeClr val="tx1"/>
          </a:solidFill>
          <a:latin typeface="+mn-lt"/>
        </a:defRPr>
      </a:lvl9pPr>
    </p:bodyStyle>
    <p:otherStyle>
      <a:defPPr>
        <a:defRPr lang="en-US"/>
      </a:defPPr>
      <a:lvl1pPr marL="0" algn="l" defTabSz="1042965" rtl="0" eaLnBrk="1" latinLnBrk="0" hangingPunct="1">
        <a:defRPr sz="2100" kern="1200">
          <a:solidFill>
            <a:schemeClr val="tx1"/>
          </a:solidFill>
          <a:latin typeface="+mn-lt"/>
          <a:ea typeface="+mn-ea"/>
          <a:cs typeface="+mn-cs"/>
        </a:defRPr>
      </a:lvl1pPr>
      <a:lvl2pPr marL="521482" algn="l" defTabSz="1042965" rtl="0" eaLnBrk="1" latinLnBrk="0" hangingPunct="1">
        <a:defRPr sz="2100" kern="1200">
          <a:solidFill>
            <a:schemeClr val="tx1"/>
          </a:solidFill>
          <a:latin typeface="+mn-lt"/>
          <a:ea typeface="+mn-ea"/>
          <a:cs typeface="+mn-cs"/>
        </a:defRPr>
      </a:lvl2pPr>
      <a:lvl3pPr marL="1042965" algn="l" defTabSz="1042965" rtl="0" eaLnBrk="1" latinLnBrk="0" hangingPunct="1">
        <a:defRPr sz="2100" kern="1200">
          <a:solidFill>
            <a:schemeClr val="tx1"/>
          </a:solidFill>
          <a:latin typeface="+mn-lt"/>
          <a:ea typeface="+mn-ea"/>
          <a:cs typeface="+mn-cs"/>
        </a:defRPr>
      </a:lvl3pPr>
      <a:lvl4pPr marL="1564447" algn="l" defTabSz="1042965" rtl="0" eaLnBrk="1" latinLnBrk="0" hangingPunct="1">
        <a:defRPr sz="2100" kern="1200">
          <a:solidFill>
            <a:schemeClr val="tx1"/>
          </a:solidFill>
          <a:latin typeface="+mn-lt"/>
          <a:ea typeface="+mn-ea"/>
          <a:cs typeface="+mn-cs"/>
        </a:defRPr>
      </a:lvl4pPr>
      <a:lvl5pPr marL="2085929" algn="l" defTabSz="1042965" rtl="0" eaLnBrk="1" latinLnBrk="0" hangingPunct="1">
        <a:defRPr sz="2100" kern="1200">
          <a:solidFill>
            <a:schemeClr val="tx1"/>
          </a:solidFill>
          <a:latin typeface="+mn-lt"/>
          <a:ea typeface="+mn-ea"/>
          <a:cs typeface="+mn-cs"/>
        </a:defRPr>
      </a:lvl5pPr>
      <a:lvl6pPr marL="2607412" algn="l" defTabSz="1042965" rtl="0" eaLnBrk="1" latinLnBrk="0" hangingPunct="1">
        <a:defRPr sz="2100" kern="1200">
          <a:solidFill>
            <a:schemeClr val="tx1"/>
          </a:solidFill>
          <a:latin typeface="+mn-lt"/>
          <a:ea typeface="+mn-ea"/>
          <a:cs typeface="+mn-cs"/>
        </a:defRPr>
      </a:lvl6pPr>
      <a:lvl7pPr marL="3128894" algn="l" defTabSz="1042965" rtl="0" eaLnBrk="1" latinLnBrk="0" hangingPunct="1">
        <a:defRPr sz="2100" kern="1200">
          <a:solidFill>
            <a:schemeClr val="tx1"/>
          </a:solidFill>
          <a:latin typeface="+mn-lt"/>
          <a:ea typeface="+mn-ea"/>
          <a:cs typeface="+mn-cs"/>
        </a:defRPr>
      </a:lvl7pPr>
      <a:lvl8pPr marL="3650376" algn="l" defTabSz="1042965" rtl="0" eaLnBrk="1" latinLnBrk="0" hangingPunct="1">
        <a:defRPr sz="2100" kern="1200">
          <a:solidFill>
            <a:schemeClr val="tx1"/>
          </a:solidFill>
          <a:latin typeface="+mn-lt"/>
          <a:ea typeface="+mn-ea"/>
          <a:cs typeface="+mn-cs"/>
        </a:defRPr>
      </a:lvl8pPr>
      <a:lvl9pPr marL="4171859" algn="l" defTabSz="1042965"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58D96D8-C2D3-4777-B48F-C78F8EAE2771}"/>
              </a:ext>
            </a:extLst>
          </p:cNvPr>
          <p:cNvSpPr>
            <a:spLocks noGrp="1"/>
          </p:cNvSpPr>
          <p:nvPr>
            <p:ph idx="1"/>
          </p:nvPr>
        </p:nvSpPr>
        <p:spPr/>
        <p:txBody>
          <a:bodyPr/>
          <a:lstStyle/>
          <a:p>
            <a:pPr marL="0" indent="0">
              <a:buNone/>
            </a:pPr>
            <a:endParaRPr lang="en-US" sz="3200" b="1" dirty="0">
              <a:solidFill>
                <a:srgbClr val="002060"/>
              </a:solidFill>
            </a:endParaRPr>
          </a:p>
          <a:p>
            <a:pPr marL="0" indent="0">
              <a:buNone/>
            </a:pPr>
            <a:endParaRPr lang="en-US" b="1" dirty="0">
              <a:solidFill>
                <a:srgbClr val="002060"/>
              </a:solidFill>
            </a:endParaRPr>
          </a:p>
          <a:p>
            <a:pPr marL="0" indent="0">
              <a:buNone/>
            </a:pPr>
            <a:endParaRPr lang="en-US" b="1" dirty="0">
              <a:solidFill>
                <a:srgbClr val="002060"/>
              </a:solidFill>
            </a:endParaRPr>
          </a:p>
          <a:p>
            <a:pPr marL="0" indent="0">
              <a:buNone/>
            </a:pPr>
            <a:endParaRPr lang="en-US" b="1" dirty="0">
              <a:solidFill>
                <a:srgbClr val="C00000"/>
              </a:solidFill>
            </a:endParaRPr>
          </a:p>
          <a:p>
            <a:pPr marL="0" indent="0">
              <a:buNone/>
            </a:pPr>
            <a:r>
              <a:rPr lang="en-US" b="1" dirty="0">
                <a:solidFill>
                  <a:srgbClr val="C00000"/>
                </a:solidFill>
              </a:rPr>
              <a:t>Topic: </a:t>
            </a:r>
            <a:r>
              <a:rPr lang="en-US" b="1" dirty="0" smtClean="0">
                <a:solidFill>
                  <a:srgbClr val="C00000"/>
                </a:solidFill>
              </a:rPr>
              <a:t>Negotiation</a:t>
            </a:r>
            <a:endParaRPr lang="en-US" b="1" dirty="0">
              <a:solidFill>
                <a:srgbClr val="C00000"/>
              </a:solidFill>
            </a:endParaRPr>
          </a:p>
          <a:p>
            <a:pPr marL="0" indent="0">
              <a:buNone/>
            </a:pPr>
            <a:endParaRPr lang="en-US" b="1" dirty="0">
              <a:solidFill>
                <a:srgbClr val="002060"/>
              </a:solidFill>
            </a:endParaRPr>
          </a:p>
          <a:p>
            <a:pPr marL="0" indent="0">
              <a:buNone/>
            </a:pPr>
            <a:endParaRPr lang="en-US" b="1" dirty="0">
              <a:solidFill>
                <a:srgbClr val="002060"/>
              </a:solidFill>
            </a:endParaRPr>
          </a:p>
          <a:p>
            <a:pPr marL="0" indent="0" algn="ctr" eaLnBrk="1" hangingPunct="1">
              <a:buNone/>
              <a:defRPr/>
            </a:pPr>
            <a:r>
              <a:rPr lang="en-US" sz="2000" b="1" dirty="0">
                <a:solidFill>
                  <a:srgbClr val="002060"/>
                </a:solidFill>
              </a:rPr>
              <a:t>Dr. C. </a:t>
            </a:r>
            <a:r>
              <a:rPr lang="en-US" sz="2000" b="1" dirty="0" err="1">
                <a:solidFill>
                  <a:srgbClr val="002060"/>
                </a:solidFill>
              </a:rPr>
              <a:t>Vijaya</a:t>
            </a:r>
            <a:r>
              <a:rPr lang="en-US" sz="2000" b="1" dirty="0">
                <a:solidFill>
                  <a:srgbClr val="002060"/>
                </a:solidFill>
              </a:rPr>
              <a:t> </a:t>
            </a:r>
            <a:r>
              <a:rPr lang="en-US" sz="2000" b="1" dirty="0" err="1">
                <a:solidFill>
                  <a:srgbClr val="002060"/>
                </a:solidFill>
              </a:rPr>
              <a:t>Banu</a:t>
            </a:r>
            <a:endParaRPr lang="en-US" sz="2000" b="1" dirty="0">
              <a:solidFill>
                <a:srgbClr val="002060"/>
              </a:solidFill>
            </a:endParaRPr>
          </a:p>
          <a:p>
            <a:pPr marL="0" indent="0" algn="ctr" eaLnBrk="1" hangingPunct="1">
              <a:buNone/>
              <a:defRPr/>
            </a:pPr>
            <a:r>
              <a:rPr lang="en-US" sz="2000" b="1" smtClean="0">
                <a:solidFill>
                  <a:srgbClr val="002060"/>
                </a:solidFill>
              </a:rPr>
              <a:t>Professor </a:t>
            </a:r>
            <a:r>
              <a:rPr lang="en-US" sz="2000" b="1" dirty="0">
                <a:solidFill>
                  <a:srgbClr val="002060"/>
                </a:solidFill>
              </a:rPr>
              <a:t>, School of Management</a:t>
            </a:r>
          </a:p>
          <a:p>
            <a:pPr marL="0" indent="0" algn="ctr" eaLnBrk="1" hangingPunct="1">
              <a:buNone/>
              <a:defRPr/>
            </a:pPr>
            <a:r>
              <a:rPr lang="en-US" sz="2000" b="1" dirty="0">
                <a:solidFill>
                  <a:srgbClr val="002060"/>
                </a:solidFill>
              </a:rPr>
              <a:t>SASTRA Deemed University, </a:t>
            </a:r>
            <a:r>
              <a:rPr lang="en-US" sz="2000" b="1" dirty="0" err="1">
                <a:solidFill>
                  <a:srgbClr val="002060"/>
                </a:solidFill>
              </a:rPr>
              <a:t>Thanjavur</a:t>
            </a:r>
            <a:r>
              <a:rPr lang="en-US" sz="2000" b="1" dirty="0">
                <a:solidFill>
                  <a:srgbClr val="002060"/>
                </a:solidFill>
              </a:rPr>
              <a:t> – 613 401</a:t>
            </a:r>
          </a:p>
          <a:p>
            <a:pPr marL="0" indent="0" algn="ctr" eaLnBrk="1" hangingPunct="1">
              <a:buNone/>
              <a:defRPr/>
            </a:pPr>
            <a:r>
              <a:rPr lang="en-US" sz="2000" b="1" dirty="0">
                <a:solidFill>
                  <a:srgbClr val="C00000"/>
                </a:solidFill>
              </a:rPr>
              <a:t>vijayabanu@mba.sastra.edu</a:t>
            </a:r>
          </a:p>
          <a:p>
            <a:pPr marL="0" indent="0">
              <a:buNone/>
            </a:pPr>
            <a:endParaRPr lang="en-IN" dirty="0"/>
          </a:p>
        </p:txBody>
      </p:sp>
      <p:sp>
        <p:nvSpPr>
          <p:cNvPr id="4" name="Date Placeholder 3">
            <a:extLst>
              <a:ext uri="{FF2B5EF4-FFF2-40B4-BE49-F238E27FC236}">
                <a16:creationId xmlns="" xmlns:a16="http://schemas.microsoft.com/office/drawing/2014/main" id="{76E78F1E-BCE3-4B91-B0B3-00747DFD291A}"/>
              </a:ext>
            </a:extLst>
          </p:cNvPr>
          <p:cNvSpPr>
            <a:spLocks noGrp="1"/>
          </p:cNvSpPr>
          <p:nvPr>
            <p:ph type="dt" sz="half" idx="10"/>
          </p:nvPr>
        </p:nvSpPr>
        <p:spPr>
          <a:xfrm>
            <a:off x="178198" y="7225206"/>
            <a:ext cx="1446790" cy="304052"/>
          </a:xfrm>
        </p:spPr>
        <p:txBody>
          <a:bodyPr/>
          <a:lstStyle/>
          <a:p>
            <a:pPr>
              <a:defRPr/>
            </a:pPr>
            <a:endParaRPr lang="en-US" dirty="0">
              <a:solidFill>
                <a:srgbClr val="FFFFFF"/>
              </a:solidFill>
            </a:endParaRPr>
          </a:p>
        </p:txBody>
      </p:sp>
      <p:sp>
        <p:nvSpPr>
          <p:cNvPr id="5" name="Slide Number Placeholder 4">
            <a:extLst>
              <a:ext uri="{FF2B5EF4-FFF2-40B4-BE49-F238E27FC236}">
                <a16:creationId xmlns="" xmlns:a16="http://schemas.microsoft.com/office/drawing/2014/main" id="{E3DE906A-E1B5-4D32-8332-A3EC40A052EF}"/>
              </a:ext>
            </a:extLst>
          </p:cNvPr>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a:t>
            </a:fld>
            <a:endParaRPr lang="en-US">
              <a:solidFill>
                <a:srgbClr val="FFFFFF"/>
              </a:solidFill>
            </a:endParaRPr>
          </a:p>
        </p:txBody>
      </p:sp>
    </p:spTree>
    <p:extLst>
      <p:ext uri="{BB962C8B-B14F-4D97-AF65-F5344CB8AC3E}">
        <p14:creationId xmlns:p14="http://schemas.microsoft.com/office/powerpoint/2010/main" val="3677671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7513539" cy="709640"/>
          </a:xfrm>
        </p:spPr>
        <p:txBody>
          <a:bodyPr/>
          <a:lstStyle/>
          <a:p>
            <a:r>
              <a:rPr lang="en-IN" dirty="0"/>
              <a:t>Distributive </a:t>
            </a:r>
            <a:r>
              <a:rPr lang="en-IN" dirty="0" smtClean="0"/>
              <a:t>vs </a:t>
            </a:r>
            <a:r>
              <a:rPr lang="en-IN" dirty="0"/>
              <a:t>Integrative Bargaining</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73217079"/>
              </p:ext>
            </p:extLst>
          </p:nvPr>
        </p:nvGraphicFramePr>
        <p:xfrm>
          <a:off x="-1" y="1037430"/>
          <a:ext cx="10691814" cy="5836921"/>
        </p:xfrm>
        <a:graphic>
          <a:graphicData uri="http://schemas.openxmlformats.org/drawingml/2006/table">
            <a:tbl>
              <a:tblPr firstRow="1" bandRow="1">
                <a:tableStyleId>{5C22544A-7EE6-4342-B048-85BDC9FD1C3A}</a:tableStyleId>
              </a:tblPr>
              <a:tblGrid>
                <a:gridCol w="3059907">
                  <a:extLst>
                    <a:ext uri="{9D8B030D-6E8A-4147-A177-3AD203B41FA5}">
                      <a16:colId xmlns="" xmlns:a16="http://schemas.microsoft.com/office/drawing/2014/main" val="2305253516"/>
                    </a:ext>
                  </a:extLst>
                </a:gridCol>
                <a:gridCol w="3810000">
                  <a:extLst>
                    <a:ext uri="{9D8B030D-6E8A-4147-A177-3AD203B41FA5}">
                      <a16:colId xmlns="" xmlns:a16="http://schemas.microsoft.com/office/drawing/2014/main" val="1483340087"/>
                    </a:ext>
                  </a:extLst>
                </a:gridCol>
                <a:gridCol w="3821907">
                  <a:extLst>
                    <a:ext uri="{9D8B030D-6E8A-4147-A177-3AD203B41FA5}">
                      <a16:colId xmlns="" xmlns:a16="http://schemas.microsoft.com/office/drawing/2014/main" val="1039348321"/>
                    </a:ext>
                  </a:extLst>
                </a:gridCol>
              </a:tblGrid>
              <a:tr h="1065470">
                <a:tc>
                  <a:txBody>
                    <a:bodyPr/>
                    <a:lstStyle/>
                    <a:p>
                      <a:r>
                        <a:rPr lang="en-IN" sz="2100" b="1" i="0" u="none" strike="noStrike" kern="1200" baseline="0" dirty="0" smtClean="0">
                          <a:solidFill>
                            <a:schemeClr val="tx1"/>
                          </a:solidFill>
                          <a:latin typeface="+mn-lt"/>
                          <a:ea typeface="+mn-ea"/>
                          <a:cs typeface="+mn-cs"/>
                        </a:rPr>
                        <a:t>Bargaining</a:t>
                      </a:r>
                    </a:p>
                    <a:p>
                      <a:r>
                        <a:rPr lang="en-IN" sz="2100" b="1" i="0" u="none" strike="noStrike" kern="1200" baseline="0" dirty="0" smtClean="0">
                          <a:solidFill>
                            <a:schemeClr val="tx1"/>
                          </a:solidFill>
                          <a:latin typeface="+mn-lt"/>
                          <a:ea typeface="+mn-ea"/>
                          <a:cs typeface="+mn-cs"/>
                        </a:rPr>
                        <a:t>Characteristic</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1042965" rtl="0" eaLnBrk="1" fontAlgn="auto" latinLnBrk="0" hangingPunct="1">
                        <a:lnSpc>
                          <a:spcPct val="100000"/>
                        </a:lnSpc>
                        <a:spcBef>
                          <a:spcPts val="0"/>
                        </a:spcBef>
                        <a:spcAft>
                          <a:spcPts val="0"/>
                        </a:spcAft>
                        <a:buClrTx/>
                        <a:buSzTx/>
                        <a:buFontTx/>
                        <a:buNone/>
                        <a:tabLst/>
                        <a:defRPr/>
                      </a:pPr>
                      <a:r>
                        <a:rPr kumimoji="0" lang="en-IN" sz="2100" b="1" i="0" u="none" strike="noStrike" kern="1200" cap="none" spc="0" normalizeH="0" baseline="0" noProof="0" dirty="0" smtClean="0">
                          <a:ln>
                            <a:noFill/>
                          </a:ln>
                          <a:solidFill>
                            <a:srgbClr val="000000"/>
                          </a:solidFill>
                          <a:effectLst/>
                          <a:uLnTx/>
                          <a:uFillTx/>
                          <a:latin typeface="+mn-lt"/>
                          <a:ea typeface="+mn-ea"/>
                          <a:cs typeface="+mn-cs"/>
                        </a:rPr>
                        <a:t>Distributive</a:t>
                      </a:r>
                    </a:p>
                    <a:p>
                      <a:pPr marL="0" marR="0" lvl="0" indent="0" algn="l" defTabSz="1042965" rtl="0" eaLnBrk="1" fontAlgn="auto" latinLnBrk="0" hangingPunct="1">
                        <a:lnSpc>
                          <a:spcPct val="100000"/>
                        </a:lnSpc>
                        <a:spcBef>
                          <a:spcPts val="0"/>
                        </a:spcBef>
                        <a:spcAft>
                          <a:spcPts val="0"/>
                        </a:spcAft>
                        <a:buClrTx/>
                        <a:buSzTx/>
                        <a:buFontTx/>
                        <a:buNone/>
                        <a:tabLst/>
                        <a:defRPr/>
                      </a:pPr>
                      <a:r>
                        <a:rPr kumimoji="0" lang="en-IN" sz="2100" b="1" i="0" u="none" strike="noStrike" kern="1200" cap="none" spc="0" normalizeH="0" baseline="0" noProof="0" dirty="0" smtClean="0">
                          <a:ln>
                            <a:noFill/>
                          </a:ln>
                          <a:solidFill>
                            <a:srgbClr val="000000"/>
                          </a:solidFill>
                          <a:effectLst/>
                          <a:uLnTx/>
                          <a:uFillTx/>
                          <a:latin typeface="+mn-lt"/>
                          <a:ea typeface="+mn-ea"/>
                          <a:cs typeface="+mn-cs"/>
                        </a:rPr>
                        <a:t>Bargaining</a:t>
                      </a:r>
                    </a:p>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IN" sz="2100" b="1" i="0" u="none" strike="noStrike" kern="1200" baseline="0" dirty="0" smtClean="0">
                          <a:solidFill>
                            <a:schemeClr val="tx1"/>
                          </a:solidFill>
                          <a:latin typeface="+mn-lt"/>
                          <a:ea typeface="+mn-ea"/>
                          <a:cs typeface="+mn-cs"/>
                        </a:rPr>
                        <a:t>Integrative</a:t>
                      </a:r>
                    </a:p>
                    <a:p>
                      <a:r>
                        <a:rPr lang="en-IN" sz="2100" b="1" i="0" u="none" strike="noStrike" kern="1200" baseline="0" dirty="0" smtClean="0">
                          <a:solidFill>
                            <a:schemeClr val="tx1"/>
                          </a:solidFill>
                          <a:latin typeface="+mn-lt"/>
                          <a:ea typeface="+mn-ea"/>
                          <a:cs typeface="+mn-cs"/>
                        </a:rPr>
                        <a:t>Bargaining</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540103693"/>
                  </a:ext>
                </a:extLst>
              </a:tr>
              <a:tr h="741196">
                <a:tc>
                  <a:txBody>
                    <a:bodyPr/>
                    <a:lstStyle/>
                    <a:p>
                      <a:r>
                        <a:rPr lang="en-IN" sz="2100" b="0" i="0" u="none" strike="noStrike" kern="1200" baseline="0" dirty="0" smtClean="0">
                          <a:solidFill>
                            <a:schemeClr val="tx1"/>
                          </a:solidFill>
                          <a:latin typeface="+mn-lt"/>
                          <a:ea typeface="+mn-ea"/>
                          <a:cs typeface="+mn-cs"/>
                        </a:rPr>
                        <a:t>Goal </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100" b="0" i="0" u="none" strike="noStrike" kern="1200" baseline="0" dirty="0" smtClean="0">
                          <a:solidFill>
                            <a:schemeClr val="tx1"/>
                          </a:solidFill>
                          <a:latin typeface="+mn-lt"/>
                          <a:ea typeface="+mn-ea"/>
                          <a:cs typeface="+mn-cs"/>
                        </a:rPr>
                        <a:t>Get as much of the pie as</a:t>
                      </a:r>
                    </a:p>
                    <a:p>
                      <a:r>
                        <a:rPr lang="en-IN" sz="2100" b="0" i="0" u="none" strike="noStrike" kern="1200" baseline="0" dirty="0" smtClean="0">
                          <a:solidFill>
                            <a:schemeClr val="tx1"/>
                          </a:solidFill>
                          <a:latin typeface="+mn-lt"/>
                          <a:ea typeface="+mn-ea"/>
                          <a:cs typeface="+mn-cs"/>
                        </a:rPr>
                        <a:t>possible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100" b="0" i="0" u="none" strike="noStrike" kern="1200" baseline="0" dirty="0" smtClean="0">
                          <a:solidFill>
                            <a:schemeClr val="tx1"/>
                          </a:solidFill>
                          <a:latin typeface="+mn-lt"/>
                          <a:ea typeface="+mn-ea"/>
                          <a:cs typeface="+mn-cs"/>
                        </a:rPr>
                        <a:t>Expand the pie so that both</a:t>
                      </a:r>
                    </a:p>
                    <a:p>
                      <a:r>
                        <a:rPr lang="en-IN" sz="2100" b="0" i="0" u="none" strike="noStrike" kern="1200" baseline="0" dirty="0" smtClean="0">
                          <a:solidFill>
                            <a:schemeClr val="tx1"/>
                          </a:solidFill>
                          <a:latin typeface="+mn-lt"/>
                          <a:ea typeface="+mn-ea"/>
                          <a:cs typeface="+mn-cs"/>
                        </a:rPr>
                        <a:t>parties are satisfied</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205876262"/>
                  </a:ext>
                </a:extLst>
              </a:tr>
              <a:tr h="416923">
                <a:tc>
                  <a:txBody>
                    <a:bodyPr/>
                    <a:lstStyle/>
                    <a:p>
                      <a:r>
                        <a:rPr lang="en-IN" sz="2100" b="0" i="0" u="none" strike="noStrike" kern="1200" baseline="0" dirty="0" smtClean="0">
                          <a:solidFill>
                            <a:schemeClr val="tx1"/>
                          </a:solidFill>
                          <a:latin typeface="+mn-lt"/>
                          <a:ea typeface="+mn-ea"/>
                          <a:cs typeface="+mn-cs"/>
                        </a:rPr>
                        <a:t>Motivation</a:t>
                      </a:r>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100" b="0" i="0" u="none" strike="noStrike" kern="1200" baseline="0" dirty="0" smtClean="0">
                          <a:solidFill>
                            <a:schemeClr val="tx1"/>
                          </a:solidFill>
                          <a:latin typeface="+mn-lt"/>
                          <a:ea typeface="+mn-ea"/>
                          <a:cs typeface="+mn-cs"/>
                        </a:rPr>
                        <a:t>Win–lose </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042965" rtl="0" eaLnBrk="1" fontAlgn="auto" latinLnBrk="0" hangingPunct="1">
                        <a:lnSpc>
                          <a:spcPct val="100000"/>
                        </a:lnSpc>
                        <a:spcBef>
                          <a:spcPts val="0"/>
                        </a:spcBef>
                        <a:spcAft>
                          <a:spcPts val="0"/>
                        </a:spcAft>
                        <a:buClrTx/>
                        <a:buSzTx/>
                        <a:buFontTx/>
                        <a:buNone/>
                        <a:tabLst/>
                        <a:defRPr/>
                      </a:pPr>
                      <a:r>
                        <a:rPr lang="en-IN" sz="2100" b="0" i="0" u="none" strike="noStrike" kern="1200" baseline="0" dirty="0" smtClean="0">
                          <a:solidFill>
                            <a:schemeClr val="tx1"/>
                          </a:solidFill>
                          <a:latin typeface="+mn-lt"/>
                          <a:ea typeface="+mn-ea"/>
                          <a:cs typeface="+mn-cs"/>
                        </a:rPr>
                        <a:t>Win–win</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2986495969"/>
                  </a:ext>
                </a:extLst>
              </a:tr>
              <a:tr h="1389743">
                <a:tc>
                  <a:txBody>
                    <a:bodyPr/>
                    <a:lstStyle/>
                    <a:p>
                      <a:r>
                        <a:rPr lang="en-IN" sz="2100" b="0" i="0" u="none" strike="noStrike" kern="1200" baseline="0" dirty="0" smtClean="0">
                          <a:solidFill>
                            <a:schemeClr val="tx1"/>
                          </a:solidFill>
                          <a:latin typeface="+mn-lt"/>
                          <a:ea typeface="+mn-ea"/>
                          <a:cs typeface="+mn-cs"/>
                        </a:rPr>
                        <a:t>Focus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100" b="0" i="0" u="none" strike="noStrike" kern="1200" baseline="0" dirty="0" smtClean="0">
                          <a:solidFill>
                            <a:schemeClr val="tx1"/>
                          </a:solidFill>
                          <a:latin typeface="+mn-lt"/>
                          <a:ea typeface="+mn-ea"/>
                          <a:cs typeface="+mn-cs"/>
                        </a:rPr>
                        <a:t>Positions</a:t>
                      </a:r>
                    </a:p>
                    <a:p>
                      <a:r>
                        <a:rPr lang="en-IN" sz="2100" b="0" i="0" u="none" strike="noStrike" kern="1200" baseline="0" dirty="0" smtClean="0">
                          <a:solidFill>
                            <a:schemeClr val="tx1"/>
                          </a:solidFill>
                          <a:latin typeface="+mn-lt"/>
                          <a:ea typeface="+mn-ea"/>
                          <a:cs typeface="+mn-cs"/>
                        </a:rPr>
                        <a:t>(“I can’t go</a:t>
                      </a:r>
                    </a:p>
                    <a:p>
                      <a:r>
                        <a:rPr lang="en-IN" sz="2100" b="0" i="0" u="none" strike="noStrike" kern="1200" baseline="0" dirty="0" smtClean="0">
                          <a:solidFill>
                            <a:schemeClr val="tx1"/>
                          </a:solidFill>
                          <a:latin typeface="+mn-lt"/>
                          <a:ea typeface="+mn-ea"/>
                          <a:cs typeface="+mn-cs"/>
                        </a:rPr>
                        <a:t>beyond this point on this</a:t>
                      </a:r>
                    </a:p>
                    <a:p>
                      <a:r>
                        <a:rPr lang="en-IN" sz="2100" b="0" i="0" u="none" strike="noStrike" kern="1200" baseline="0" dirty="0" smtClean="0">
                          <a:solidFill>
                            <a:schemeClr val="tx1"/>
                          </a:solidFill>
                          <a:latin typeface="+mn-lt"/>
                          <a:ea typeface="+mn-ea"/>
                          <a:cs typeface="+mn-cs"/>
                        </a:rPr>
                        <a:t>issue.”)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100" b="0" i="0" u="none" strike="noStrike" kern="1200" baseline="0" dirty="0" smtClean="0">
                          <a:solidFill>
                            <a:schemeClr val="tx1"/>
                          </a:solidFill>
                          <a:latin typeface="+mn-lt"/>
                          <a:ea typeface="+mn-ea"/>
                          <a:cs typeface="+mn-cs"/>
                        </a:rPr>
                        <a:t>Interests </a:t>
                      </a:r>
                    </a:p>
                    <a:p>
                      <a:r>
                        <a:rPr lang="en-IN" sz="2100" b="0" i="0" u="none" strike="noStrike" kern="1200" baseline="0" dirty="0" smtClean="0">
                          <a:solidFill>
                            <a:schemeClr val="tx1"/>
                          </a:solidFill>
                          <a:latin typeface="+mn-lt"/>
                          <a:ea typeface="+mn-ea"/>
                          <a:cs typeface="+mn-cs"/>
                        </a:rPr>
                        <a:t>(“Can you explain why this issue is so important to you?”)</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636758318"/>
                  </a:ext>
                </a:extLst>
              </a:tr>
              <a:tr h="416923">
                <a:tc>
                  <a:txBody>
                    <a:bodyPr/>
                    <a:lstStyle/>
                    <a:p>
                      <a:pPr marL="0" marR="0" indent="0" algn="l" defTabSz="1042965" rtl="0" eaLnBrk="1" fontAlgn="auto" latinLnBrk="0" hangingPunct="1">
                        <a:lnSpc>
                          <a:spcPct val="100000"/>
                        </a:lnSpc>
                        <a:spcBef>
                          <a:spcPts val="0"/>
                        </a:spcBef>
                        <a:spcAft>
                          <a:spcPts val="0"/>
                        </a:spcAft>
                        <a:buClrTx/>
                        <a:buSzTx/>
                        <a:buFontTx/>
                        <a:buNone/>
                        <a:tabLst/>
                        <a:defRPr/>
                      </a:pPr>
                      <a:r>
                        <a:rPr lang="en-IN" sz="2100" b="0" i="0" u="none" strike="noStrike" kern="1200" baseline="0" dirty="0" smtClean="0">
                          <a:solidFill>
                            <a:schemeClr val="tx1"/>
                          </a:solidFill>
                          <a:latin typeface="+mn-lt"/>
                          <a:ea typeface="+mn-ea"/>
                          <a:cs typeface="+mn-cs"/>
                        </a:rPr>
                        <a:t>Interests</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042965" rtl="0" eaLnBrk="1" fontAlgn="auto" latinLnBrk="0" hangingPunct="1">
                        <a:lnSpc>
                          <a:spcPct val="100000"/>
                        </a:lnSpc>
                        <a:spcBef>
                          <a:spcPts val="0"/>
                        </a:spcBef>
                        <a:spcAft>
                          <a:spcPts val="0"/>
                        </a:spcAft>
                        <a:buClrTx/>
                        <a:buSzTx/>
                        <a:buFontTx/>
                        <a:buNone/>
                        <a:tabLst/>
                        <a:defRPr/>
                      </a:pPr>
                      <a:r>
                        <a:rPr lang="en-IN" sz="2100" b="0" i="0" u="none" strike="noStrike" kern="1200" baseline="0" dirty="0" smtClean="0">
                          <a:solidFill>
                            <a:schemeClr val="tx1"/>
                          </a:solidFill>
                          <a:latin typeface="+mn-lt"/>
                          <a:ea typeface="+mn-ea"/>
                          <a:cs typeface="+mn-cs"/>
                        </a:rPr>
                        <a:t>Opposed </a:t>
                      </a:r>
                      <a:endParaRPr lang="en-IN"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1042965" rtl="0" eaLnBrk="1" fontAlgn="auto" latinLnBrk="0" hangingPunct="1">
                        <a:lnSpc>
                          <a:spcPct val="100000"/>
                        </a:lnSpc>
                        <a:spcBef>
                          <a:spcPts val="0"/>
                        </a:spcBef>
                        <a:spcAft>
                          <a:spcPts val="0"/>
                        </a:spcAft>
                        <a:buClrTx/>
                        <a:buSzTx/>
                        <a:buFontTx/>
                        <a:buNone/>
                        <a:tabLst/>
                        <a:defRPr/>
                      </a:pPr>
                      <a:r>
                        <a:rPr lang="en-IN" sz="2100" b="0" i="0" u="none" strike="noStrike" kern="1200" baseline="0" dirty="0" smtClean="0">
                          <a:solidFill>
                            <a:schemeClr val="tx1"/>
                          </a:solidFill>
                          <a:latin typeface="+mn-lt"/>
                          <a:ea typeface="+mn-ea"/>
                          <a:cs typeface="+mn-cs"/>
                        </a:rPr>
                        <a:t>Congruent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626306153"/>
                  </a:ext>
                </a:extLst>
              </a:tr>
              <a:tr h="1389743">
                <a:tc>
                  <a:txBody>
                    <a:bodyPr/>
                    <a:lstStyle/>
                    <a:p>
                      <a:pPr marL="0" marR="0" indent="0" algn="l" defTabSz="1042965" rtl="0" eaLnBrk="1" fontAlgn="auto" latinLnBrk="0" hangingPunct="1">
                        <a:lnSpc>
                          <a:spcPct val="100000"/>
                        </a:lnSpc>
                        <a:spcBef>
                          <a:spcPts val="0"/>
                        </a:spcBef>
                        <a:spcAft>
                          <a:spcPts val="0"/>
                        </a:spcAft>
                        <a:buClrTx/>
                        <a:buSzTx/>
                        <a:buFontTx/>
                        <a:buNone/>
                        <a:tabLst/>
                        <a:defRPr/>
                      </a:pPr>
                      <a:r>
                        <a:rPr lang="en-IN" sz="2100" b="0" i="0" u="none" strike="noStrike" kern="1200" baseline="0" dirty="0" smtClean="0">
                          <a:solidFill>
                            <a:schemeClr val="tx1"/>
                          </a:solidFill>
                          <a:latin typeface="+mn-lt"/>
                          <a:ea typeface="+mn-ea"/>
                          <a:cs typeface="+mn-cs"/>
                        </a:rPr>
                        <a:t>Information sharing</a:t>
                      </a:r>
                      <a:endParaRPr lang="en-IN" dirty="0" smtClean="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100" b="0" i="0" u="none" strike="noStrike" kern="1200" baseline="0" dirty="0" smtClean="0">
                          <a:solidFill>
                            <a:schemeClr val="tx1"/>
                          </a:solidFill>
                          <a:latin typeface="+mn-lt"/>
                          <a:ea typeface="+mn-ea"/>
                          <a:cs typeface="+mn-cs"/>
                        </a:rPr>
                        <a:t>Low (Sharing information</a:t>
                      </a:r>
                    </a:p>
                    <a:p>
                      <a:r>
                        <a:rPr lang="en-IN" sz="2100" b="0" i="0" u="none" strike="noStrike" kern="1200" baseline="0" dirty="0" smtClean="0">
                          <a:solidFill>
                            <a:schemeClr val="tx1"/>
                          </a:solidFill>
                          <a:latin typeface="+mn-lt"/>
                          <a:ea typeface="+mn-ea"/>
                          <a:cs typeface="+mn-cs"/>
                        </a:rPr>
                        <a:t>will only allow other party</a:t>
                      </a:r>
                    </a:p>
                    <a:p>
                      <a:r>
                        <a:rPr lang="en-IN" sz="2100" b="0" i="0" u="none" strike="noStrike" kern="1200" baseline="0" dirty="0" smtClean="0">
                          <a:solidFill>
                            <a:schemeClr val="tx1"/>
                          </a:solidFill>
                          <a:latin typeface="+mn-lt"/>
                          <a:ea typeface="+mn-ea"/>
                          <a:cs typeface="+mn-cs"/>
                        </a:rPr>
                        <a:t>to take advantage)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100" b="0" i="0" u="none" strike="noStrike" kern="1200" baseline="0" dirty="0" smtClean="0">
                          <a:solidFill>
                            <a:schemeClr val="tx1"/>
                          </a:solidFill>
                          <a:latin typeface="+mn-lt"/>
                          <a:ea typeface="+mn-ea"/>
                          <a:cs typeface="+mn-cs"/>
                        </a:rPr>
                        <a:t>High (Sharing information will allow each party to find ways to satisfy interests of each party)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271516899"/>
                  </a:ext>
                </a:extLst>
              </a:tr>
              <a:tr h="416923">
                <a:tc>
                  <a:txBody>
                    <a:bodyPr/>
                    <a:lstStyle/>
                    <a:p>
                      <a:r>
                        <a:rPr lang="en-IN" sz="2100" b="0" i="0" u="none" strike="noStrike" kern="1200" baseline="0" dirty="0" smtClean="0">
                          <a:solidFill>
                            <a:schemeClr val="tx1"/>
                          </a:solidFill>
                          <a:latin typeface="+mn-lt"/>
                          <a:ea typeface="+mn-ea"/>
                          <a:cs typeface="+mn-cs"/>
                        </a:rPr>
                        <a:t>Duration of relationship </a:t>
                      </a:r>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indent="0" algn="l" defTabSz="1042965" rtl="0" eaLnBrk="1" fontAlgn="auto" latinLnBrk="0" hangingPunct="1">
                        <a:lnSpc>
                          <a:spcPct val="100000"/>
                        </a:lnSpc>
                        <a:spcBef>
                          <a:spcPts val="0"/>
                        </a:spcBef>
                        <a:spcAft>
                          <a:spcPts val="0"/>
                        </a:spcAft>
                        <a:buClrTx/>
                        <a:buSzTx/>
                        <a:buFontTx/>
                        <a:buNone/>
                        <a:tabLst/>
                        <a:defRPr/>
                      </a:pPr>
                      <a:r>
                        <a:rPr lang="en-IN" sz="2100" b="0" i="0" u="none" strike="noStrike" kern="1200" baseline="0" dirty="0" smtClean="0">
                          <a:solidFill>
                            <a:schemeClr val="tx1"/>
                          </a:solidFill>
                          <a:latin typeface="+mn-lt"/>
                          <a:ea typeface="+mn-ea"/>
                          <a:cs typeface="+mn-cs"/>
                        </a:rPr>
                        <a:t>Short term</a:t>
                      </a:r>
                      <a:endParaRPr lang="en-IN" dirty="0" smtClean="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IN" sz="2100" b="0" i="0" u="none" strike="noStrike" kern="1200" baseline="0" dirty="0" smtClean="0">
                          <a:solidFill>
                            <a:schemeClr val="tx1"/>
                          </a:solidFill>
                          <a:latin typeface="+mn-lt"/>
                          <a:ea typeface="+mn-ea"/>
                          <a:cs typeface="+mn-cs"/>
                        </a:rPr>
                        <a:t>Long term</a:t>
                      </a:r>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 xmlns:a16="http://schemas.microsoft.com/office/drawing/2014/main" val="668163224"/>
                  </a:ext>
                </a:extLst>
              </a:tr>
            </a:tbl>
          </a:graphicData>
        </a:graphic>
      </p:graphicFrame>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10</a:t>
            </a:fld>
            <a:endParaRPr lang="en-US">
              <a:solidFill>
                <a:srgbClr val="FFFFFF"/>
              </a:solidFill>
            </a:endParaRPr>
          </a:p>
        </p:txBody>
      </p:sp>
    </p:spTree>
    <p:extLst>
      <p:ext uri="{BB962C8B-B14F-4D97-AF65-F5344CB8AC3E}">
        <p14:creationId xmlns:p14="http://schemas.microsoft.com/office/powerpoint/2010/main" val="423909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Bargaining Zone</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11</a:t>
            </a:fld>
            <a:endParaRPr lang="en-US">
              <a:solidFill>
                <a:srgbClr val="FFFFFF"/>
              </a:solidFill>
            </a:endParaRPr>
          </a:p>
        </p:txBody>
      </p:sp>
      <p:sp>
        <p:nvSpPr>
          <p:cNvPr id="9" name="Content Placeholder 8"/>
          <p:cNvSpPr>
            <a:spLocks noGrp="1"/>
          </p:cNvSpPr>
          <p:nvPr>
            <p:ph idx="1"/>
          </p:nvPr>
        </p:nvSpPr>
        <p:spPr/>
        <p:txBody>
          <a:bodyPr/>
          <a:lstStyle/>
          <a:p>
            <a:r>
              <a:rPr lang="en-IN" dirty="0"/>
              <a:t>The bargaining zone is the area where each side’s bargaining range overlaps, and is the area in which agreement is possible</a:t>
            </a:r>
            <a:r>
              <a:rPr lang="en-IN" dirty="0" smtClean="0"/>
              <a:t>.</a:t>
            </a:r>
          </a:p>
          <a:p>
            <a:r>
              <a:rPr lang="en-IN" dirty="0"/>
              <a:t>Your Bargaining Zone is the range or area in which an agreement is satisfactory to both negotiating </a:t>
            </a:r>
            <a:r>
              <a:rPr lang="en-IN" dirty="0" smtClean="0"/>
              <a:t>parties.</a:t>
            </a:r>
          </a:p>
          <a:p>
            <a:r>
              <a:rPr lang="en-IN" dirty="0" smtClean="0"/>
              <a:t>Through </a:t>
            </a:r>
            <a:r>
              <a:rPr lang="en-IN" dirty="0"/>
              <a:t>the bargaining process, negotiators for each side need to determine the other’s party’s likely bargaining range, whether the ranges overlap, and if so, how best to maximize a settlement for their party within the bargaining zone. </a:t>
            </a:r>
            <a:endParaRPr lang="en-IN" dirty="0" smtClean="0"/>
          </a:p>
          <a:p>
            <a:pPr lvl="1"/>
            <a:r>
              <a:rPr lang="en-IN" dirty="0" smtClean="0"/>
              <a:t>For </a:t>
            </a:r>
            <a:r>
              <a:rPr lang="en-IN" dirty="0"/>
              <a:t>example, management’s bargaining range for a wage increase is 1% to 6%. The union’s range is 4% to 10%. So the bargaining zone is between 4% and 6%.</a:t>
            </a:r>
          </a:p>
        </p:txBody>
      </p:sp>
    </p:spTree>
    <p:extLst>
      <p:ext uri="{BB962C8B-B14F-4D97-AF65-F5344CB8AC3E}">
        <p14:creationId xmlns:p14="http://schemas.microsoft.com/office/powerpoint/2010/main" val="257972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7284939" cy="770240"/>
          </a:xfrm>
        </p:spPr>
        <p:txBody>
          <a:bodyPr/>
          <a:lstStyle/>
          <a:p>
            <a:r>
              <a:rPr lang="en-US" dirty="0" smtClean="0"/>
              <a:t>Staking Out the Bargaining Zone</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12</a:t>
            </a:fld>
            <a:endParaRPr lang="en-US">
              <a:solidFill>
                <a:srgbClr val="FFFFFF"/>
              </a:solidFill>
            </a:endParaRP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699" t="11965" b="21684"/>
          <a:stretch/>
        </p:blipFill>
        <p:spPr>
          <a:xfrm>
            <a:off x="0" y="1037431"/>
            <a:ext cx="10659854" cy="3352800"/>
          </a:xfrm>
          <a:prstGeom prst="rect">
            <a:avLst/>
          </a:prstGeom>
        </p:spPr>
      </p:pic>
      <p:pic>
        <p:nvPicPr>
          <p:cNvPr id="8"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4390231"/>
            <a:ext cx="10659854" cy="27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pic>
    </p:spTree>
    <p:extLst>
      <p:ext uri="{BB962C8B-B14F-4D97-AF65-F5344CB8AC3E}">
        <p14:creationId xmlns:p14="http://schemas.microsoft.com/office/powerpoint/2010/main" val="43497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Importance of </a:t>
            </a:r>
            <a:r>
              <a:rPr lang="en-IN" dirty="0" smtClean="0"/>
              <a:t>Negotiation</a:t>
            </a:r>
            <a:endParaRPr lang="en-IN" dirty="0"/>
          </a:p>
        </p:txBody>
      </p:sp>
      <p:sp>
        <p:nvSpPr>
          <p:cNvPr id="3" name="Content Placeholder 2"/>
          <p:cNvSpPr>
            <a:spLocks noGrp="1"/>
          </p:cNvSpPr>
          <p:nvPr>
            <p:ph idx="1"/>
          </p:nvPr>
        </p:nvSpPr>
        <p:spPr/>
        <p:txBody>
          <a:bodyPr/>
          <a:lstStyle/>
          <a:p>
            <a:r>
              <a:rPr lang="en-IN" b="1" dirty="0" smtClean="0"/>
              <a:t>Certainty </a:t>
            </a:r>
          </a:p>
          <a:p>
            <a:pPr lvl="1"/>
            <a:r>
              <a:rPr lang="en-IN" dirty="0" smtClean="0"/>
              <a:t>The </a:t>
            </a:r>
            <a:r>
              <a:rPr lang="en-IN" dirty="0"/>
              <a:t>aim of contract negotiation is firstly to achieve certainty, to record what is being supplied, when, in what quantities and to what standard, and what are the consequences of delay or failure to meet the agreed requirements. </a:t>
            </a:r>
            <a:endParaRPr lang="en-IN" dirty="0" smtClean="0"/>
          </a:p>
          <a:p>
            <a:r>
              <a:rPr lang="en-IN" b="1" dirty="0" smtClean="0"/>
              <a:t>The </a:t>
            </a:r>
            <a:r>
              <a:rPr lang="en-IN" b="1" dirty="0"/>
              <a:t>best deal </a:t>
            </a:r>
            <a:endParaRPr lang="en-IN" b="1" dirty="0" smtClean="0"/>
          </a:p>
          <a:p>
            <a:pPr lvl="1"/>
            <a:r>
              <a:rPr lang="en-IN" dirty="0" smtClean="0"/>
              <a:t>Seeking </a:t>
            </a:r>
            <a:r>
              <a:rPr lang="en-IN" dirty="0"/>
              <a:t>clarity does not conflict with the view that negotiations should achieve the best deal, it merely points out that both parties to a negotiation have to understand what it is that they have agreed to. </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13</a:t>
            </a:fld>
            <a:endParaRPr lang="en-US">
              <a:solidFill>
                <a:srgbClr val="FFFFFF"/>
              </a:solidFill>
            </a:endParaRPr>
          </a:p>
        </p:txBody>
      </p:sp>
    </p:spTree>
    <p:extLst>
      <p:ext uri="{BB962C8B-B14F-4D97-AF65-F5344CB8AC3E}">
        <p14:creationId xmlns:p14="http://schemas.microsoft.com/office/powerpoint/2010/main" val="2006863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Importance of Negotiation</a:t>
            </a:r>
          </a:p>
        </p:txBody>
      </p:sp>
      <p:sp>
        <p:nvSpPr>
          <p:cNvPr id="3" name="Content Placeholder 2"/>
          <p:cNvSpPr>
            <a:spLocks noGrp="1"/>
          </p:cNvSpPr>
          <p:nvPr>
            <p:ph idx="1"/>
          </p:nvPr>
        </p:nvSpPr>
        <p:spPr/>
        <p:txBody>
          <a:bodyPr/>
          <a:lstStyle/>
          <a:p>
            <a:r>
              <a:rPr lang="en-IN" b="1" dirty="0"/>
              <a:t>Achievement of an Organization's </a:t>
            </a:r>
            <a:r>
              <a:rPr lang="en-IN" b="1" dirty="0" smtClean="0"/>
              <a:t>Objectives</a:t>
            </a:r>
          </a:p>
          <a:p>
            <a:pPr lvl="1"/>
            <a:r>
              <a:rPr lang="en-IN" dirty="0" smtClean="0"/>
              <a:t>The </a:t>
            </a:r>
            <a:r>
              <a:rPr lang="en-IN" dirty="0"/>
              <a:t>goal of every negotiation must be to achieve a result which, even if it falls short of the original objective, can be considered a satisfactory advancement towards </a:t>
            </a:r>
            <a:r>
              <a:rPr lang="en-IN" dirty="0" smtClean="0"/>
              <a:t>it.</a:t>
            </a:r>
          </a:p>
          <a:p>
            <a:r>
              <a:rPr lang="en-IN" b="1" dirty="0" smtClean="0"/>
              <a:t>Create </a:t>
            </a:r>
            <a:r>
              <a:rPr lang="en-IN" b="1" dirty="0"/>
              <a:t>of a long-term relationship between the parties </a:t>
            </a:r>
            <a:endParaRPr lang="en-IN" b="1" dirty="0" smtClean="0"/>
          </a:p>
          <a:p>
            <a:pPr lvl="1"/>
            <a:r>
              <a:rPr lang="en-IN" dirty="0" smtClean="0"/>
              <a:t>Whilst </a:t>
            </a:r>
            <a:r>
              <a:rPr lang="en-IN" dirty="0"/>
              <a:t>this is not always possible, and some cultures, such as the Japanese, place more emphasis on this aspect of negotiation, this is increasingly important as companies build networks of alliance partners.</a:t>
            </a:r>
          </a:p>
          <a:p>
            <a:endParaRPr lang="en-IN" dirty="0"/>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14</a:t>
            </a:fld>
            <a:endParaRPr lang="en-US">
              <a:solidFill>
                <a:srgbClr val="FFFFFF"/>
              </a:solidFill>
            </a:endParaRPr>
          </a:p>
        </p:txBody>
      </p:sp>
    </p:spTree>
    <p:extLst>
      <p:ext uri="{BB962C8B-B14F-4D97-AF65-F5344CB8AC3E}">
        <p14:creationId xmlns:p14="http://schemas.microsoft.com/office/powerpoint/2010/main" val="101314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Negotiation Process</a:t>
            </a:r>
            <a:endParaRPr lang="en-IN" dirty="0"/>
          </a:p>
        </p:txBody>
      </p:sp>
      <p:sp>
        <p:nvSpPr>
          <p:cNvPr id="3" name="Content Placeholder 2"/>
          <p:cNvSpPr>
            <a:spLocks noGrp="1"/>
          </p:cNvSpPr>
          <p:nvPr>
            <p:ph idx="1"/>
          </p:nvPr>
        </p:nvSpPr>
        <p:spPr/>
        <p:txBody>
          <a:bodyPr/>
          <a:lstStyle/>
          <a:p>
            <a:r>
              <a:rPr lang="en-IN" dirty="0"/>
              <a:t>Negotiation is a method by which people settle differences. </a:t>
            </a:r>
            <a:endParaRPr lang="en-IN" dirty="0" smtClean="0"/>
          </a:p>
          <a:p>
            <a:r>
              <a:rPr lang="en-IN" dirty="0" smtClean="0"/>
              <a:t>It </a:t>
            </a:r>
            <a:r>
              <a:rPr lang="en-IN" dirty="0"/>
              <a:t>is a process by which compromise or agreement is reached while avoiding argument and dispute</a:t>
            </a:r>
            <a:r>
              <a:rPr lang="en-IN" dirty="0" smtClean="0"/>
              <a:t>.</a:t>
            </a:r>
          </a:p>
          <a:p>
            <a:r>
              <a:rPr lang="en-IN" b="1" dirty="0"/>
              <a:t>In order to achieve a desirable outcome, it may be useful to follow a structured approach to negotiation.</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15</a:t>
            </a:fld>
            <a:endParaRPr lang="en-US">
              <a:solidFill>
                <a:srgbClr val="FFFFFF"/>
              </a:solidFill>
            </a:endParaRPr>
          </a:p>
        </p:txBody>
      </p:sp>
    </p:spTree>
    <p:extLst>
      <p:ext uri="{BB962C8B-B14F-4D97-AF65-F5344CB8AC3E}">
        <p14:creationId xmlns:p14="http://schemas.microsoft.com/office/powerpoint/2010/main" val="470963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Negotiation 5 Step Process</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16</a:t>
            </a:fld>
            <a:endParaRPr lang="en-US">
              <a:solidFill>
                <a:srgbClr val="FFFFFF"/>
              </a:solidFill>
            </a:endParaRPr>
          </a:p>
        </p:txBody>
      </p:sp>
      <p:pic>
        <p:nvPicPr>
          <p:cNvPr id="1026" name="Picture 2" descr="Presentation onConflict &amp; negotiations in Organizational Behavio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1113631"/>
            <a:ext cx="10691812"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753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Negotiation Process</a:t>
            </a:r>
            <a:endParaRPr lang="en-IN" dirty="0"/>
          </a:p>
        </p:txBody>
      </p:sp>
      <p:sp>
        <p:nvSpPr>
          <p:cNvPr id="3" name="Content Placeholder 2"/>
          <p:cNvSpPr>
            <a:spLocks noGrp="1"/>
          </p:cNvSpPr>
          <p:nvPr>
            <p:ph idx="1"/>
          </p:nvPr>
        </p:nvSpPr>
        <p:spPr/>
        <p:txBody>
          <a:bodyPr/>
          <a:lstStyle/>
          <a:p>
            <a:r>
              <a:rPr lang="en-IN" b="1" dirty="0" smtClean="0"/>
              <a:t>Preparation </a:t>
            </a:r>
            <a:r>
              <a:rPr lang="en-IN" b="1" dirty="0"/>
              <a:t>and planning: </a:t>
            </a:r>
            <a:endParaRPr lang="en-IN" b="1" dirty="0" smtClean="0"/>
          </a:p>
          <a:p>
            <a:pPr lvl="1"/>
            <a:r>
              <a:rPr lang="en-IN" dirty="0" smtClean="0"/>
              <a:t>Before </a:t>
            </a:r>
            <a:r>
              <a:rPr lang="en-IN" dirty="0"/>
              <a:t>starting negotiation, </a:t>
            </a:r>
            <a:r>
              <a:rPr lang="en-IN" dirty="0" smtClean="0"/>
              <a:t>one </a:t>
            </a:r>
            <a:r>
              <a:rPr lang="en-IN" dirty="0"/>
              <a:t>needs to find out the parties involved in </a:t>
            </a:r>
            <a:r>
              <a:rPr lang="en-IN" dirty="0" smtClean="0"/>
              <a:t>negotiation &amp; </a:t>
            </a:r>
            <a:r>
              <a:rPr lang="en-IN" dirty="0"/>
              <a:t>goals of the </a:t>
            </a:r>
            <a:r>
              <a:rPr lang="en-IN" dirty="0" smtClean="0"/>
              <a:t>negotiation.</a:t>
            </a:r>
          </a:p>
          <a:p>
            <a:pPr lvl="1"/>
            <a:r>
              <a:rPr lang="en-US" dirty="0" smtClean="0"/>
              <a:t>Your Position</a:t>
            </a:r>
          </a:p>
          <a:p>
            <a:pPr lvl="2"/>
            <a:r>
              <a:rPr lang="en-US" dirty="0" smtClean="0"/>
              <a:t>Interests and why you value them</a:t>
            </a:r>
          </a:p>
          <a:p>
            <a:pPr lvl="2"/>
            <a:r>
              <a:rPr lang="en-US" dirty="0" smtClean="0"/>
              <a:t>Strengths and Weaknesses</a:t>
            </a:r>
          </a:p>
          <a:p>
            <a:pPr lvl="1"/>
            <a:r>
              <a:rPr lang="en-US" dirty="0" smtClean="0"/>
              <a:t>Other Party’s Position</a:t>
            </a:r>
          </a:p>
          <a:p>
            <a:pPr lvl="2"/>
            <a:r>
              <a:rPr lang="en-US" dirty="0" smtClean="0"/>
              <a:t>Goals</a:t>
            </a:r>
          </a:p>
          <a:p>
            <a:pPr lvl="2"/>
            <a:r>
              <a:rPr lang="en-US" dirty="0" smtClean="0"/>
              <a:t>Demands</a:t>
            </a:r>
          </a:p>
          <a:p>
            <a:pPr lvl="2"/>
            <a:r>
              <a:rPr lang="en-US" dirty="0" smtClean="0"/>
              <a:t>Hidden  Interests</a:t>
            </a:r>
            <a:endParaRPr lang="en-IN" dirty="0" smtClean="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17</a:t>
            </a:fld>
            <a:endParaRPr lang="en-US">
              <a:solidFill>
                <a:srgbClr val="FFFFFF"/>
              </a:solidFill>
            </a:endParaRPr>
          </a:p>
        </p:txBody>
      </p:sp>
    </p:spTree>
    <p:extLst>
      <p:ext uri="{BB962C8B-B14F-4D97-AF65-F5344CB8AC3E}">
        <p14:creationId xmlns:p14="http://schemas.microsoft.com/office/powerpoint/2010/main" val="2168047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b="1" dirty="0"/>
              <a:t>Definition of ground rules: </a:t>
            </a:r>
          </a:p>
          <a:p>
            <a:pPr lvl="1"/>
            <a:r>
              <a:rPr lang="en-IN" dirty="0"/>
              <a:t>After completion of planning and developed a strategy, the ground rules and procedures with the other party over the negotiation itself should be defined. </a:t>
            </a:r>
            <a:endParaRPr lang="en-IN" dirty="0" smtClean="0"/>
          </a:p>
          <a:p>
            <a:pPr lvl="2"/>
            <a:r>
              <a:rPr lang="en-US" dirty="0" smtClean="0"/>
              <a:t>Lay down Rules and Regulations</a:t>
            </a:r>
          </a:p>
          <a:p>
            <a:pPr lvl="2"/>
            <a:r>
              <a:rPr lang="en-US" dirty="0" smtClean="0"/>
              <a:t>Who </a:t>
            </a:r>
            <a:r>
              <a:rPr lang="en-US" smtClean="0"/>
              <a:t>will negotiate?</a:t>
            </a:r>
            <a:endParaRPr lang="en-US" dirty="0" smtClean="0"/>
          </a:p>
          <a:p>
            <a:pPr lvl="2"/>
            <a:r>
              <a:rPr lang="en-US" dirty="0" smtClean="0"/>
              <a:t>Place?</a:t>
            </a:r>
          </a:p>
          <a:p>
            <a:pPr lvl="2"/>
            <a:r>
              <a:rPr lang="en-US" dirty="0" smtClean="0"/>
              <a:t>Constraints?</a:t>
            </a:r>
          </a:p>
          <a:p>
            <a:pPr marL="1042965" lvl="2" indent="0">
              <a:buNone/>
            </a:pPr>
            <a:endParaRPr lang="en-IN" dirty="0"/>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18</a:t>
            </a:fld>
            <a:endParaRPr lang="en-US">
              <a:solidFill>
                <a:srgbClr val="FFFFFF"/>
              </a:solidFill>
            </a:endParaRPr>
          </a:p>
        </p:txBody>
      </p:sp>
    </p:spTree>
    <p:extLst>
      <p:ext uri="{BB962C8B-B14F-4D97-AF65-F5344CB8AC3E}">
        <p14:creationId xmlns:p14="http://schemas.microsoft.com/office/powerpoint/2010/main" val="2255868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Negotiation Process</a:t>
            </a:r>
            <a:endParaRPr lang="en-IN" dirty="0"/>
          </a:p>
        </p:txBody>
      </p:sp>
      <p:sp>
        <p:nvSpPr>
          <p:cNvPr id="3" name="Content Placeholder 2"/>
          <p:cNvSpPr>
            <a:spLocks noGrp="1"/>
          </p:cNvSpPr>
          <p:nvPr>
            <p:ph idx="1"/>
          </p:nvPr>
        </p:nvSpPr>
        <p:spPr/>
        <p:txBody>
          <a:bodyPr/>
          <a:lstStyle/>
          <a:p>
            <a:r>
              <a:rPr lang="en-IN" b="1" dirty="0"/>
              <a:t>Clarification &amp; justification: </a:t>
            </a:r>
            <a:r>
              <a:rPr lang="en-IN" dirty="0" smtClean="0"/>
              <a:t>When </a:t>
            </a:r>
            <a:r>
              <a:rPr lang="en-IN" dirty="0"/>
              <a:t>initial positions have been exchanged</a:t>
            </a:r>
            <a:r>
              <a:rPr lang="en-IN" dirty="0" smtClean="0"/>
              <a:t>, both </a:t>
            </a:r>
            <a:r>
              <a:rPr lang="en-IN" dirty="0"/>
              <a:t>the party will explain, amplify</a:t>
            </a:r>
            <a:r>
              <a:rPr lang="en-IN" dirty="0" smtClean="0"/>
              <a:t>, clarify</a:t>
            </a:r>
            <a:r>
              <a:rPr lang="en-IN" dirty="0"/>
              <a:t>, bolster (to hold up) and </a:t>
            </a:r>
            <a:r>
              <a:rPr lang="en-IN" dirty="0" smtClean="0"/>
              <a:t>justify each </a:t>
            </a:r>
            <a:r>
              <a:rPr lang="en-IN" dirty="0"/>
              <a:t>other's original demands. </a:t>
            </a:r>
            <a:endParaRPr lang="en-IN" dirty="0" smtClean="0"/>
          </a:p>
          <a:p>
            <a:r>
              <a:rPr lang="en-IN" dirty="0" smtClean="0"/>
              <a:t>It </a:t>
            </a:r>
            <a:r>
              <a:rPr lang="en-IN" dirty="0"/>
              <a:t>is </a:t>
            </a:r>
            <a:r>
              <a:rPr lang="en-IN" dirty="0" smtClean="0"/>
              <a:t>an opportunity </a:t>
            </a:r>
            <a:r>
              <a:rPr lang="en-IN" dirty="0"/>
              <a:t>for educating </a:t>
            </a:r>
            <a:r>
              <a:rPr lang="en-IN" dirty="0" smtClean="0"/>
              <a:t>and </a:t>
            </a:r>
            <a:r>
              <a:rPr lang="en-IN" dirty="0"/>
              <a:t>informing each other or the issues</a:t>
            </a:r>
            <a:r>
              <a:rPr lang="en-IN" dirty="0" smtClean="0"/>
              <a:t>, why </a:t>
            </a:r>
            <a:r>
              <a:rPr lang="en-IN" dirty="0"/>
              <a:t>they are important and </a:t>
            </a:r>
            <a:r>
              <a:rPr lang="en-IN" dirty="0" smtClean="0"/>
              <a:t>how </a:t>
            </a:r>
            <a:r>
              <a:rPr lang="en-IN" dirty="0"/>
              <a:t>each arrived at their initial </a:t>
            </a:r>
            <a:r>
              <a:rPr lang="en-IN" dirty="0" smtClean="0"/>
              <a:t>demands.</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19</a:t>
            </a:fld>
            <a:endParaRPr lang="en-US">
              <a:solidFill>
                <a:srgbClr val="FFFFFF"/>
              </a:solidFill>
            </a:endParaRPr>
          </a:p>
        </p:txBody>
      </p:sp>
    </p:spTree>
    <p:extLst>
      <p:ext uri="{BB962C8B-B14F-4D97-AF65-F5344CB8AC3E}">
        <p14:creationId xmlns:p14="http://schemas.microsoft.com/office/powerpoint/2010/main" val="2863216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p:spPr>
        <p:txBody>
          <a:bodyPr/>
          <a:lstStyle/>
          <a:p>
            <a:r>
              <a:rPr lang="en-IN" spc="-5" dirty="0">
                <a:solidFill>
                  <a:srgbClr val="04607A"/>
                </a:solidFill>
                <a:latin typeface="Lucida Handwriting"/>
                <a:cs typeface="Lucida Handwriting"/>
              </a:rPr>
              <a:t>INTRODUCTION</a:t>
            </a:r>
            <a:endParaRPr lang="en-IN" dirty="0"/>
          </a:p>
        </p:txBody>
      </p:sp>
      <p:sp>
        <p:nvSpPr>
          <p:cNvPr id="3" name="Content Placeholder 2"/>
          <p:cNvSpPr>
            <a:spLocks noGrp="1"/>
          </p:cNvSpPr>
          <p:nvPr>
            <p:ph idx="1"/>
          </p:nvPr>
        </p:nvSpPr>
        <p:spPr/>
        <p:txBody>
          <a:bodyPr/>
          <a:lstStyle/>
          <a:p>
            <a:pPr marL="567055" marR="36195" indent="-457200">
              <a:lnSpc>
                <a:spcPct val="100600"/>
              </a:lnSpc>
              <a:spcBef>
                <a:spcPts val="75"/>
              </a:spcBef>
              <a:tabLst>
                <a:tab pos="2402840" algn="l"/>
                <a:tab pos="7112000" algn="l"/>
              </a:tabLst>
            </a:pPr>
            <a:r>
              <a:rPr lang="en-IN" spc="-5" dirty="0">
                <a:latin typeface="Times New Roman"/>
                <a:cs typeface="Times New Roman"/>
              </a:rPr>
              <a:t>Negot</a:t>
            </a:r>
            <a:r>
              <a:rPr lang="en-IN" dirty="0">
                <a:latin typeface="Times New Roman"/>
                <a:cs typeface="Times New Roman"/>
              </a:rPr>
              <a:t>i</a:t>
            </a:r>
            <a:r>
              <a:rPr lang="en-IN" spc="-5" dirty="0">
                <a:latin typeface="Times New Roman"/>
                <a:cs typeface="Times New Roman"/>
              </a:rPr>
              <a:t>ation</a:t>
            </a:r>
            <a:r>
              <a:rPr lang="en-IN" spc="-10" dirty="0">
                <a:latin typeface="Times New Roman"/>
                <a:cs typeface="Times New Roman"/>
              </a:rPr>
              <a:t> </a:t>
            </a:r>
            <a:r>
              <a:rPr lang="en-IN" spc="-5" dirty="0">
                <a:latin typeface="Times New Roman"/>
                <a:cs typeface="Times New Roman"/>
              </a:rPr>
              <a:t>is the pr</a:t>
            </a:r>
            <a:r>
              <a:rPr lang="en-IN" dirty="0">
                <a:latin typeface="Times New Roman"/>
                <a:cs typeface="Times New Roman"/>
              </a:rPr>
              <a:t>o</a:t>
            </a:r>
            <a:r>
              <a:rPr lang="en-IN" spc="-5" dirty="0">
                <a:latin typeface="Times New Roman"/>
                <a:cs typeface="Times New Roman"/>
              </a:rPr>
              <a:t>c</a:t>
            </a:r>
            <a:r>
              <a:rPr lang="en-IN" spc="-20" dirty="0">
                <a:latin typeface="Times New Roman"/>
                <a:cs typeface="Times New Roman"/>
              </a:rPr>
              <a:t>e</a:t>
            </a:r>
            <a:r>
              <a:rPr lang="en-IN" spc="-5" dirty="0">
                <a:latin typeface="Times New Roman"/>
                <a:cs typeface="Times New Roman"/>
              </a:rPr>
              <a:t>ss</a:t>
            </a:r>
            <a:r>
              <a:rPr lang="en-IN" spc="-10" dirty="0">
                <a:latin typeface="Times New Roman"/>
                <a:cs typeface="Times New Roman"/>
              </a:rPr>
              <a:t> </a:t>
            </a:r>
            <a:r>
              <a:rPr lang="en-IN" spc="-5" dirty="0">
                <a:latin typeface="Times New Roman"/>
                <a:cs typeface="Times New Roman"/>
              </a:rPr>
              <a:t>of</a:t>
            </a:r>
            <a:r>
              <a:rPr lang="en-IN" spc="5" dirty="0">
                <a:latin typeface="Times New Roman"/>
                <a:cs typeface="Times New Roman"/>
              </a:rPr>
              <a:t> </a:t>
            </a:r>
            <a:r>
              <a:rPr lang="en-IN" spc="-5" dirty="0">
                <a:latin typeface="Times New Roman"/>
                <a:cs typeface="Times New Roman"/>
              </a:rPr>
              <a:t>ba</a:t>
            </a:r>
            <a:r>
              <a:rPr lang="en-IN" spc="-50" dirty="0">
                <a:latin typeface="Times New Roman"/>
                <a:cs typeface="Times New Roman"/>
              </a:rPr>
              <a:t>r</a:t>
            </a:r>
            <a:r>
              <a:rPr lang="en-IN" spc="-5" dirty="0">
                <a:latin typeface="Times New Roman"/>
                <a:cs typeface="Times New Roman"/>
              </a:rPr>
              <a:t>gai</a:t>
            </a:r>
            <a:r>
              <a:rPr lang="en-IN" dirty="0">
                <a:latin typeface="Times New Roman"/>
                <a:cs typeface="Times New Roman"/>
              </a:rPr>
              <a:t>n</a:t>
            </a:r>
            <a:r>
              <a:rPr lang="en-IN" spc="-5" dirty="0">
                <a:latin typeface="Times New Roman"/>
                <a:cs typeface="Times New Roman"/>
              </a:rPr>
              <a:t>i</a:t>
            </a:r>
            <a:r>
              <a:rPr lang="en-IN" dirty="0">
                <a:latin typeface="Times New Roman"/>
                <a:cs typeface="Times New Roman"/>
              </a:rPr>
              <a:t>n</a:t>
            </a:r>
            <a:r>
              <a:rPr lang="en-IN" spc="-5" dirty="0">
                <a:latin typeface="Times New Roman"/>
                <a:cs typeface="Times New Roman"/>
              </a:rPr>
              <a:t>g,</a:t>
            </a:r>
            <a:r>
              <a:rPr lang="en-IN" spc="-60" dirty="0">
                <a:latin typeface="Times New Roman"/>
                <a:cs typeface="Times New Roman"/>
              </a:rPr>
              <a:t> </a:t>
            </a:r>
            <a:r>
              <a:rPr lang="en-IN" spc="-5" dirty="0" smtClean="0">
                <a:latin typeface="Times New Roman"/>
                <a:cs typeface="Times New Roman"/>
              </a:rPr>
              <a:t>Where two parties, trying </a:t>
            </a:r>
            <a:r>
              <a:rPr lang="en-IN" spc="-5" dirty="0">
                <a:latin typeface="Times New Roman"/>
                <a:cs typeface="Times New Roman"/>
              </a:rPr>
              <a:t>to reach an </a:t>
            </a:r>
            <a:r>
              <a:rPr lang="en-IN" spc="-10" dirty="0">
                <a:latin typeface="Times New Roman"/>
                <a:cs typeface="Times New Roman"/>
              </a:rPr>
              <a:t>agreement </a:t>
            </a:r>
            <a:r>
              <a:rPr lang="en-IN" spc="-5" dirty="0">
                <a:latin typeface="Times New Roman"/>
                <a:cs typeface="Times New Roman"/>
              </a:rPr>
              <a:t>on mutually </a:t>
            </a:r>
            <a:r>
              <a:rPr lang="en-IN" spc="-5" dirty="0" smtClean="0">
                <a:latin typeface="Times New Roman"/>
                <a:cs typeface="Times New Roman"/>
              </a:rPr>
              <a:t>accepted</a:t>
            </a:r>
            <a:r>
              <a:rPr lang="en-IN" spc="-15" dirty="0" smtClean="0">
                <a:latin typeface="Times New Roman"/>
                <a:cs typeface="Times New Roman"/>
              </a:rPr>
              <a:t> </a:t>
            </a:r>
            <a:r>
              <a:rPr lang="en-IN" spc="-5" dirty="0" smtClean="0">
                <a:latin typeface="Times New Roman"/>
                <a:cs typeface="Times New Roman"/>
              </a:rPr>
              <a:t>terms to </a:t>
            </a:r>
            <a:r>
              <a:rPr lang="en-IN" spc="-5" dirty="0">
                <a:latin typeface="Times New Roman"/>
                <a:cs typeface="Times New Roman"/>
              </a:rPr>
              <a:t>acquire </a:t>
            </a:r>
            <a:r>
              <a:rPr lang="en-IN" spc="-10" dirty="0">
                <a:latin typeface="Times New Roman"/>
                <a:cs typeface="Times New Roman"/>
              </a:rPr>
              <a:t>each </a:t>
            </a:r>
            <a:r>
              <a:rPr lang="en-IN" spc="-5" dirty="0">
                <a:latin typeface="Times New Roman"/>
                <a:cs typeface="Times New Roman"/>
              </a:rPr>
              <a:t>others</a:t>
            </a:r>
            <a:r>
              <a:rPr lang="en-IN" spc="-20" dirty="0">
                <a:latin typeface="Times New Roman"/>
                <a:cs typeface="Times New Roman"/>
              </a:rPr>
              <a:t> </a:t>
            </a:r>
            <a:r>
              <a:rPr lang="en-IN" spc="-5" dirty="0">
                <a:latin typeface="Times New Roman"/>
                <a:cs typeface="Times New Roman"/>
              </a:rPr>
              <a:t>wants.</a:t>
            </a:r>
            <a:endParaRPr lang="en-IN" dirty="0">
              <a:latin typeface="Times New Roman"/>
              <a:cs typeface="Times New Roman"/>
            </a:endParaRPr>
          </a:p>
          <a:p>
            <a:pPr marL="0" indent="0">
              <a:lnSpc>
                <a:spcPct val="100000"/>
              </a:lnSpc>
              <a:spcBef>
                <a:spcPts val="670"/>
              </a:spcBef>
              <a:buNone/>
            </a:pPr>
            <a:r>
              <a:rPr lang="en-IN" spc="-5" dirty="0">
                <a:latin typeface="Times New Roman"/>
                <a:cs typeface="Times New Roman"/>
              </a:rPr>
              <a:t>Example:</a:t>
            </a:r>
            <a:endParaRPr lang="en-IN" dirty="0">
              <a:latin typeface="Times New Roman"/>
              <a:cs typeface="Times New Roman"/>
            </a:endParaRPr>
          </a:p>
          <a:p>
            <a:pPr marL="925562" marR="5080" lvl="1" indent="-457200">
              <a:lnSpc>
                <a:spcPct val="100000"/>
              </a:lnSpc>
              <a:spcBef>
                <a:spcPts val="675"/>
              </a:spcBef>
              <a:tabLst>
                <a:tab pos="220345" algn="l"/>
              </a:tabLst>
            </a:pPr>
            <a:r>
              <a:rPr lang="en-IN" spc="-5" dirty="0">
                <a:latin typeface="Times New Roman"/>
                <a:cs typeface="Times New Roman"/>
              </a:rPr>
              <a:t>Customer </a:t>
            </a:r>
            <a:r>
              <a:rPr lang="en-IN" dirty="0">
                <a:latin typeface="Times New Roman"/>
                <a:cs typeface="Times New Roman"/>
              </a:rPr>
              <a:t>trying </a:t>
            </a:r>
            <a:r>
              <a:rPr lang="en-IN" spc="-5" dirty="0">
                <a:latin typeface="Times New Roman"/>
                <a:cs typeface="Times New Roman"/>
              </a:rPr>
              <a:t>to negotiate with </a:t>
            </a:r>
            <a:r>
              <a:rPr lang="en-IN" dirty="0">
                <a:latin typeface="Times New Roman"/>
                <a:cs typeface="Times New Roman"/>
              </a:rPr>
              <a:t>buyer over </a:t>
            </a:r>
            <a:r>
              <a:rPr lang="en-IN" spc="-5" dirty="0">
                <a:latin typeface="Times New Roman"/>
                <a:cs typeface="Times New Roman"/>
              </a:rPr>
              <a:t>a price </a:t>
            </a:r>
            <a:r>
              <a:rPr lang="en-IN" spc="-5" dirty="0" smtClean="0">
                <a:latin typeface="Times New Roman"/>
                <a:cs typeface="Times New Roman"/>
              </a:rPr>
              <a:t>of </a:t>
            </a:r>
            <a:r>
              <a:rPr lang="en-IN" spc="-5" dirty="0">
                <a:latin typeface="Times New Roman"/>
                <a:cs typeface="Times New Roman"/>
              </a:rPr>
              <a:t>a</a:t>
            </a:r>
            <a:r>
              <a:rPr lang="en-IN" spc="-15" dirty="0">
                <a:latin typeface="Times New Roman"/>
                <a:cs typeface="Times New Roman"/>
              </a:rPr>
              <a:t> </a:t>
            </a:r>
            <a:r>
              <a:rPr lang="en-IN" dirty="0" smtClean="0">
                <a:latin typeface="Times New Roman"/>
                <a:cs typeface="Times New Roman"/>
              </a:rPr>
              <a:t>product.</a:t>
            </a:r>
          </a:p>
          <a:p>
            <a:pPr marL="925562" marR="5080" lvl="1" indent="-457200">
              <a:lnSpc>
                <a:spcPct val="100000"/>
              </a:lnSpc>
              <a:spcBef>
                <a:spcPts val="675"/>
              </a:spcBef>
              <a:tabLst>
                <a:tab pos="220345" algn="l"/>
              </a:tabLst>
            </a:pPr>
            <a:r>
              <a:rPr lang="en-IN" spc="-5" dirty="0" smtClean="0">
                <a:latin typeface="Times New Roman"/>
                <a:cs typeface="Times New Roman"/>
              </a:rPr>
              <a:t>Negotiation </a:t>
            </a:r>
            <a:r>
              <a:rPr lang="en-IN" dirty="0">
                <a:latin typeface="Times New Roman"/>
                <a:cs typeface="Times New Roman"/>
              </a:rPr>
              <a:t>for </a:t>
            </a:r>
            <a:r>
              <a:rPr lang="en-IN" spc="-5" dirty="0">
                <a:latin typeface="Times New Roman"/>
                <a:cs typeface="Times New Roman"/>
              </a:rPr>
              <a:t>salary</a:t>
            </a:r>
            <a:r>
              <a:rPr lang="en-IN" spc="-50" dirty="0">
                <a:latin typeface="Times New Roman"/>
                <a:cs typeface="Times New Roman"/>
              </a:rPr>
              <a:t> </a:t>
            </a:r>
            <a:r>
              <a:rPr lang="en-IN" spc="-5" dirty="0">
                <a:latin typeface="Times New Roman"/>
                <a:cs typeface="Times New Roman"/>
              </a:rPr>
              <a:t>between </a:t>
            </a:r>
            <a:r>
              <a:rPr lang="en-IN" spc="-5" dirty="0" smtClean="0">
                <a:latin typeface="Times New Roman"/>
                <a:cs typeface="Times New Roman"/>
              </a:rPr>
              <a:t>employee &amp;</a:t>
            </a:r>
            <a:r>
              <a:rPr lang="en-IN" spc="-15" dirty="0" smtClean="0">
                <a:latin typeface="Times New Roman"/>
                <a:cs typeface="Times New Roman"/>
              </a:rPr>
              <a:t> </a:t>
            </a:r>
            <a:r>
              <a:rPr lang="en-IN" spc="-25" dirty="0">
                <a:latin typeface="Times New Roman"/>
                <a:cs typeface="Times New Roman"/>
              </a:rPr>
              <a:t>employer.</a:t>
            </a:r>
            <a:endParaRPr lang="en-IN" dirty="0">
              <a:latin typeface="Times New Roman"/>
              <a:cs typeface="Times New Roman"/>
            </a:endParaRPr>
          </a:p>
          <a:p>
            <a:pPr lvl="1"/>
            <a:endParaRPr lang="en-IN" dirty="0" smtClean="0"/>
          </a:p>
          <a:p>
            <a:pPr lvl="1"/>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a:t>
            </a:fld>
            <a:endParaRPr lang="en-US">
              <a:solidFill>
                <a:srgbClr val="FFFFFF"/>
              </a:solidFill>
            </a:endParaRPr>
          </a:p>
        </p:txBody>
      </p:sp>
    </p:spTree>
    <p:extLst>
      <p:ext uri="{BB962C8B-B14F-4D97-AF65-F5344CB8AC3E}">
        <p14:creationId xmlns:p14="http://schemas.microsoft.com/office/powerpoint/2010/main" val="3494114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Negotiation Process</a:t>
            </a:r>
            <a:endParaRPr lang="en-IN" dirty="0"/>
          </a:p>
        </p:txBody>
      </p:sp>
      <p:sp>
        <p:nvSpPr>
          <p:cNvPr id="3" name="Content Placeholder 2"/>
          <p:cNvSpPr>
            <a:spLocks noGrp="1"/>
          </p:cNvSpPr>
          <p:nvPr>
            <p:ph idx="1"/>
          </p:nvPr>
        </p:nvSpPr>
        <p:spPr/>
        <p:txBody>
          <a:bodyPr/>
          <a:lstStyle/>
          <a:p>
            <a:r>
              <a:rPr lang="en-IN" dirty="0"/>
              <a:t>Bargaining &amp; problem </a:t>
            </a:r>
            <a:r>
              <a:rPr lang="en-IN" dirty="0" smtClean="0"/>
              <a:t>solving:</a:t>
            </a:r>
          </a:p>
          <a:p>
            <a:pPr lvl="1"/>
            <a:r>
              <a:rPr lang="en-IN" dirty="0"/>
              <a:t>The essence of the negotiation process is the actual give and take in trying to hash out an </a:t>
            </a:r>
            <a:r>
              <a:rPr lang="en-IN" dirty="0" smtClean="0"/>
              <a:t>agreement.</a:t>
            </a:r>
          </a:p>
          <a:p>
            <a:pPr lvl="1"/>
            <a:r>
              <a:rPr lang="en-IN" dirty="0" smtClean="0"/>
              <a:t>Concessions </a:t>
            </a:r>
            <a:r>
              <a:rPr lang="en-IN" dirty="0"/>
              <a:t>will undoubtedly need to be made by both parties.</a:t>
            </a:r>
          </a:p>
          <a:p>
            <a:r>
              <a:rPr lang="en-IN" dirty="0" smtClean="0"/>
              <a:t>Closure &amp; Implementation:</a:t>
            </a:r>
            <a:endParaRPr lang="en-IN" dirty="0"/>
          </a:p>
          <a:p>
            <a:pPr lvl="1"/>
            <a:r>
              <a:rPr lang="en-IN" dirty="0" smtClean="0"/>
              <a:t>The </a:t>
            </a:r>
            <a:r>
              <a:rPr lang="en-IN" dirty="0"/>
              <a:t>final step in the negotiation process is </a:t>
            </a:r>
            <a:r>
              <a:rPr lang="en-IN" dirty="0" smtClean="0"/>
              <a:t>formalizing the </a:t>
            </a:r>
            <a:r>
              <a:rPr lang="en-IN" dirty="0"/>
              <a:t>agreement that has been worked </a:t>
            </a:r>
            <a:r>
              <a:rPr lang="en-IN" dirty="0" smtClean="0"/>
              <a:t>out and </a:t>
            </a:r>
            <a:r>
              <a:rPr lang="en-IN" dirty="0"/>
              <a:t>developing any procedures that </a:t>
            </a:r>
            <a:r>
              <a:rPr lang="en-IN" dirty="0" smtClean="0"/>
              <a:t>are necessary </a:t>
            </a:r>
            <a:r>
              <a:rPr lang="en-IN" dirty="0"/>
              <a:t>for </a:t>
            </a:r>
            <a:r>
              <a:rPr lang="en-IN" dirty="0" smtClean="0"/>
              <a:t>implementation </a:t>
            </a:r>
            <a:r>
              <a:rPr lang="en-IN" dirty="0"/>
              <a:t>and monitoring (handshake</a:t>
            </a:r>
            <a:r>
              <a:rPr lang="en-IN" dirty="0" smtClean="0"/>
              <a:t>).</a:t>
            </a:r>
          </a:p>
          <a:p>
            <a:pPr lvl="1"/>
            <a:r>
              <a:rPr lang="en-US" dirty="0" smtClean="0"/>
              <a:t>Get the Specifics written in a formal contract, if necessary.</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20</a:t>
            </a:fld>
            <a:endParaRPr lang="en-US">
              <a:solidFill>
                <a:srgbClr val="FFFFFF"/>
              </a:solidFill>
            </a:endParaRPr>
          </a:p>
        </p:txBody>
      </p:sp>
    </p:spTree>
    <p:extLst>
      <p:ext uri="{BB962C8B-B14F-4D97-AF65-F5344CB8AC3E}">
        <p14:creationId xmlns:p14="http://schemas.microsoft.com/office/powerpoint/2010/main" val="347474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05569"/>
            <a:ext cx="7683700" cy="1050728"/>
          </a:xfrm>
        </p:spPr>
        <p:txBody>
          <a:bodyPr/>
          <a:lstStyle/>
          <a:p>
            <a:r>
              <a:rPr lang="en-US" dirty="0" smtClean="0"/>
              <a:t>Roles and Function of Third Party Negotiations (</a:t>
            </a:r>
            <a:r>
              <a:rPr lang="en-US" dirty="0"/>
              <a:t>C</a:t>
            </a:r>
            <a:r>
              <a:rPr lang="en-US" dirty="0" smtClean="0"/>
              <a:t>onflict Resolution)</a:t>
            </a:r>
            <a:endParaRPr lang="en-IN" dirty="0"/>
          </a:p>
        </p:txBody>
      </p:sp>
      <p:sp>
        <p:nvSpPr>
          <p:cNvPr id="3" name="Content Placeholder 2"/>
          <p:cNvSpPr>
            <a:spLocks noGrp="1"/>
          </p:cNvSpPr>
          <p:nvPr>
            <p:ph idx="1"/>
          </p:nvPr>
        </p:nvSpPr>
        <p:spPr/>
        <p:txBody>
          <a:bodyPr/>
          <a:lstStyle/>
          <a:p>
            <a:r>
              <a:rPr lang="en-US" dirty="0" smtClean="0"/>
              <a:t>Negotiating is a Social Context:</a:t>
            </a:r>
          </a:p>
          <a:p>
            <a:pPr lvl="1"/>
            <a:r>
              <a:rPr lang="en-US" dirty="0" smtClean="0"/>
              <a:t>Reputation: </a:t>
            </a:r>
          </a:p>
          <a:p>
            <a:pPr lvl="2"/>
            <a:r>
              <a:rPr lang="en-US" dirty="0" smtClean="0"/>
              <a:t>the way other people think and talk about you.</a:t>
            </a:r>
          </a:p>
          <a:p>
            <a:pPr lvl="2"/>
            <a:r>
              <a:rPr lang="en-US" dirty="0" smtClean="0"/>
              <a:t>Develop a trustworthy reputation – competence and integrity.</a:t>
            </a:r>
          </a:p>
          <a:p>
            <a:pPr lvl="1"/>
            <a:r>
              <a:rPr lang="en-US" dirty="0" smtClean="0"/>
              <a:t>Relationships: </a:t>
            </a:r>
          </a:p>
          <a:p>
            <a:pPr lvl="2"/>
            <a:r>
              <a:rPr lang="en-US" dirty="0" smtClean="0"/>
              <a:t>think about what’s best for the other party and the relationship as a whole.</a:t>
            </a:r>
          </a:p>
          <a:p>
            <a:pPr lvl="2"/>
            <a:r>
              <a:rPr lang="en-US" dirty="0" smtClean="0"/>
              <a:t>Repeated negotiations built on trust provide more options</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21</a:t>
            </a:fld>
            <a:endParaRPr lang="en-US">
              <a:solidFill>
                <a:srgbClr val="FFFFFF"/>
              </a:solidFill>
            </a:endParaRPr>
          </a:p>
        </p:txBody>
      </p:sp>
    </p:spTree>
    <p:extLst>
      <p:ext uri="{BB962C8B-B14F-4D97-AF65-F5344CB8AC3E}">
        <p14:creationId xmlns:p14="http://schemas.microsoft.com/office/powerpoint/2010/main" val="183189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pPr>
            <a:r>
              <a:rPr lang="en-US" sz="2000" dirty="0" smtClean="0"/>
              <a:t>When individuals or group representatives reach a stalemate and unable to resolve their differences through direct negotiations, they may turn to a third party.</a:t>
            </a:r>
          </a:p>
          <a:p>
            <a:pPr lvl="1">
              <a:lnSpc>
                <a:spcPct val="100000"/>
              </a:lnSpc>
            </a:pPr>
            <a:r>
              <a:rPr lang="en-US" sz="2000" b="1" dirty="0" smtClean="0">
                <a:solidFill>
                  <a:srgbClr val="FF0000"/>
                </a:solidFill>
              </a:rPr>
              <a:t>A Mediator</a:t>
            </a:r>
          </a:p>
          <a:p>
            <a:pPr>
              <a:lnSpc>
                <a:spcPct val="100000"/>
              </a:lnSpc>
            </a:pPr>
            <a:r>
              <a:rPr lang="en-IN" sz="2000" dirty="0"/>
              <a:t>A neutral third party who facilitates a negotiated solution by using reasoning, persuasion, and suggestions for alternatives</a:t>
            </a:r>
            <a:r>
              <a:rPr lang="en-IN" sz="2000" dirty="0" smtClean="0"/>
              <a:t>.</a:t>
            </a:r>
          </a:p>
          <a:p>
            <a:pPr>
              <a:lnSpc>
                <a:spcPct val="100000"/>
              </a:lnSpc>
            </a:pPr>
            <a:r>
              <a:rPr lang="en-IN" sz="2000" b="1" dirty="0"/>
              <a:t>Mediation</a:t>
            </a:r>
            <a:r>
              <a:rPr lang="en-IN" sz="2000" dirty="0"/>
              <a:t> means the process in which a neutral (means not supporting any one side) third party assists the parties in conflict to reach a solution. The third party is called the </a:t>
            </a:r>
            <a:r>
              <a:rPr lang="en-IN" sz="2000" b="1" dirty="0"/>
              <a:t>mediator</a:t>
            </a:r>
            <a:r>
              <a:rPr lang="en-IN" sz="2000" dirty="0"/>
              <a:t> and the </a:t>
            </a:r>
            <a:r>
              <a:rPr lang="en-IN" sz="2000" b="1" dirty="0"/>
              <a:t>mediator</a:t>
            </a:r>
            <a:r>
              <a:rPr lang="en-IN" sz="2000" dirty="0"/>
              <a:t> facilitates communication between the parties. ... They assist in each party to understand the other party's interests.</a:t>
            </a:r>
            <a:endParaRPr lang="en-US" sz="2000" dirty="0" smtClean="0"/>
          </a:p>
          <a:p>
            <a:pPr lvl="1">
              <a:lnSpc>
                <a:spcPct val="100000"/>
              </a:lnSpc>
            </a:pPr>
            <a:r>
              <a:rPr lang="en-US" sz="2000" b="1" dirty="0" smtClean="0">
                <a:solidFill>
                  <a:srgbClr val="FF0000"/>
                </a:solidFill>
              </a:rPr>
              <a:t>An arbitrator</a:t>
            </a:r>
          </a:p>
          <a:p>
            <a:pPr lvl="2">
              <a:lnSpc>
                <a:spcPct val="100000"/>
              </a:lnSpc>
            </a:pPr>
            <a:r>
              <a:rPr lang="en-IN" sz="2000" dirty="0" smtClean="0"/>
              <a:t>A </a:t>
            </a:r>
            <a:r>
              <a:rPr lang="en-IN" sz="2000" dirty="0"/>
              <a:t>third party to a negotiation who has the authority to dictate an agreement</a:t>
            </a:r>
            <a:r>
              <a:rPr lang="en-IN" sz="2000" dirty="0" smtClean="0"/>
              <a:t>.</a:t>
            </a:r>
            <a:endParaRPr lang="en-US" sz="2000" dirty="0" smtClean="0"/>
          </a:p>
          <a:p>
            <a:pPr lvl="1">
              <a:lnSpc>
                <a:spcPct val="100000"/>
              </a:lnSpc>
            </a:pPr>
            <a:r>
              <a:rPr lang="en-US" sz="2000" b="1" dirty="0" smtClean="0">
                <a:solidFill>
                  <a:srgbClr val="FF0000"/>
                </a:solidFill>
              </a:rPr>
              <a:t>An conciliator</a:t>
            </a:r>
          </a:p>
          <a:p>
            <a:pPr>
              <a:lnSpc>
                <a:spcPct val="100000"/>
              </a:lnSpc>
            </a:pPr>
            <a:r>
              <a:rPr lang="en-IN" sz="2000" dirty="0"/>
              <a:t>A trusted third party who provides an informal communication link between the negotiator and the opponent</a:t>
            </a:r>
            <a:r>
              <a:rPr lang="en-IN" sz="2000" dirty="0" smtClean="0"/>
              <a:t>.</a:t>
            </a:r>
          </a:p>
          <a:p>
            <a:pPr>
              <a:lnSpc>
                <a:spcPct val="100000"/>
              </a:lnSpc>
            </a:pPr>
            <a:r>
              <a:rPr lang="en-IN" sz="2000" b="1" dirty="0"/>
              <a:t>Conciliation</a:t>
            </a:r>
            <a:r>
              <a:rPr lang="en-IN" sz="2000" dirty="0"/>
              <a:t> is an alternative out-of-court dispute resolution instrument. Like mediation, </a:t>
            </a:r>
            <a:r>
              <a:rPr lang="en-IN" sz="2000" b="1" dirty="0"/>
              <a:t>conciliation</a:t>
            </a:r>
            <a:r>
              <a:rPr lang="en-IN" sz="2000" dirty="0"/>
              <a:t> is a voluntary, flexible, confidential, and interest based process. The parties seek to reach an amicable dispute settlement with the assistance of the </a:t>
            </a:r>
            <a:r>
              <a:rPr lang="en-IN" sz="2000" b="1" dirty="0"/>
              <a:t>conciliator</a:t>
            </a:r>
            <a:r>
              <a:rPr lang="en-IN" sz="2000" dirty="0"/>
              <a:t>, who acts as a neutral third party</a:t>
            </a:r>
            <a:endParaRPr lang="en-US" sz="2000" dirty="0" smtClean="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22</a:t>
            </a:fld>
            <a:endParaRPr lang="en-US">
              <a:solidFill>
                <a:srgbClr val="FFFFFF"/>
              </a:solidFill>
            </a:endParaRPr>
          </a:p>
        </p:txBody>
      </p:sp>
    </p:spTree>
    <p:extLst>
      <p:ext uri="{BB962C8B-B14F-4D97-AF65-F5344CB8AC3E}">
        <p14:creationId xmlns:p14="http://schemas.microsoft.com/office/powerpoint/2010/main" val="2884238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sz="2400" b="1" dirty="0"/>
              <a:t>Mediation</a:t>
            </a:r>
            <a:r>
              <a:rPr lang="en-IN" sz="2400" dirty="0"/>
              <a:t> and </a:t>
            </a:r>
            <a:r>
              <a:rPr lang="en-IN" sz="2400" b="1" dirty="0"/>
              <a:t>conciliation</a:t>
            </a:r>
            <a:r>
              <a:rPr lang="en-IN" sz="2400" dirty="0"/>
              <a:t> both are an informal process. Whereas, </a:t>
            </a:r>
            <a:r>
              <a:rPr lang="en-IN" sz="2400" b="1" dirty="0"/>
              <a:t>arbitration</a:t>
            </a:r>
            <a:r>
              <a:rPr lang="en-IN" sz="2400" dirty="0"/>
              <a:t> is more formal as compared to them. ... Dispute resolution through </a:t>
            </a:r>
            <a:r>
              <a:rPr lang="en-IN" sz="2400" b="1" dirty="0"/>
              <a:t>conciliation</a:t>
            </a:r>
            <a:r>
              <a:rPr lang="en-IN" sz="2400" dirty="0"/>
              <a:t> involves the assistance of a neutral third party who plays an advisory role in reaching an agreement</a:t>
            </a:r>
            <a:r>
              <a:rPr lang="en-IN" sz="2400" dirty="0" smtClean="0"/>
              <a:t>.</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23</a:t>
            </a:fld>
            <a:endParaRPr lang="en-US">
              <a:solidFill>
                <a:srgbClr val="FFFFFF"/>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06" y="3399631"/>
            <a:ext cx="9601200" cy="2724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1150" y="36782"/>
            <a:ext cx="6370539" cy="967089"/>
          </a:xfrm>
        </p:spPr>
        <p:txBody>
          <a:bodyPr/>
          <a:lstStyle/>
          <a:p>
            <a:r>
              <a:rPr lang="en-IN" sz="2800" dirty="0"/>
              <a:t>SEVEN ELEMENTS OF EFFECTIVE NEGOTIATIONS</a:t>
            </a:r>
          </a:p>
        </p:txBody>
      </p:sp>
      <p:sp>
        <p:nvSpPr>
          <p:cNvPr id="3" name="Content Placeholder 2"/>
          <p:cNvSpPr>
            <a:spLocks noGrp="1"/>
          </p:cNvSpPr>
          <p:nvPr>
            <p:ph idx="1"/>
          </p:nvPr>
        </p:nvSpPr>
        <p:spPr/>
        <p:txBody>
          <a:bodyPr/>
          <a:lstStyle/>
          <a:p>
            <a:r>
              <a:rPr lang="en-US" dirty="0" smtClean="0"/>
              <a:t>Relationship</a:t>
            </a:r>
          </a:p>
          <a:p>
            <a:r>
              <a:rPr lang="en-US" dirty="0" smtClean="0"/>
              <a:t>Communication</a:t>
            </a:r>
          </a:p>
          <a:p>
            <a:r>
              <a:rPr lang="en-US" dirty="0" smtClean="0"/>
              <a:t>Interests</a:t>
            </a:r>
          </a:p>
          <a:p>
            <a:r>
              <a:rPr lang="en-US" dirty="0" smtClean="0"/>
              <a:t>Options</a:t>
            </a:r>
          </a:p>
          <a:p>
            <a:r>
              <a:rPr lang="en-US" dirty="0" smtClean="0"/>
              <a:t>Alternatives</a:t>
            </a:r>
          </a:p>
          <a:p>
            <a:r>
              <a:rPr lang="en-US" dirty="0" smtClean="0"/>
              <a:t>Legitimacy</a:t>
            </a:r>
          </a:p>
          <a:p>
            <a:r>
              <a:rPr lang="en-US" dirty="0" smtClean="0"/>
              <a:t>Commitment</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24</a:t>
            </a:fld>
            <a:endParaRPr lang="en-US">
              <a:solidFill>
                <a:srgbClr val="FFFFFF"/>
              </a:solidFill>
            </a:endParaRPr>
          </a:p>
        </p:txBody>
      </p:sp>
    </p:spTree>
    <p:extLst>
      <p:ext uri="{BB962C8B-B14F-4D97-AF65-F5344CB8AC3E}">
        <p14:creationId xmlns:p14="http://schemas.microsoft.com/office/powerpoint/2010/main" val="601746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a:t>
            </a:r>
            <a:endParaRPr lang="en-IN" dirty="0"/>
          </a:p>
        </p:txBody>
      </p:sp>
      <p:sp>
        <p:nvSpPr>
          <p:cNvPr id="3" name="Content Placeholder 2"/>
          <p:cNvSpPr>
            <a:spLocks noGrp="1"/>
          </p:cNvSpPr>
          <p:nvPr>
            <p:ph idx="1"/>
          </p:nvPr>
        </p:nvSpPr>
        <p:spPr/>
        <p:txBody>
          <a:bodyPr/>
          <a:lstStyle/>
          <a:p>
            <a:r>
              <a:rPr lang="en-IN" dirty="0" smtClean="0"/>
              <a:t>Am I Prepared To Deal With The Relationship? </a:t>
            </a:r>
          </a:p>
          <a:p>
            <a:pPr lvl="1"/>
            <a:r>
              <a:rPr lang="en-IN" dirty="0" smtClean="0"/>
              <a:t>a</a:t>
            </a:r>
            <a:r>
              <a:rPr lang="en-IN" dirty="0"/>
              <a:t>) A good negotiating relationship is needed to address differences and conflicts. </a:t>
            </a:r>
            <a:endParaRPr lang="en-IN" dirty="0" smtClean="0"/>
          </a:p>
          <a:p>
            <a:pPr lvl="1"/>
            <a:r>
              <a:rPr lang="en-IN" dirty="0" smtClean="0"/>
              <a:t>b</a:t>
            </a:r>
            <a:r>
              <a:rPr lang="en-IN" dirty="0"/>
              <a:t>) Separate people issues from substantive issues. </a:t>
            </a:r>
            <a:endParaRPr lang="en-IN" dirty="0" smtClean="0"/>
          </a:p>
          <a:p>
            <a:pPr lvl="1"/>
            <a:r>
              <a:rPr lang="en-IN" dirty="0" smtClean="0"/>
              <a:t>c</a:t>
            </a:r>
            <a:r>
              <a:rPr lang="en-IN" dirty="0"/>
              <a:t>) Plan and prepare to build and maintain a good working relationship. </a:t>
            </a:r>
            <a:endParaRPr lang="en-IN" dirty="0" smtClean="0"/>
          </a:p>
          <a:p>
            <a:pPr lvl="1"/>
            <a:r>
              <a:rPr lang="en-IN" dirty="0" smtClean="0"/>
              <a:t>d</a:t>
            </a:r>
            <a:r>
              <a:rPr lang="en-IN" dirty="0"/>
              <a:t>) Be respectful, trustworthy and unconditional constructive.</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25</a:t>
            </a:fld>
            <a:endParaRPr lang="en-US">
              <a:solidFill>
                <a:srgbClr val="FFFFFF"/>
              </a:solidFill>
            </a:endParaRPr>
          </a:p>
        </p:txBody>
      </p:sp>
    </p:spTree>
    <p:extLst>
      <p:ext uri="{BB962C8B-B14F-4D97-AF65-F5344CB8AC3E}">
        <p14:creationId xmlns:p14="http://schemas.microsoft.com/office/powerpoint/2010/main" val="321043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a:t>
            </a:r>
            <a:endParaRPr lang="en-IN" dirty="0"/>
          </a:p>
        </p:txBody>
      </p:sp>
      <p:sp>
        <p:nvSpPr>
          <p:cNvPr id="3" name="Content Placeholder 2"/>
          <p:cNvSpPr>
            <a:spLocks noGrp="1"/>
          </p:cNvSpPr>
          <p:nvPr>
            <p:ph idx="1"/>
          </p:nvPr>
        </p:nvSpPr>
        <p:spPr/>
        <p:txBody>
          <a:bodyPr/>
          <a:lstStyle/>
          <a:p>
            <a:r>
              <a:rPr lang="en-IN" dirty="0" smtClean="0"/>
              <a:t>Am I Ready To Listen And Talk Effectively? Creating A Learning Conversation</a:t>
            </a:r>
          </a:p>
          <a:p>
            <a:pPr marL="521483" lvl="1" indent="0">
              <a:buNone/>
            </a:pPr>
            <a:r>
              <a:rPr lang="en-IN" dirty="0" smtClean="0"/>
              <a:t>a</a:t>
            </a:r>
            <a:r>
              <a:rPr lang="en-IN" dirty="0"/>
              <a:t>) Core Skills – Basic Communication Skills in </a:t>
            </a:r>
            <a:r>
              <a:rPr lang="en-IN" dirty="0" smtClean="0"/>
              <a:t>Negotiation</a:t>
            </a:r>
          </a:p>
          <a:p>
            <a:pPr lvl="2"/>
            <a:r>
              <a:rPr lang="en-IN" dirty="0" smtClean="0"/>
              <a:t>Active </a:t>
            </a:r>
            <a:r>
              <a:rPr lang="en-IN" dirty="0"/>
              <a:t>listening </a:t>
            </a:r>
            <a:endParaRPr lang="en-IN" dirty="0" smtClean="0"/>
          </a:p>
          <a:p>
            <a:pPr lvl="2"/>
            <a:r>
              <a:rPr lang="en-IN" dirty="0" smtClean="0"/>
              <a:t>Acknowledging </a:t>
            </a:r>
            <a:r>
              <a:rPr lang="en-IN" dirty="0"/>
              <a:t>what has been said and </a:t>
            </a:r>
            <a:r>
              <a:rPr lang="en-IN" dirty="0" smtClean="0"/>
              <a:t>felt</a:t>
            </a:r>
          </a:p>
          <a:p>
            <a:pPr lvl="2"/>
            <a:r>
              <a:rPr lang="en-IN" dirty="0"/>
              <a:t>Speak for a </a:t>
            </a:r>
            <a:r>
              <a:rPr lang="en-IN" dirty="0" smtClean="0"/>
              <a:t>purpose</a:t>
            </a:r>
          </a:p>
          <a:p>
            <a:pPr marL="521483" lvl="1" indent="0">
              <a:buNone/>
            </a:pPr>
            <a:r>
              <a:rPr lang="en-IN" dirty="0"/>
              <a:t>b) Core Skills – Communications to Gather Knowledge and Learn About Their </a:t>
            </a:r>
            <a:r>
              <a:rPr lang="en-IN" dirty="0" smtClean="0"/>
              <a:t>Interests</a:t>
            </a:r>
          </a:p>
          <a:p>
            <a:pPr lvl="2"/>
            <a:r>
              <a:rPr lang="en-IN" dirty="0" smtClean="0"/>
              <a:t>Clarifying </a:t>
            </a:r>
            <a:r>
              <a:rPr lang="en-IN" dirty="0"/>
              <a:t>and Probing Skills </a:t>
            </a:r>
            <a:endParaRPr lang="en-IN" dirty="0" smtClean="0"/>
          </a:p>
          <a:p>
            <a:pPr lvl="2"/>
            <a:r>
              <a:rPr lang="en-IN" dirty="0" smtClean="0"/>
              <a:t>Integrative </a:t>
            </a:r>
            <a:r>
              <a:rPr lang="en-IN" dirty="0"/>
              <a:t>Framing Skills </a:t>
            </a:r>
            <a:endParaRPr lang="en-IN" dirty="0" smtClean="0"/>
          </a:p>
          <a:p>
            <a:pPr lvl="3"/>
            <a:r>
              <a:rPr lang="en-IN" dirty="0" smtClean="0"/>
              <a:t>Paraphrasing</a:t>
            </a:r>
          </a:p>
          <a:p>
            <a:pPr lvl="3"/>
            <a:r>
              <a:rPr lang="en-US" dirty="0" err="1" smtClean="0"/>
              <a:t>Summarising</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26</a:t>
            </a:fld>
            <a:endParaRPr lang="en-US">
              <a:solidFill>
                <a:srgbClr val="FFFFFF"/>
              </a:solidFill>
            </a:endParaRPr>
          </a:p>
        </p:txBody>
      </p:sp>
    </p:spTree>
    <p:extLst>
      <p:ext uri="{BB962C8B-B14F-4D97-AF65-F5344CB8AC3E}">
        <p14:creationId xmlns:p14="http://schemas.microsoft.com/office/powerpoint/2010/main" val="219001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INTERESTS</a:t>
            </a:r>
          </a:p>
        </p:txBody>
      </p:sp>
      <p:sp>
        <p:nvSpPr>
          <p:cNvPr id="3" name="Content Placeholder 2"/>
          <p:cNvSpPr>
            <a:spLocks noGrp="1"/>
          </p:cNvSpPr>
          <p:nvPr>
            <p:ph idx="1"/>
          </p:nvPr>
        </p:nvSpPr>
        <p:spPr/>
        <p:txBody>
          <a:bodyPr/>
          <a:lstStyle/>
          <a:p>
            <a:r>
              <a:rPr lang="en-IN" dirty="0" smtClean="0"/>
              <a:t>WHAT </a:t>
            </a:r>
            <a:r>
              <a:rPr lang="en-IN" dirty="0"/>
              <a:t>DO PEOPLE REALLY WANT</a:t>
            </a:r>
            <a:r>
              <a:rPr lang="en-IN" dirty="0" smtClean="0"/>
              <a:t>?</a:t>
            </a:r>
          </a:p>
          <a:p>
            <a:pPr lvl="1"/>
            <a:r>
              <a:rPr lang="en-IN" dirty="0"/>
              <a:t>Collectively identify and articulate the interests, concerns, and needs of all relevant parties (mine, yours, theirs</a:t>
            </a:r>
            <a:r>
              <a:rPr lang="en-IN" dirty="0" smtClean="0"/>
              <a:t>)</a:t>
            </a:r>
          </a:p>
          <a:p>
            <a:pPr lvl="1"/>
            <a:r>
              <a:rPr lang="en-IN" dirty="0" smtClean="0"/>
              <a:t>Identify </a:t>
            </a:r>
            <a:r>
              <a:rPr lang="en-IN" dirty="0"/>
              <a:t>and prioritize community interests together. Get on the same page. </a:t>
            </a:r>
            <a:endParaRPr lang="en-IN" dirty="0" smtClean="0"/>
          </a:p>
          <a:p>
            <a:pPr lvl="1"/>
            <a:r>
              <a:rPr lang="en-IN" dirty="0" smtClean="0"/>
              <a:t>Probe </a:t>
            </a:r>
            <a:r>
              <a:rPr lang="en-IN" dirty="0"/>
              <a:t>for your and their unarticulated or underlying </a:t>
            </a:r>
            <a:r>
              <a:rPr lang="en-IN" dirty="0" smtClean="0"/>
              <a:t>interests</a:t>
            </a:r>
          </a:p>
          <a:p>
            <a:pPr lvl="1"/>
            <a:r>
              <a:rPr lang="en-IN" dirty="0" smtClean="0"/>
              <a:t>Share </a:t>
            </a:r>
            <a:r>
              <a:rPr lang="en-IN" dirty="0"/>
              <a:t>and clarify the respective interests of the parties. Move beyond speculation about to acknowledgement of their interests. </a:t>
            </a:r>
            <a:endParaRPr lang="en-IN" dirty="0" smtClean="0"/>
          </a:p>
          <a:p>
            <a:pPr lvl="1"/>
            <a:r>
              <a:rPr lang="en-IN" dirty="0" smtClean="0"/>
              <a:t>Identify </a:t>
            </a:r>
            <a:r>
              <a:rPr lang="en-IN" dirty="0"/>
              <a:t>and share common interests as a basis to develop options. </a:t>
            </a:r>
            <a:endParaRPr lang="en-IN" dirty="0" smtClean="0"/>
          </a:p>
          <a:p>
            <a:pPr lvl="1"/>
            <a:r>
              <a:rPr lang="en-IN" dirty="0" smtClean="0"/>
              <a:t>Interests </a:t>
            </a:r>
            <a:r>
              <a:rPr lang="en-IN" dirty="0"/>
              <a:t>from the agenda.</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27</a:t>
            </a:fld>
            <a:endParaRPr lang="en-US">
              <a:solidFill>
                <a:srgbClr val="FFFFFF"/>
              </a:solidFill>
            </a:endParaRPr>
          </a:p>
        </p:txBody>
      </p:sp>
    </p:spTree>
    <p:extLst>
      <p:ext uri="{BB962C8B-B14F-4D97-AF65-F5344CB8AC3E}">
        <p14:creationId xmlns:p14="http://schemas.microsoft.com/office/powerpoint/2010/main" val="397530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OPTIONS</a:t>
            </a:r>
          </a:p>
        </p:txBody>
      </p:sp>
      <p:sp>
        <p:nvSpPr>
          <p:cNvPr id="3" name="Content Placeholder 2"/>
          <p:cNvSpPr>
            <a:spLocks noGrp="1"/>
          </p:cNvSpPr>
          <p:nvPr>
            <p:ph idx="1"/>
          </p:nvPr>
        </p:nvSpPr>
        <p:spPr/>
        <p:txBody>
          <a:bodyPr/>
          <a:lstStyle/>
          <a:p>
            <a:r>
              <a:rPr lang="en-IN" dirty="0" smtClean="0"/>
              <a:t>WHAT </a:t>
            </a:r>
            <a:r>
              <a:rPr lang="en-IN" dirty="0"/>
              <a:t>ARE THE POSSIBLE AGREEMENTS OR BITS OF AN AGREEMENT? </a:t>
            </a:r>
            <a:endParaRPr lang="en-IN" dirty="0" smtClean="0"/>
          </a:p>
          <a:p>
            <a:pPr lvl="1"/>
            <a:r>
              <a:rPr lang="en-IN" dirty="0" smtClean="0"/>
              <a:t>Design </a:t>
            </a:r>
            <a:r>
              <a:rPr lang="en-IN" dirty="0"/>
              <a:t>options, not positions. </a:t>
            </a:r>
            <a:endParaRPr lang="en-IN" dirty="0" smtClean="0"/>
          </a:p>
          <a:p>
            <a:pPr lvl="1"/>
            <a:r>
              <a:rPr lang="en-IN" dirty="0" smtClean="0"/>
              <a:t>Create </a:t>
            </a:r>
            <a:r>
              <a:rPr lang="en-IN" dirty="0"/>
              <a:t>options to meet interests of both parties. </a:t>
            </a:r>
            <a:endParaRPr lang="en-IN" dirty="0" smtClean="0"/>
          </a:p>
          <a:p>
            <a:pPr lvl="1"/>
            <a:r>
              <a:rPr lang="en-IN" dirty="0" smtClean="0"/>
              <a:t>Remember </a:t>
            </a:r>
            <a:r>
              <a:rPr lang="en-IN" dirty="0"/>
              <a:t>when designing options they also must transparently meet their interests. Find ways to maximize joint gains for both.</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28</a:t>
            </a:fld>
            <a:endParaRPr lang="en-US">
              <a:solidFill>
                <a:srgbClr val="FFFFFF"/>
              </a:solidFill>
            </a:endParaRPr>
          </a:p>
        </p:txBody>
      </p:sp>
    </p:spTree>
    <p:extLst>
      <p:ext uri="{BB962C8B-B14F-4D97-AF65-F5344CB8AC3E}">
        <p14:creationId xmlns:p14="http://schemas.microsoft.com/office/powerpoint/2010/main" val="805826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ALTERNATIVES</a:t>
            </a:r>
          </a:p>
        </p:txBody>
      </p:sp>
      <p:sp>
        <p:nvSpPr>
          <p:cNvPr id="3" name="Content Placeholder 2"/>
          <p:cNvSpPr>
            <a:spLocks noGrp="1"/>
          </p:cNvSpPr>
          <p:nvPr>
            <p:ph idx="1"/>
          </p:nvPr>
        </p:nvSpPr>
        <p:spPr/>
        <p:txBody>
          <a:bodyPr/>
          <a:lstStyle/>
          <a:p>
            <a:r>
              <a:rPr lang="en-IN" dirty="0" smtClean="0"/>
              <a:t>WHAT </a:t>
            </a:r>
            <a:r>
              <a:rPr lang="en-IN" dirty="0"/>
              <a:t>WILL I DO IF WE DO NOT AGREE? </a:t>
            </a:r>
            <a:endParaRPr lang="en-IN" dirty="0" smtClean="0"/>
          </a:p>
          <a:p>
            <a:pPr lvl="1"/>
            <a:r>
              <a:rPr lang="en-IN" dirty="0" smtClean="0"/>
              <a:t>Do </a:t>
            </a:r>
            <a:r>
              <a:rPr lang="en-IN" dirty="0"/>
              <a:t>we need to negotiate or can we satisfactorily meet our interests in other ways? </a:t>
            </a:r>
            <a:endParaRPr lang="en-IN" dirty="0" smtClean="0"/>
          </a:p>
          <a:p>
            <a:pPr lvl="1"/>
            <a:r>
              <a:rPr lang="en-IN" dirty="0" smtClean="0"/>
              <a:t>Identify </a:t>
            </a:r>
            <a:r>
              <a:rPr lang="en-IN" dirty="0"/>
              <a:t>and articulate our best/doable alternatives to a negotiated agreement. </a:t>
            </a:r>
            <a:endParaRPr lang="en-IN" dirty="0" smtClean="0"/>
          </a:p>
          <a:p>
            <a:pPr lvl="1"/>
            <a:r>
              <a:rPr lang="en-IN" dirty="0" smtClean="0"/>
              <a:t>Fully </a:t>
            </a:r>
            <a:r>
              <a:rPr lang="en-IN" dirty="0"/>
              <a:t>understand the implication, consequences, risks and costs of your and their BATNA. </a:t>
            </a:r>
            <a:endParaRPr lang="en-IN" dirty="0" smtClean="0"/>
          </a:p>
          <a:p>
            <a:pPr lvl="1"/>
            <a:r>
              <a:rPr lang="en-IN" dirty="0" smtClean="0"/>
              <a:t>Select </a:t>
            </a:r>
            <a:r>
              <a:rPr lang="en-IN" dirty="0"/>
              <a:t>and improve our BATNA </a:t>
            </a:r>
            <a:endParaRPr lang="en-IN" dirty="0" smtClean="0"/>
          </a:p>
          <a:p>
            <a:pPr lvl="1"/>
            <a:r>
              <a:rPr lang="en-IN" dirty="0" smtClean="0"/>
              <a:t>Identify </a:t>
            </a:r>
            <a:r>
              <a:rPr lang="en-IN" dirty="0"/>
              <a:t>the best and worst alternatives open to the other side.</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29</a:t>
            </a:fld>
            <a:endParaRPr lang="en-US">
              <a:solidFill>
                <a:srgbClr val="FFFFFF"/>
              </a:solidFill>
            </a:endParaRPr>
          </a:p>
        </p:txBody>
      </p:sp>
    </p:spTree>
    <p:extLst>
      <p:ext uri="{BB962C8B-B14F-4D97-AF65-F5344CB8AC3E}">
        <p14:creationId xmlns:p14="http://schemas.microsoft.com/office/powerpoint/2010/main" val="266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1306" y="175391"/>
            <a:ext cx="7361139" cy="622744"/>
          </a:xfrm>
        </p:spPr>
        <p:txBody>
          <a:bodyPr/>
          <a:lstStyle/>
          <a:p>
            <a:r>
              <a:rPr lang="en-IN" dirty="0">
                <a:solidFill>
                  <a:srgbClr val="04607A"/>
                </a:solidFill>
                <a:latin typeface="Lucida Handwriting"/>
                <a:cs typeface="Lucida Handwriting"/>
              </a:rPr>
              <a:t>DEFINITIONS </a:t>
            </a:r>
            <a:r>
              <a:rPr lang="en-IN" spc="-5" dirty="0">
                <a:solidFill>
                  <a:srgbClr val="04607A"/>
                </a:solidFill>
                <a:latin typeface="Lucida Handwriting"/>
                <a:cs typeface="Lucida Handwriting"/>
              </a:rPr>
              <a:t>OF</a:t>
            </a:r>
            <a:r>
              <a:rPr lang="en-IN" spc="-140" dirty="0">
                <a:solidFill>
                  <a:srgbClr val="04607A"/>
                </a:solidFill>
                <a:latin typeface="Lucida Handwriting"/>
                <a:cs typeface="Lucida Handwriting"/>
              </a:rPr>
              <a:t> </a:t>
            </a:r>
            <a:r>
              <a:rPr lang="en-IN" dirty="0">
                <a:solidFill>
                  <a:srgbClr val="04607A"/>
                </a:solidFill>
                <a:latin typeface="Lucida Handwriting"/>
                <a:cs typeface="Lucida Handwriting"/>
              </a:rPr>
              <a:t>NEGOTIATION</a:t>
            </a:r>
            <a:endParaRPr lang="en-IN" dirty="0"/>
          </a:p>
        </p:txBody>
      </p:sp>
      <p:sp>
        <p:nvSpPr>
          <p:cNvPr id="3" name="Content Placeholder 2"/>
          <p:cNvSpPr>
            <a:spLocks noGrp="1"/>
          </p:cNvSpPr>
          <p:nvPr>
            <p:ph idx="1"/>
          </p:nvPr>
        </p:nvSpPr>
        <p:spPr/>
        <p:txBody>
          <a:bodyPr/>
          <a:lstStyle/>
          <a:p>
            <a:r>
              <a:rPr lang="en-IN" dirty="0"/>
              <a:t>Rubin and Brown (1975</a:t>
            </a:r>
            <a:r>
              <a:rPr lang="en-IN" dirty="0" smtClean="0"/>
              <a:t>)</a:t>
            </a:r>
          </a:p>
          <a:p>
            <a:pPr lvl="1"/>
            <a:r>
              <a:rPr lang="en-IN" dirty="0" smtClean="0"/>
              <a:t>Negotiation </a:t>
            </a:r>
            <a:r>
              <a:rPr lang="en-IN" dirty="0"/>
              <a:t>refers to a process in which individuals work together to formulate agreements about the issues in dispute. This process assumes that the parties involved are willing to communicate and to generate offers, counteroffers, or both. Agreement occurs if and only if the offers made are </a:t>
            </a:r>
            <a:r>
              <a:rPr lang="en-IN" dirty="0" smtClean="0"/>
              <a:t>accepted </a:t>
            </a:r>
            <a:r>
              <a:rPr lang="en-IN" dirty="0"/>
              <a:t>by both of the </a:t>
            </a:r>
            <a:r>
              <a:rPr lang="en-IN" dirty="0" smtClean="0"/>
              <a:t>parties.</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a:t>
            </a:fld>
            <a:endParaRPr lang="en-US">
              <a:solidFill>
                <a:srgbClr val="FFFFFF"/>
              </a:solidFill>
            </a:endParaRPr>
          </a:p>
        </p:txBody>
      </p:sp>
    </p:spTree>
    <p:extLst>
      <p:ext uri="{BB962C8B-B14F-4D97-AF65-F5344CB8AC3E}">
        <p14:creationId xmlns:p14="http://schemas.microsoft.com/office/powerpoint/2010/main" val="2111182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LEGITIMACY</a:t>
            </a:r>
          </a:p>
        </p:txBody>
      </p:sp>
      <p:sp>
        <p:nvSpPr>
          <p:cNvPr id="3" name="Content Placeholder 2"/>
          <p:cNvSpPr>
            <a:spLocks noGrp="1"/>
          </p:cNvSpPr>
          <p:nvPr>
            <p:ph idx="1"/>
          </p:nvPr>
        </p:nvSpPr>
        <p:spPr/>
        <p:txBody>
          <a:bodyPr/>
          <a:lstStyle/>
          <a:p>
            <a:r>
              <a:rPr lang="en-IN" dirty="0" smtClean="0"/>
              <a:t>WHAT </a:t>
            </a:r>
            <a:r>
              <a:rPr lang="en-IN" dirty="0"/>
              <a:t>CRITERIA WILL I USE TO PERSUADE EACH OF US THAT WE ARE NOT BEING RIPPED OFF? </a:t>
            </a:r>
            <a:endParaRPr lang="en-IN" dirty="0" smtClean="0"/>
          </a:p>
          <a:p>
            <a:pPr lvl="1"/>
            <a:r>
              <a:rPr lang="en-IN" dirty="0" smtClean="0"/>
              <a:t>Fairness </a:t>
            </a:r>
            <a:r>
              <a:rPr lang="en-IN" dirty="0"/>
              <a:t>is a governing consideration. </a:t>
            </a:r>
            <a:endParaRPr lang="en-IN" dirty="0" smtClean="0"/>
          </a:p>
          <a:p>
            <a:pPr lvl="1"/>
            <a:r>
              <a:rPr lang="en-IN" dirty="0" smtClean="0"/>
              <a:t>Use </a:t>
            </a:r>
            <a:r>
              <a:rPr lang="en-IN" dirty="0"/>
              <a:t>external criteria and objective standards as a basis to legitimize your preferred options and as a shield against unreasonable proposals from the other side. </a:t>
            </a:r>
            <a:endParaRPr lang="en-IN" dirty="0" smtClean="0"/>
          </a:p>
          <a:p>
            <a:pPr lvl="1"/>
            <a:r>
              <a:rPr lang="en-IN" dirty="0" smtClean="0"/>
              <a:t>Use </a:t>
            </a:r>
            <a:r>
              <a:rPr lang="en-IN" dirty="0"/>
              <a:t>demonstrable “fairness” of the process and outcome to persuade them of the merits of a proposal. </a:t>
            </a:r>
            <a:endParaRPr lang="en-IN" dirty="0" smtClean="0"/>
          </a:p>
          <a:p>
            <a:pPr lvl="1"/>
            <a:r>
              <a:rPr lang="en-IN" dirty="0" smtClean="0"/>
              <a:t>Offer </a:t>
            </a:r>
            <a:r>
              <a:rPr lang="en-IN" dirty="0"/>
              <a:t>their negotiator an attractive way to explain his decision to his </a:t>
            </a:r>
            <a:r>
              <a:rPr lang="en-IN" dirty="0" smtClean="0"/>
              <a:t>principals.</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30</a:t>
            </a:fld>
            <a:endParaRPr lang="en-US">
              <a:solidFill>
                <a:srgbClr val="FFFFFF"/>
              </a:solidFill>
            </a:endParaRPr>
          </a:p>
        </p:txBody>
      </p:sp>
    </p:spTree>
    <p:extLst>
      <p:ext uri="{BB962C8B-B14F-4D97-AF65-F5344CB8AC3E}">
        <p14:creationId xmlns:p14="http://schemas.microsoft.com/office/powerpoint/2010/main" val="388412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COMMITMENT</a:t>
            </a:r>
          </a:p>
        </p:txBody>
      </p:sp>
      <p:sp>
        <p:nvSpPr>
          <p:cNvPr id="3" name="Content Placeholder 2"/>
          <p:cNvSpPr>
            <a:spLocks noGrp="1"/>
          </p:cNvSpPr>
          <p:nvPr>
            <p:ph idx="1"/>
          </p:nvPr>
        </p:nvSpPr>
        <p:spPr/>
        <p:txBody>
          <a:bodyPr/>
          <a:lstStyle/>
          <a:p>
            <a:r>
              <a:rPr lang="en-IN" dirty="0" smtClean="0"/>
              <a:t>WHAT </a:t>
            </a:r>
            <a:r>
              <a:rPr lang="en-IN" dirty="0"/>
              <a:t>COMMITMENTS SHOULD I SEEK OR MAKE? </a:t>
            </a:r>
            <a:endParaRPr lang="en-IN" dirty="0" smtClean="0"/>
          </a:p>
          <a:p>
            <a:pPr lvl="1"/>
            <a:r>
              <a:rPr lang="en-IN" dirty="0" smtClean="0"/>
              <a:t>Get </a:t>
            </a:r>
            <a:r>
              <a:rPr lang="en-IN" dirty="0"/>
              <a:t>commitments at the end not the beginning. </a:t>
            </a:r>
            <a:endParaRPr lang="en-IN" dirty="0" smtClean="0"/>
          </a:p>
          <a:p>
            <a:pPr lvl="1"/>
            <a:r>
              <a:rPr lang="en-IN" dirty="0" smtClean="0"/>
              <a:t>Identify </a:t>
            </a:r>
            <a:r>
              <a:rPr lang="en-IN" dirty="0"/>
              <a:t>all of the implementation issues to be included in the agreement. No </a:t>
            </a:r>
            <a:r>
              <a:rPr lang="en-IN" dirty="0" smtClean="0"/>
              <a:t>post argument </a:t>
            </a:r>
            <a:r>
              <a:rPr lang="en-IN" dirty="0"/>
              <a:t>surprises? </a:t>
            </a:r>
            <a:endParaRPr lang="en-IN" dirty="0" smtClean="0"/>
          </a:p>
          <a:p>
            <a:pPr lvl="1"/>
            <a:r>
              <a:rPr lang="en-IN" smtClean="0"/>
              <a:t>Plan </a:t>
            </a:r>
            <a:r>
              <a:rPr lang="en-IN" dirty="0"/>
              <a:t>the timeframe and steps to implement the agreement.</a:t>
            </a:r>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31</a:t>
            </a:fld>
            <a:endParaRPr lang="en-US">
              <a:solidFill>
                <a:srgbClr val="FFFFFF"/>
              </a:solidFill>
            </a:endParaRPr>
          </a:p>
        </p:txBody>
      </p:sp>
    </p:spTree>
    <p:extLst>
      <p:ext uri="{BB962C8B-B14F-4D97-AF65-F5344CB8AC3E}">
        <p14:creationId xmlns:p14="http://schemas.microsoft.com/office/powerpoint/2010/main" val="361104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7437339" cy="622744"/>
          </a:xfrm>
        </p:spPr>
        <p:txBody>
          <a:bodyPr/>
          <a:lstStyle/>
          <a:p>
            <a:r>
              <a:rPr lang="en-IN" dirty="0">
                <a:solidFill>
                  <a:srgbClr val="04607A"/>
                </a:solidFill>
                <a:latin typeface="Lucida Handwriting"/>
                <a:cs typeface="Lucida Handwriting"/>
              </a:rPr>
              <a:t>DEFINITIONS </a:t>
            </a:r>
            <a:r>
              <a:rPr lang="en-IN" spc="-5" dirty="0">
                <a:solidFill>
                  <a:srgbClr val="04607A"/>
                </a:solidFill>
                <a:latin typeface="Lucida Handwriting"/>
                <a:cs typeface="Lucida Handwriting"/>
              </a:rPr>
              <a:t>OF</a:t>
            </a:r>
            <a:r>
              <a:rPr lang="en-IN" spc="-140" dirty="0">
                <a:solidFill>
                  <a:srgbClr val="04607A"/>
                </a:solidFill>
                <a:latin typeface="Lucida Handwriting"/>
                <a:cs typeface="Lucida Handwriting"/>
              </a:rPr>
              <a:t> </a:t>
            </a:r>
            <a:r>
              <a:rPr lang="en-IN" dirty="0">
                <a:solidFill>
                  <a:srgbClr val="04607A"/>
                </a:solidFill>
                <a:latin typeface="Lucida Handwriting"/>
                <a:cs typeface="Lucida Handwriting"/>
              </a:rPr>
              <a:t>NEGOTIATION</a:t>
            </a:r>
            <a:endParaRPr lang="en-IN" dirty="0"/>
          </a:p>
        </p:txBody>
      </p:sp>
      <p:sp>
        <p:nvSpPr>
          <p:cNvPr id="3" name="Content Placeholder 2"/>
          <p:cNvSpPr>
            <a:spLocks noGrp="1"/>
          </p:cNvSpPr>
          <p:nvPr>
            <p:ph idx="1"/>
          </p:nvPr>
        </p:nvSpPr>
        <p:spPr/>
        <p:txBody>
          <a:bodyPr/>
          <a:lstStyle/>
          <a:p>
            <a:pPr marL="286385" marR="95250" indent="-274320">
              <a:lnSpc>
                <a:spcPct val="100000"/>
              </a:lnSpc>
              <a:spcBef>
                <a:spcPts val="100"/>
              </a:spcBef>
              <a:buClr>
                <a:srgbClr val="0AD0D9"/>
              </a:buClr>
              <a:buSzPct val="93750"/>
              <a:buFont typeface="Wingdings"/>
              <a:buChar char=""/>
              <a:tabLst>
                <a:tab pos="287020" algn="l"/>
              </a:tabLst>
            </a:pPr>
            <a:r>
              <a:rPr lang="en-IN" dirty="0">
                <a:latin typeface="Times New Roman"/>
                <a:cs typeface="Times New Roman"/>
              </a:rPr>
              <a:t>In the </a:t>
            </a:r>
            <a:r>
              <a:rPr lang="en-IN" spc="-5" dirty="0">
                <a:latin typeface="Times New Roman"/>
                <a:cs typeface="Times New Roman"/>
              </a:rPr>
              <a:t>words </a:t>
            </a:r>
            <a:r>
              <a:rPr lang="en-IN" dirty="0">
                <a:latin typeface="Times New Roman"/>
                <a:cs typeface="Times New Roman"/>
              </a:rPr>
              <a:t>of </a:t>
            </a:r>
            <a:r>
              <a:rPr lang="en-IN" dirty="0">
                <a:solidFill>
                  <a:srgbClr val="20B1C8"/>
                </a:solidFill>
                <a:latin typeface="Times New Roman"/>
                <a:cs typeface="Times New Roman"/>
              </a:rPr>
              <a:t>Bill Scott </a:t>
            </a:r>
            <a:r>
              <a:rPr lang="en-IN" dirty="0">
                <a:latin typeface="Times New Roman"/>
                <a:cs typeface="Times New Roman"/>
              </a:rPr>
              <a:t>,” a negotiation is a </a:t>
            </a:r>
            <a:r>
              <a:rPr lang="en-IN" spc="-5" dirty="0">
                <a:latin typeface="Times New Roman"/>
                <a:cs typeface="Times New Roman"/>
              </a:rPr>
              <a:t>form </a:t>
            </a:r>
            <a:r>
              <a:rPr lang="en-IN" dirty="0">
                <a:latin typeface="Times New Roman"/>
                <a:cs typeface="Times New Roman"/>
              </a:rPr>
              <a:t>of</a:t>
            </a:r>
            <a:r>
              <a:rPr lang="en-IN" spc="-130" dirty="0">
                <a:latin typeface="Times New Roman"/>
                <a:cs typeface="Times New Roman"/>
              </a:rPr>
              <a:t> </a:t>
            </a:r>
            <a:r>
              <a:rPr lang="en-IN" spc="-5" dirty="0">
                <a:latin typeface="Times New Roman"/>
                <a:cs typeface="Times New Roman"/>
              </a:rPr>
              <a:t>meeting  between </a:t>
            </a:r>
            <a:r>
              <a:rPr lang="en-IN" dirty="0">
                <a:latin typeface="Times New Roman"/>
                <a:cs typeface="Times New Roman"/>
              </a:rPr>
              <a:t>two parties: </a:t>
            </a:r>
            <a:r>
              <a:rPr lang="en-IN" spc="-5" dirty="0">
                <a:latin typeface="Times New Roman"/>
                <a:cs typeface="Times New Roman"/>
              </a:rPr>
              <a:t>OUR </a:t>
            </a:r>
            <a:r>
              <a:rPr lang="en-IN" spc="-55" dirty="0">
                <a:latin typeface="Times New Roman"/>
                <a:cs typeface="Times New Roman"/>
              </a:rPr>
              <a:t>PARTIES </a:t>
            </a:r>
            <a:r>
              <a:rPr lang="en-IN" dirty="0">
                <a:latin typeface="Times New Roman"/>
                <a:cs typeface="Times New Roman"/>
              </a:rPr>
              <a:t>&amp; </a:t>
            </a:r>
            <a:r>
              <a:rPr lang="en-IN" spc="-5" dirty="0">
                <a:latin typeface="Times New Roman"/>
                <a:cs typeface="Times New Roman"/>
              </a:rPr>
              <a:t>OTHER</a:t>
            </a:r>
            <a:r>
              <a:rPr lang="en-IN" spc="-20" dirty="0">
                <a:latin typeface="Times New Roman"/>
                <a:cs typeface="Times New Roman"/>
              </a:rPr>
              <a:t> </a:t>
            </a:r>
            <a:r>
              <a:rPr lang="en-IN" spc="-45" dirty="0">
                <a:latin typeface="Times New Roman"/>
                <a:cs typeface="Times New Roman"/>
              </a:rPr>
              <a:t>PARTIES”.</a:t>
            </a:r>
            <a:endParaRPr lang="en-IN" dirty="0">
              <a:latin typeface="Times New Roman"/>
              <a:cs typeface="Times New Roman"/>
            </a:endParaRPr>
          </a:p>
          <a:p>
            <a:pPr marL="286385" marR="5080" indent="-274320">
              <a:lnSpc>
                <a:spcPct val="100000"/>
              </a:lnSpc>
              <a:spcBef>
                <a:spcPts val="580"/>
              </a:spcBef>
              <a:buClr>
                <a:srgbClr val="0AD0D9"/>
              </a:buClr>
              <a:buSzPct val="93750"/>
              <a:buFont typeface="Wingdings"/>
              <a:buChar char=""/>
              <a:tabLst>
                <a:tab pos="345440" algn="l"/>
              </a:tabLst>
            </a:pPr>
            <a:r>
              <a:rPr lang="en-IN" dirty="0">
                <a:latin typeface="Times New Roman"/>
                <a:cs typeface="Times New Roman"/>
              </a:rPr>
              <a:t>According to </a:t>
            </a:r>
            <a:r>
              <a:rPr lang="en-IN" spc="-5" dirty="0">
                <a:solidFill>
                  <a:srgbClr val="20B1C8"/>
                </a:solidFill>
                <a:latin typeface="Times New Roman"/>
                <a:cs typeface="Times New Roman"/>
              </a:rPr>
              <a:t>J.A. </a:t>
            </a:r>
            <a:r>
              <a:rPr lang="en-IN" spc="-40" dirty="0">
                <a:solidFill>
                  <a:srgbClr val="20B1C8"/>
                </a:solidFill>
                <a:latin typeface="Times New Roman"/>
                <a:cs typeface="Times New Roman"/>
              </a:rPr>
              <a:t>Wall</a:t>
            </a:r>
            <a:r>
              <a:rPr lang="en-IN" spc="-40" dirty="0">
                <a:latin typeface="Times New Roman"/>
                <a:cs typeface="Times New Roman"/>
              </a:rPr>
              <a:t>, </a:t>
            </a:r>
            <a:r>
              <a:rPr lang="en-IN" dirty="0">
                <a:latin typeface="Times New Roman"/>
                <a:cs typeface="Times New Roman"/>
              </a:rPr>
              <a:t>”negotiation is a process in </a:t>
            </a:r>
            <a:r>
              <a:rPr lang="en-IN" spc="-5" dirty="0">
                <a:latin typeface="Times New Roman"/>
                <a:cs typeface="Times New Roman"/>
              </a:rPr>
              <a:t>which</a:t>
            </a:r>
            <a:r>
              <a:rPr lang="en-IN" spc="-150" dirty="0">
                <a:latin typeface="Times New Roman"/>
                <a:cs typeface="Times New Roman"/>
              </a:rPr>
              <a:t> </a:t>
            </a:r>
            <a:r>
              <a:rPr lang="en-IN" spc="-5" dirty="0">
                <a:latin typeface="Times New Roman"/>
                <a:cs typeface="Times New Roman"/>
              </a:rPr>
              <a:t>two  </a:t>
            </a:r>
            <a:r>
              <a:rPr lang="en-IN" dirty="0">
                <a:latin typeface="Times New Roman"/>
                <a:cs typeface="Times New Roman"/>
              </a:rPr>
              <a:t>or </a:t>
            </a:r>
            <a:r>
              <a:rPr lang="en-IN" spc="-5" dirty="0">
                <a:latin typeface="Times New Roman"/>
                <a:cs typeface="Times New Roman"/>
              </a:rPr>
              <a:t>more </a:t>
            </a:r>
            <a:r>
              <a:rPr lang="en-IN" dirty="0">
                <a:latin typeface="Times New Roman"/>
                <a:cs typeface="Times New Roman"/>
              </a:rPr>
              <a:t>parties exchange goods or services and </a:t>
            </a:r>
            <a:r>
              <a:rPr lang="en-IN" spc="-5" dirty="0">
                <a:latin typeface="Times New Roman"/>
                <a:cs typeface="Times New Roman"/>
              </a:rPr>
              <a:t>attempt</a:t>
            </a:r>
            <a:r>
              <a:rPr lang="en-IN" spc="-135" dirty="0">
                <a:latin typeface="Times New Roman"/>
                <a:cs typeface="Times New Roman"/>
              </a:rPr>
              <a:t> </a:t>
            </a:r>
            <a:r>
              <a:rPr lang="en-IN" dirty="0" smtClean="0">
                <a:latin typeface="Times New Roman"/>
                <a:cs typeface="Times New Roman"/>
              </a:rPr>
              <a:t>to agree </a:t>
            </a:r>
            <a:r>
              <a:rPr lang="en-IN" dirty="0">
                <a:latin typeface="Times New Roman"/>
                <a:cs typeface="Times New Roman"/>
              </a:rPr>
              <a:t>on the exchange rate for</a:t>
            </a:r>
            <a:r>
              <a:rPr lang="en-IN" spc="-95" dirty="0">
                <a:latin typeface="Times New Roman"/>
                <a:cs typeface="Times New Roman"/>
              </a:rPr>
              <a:t> </a:t>
            </a:r>
            <a:r>
              <a:rPr lang="en-IN" spc="-5" dirty="0">
                <a:latin typeface="Times New Roman"/>
                <a:cs typeface="Times New Roman"/>
              </a:rPr>
              <a:t>them.”</a:t>
            </a:r>
            <a:endParaRPr lang="en-IN" dirty="0">
              <a:latin typeface="Times New Roman"/>
              <a:cs typeface="Times New Roman"/>
            </a:endParaRPr>
          </a:p>
          <a:p>
            <a:pPr marL="286385" marR="451484" indent="-274320">
              <a:lnSpc>
                <a:spcPct val="110000"/>
              </a:lnSpc>
              <a:spcBef>
                <a:spcPts val="290"/>
              </a:spcBef>
              <a:buClr>
                <a:srgbClr val="0AD0D9"/>
              </a:buClr>
              <a:buSzPct val="93750"/>
              <a:buFont typeface="Wingdings"/>
              <a:buChar char=""/>
              <a:tabLst>
                <a:tab pos="355600" algn="l"/>
                <a:tab pos="4595495" algn="l"/>
              </a:tabLst>
            </a:pPr>
            <a:r>
              <a:rPr lang="en-IN" spc="-30" dirty="0">
                <a:solidFill>
                  <a:srgbClr val="20B1C8"/>
                </a:solidFill>
                <a:latin typeface="Times New Roman"/>
                <a:cs typeface="Times New Roman"/>
              </a:rPr>
              <a:t>Winston’s</a:t>
            </a:r>
            <a:r>
              <a:rPr lang="en-IN" spc="-120" dirty="0">
                <a:solidFill>
                  <a:srgbClr val="20B1C8"/>
                </a:solidFill>
                <a:latin typeface="Times New Roman"/>
                <a:cs typeface="Times New Roman"/>
              </a:rPr>
              <a:t> </a:t>
            </a:r>
            <a:r>
              <a:rPr lang="en-IN" spc="-5" dirty="0">
                <a:solidFill>
                  <a:srgbClr val="20B1C8"/>
                </a:solidFill>
                <a:latin typeface="Times New Roman"/>
                <a:cs typeface="Times New Roman"/>
              </a:rPr>
              <a:t>Advanced</a:t>
            </a:r>
            <a:r>
              <a:rPr lang="en-IN" spc="15" dirty="0">
                <a:solidFill>
                  <a:srgbClr val="20B1C8"/>
                </a:solidFill>
                <a:latin typeface="Times New Roman"/>
                <a:cs typeface="Times New Roman"/>
              </a:rPr>
              <a:t> </a:t>
            </a:r>
            <a:r>
              <a:rPr lang="en-IN" spc="-15" dirty="0" err="1">
                <a:solidFill>
                  <a:srgbClr val="20B1C8"/>
                </a:solidFill>
                <a:latin typeface="Times New Roman"/>
                <a:cs typeface="Times New Roman"/>
              </a:rPr>
              <a:t>Dictionary</a:t>
            </a:r>
            <a:r>
              <a:rPr lang="en-IN" spc="-15" dirty="0" err="1" smtClean="0">
                <a:latin typeface="Times New Roman"/>
                <a:cs typeface="Times New Roman"/>
              </a:rPr>
              <a:t>,”</a:t>
            </a:r>
            <a:r>
              <a:rPr lang="en-IN" dirty="0" err="1" smtClean="0">
                <a:latin typeface="Times New Roman"/>
                <a:cs typeface="Times New Roman"/>
              </a:rPr>
              <a:t>the</a:t>
            </a:r>
            <a:r>
              <a:rPr lang="en-IN" dirty="0" smtClean="0">
                <a:latin typeface="Times New Roman"/>
                <a:cs typeface="Times New Roman"/>
              </a:rPr>
              <a:t> </a:t>
            </a:r>
            <a:r>
              <a:rPr lang="en-IN" dirty="0">
                <a:latin typeface="Times New Roman"/>
                <a:cs typeface="Times New Roman"/>
              </a:rPr>
              <a:t>discussions </a:t>
            </a:r>
            <a:r>
              <a:rPr lang="en-IN" sz="2800" dirty="0">
                <a:latin typeface="Times New Roman"/>
                <a:cs typeface="Times New Roman"/>
              </a:rPr>
              <a:t>&amp;  </a:t>
            </a:r>
            <a:r>
              <a:rPr lang="en-IN" spc="-5" dirty="0">
                <a:latin typeface="Times New Roman"/>
                <a:cs typeface="Times New Roman"/>
              </a:rPr>
              <a:t>bargaining </a:t>
            </a:r>
            <a:r>
              <a:rPr lang="en-IN" dirty="0">
                <a:latin typeface="Times New Roman"/>
                <a:cs typeface="Times New Roman"/>
              </a:rPr>
              <a:t>that goes on between parties before a contract</a:t>
            </a:r>
            <a:r>
              <a:rPr lang="en-IN" spc="-215" dirty="0">
                <a:latin typeface="Times New Roman"/>
                <a:cs typeface="Times New Roman"/>
              </a:rPr>
              <a:t> </a:t>
            </a:r>
            <a:r>
              <a:rPr lang="en-IN" spc="-5" dirty="0">
                <a:latin typeface="Times New Roman"/>
                <a:cs typeface="Times New Roman"/>
              </a:rPr>
              <a:t>is  </a:t>
            </a:r>
            <a:r>
              <a:rPr lang="en-IN" dirty="0">
                <a:latin typeface="Times New Roman"/>
                <a:cs typeface="Times New Roman"/>
              </a:rPr>
              <a:t>settled or deal is agreed</a:t>
            </a:r>
            <a:r>
              <a:rPr lang="en-IN" spc="-80" dirty="0">
                <a:latin typeface="Times New Roman"/>
                <a:cs typeface="Times New Roman"/>
              </a:rPr>
              <a:t> </a:t>
            </a:r>
            <a:r>
              <a:rPr lang="en-IN" dirty="0">
                <a:latin typeface="Times New Roman"/>
                <a:cs typeface="Times New Roman"/>
              </a:rPr>
              <a:t>upon”.</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4</a:t>
            </a:fld>
            <a:endParaRPr lang="en-US">
              <a:solidFill>
                <a:srgbClr val="FFFFFF"/>
              </a:solidFill>
            </a:endParaRPr>
          </a:p>
        </p:txBody>
      </p:sp>
    </p:spTree>
    <p:extLst>
      <p:ext uri="{BB962C8B-B14F-4D97-AF65-F5344CB8AC3E}">
        <p14:creationId xmlns:p14="http://schemas.microsoft.com/office/powerpoint/2010/main" val="202887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p:spPr>
        <p:txBody>
          <a:bodyPr/>
          <a:lstStyle/>
          <a:p>
            <a:r>
              <a:rPr lang="en-IN" sz="2800" spc="-5" dirty="0">
                <a:solidFill>
                  <a:srgbClr val="04607A"/>
                </a:solidFill>
                <a:latin typeface="Lucida Handwriting"/>
                <a:cs typeface="Lucida Handwriting"/>
              </a:rPr>
              <a:t>NATURE </a:t>
            </a:r>
            <a:r>
              <a:rPr lang="en-IN" dirty="0">
                <a:solidFill>
                  <a:srgbClr val="04607A"/>
                </a:solidFill>
                <a:latin typeface="Lucida Handwriting"/>
                <a:cs typeface="Lucida Handwriting"/>
              </a:rPr>
              <a:t>OF</a:t>
            </a:r>
            <a:r>
              <a:rPr lang="en-IN" spc="75" dirty="0">
                <a:solidFill>
                  <a:srgbClr val="04607A"/>
                </a:solidFill>
                <a:latin typeface="Lucida Handwriting"/>
                <a:cs typeface="Lucida Handwriting"/>
              </a:rPr>
              <a:t> </a:t>
            </a:r>
            <a:r>
              <a:rPr lang="en-IN" dirty="0">
                <a:solidFill>
                  <a:srgbClr val="04607A"/>
                </a:solidFill>
                <a:latin typeface="Lucida Handwriting"/>
                <a:cs typeface="Lucida Handwriting"/>
              </a:rPr>
              <a:t>NEGOTIATION</a:t>
            </a:r>
            <a:endParaRPr lang="en-IN" dirty="0"/>
          </a:p>
        </p:txBody>
      </p:sp>
      <p:sp>
        <p:nvSpPr>
          <p:cNvPr id="3" name="Content Placeholder 2"/>
          <p:cNvSpPr>
            <a:spLocks noGrp="1"/>
          </p:cNvSpPr>
          <p:nvPr>
            <p:ph idx="1"/>
          </p:nvPr>
        </p:nvSpPr>
        <p:spPr/>
        <p:txBody>
          <a:bodyPr/>
          <a:lstStyle/>
          <a:p>
            <a:pPr marL="373380" indent="-361315">
              <a:lnSpc>
                <a:spcPct val="100000"/>
              </a:lnSpc>
              <a:spcBef>
                <a:spcPts val="775"/>
              </a:spcBef>
              <a:buClr>
                <a:srgbClr val="0AD0D9"/>
              </a:buClr>
              <a:buSzPct val="94642"/>
              <a:buFont typeface="Wingdings"/>
              <a:buChar char=""/>
              <a:tabLst>
                <a:tab pos="374015" algn="l"/>
              </a:tabLst>
            </a:pPr>
            <a:r>
              <a:rPr lang="en-IN" spc="-5" dirty="0">
                <a:latin typeface="Times New Roman"/>
                <a:cs typeface="Times New Roman"/>
              </a:rPr>
              <a:t>It requires involvement of two</a:t>
            </a:r>
            <a:r>
              <a:rPr lang="en-IN" spc="10" dirty="0">
                <a:latin typeface="Times New Roman"/>
                <a:cs typeface="Times New Roman"/>
              </a:rPr>
              <a:t> </a:t>
            </a:r>
            <a:r>
              <a:rPr lang="en-IN" spc="-5" dirty="0">
                <a:latin typeface="Times New Roman"/>
                <a:cs typeface="Times New Roman"/>
              </a:rPr>
              <a:t>parties.</a:t>
            </a:r>
            <a:endParaRPr lang="en-IN" dirty="0">
              <a:latin typeface="Times New Roman"/>
              <a:cs typeface="Times New Roman"/>
            </a:endParaRPr>
          </a:p>
          <a:p>
            <a:pPr marL="373380" indent="-361315">
              <a:lnSpc>
                <a:spcPct val="100000"/>
              </a:lnSpc>
              <a:spcBef>
                <a:spcPts val="670"/>
              </a:spcBef>
              <a:buClr>
                <a:srgbClr val="0AD0D9"/>
              </a:buClr>
              <a:buSzPct val="94642"/>
              <a:buFont typeface="Wingdings"/>
              <a:buChar char=""/>
              <a:tabLst>
                <a:tab pos="374015" algn="l"/>
              </a:tabLst>
            </a:pPr>
            <a:r>
              <a:rPr lang="en-IN" spc="-5" dirty="0">
                <a:latin typeface="Times New Roman"/>
                <a:cs typeface="Times New Roman"/>
              </a:rPr>
              <a:t>Requires</a:t>
            </a:r>
            <a:r>
              <a:rPr lang="en-IN" spc="-10" dirty="0">
                <a:latin typeface="Times New Roman"/>
                <a:cs typeface="Times New Roman"/>
              </a:rPr>
              <a:t> </a:t>
            </a:r>
            <a:r>
              <a:rPr lang="en-IN" spc="-15" dirty="0">
                <a:latin typeface="Times New Roman"/>
                <a:cs typeface="Times New Roman"/>
              </a:rPr>
              <a:t>flexibility.</a:t>
            </a:r>
            <a:endParaRPr lang="en-IN" dirty="0">
              <a:latin typeface="Times New Roman"/>
              <a:cs typeface="Times New Roman"/>
            </a:endParaRPr>
          </a:p>
          <a:p>
            <a:pPr marL="353695" indent="-341630">
              <a:lnSpc>
                <a:spcPct val="100000"/>
              </a:lnSpc>
              <a:spcBef>
                <a:spcPts val="675"/>
              </a:spcBef>
              <a:buClr>
                <a:srgbClr val="0AD0D9"/>
              </a:buClr>
              <a:buSzPct val="94642"/>
              <a:buFont typeface="Wingdings"/>
              <a:buChar char=""/>
              <a:tabLst>
                <a:tab pos="354330" algn="l"/>
              </a:tabLst>
            </a:pPr>
            <a:r>
              <a:rPr lang="en-IN" spc="-5" dirty="0">
                <a:latin typeface="Times New Roman"/>
                <a:cs typeface="Times New Roman"/>
              </a:rPr>
              <a:t>A process </a:t>
            </a:r>
            <a:r>
              <a:rPr lang="en-IN" dirty="0">
                <a:latin typeface="Times New Roman"/>
                <a:cs typeface="Times New Roman"/>
              </a:rPr>
              <a:t>not </a:t>
            </a:r>
            <a:r>
              <a:rPr lang="en-IN" spc="-5" dirty="0">
                <a:latin typeface="Times New Roman"/>
                <a:cs typeface="Times New Roman"/>
              </a:rPr>
              <a:t>an</a:t>
            </a:r>
            <a:r>
              <a:rPr lang="en-IN" spc="-175" dirty="0">
                <a:latin typeface="Times New Roman"/>
                <a:cs typeface="Times New Roman"/>
              </a:rPr>
              <a:t> </a:t>
            </a:r>
            <a:r>
              <a:rPr lang="en-IN" spc="-5" dirty="0">
                <a:latin typeface="Times New Roman"/>
                <a:cs typeface="Times New Roman"/>
              </a:rPr>
              <a:t>event.</a:t>
            </a:r>
            <a:endParaRPr lang="en-IN" dirty="0">
              <a:latin typeface="Times New Roman"/>
              <a:cs typeface="Times New Roman"/>
            </a:endParaRPr>
          </a:p>
          <a:p>
            <a:pPr marL="373380" indent="-361315">
              <a:lnSpc>
                <a:spcPct val="100000"/>
              </a:lnSpc>
              <a:spcBef>
                <a:spcPts val="670"/>
              </a:spcBef>
              <a:buClr>
                <a:srgbClr val="0AD0D9"/>
              </a:buClr>
              <a:buSzPct val="94642"/>
              <a:buFont typeface="Wingdings"/>
              <a:buChar char=""/>
              <a:tabLst>
                <a:tab pos="374015" algn="l"/>
              </a:tabLst>
            </a:pPr>
            <a:r>
              <a:rPr lang="en-IN" spc="-5" dirty="0">
                <a:latin typeface="Times New Roman"/>
                <a:cs typeface="Times New Roman"/>
              </a:rPr>
              <a:t>Needs </a:t>
            </a:r>
            <a:r>
              <a:rPr lang="en-IN" spc="-10" dirty="0">
                <a:latin typeface="Times New Roman"/>
                <a:cs typeface="Times New Roman"/>
              </a:rPr>
              <a:t>effective </a:t>
            </a:r>
            <a:r>
              <a:rPr lang="en-IN" spc="-5" dirty="0">
                <a:latin typeface="Times New Roman"/>
                <a:cs typeface="Times New Roman"/>
              </a:rPr>
              <a:t>communication.</a:t>
            </a:r>
            <a:endParaRPr lang="en-IN" dirty="0">
              <a:latin typeface="Times New Roman"/>
              <a:cs typeface="Times New Roman"/>
            </a:endParaRPr>
          </a:p>
          <a:p>
            <a:pPr marL="286385" marR="5080" indent="-274320">
              <a:lnSpc>
                <a:spcPct val="100000"/>
              </a:lnSpc>
              <a:spcBef>
                <a:spcPts val="675"/>
              </a:spcBef>
              <a:buClr>
                <a:srgbClr val="0AD0D9"/>
              </a:buClr>
              <a:buSzPct val="94642"/>
              <a:buFont typeface="Wingdings"/>
              <a:buChar char=""/>
              <a:tabLst>
                <a:tab pos="374015" algn="l"/>
              </a:tabLst>
            </a:pPr>
            <a:r>
              <a:rPr lang="en-IN" spc="-5" dirty="0">
                <a:latin typeface="Times New Roman"/>
                <a:cs typeface="Times New Roman"/>
              </a:rPr>
              <a:t>Continuous process( i.e. between </a:t>
            </a:r>
            <a:r>
              <a:rPr lang="en-IN" dirty="0">
                <a:latin typeface="Times New Roman"/>
                <a:cs typeface="Times New Roman"/>
              </a:rPr>
              <a:t>buyer </a:t>
            </a:r>
            <a:r>
              <a:rPr lang="en-IN" spc="-5" dirty="0">
                <a:latin typeface="Times New Roman"/>
                <a:cs typeface="Times New Roman"/>
              </a:rPr>
              <a:t>&amp;  </a:t>
            </a:r>
            <a:r>
              <a:rPr lang="en-IN" spc="-20" dirty="0">
                <a:latin typeface="Times New Roman"/>
                <a:cs typeface="Times New Roman"/>
              </a:rPr>
              <a:t>seller, </a:t>
            </a:r>
            <a:r>
              <a:rPr lang="en-IN" spc="-5" dirty="0">
                <a:latin typeface="Times New Roman"/>
                <a:cs typeface="Times New Roman"/>
              </a:rPr>
              <a:t>employer &amp; employee for wages, </a:t>
            </a:r>
            <a:r>
              <a:rPr lang="en-IN" dirty="0">
                <a:latin typeface="Times New Roman"/>
                <a:cs typeface="Times New Roman"/>
              </a:rPr>
              <a:t>working  hours</a:t>
            </a:r>
            <a:r>
              <a:rPr lang="en-IN" spc="-35" dirty="0">
                <a:latin typeface="Times New Roman"/>
                <a:cs typeface="Times New Roman"/>
              </a:rPr>
              <a:t> </a:t>
            </a:r>
            <a:r>
              <a:rPr lang="en-IN" spc="-5" dirty="0" err="1">
                <a:latin typeface="Times New Roman"/>
                <a:cs typeface="Times New Roman"/>
              </a:rPr>
              <a:t>etc</a:t>
            </a:r>
            <a:r>
              <a:rPr lang="en-IN" spc="-5" dirty="0">
                <a:latin typeface="Times New Roman"/>
                <a:cs typeface="Times New Roman"/>
              </a:rPr>
              <a:t>)</a:t>
            </a:r>
            <a:endParaRPr lang="en-IN" dirty="0">
              <a:latin typeface="Times New Roman"/>
              <a:cs typeface="Times New Roman"/>
            </a:endParaRPr>
          </a:p>
          <a:p>
            <a:pPr marL="367665" indent="-355600">
              <a:lnSpc>
                <a:spcPct val="100000"/>
              </a:lnSpc>
              <a:spcBef>
                <a:spcPts val="675"/>
              </a:spcBef>
              <a:buClr>
                <a:srgbClr val="0AD0D9"/>
              </a:buClr>
              <a:buSzPct val="94642"/>
              <a:buFont typeface="Wingdings"/>
              <a:buChar char=""/>
              <a:tabLst>
                <a:tab pos="368300" algn="l"/>
              </a:tabLst>
            </a:pPr>
            <a:r>
              <a:rPr lang="en-IN" spc="-30" dirty="0">
                <a:latin typeface="Times New Roman"/>
                <a:cs typeface="Times New Roman"/>
              </a:rPr>
              <a:t>Win- </a:t>
            </a:r>
            <a:r>
              <a:rPr lang="en-IN" spc="-5" dirty="0">
                <a:latin typeface="Times New Roman"/>
                <a:cs typeface="Times New Roman"/>
              </a:rPr>
              <a:t>win situation </a:t>
            </a:r>
            <a:r>
              <a:rPr lang="en-IN" dirty="0">
                <a:latin typeface="Times New Roman"/>
                <a:cs typeface="Times New Roman"/>
              </a:rPr>
              <a:t>for </a:t>
            </a:r>
            <a:r>
              <a:rPr lang="en-IN" spc="-5" dirty="0">
                <a:latin typeface="Times New Roman"/>
                <a:cs typeface="Times New Roman"/>
              </a:rPr>
              <a:t>parties</a:t>
            </a:r>
            <a:r>
              <a:rPr lang="en-IN" spc="-25" dirty="0">
                <a:latin typeface="Times New Roman"/>
                <a:cs typeface="Times New Roman"/>
              </a:rPr>
              <a:t> </a:t>
            </a:r>
            <a:r>
              <a:rPr lang="en-IN" dirty="0">
                <a:latin typeface="Times New Roman"/>
                <a:cs typeface="Times New Roman"/>
              </a:rPr>
              <a:t>involved.</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5</a:t>
            </a:fld>
            <a:endParaRPr lang="en-US">
              <a:solidFill>
                <a:srgbClr val="FFFFFF"/>
              </a:solidFill>
            </a:endParaRPr>
          </a:p>
        </p:txBody>
      </p:sp>
    </p:spTree>
    <p:extLst>
      <p:ext uri="{BB962C8B-B14F-4D97-AF65-F5344CB8AC3E}">
        <p14:creationId xmlns:p14="http://schemas.microsoft.com/office/powerpoint/2010/main" val="1185035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85367" y="175391"/>
            <a:ext cx="6370539" cy="597757"/>
          </a:xfrm>
        </p:spPr>
        <p:txBody>
          <a:bodyPr/>
          <a:lstStyle/>
          <a:p>
            <a:r>
              <a:rPr lang="en-IN" i="1" dirty="0">
                <a:solidFill>
                  <a:srgbClr val="04607A"/>
                </a:solidFill>
                <a:latin typeface="Lucida Handwriting"/>
                <a:cs typeface="Lucida Handwriting"/>
              </a:rPr>
              <a:t>P’s OF</a:t>
            </a:r>
            <a:r>
              <a:rPr lang="en-IN" i="1" spc="-75" dirty="0">
                <a:solidFill>
                  <a:srgbClr val="04607A"/>
                </a:solidFill>
                <a:latin typeface="Lucida Handwriting"/>
                <a:cs typeface="Lucida Handwriting"/>
              </a:rPr>
              <a:t> </a:t>
            </a:r>
            <a:r>
              <a:rPr lang="en-IN" i="1" dirty="0">
                <a:solidFill>
                  <a:srgbClr val="04607A"/>
                </a:solidFill>
                <a:latin typeface="Lucida Handwriting"/>
                <a:cs typeface="Lucida Handwriting"/>
              </a:rPr>
              <a:t>NEGOTIATION</a:t>
            </a:r>
            <a:endParaRPr lang="en-IN" dirty="0"/>
          </a:p>
        </p:txBody>
      </p:sp>
      <p:sp>
        <p:nvSpPr>
          <p:cNvPr id="3" name="Content Placeholder 2"/>
          <p:cNvSpPr>
            <a:spLocks noGrp="1"/>
          </p:cNvSpPr>
          <p:nvPr>
            <p:ph idx="1"/>
          </p:nvPr>
        </p:nvSpPr>
        <p:spPr/>
        <p:txBody>
          <a:bodyPr/>
          <a:lstStyle/>
          <a:p>
            <a:pPr marL="0" indent="0">
              <a:lnSpc>
                <a:spcPct val="100000"/>
              </a:lnSpc>
              <a:spcBef>
                <a:spcPts val="600"/>
              </a:spcBef>
              <a:buNone/>
            </a:pPr>
            <a:r>
              <a:rPr lang="en-IN" dirty="0">
                <a:latin typeface="Times New Roman"/>
                <a:cs typeface="Times New Roman"/>
              </a:rPr>
              <a:t>Like </a:t>
            </a:r>
            <a:r>
              <a:rPr lang="en-IN" spc="-35" dirty="0">
                <a:latin typeface="Times New Roman"/>
                <a:cs typeface="Times New Roman"/>
              </a:rPr>
              <a:t>P’s </a:t>
            </a:r>
            <a:r>
              <a:rPr lang="en-IN" dirty="0">
                <a:latin typeface="Times New Roman"/>
                <a:cs typeface="Times New Roman"/>
              </a:rPr>
              <a:t>of </a:t>
            </a:r>
            <a:r>
              <a:rPr lang="en-IN" spc="-5" dirty="0">
                <a:latin typeface="Times New Roman"/>
                <a:cs typeface="Times New Roman"/>
              </a:rPr>
              <a:t>Marketing, essentials </a:t>
            </a:r>
            <a:r>
              <a:rPr lang="en-IN" dirty="0">
                <a:latin typeface="Times New Roman"/>
                <a:cs typeface="Times New Roman"/>
              </a:rPr>
              <a:t>of negotiation are </a:t>
            </a:r>
            <a:r>
              <a:rPr lang="en-IN" spc="-5" dirty="0">
                <a:latin typeface="Times New Roman"/>
                <a:cs typeface="Times New Roman"/>
              </a:rPr>
              <a:t>called </a:t>
            </a:r>
            <a:r>
              <a:rPr lang="en-IN" dirty="0">
                <a:latin typeface="Times New Roman"/>
                <a:cs typeface="Times New Roman"/>
              </a:rPr>
              <a:t>as </a:t>
            </a:r>
            <a:r>
              <a:rPr lang="en-IN" spc="-35" dirty="0">
                <a:latin typeface="Times New Roman"/>
                <a:cs typeface="Times New Roman"/>
              </a:rPr>
              <a:t>P’s</a:t>
            </a:r>
            <a:r>
              <a:rPr lang="en-IN" spc="-55" dirty="0">
                <a:latin typeface="Times New Roman"/>
                <a:cs typeface="Times New Roman"/>
              </a:rPr>
              <a:t> </a:t>
            </a:r>
            <a:r>
              <a:rPr lang="en-IN" dirty="0" smtClean="0">
                <a:latin typeface="Times New Roman"/>
                <a:cs typeface="Times New Roman"/>
              </a:rPr>
              <a:t>of negotiation</a:t>
            </a:r>
            <a:r>
              <a:rPr lang="en-IN" dirty="0">
                <a:latin typeface="Times New Roman"/>
                <a:cs typeface="Times New Roman"/>
              </a:rPr>
              <a:t>. They are as</a:t>
            </a:r>
            <a:r>
              <a:rPr lang="en-IN" spc="-120" dirty="0">
                <a:latin typeface="Times New Roman"/>
                <a:cs typeface="Times New Roman"/>
              </a:rPr>
              <a:t> </a:t>
            </a:r>
            <a:r>
              <a:rPr lang="en-IN" dirty="0">
                <a:latin typeface="Times New Roman"/>
                <a:cs typeface="Times New Roman"/>
              </a:rPr>
              <a:t>follows:</a:t>
            </a:r>
          </a:p>
          <a:p>
            <a:pPr marL="22908" marR="343535" indent="0">
              <a:lnSpc>
                <a:spcPct val="100000"/>
              </a:lnSpc>
              <a:spcBef>
                <a:spcPts val="600"/>
              </a:spcBef>
              <a:buNone/>
            </a:pPr>
            <a:r>
              <a:rPr lang="en-IN" sz="2800" b="1" dirty="0" smtClean="0">
                <a:uFill>
                  <a:solidFill>
                    <a:srgbClr val="000000"/>
                  </a:solidFill>
                </a:uFill>
                <a:latin typeface="Times New Roman"/>
                <a:cs typeface="Times New Roman"/>
              </a:rPr>
              <a:t>Purpose</a:t>
            </a:r>
            <a:r>
              <a:rPr lang="en-IN" sz="2800" b="1" dirty="0" smtClean="0">
                <a:latin typeface="Times New Roman"/>
                <a:cs typeface="Times New Roman"/>
              </a:rPr>
              <a:t> </a:t>
            </a:r>
            <a:r>
              <a:rPr lang="en-IN" sz="2800" dirty="0">
                <a:latin typeface="Times New Roman"/>
                <a:cs typeface="Times New Roman"/>
              </a:rPr>
              <a:t>: </a:t>
            </a:r>
            <a:r>
              <a:rPr lang="en-IN" sz="2800" spc="-5" dirty="0">
                <a:latin typeface="Times New Roman"/>
                <a:cs typeface="Times New Roman"/>
              </a:rPr>
              <a:t>aim </a:t>
            </a:r>
            <a:r>
              <a:rPr lang="en-IN" sz="2800" dirty="0">
                <a:latin typeface="Times New Roman"/>
                <a:cs typeface="Times New Roman"/>
              </a:rPr>
              <a:t>is required otherwise it will result in wastage of</a:t>
            </a:r>
            <a:r>
              <a:rPr lang="en-IN" sz="2800" spc="-155" dirty="0">
                <a:latin typeface="Times New Roman"/>
                <a:cs typeface="Times New Roman"/>
              </a:rPr>
              <a:t> </a:t>
            </a:r>
            <a:r>
              <a:rPr lang="en-IN" sz="2800" spc="-25" dirty="0">
                <a:latin typeface="Times New Roman"/>
                <a:cs typeface="Times New Roman"/>
              </a:rPr>
              <a:t>money,  </a:t>
            </a:r>
            <a:r>
              <a:rPr lang="en-IN" sz="2800" dirty="0">
                <a:latin typeface="Times New Roman"/>
                <a:cs typeface="Times New Roman"/>
              </a:rPr>
              <a:t>manpower &amp;</a:t>
            </a:r>
            <a:r>
              <a:rPr lang="en-IN" sz="2800" spc="-45" dirty="0">
                <a:latin typeface="Times New Roman"/>
                <a:cs typeface="Times New Roman"/>
              </a:rPr>
              <a:t> </a:t>
            </a:r>
            <a:r>
              <a:rPr lang="en-IN" sz="2800" spc="-10" dirty="0">
                <a:latin typeface="Times New Roman"/>
                <a:cs typeface="Times New Roman"/>
              </a:rPr>
              <a:t>time.</a:t>
            </a:r>
            <a:endParaRPr lang="en-IN" sz="2800" dirty="0">
              <a:latin typeface="Times New Roman"/>
              <a:cs typeface="Times New Roman"/>
            </a:endParaRPr>
          </a:p>
          <a:p>
            <a:pPr marL="0" indent="0">
              <a:lnSpc>
                <a:spcPct val="100000"/>
              </a:lnSpc>
              <a:spcBef>
                <a:spcPts val="600"/>
              </a:spcBef>
              <a:buNone/>
            </a:pPr>
            <a:r>
              <a:rPr lang="en-IN" sz="2800" b="1" dirty="0" smtClean="0">
                <a:uFill>
                  <a:solidFill>
                    <a:srgbClr val="000000"/>
                  </a:solidFill>
                </a:uFill>
                <a:latin typeface="Times New Roman"/>
                <a:cs typeface="Times New Roman"/>
              </a:rPr>
              <a:t>Plan</a:t>
            </a:r>
            <a:r>
              <a:rPr lang="en-IN" sz="2800" b="1" dirty="0" smtClean="0">
                <a:latin typeface="Times New Roman"/>
                <a:cs typeface="Times New Roman"/>
              </a:rPr>
              <a:t> </a:t>
            </a:r>
            <a:r>
              <a:rPr lang="en-IN" sz="2800" dirty="0">
                <a:latin typeface="Times New Roman"/>
                <a:cs typeface="Times New Roman"/>
              </a:rPr>
              <a:t>: </a:t>
            </a:r>
            <a:r>
              <a:rPr lang="en-IN" sz="2800" spc="-10" dirty="0">
                <a:latin typeface="Times New Roman"/>
                <a:cs typeface="Times New Roman"/>
              </a:rPr>
              <a:t>main </a:t>
            </a:r>
            <a:r>
              <a:rPr lang="en-IN" sz="2800" dirty="0">
                <a:latin typeface="Times New Roman"/>
                <a:cs typeface="Times New Roman"/>
              </a:rPr>
              <a:t>agenda on which negotiation is to be carried</a:t>
            </a:r>
            <a:r>
              <a:rPr lang="en-IN" sz="2800" spc="-100" dirty="0">
                <a:latin typeface="Times New Roman"/>
                <a:cs typeface="Times New Roman"/>
              </a:rPr>
              <a:t> </a:t>
            </a:r>
            <a:r>
              <a:rPr lang="en-IN" sz="2800" spc="5" dirty="0">
                <a:latin typeface="Times New Roman"/>
                <a:cs typeface="Times New Roman"/>
              </a:rPr>
              <a:t>on.</a:t>
            </a:r>
            <a:endParaRPr lang="en-IN" sz="2800" dirty="0">
              <a:latin typeface="Times New Roman"/>
              <a:cs typeface="Times New Roman"/>
            </a:endParaRPr>
          </a:p>
          <a:p>
            <a:pPr marL="0" marR="138430" indent="0">
              <a:lnSpc>
                <a:spcPct val="100000"/>
              </a:lnSpc>
              <a:spcBef>
                <a:spcPts val="600"/>
              </a:spcBef>
              <a:buNone/>
            </a:pPr>
            <a:r>
              <a:rPr lang="en-IN" sz="2800" b="1" dirty="0" smtClean="0">
                <a:uFill>
                  <a:solidFill>
                    <a:srgbClr val="000000"/>
                  </a:solidFill>
                </a:uFill>
                <a:latin typeface="Times New Roman"/>
                <a:cs typeface="Times New Roman"/>
              </a:rPr>
              <a:t>Pace</a:t>
            </a:r>
            <a:r>
              <a:rPr lang="en-IN" sz="2800" b="1" dirty="0" smtClean="0">
                <a:latin typeface="Times New Roman"/>
                <a:cs typeface="Times New Roman"/>
              </a:rPr>
              <a:t> </a:t>
            </a:r>
            <a:r>
              <a:rPr lang="en-IN" sz="2800" b="1" dirty="0">
                <a:latin typeface="Times New Roman"/>
                <a:cs typeface="Times New Roman"/>
              </a:rPr>
              <a:t>: </a:t>
            </a:r>
            <a:r>
              <a:rPr lang="en-IN" sz="2800" spc="-10" dirty="0">
                <a:latin typeface="Times New Roman"/>
                <a:cs typeface="Times New Roman"/>
              </a:rPr>
              <a:t>main </a:t>
            </a:r>
            <a:r>
              <a:rPr lang="en-IN" sz="2800" dirty="0">
                <a:latin typeface="Times New Roman"/>
                <a:cs typeface="Times New Roman"/>
              </a:rPr>
              <a:t>points should be covered in discussions, </a:t>
            </a:r>
            <a:r>
              <a:rPr lang="en-IN" sz="2800" spc="-5" dirty="0">
                <a:latin typeface="Times New Roman"/>
                <a:cs typeface="Times New Roman"/>
              </a:rPr>
              <a:t>also </a:t>
            </a:r>
            <a:r>
              <a:rPr lang="en-IN" sz="2800" dirty="0">
                <a:latin typeface="Times New Roman"/>
                <a:cs typeface="Times New Roman"/>
              </a:rPr>
              <a:t>proper breaks</a:t>
            </a:r>
            <a:r>
              <a:rPr lang="en-IN" sz="2800" spc="-130" dirty="0">
                <a:latin typeface="Times New Roman"/>
                <a:cs typeface="Times New Roman"/>
              </a:rPr>
              <a:t> </a:t>
            </a:r>
            <a:r>
              <a:rPr lang="en-IN" sz="2800" spc="-5" dirty="0">
                <a:latin typeface="Times New Roman"/>
                <a:cs typeface="Times New Roman"/>
              </a:rPr>
              <a:t>must  </a:t>
            </a:r>
            <a:r>
              <a:rPr lang="en-IN" sz="2800" dirty="0">
                <a:latin typeface="Times New Roman"/>
                <a:cs typeface="Times New Roman"/>
              </a:rPr>
              <a:t>be introduced to </a:t>
            </a:r>
            <a:r>
              <a:rPr lang="en-IN" sz="2800" spc="-5" dirty="0">
                <a:latin typeface="Times New Roman"/>
                <a:cs typeface="Times New Roman"/>
              </a:rPr>
              <a:t>maintain </a:t>
            </a:r>
            <a:r>
              <a:rPr lang="en-IN" sz="2800" dirty="0">
                <a:latin typeface="Times New Roman"/>
                <a:cs typeface="Times New Roman"/>
              </a:rPr>
              <a:t>interest of peoples</a:t>
            </a:r>
            <a:r>
              <a:rPr lang="en-IN" sz="2800" spc="-95" dirty="0">
                <a:latin typeface="Times New Roman"/>
                <a:cs typeface="Times New Roman"/>
              </a:rPr>
              <a:t> </a:t>
            </a:r>
            <a:r>
              <a:rPr lang="en-IN" sz="2800" dirty="0">
                <a:latin typeface="Times New Roman"/>
                <a:cs typeface="Times New Roman"/>
              </a:rPr>
              <a:t>involved.</a:t>
            </a:r>
          </a:p>
          <a:p>
            <a:pPr marL="0" marR="5080" indent="0">
              <a:lnSpc>
                <a:spcPct val="100000"/>
              </a:lnSpc>
              <a:spcBef>
                <a:spcPts val="600"/>
              </a:spcBef>
              <a:buNone/>
            </a:pPr>
            <a:r>
              <a:rPr lang="en-IN" sz="2800" b="1" dirty="0" smtClean="0">
                <a:uFill>
                  <a:solidFill>
                    <a:srgbClr val="000000"/>
                  </a:solidFill>
                </a:uFill>
                <a:latin typeface="Times New Roman"/>
                <a:cs typeface="Times New Roman"/>
              </a:rPr>
              <a:t>Personalities</a:t>
            </a:r>
            <a:r>
              <a:rPr lang="en-IN" sz="2800" b="1" dirty="0" smtClean="0">
                <a:latin typeface="Times New Roman"/>
                <a:cs typeface="Times New Roman"/>
              </a:rPr>
              <a:t> </a:t>
            </a:r>
            <a:r>
              <a:rPr lang="en-IN" sz="2800" dirty="0">
                <a:latin typeface="Times New Roman"/>
                <a:cs typeface="Times New Roman"/>
              </a:rPr>
              <a:t>: negotiator initiating negotiation </a:t>
            </a:r>
            <a:r>
              <a:rPr lang="en-IN" sz="2800" spc="-5" dirty="0">
                <a:latin typeface="Times New Roman"/>
                <a:cs typeface="Times New Roman"/>
              </a:rPr>
              <a:t>must </a:t>
            </a:r>
            <a:r>
              <a:rPr lang="en-IN" sz="2800" dirty="0">
                <a:latin typeface="Times New Roman"/>
                <a:cs typeface="Times New Roman"/>
              </a:rPr>
              <a:t>have convincing </a:t>
            </a:r>
            <a:r>
              <a:rPr lang="en-IN" sz="2800" spc="-15" dirty="0">
                <a:latin typeface="Times New Roman"/>
                <a:cs typeface="Times New Roman"/>
              </a:rPr>
              <a:t>power,</a:t>
            </a:r>
            <a:r>
              <a:rPr lang="en-IN" sz="2800" spc="-130" dirty="0">
                <a:latin typeface="Times New Roman"/>
                <a:cs typeface="Times New Roman"/>
              </a:rPr>
              <a:t> </a:t>
            </a:r>
            <a:r>
              <a:rPr lang="en-IN" sz="2800" spc="-5" dirty="0">
                <a:latin typeface="Times New Roman"/>
                <a:cs typeface="Times New Roman"/>
              </a:rPr>
              <a:t>effective  communication </a:t>
            </a:r>
            <a:r>
              <a:rPr lang="en-IN" sz="2800" dirty="0">
                <a:latin typeface="Times New Roman"/>
                <a:cs typeface="Times New Roman"/>
              </a:rPr>
              <a:t>skills, can influence people &amp; process of</a:t>
            </a:r>
            <a:r>
              <a:rPr lang="en-IN" sz="2800" spc="-75" dirty="0">
                <a:latin typeface="Times New Roman"/>
                <a:cs typeface="Times New Roman"/>
              </a:rPr>
              <a:t> </a:t>
            </a:r>
            <a:r>
              <a:rPr lang="en-IN" sz="2800" dirty="0">
                <a:latin typeface="Times New Roman"/>
                <a:cs typeface="Times New Roman"/>
              </a:rPr>
              <a:t>negotiation</a:t>
            </a:r>
            <a:endParaRPr lang="en-IN" sz="2800"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6</a:t>
            </a:fld>
            <a:endParaRPr lang="en-US">
              <a:solidFill>
                <a:srgbClr val="FFFFFF"/>
              </a:solidFill>
            </a:endParaRPr>
          </a:p>
        </p:txBody>
      </p:sp>
    </p:spTree>
    <p:extLst>
      <p:ext uri="{BB962C8B-B14F-4D97-AF65-F5344CB8AC3E}">
        <p14:creationId xmlns:p14="http://schemas.microsoft.com/office/powerpoint/2010/main" val="123880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07505" y="175391"/>
            <a:ext cx="7391401" cy="536202"/>
          </a:xfrm>
        </p:spPr>
        <p:txBody>
          <a:bodyPr/>
          <a:lstStyle/>
          <a:p>
            <a:pPr algn="l"/>
            <a:r>
              <a:rPr lang="en-IN" sz="2800" dirty="0">
                <a:solidFill>
                  <a:srgbClr val="04607A"/>
                </a:solidFill>
                <a:latin typeface="Lucida Handwriting"/>
                <a:cs typeface="Lucida Handwriting"/>
              </a:rPr>
              <a:t>FACTORS AFFECTING</a:t>
            </a:r>
            <a:r>
              <a:rPr lang="en-IN" sz="2800" spc="-95" dirty="0">
                <a:solidFill>
                  <a:srgbClr val="04607A"/>
                </a:solidFill>
                <a:latin typeface="Lucida Handwriting"/>
                <a:cs typeface="Lucida Handwriting"/>
              </a:rPr>
              <a:t> </a:t>
            </a:r>
            <a:r>
              <a:rPr lang="en-IN" sz="2800" dirty="0">
                <a:solidFill>
                  <a:srgbClr val="04607A"/>
                </a:solidFill>
                <a:latin typeface="Lucida Handwriting"/>
                <a:cs typeface="Lucida Handwriting"/>
              </a:rPr>
              <a:t>NEGOTIATION</a:t>
            </a:r>
            <a:endParaRPr lang="en-IN" sz="2800" dirty="0"/>
          </a:p>
        </p:txBody>
      </p:sp>
      <p:sp>
        <p:nvSpPr>
          <p:cNvPr id="3" name="Content Placeholder 2"/>
          <p:cNvSpPr>
            <a:spLocks noGrp="1"/>
          </p:cNvSpPr>
          <p:nvPr>
            <p:ph idx="1"/>
          </p:nvPr>
        </p:nvSpPr>
        <p:spPr/>
        <p:txBody>
          <a:bodyPr/>
          <a:lstStyle/>
          <a:p>
            <a:pPr marL="286385" marR="941705" indent="-274320">
              <a:lnSpc>
                <a:spcPct val="106100"/>
              </a:lnSpc>
              <a:spcBef>
                <a:spcPts val="130"/>
              </a:spcBef>
              <a:buClr>
                <a:srgbClr val="0AD0D9"/>
              </a:buClr>
              <a:buSzPct val="75000"/>
              <a:buFont typeface="Wingdings 2"/>
              <a:buChar char=""/>
              <a:tabLst>
                <a:tab pos="361315" algn="l"/>
                <a:tab pos="361950" algn="l"/>
              </a:tabLst>
            </a:pPr>
            <a:r>
              <a:rPr lang="en-IN" sz="3600" u="heavy" spc="-5" dirty="0">
                <a:uFill>
                  <a:solidFill>
                    <a:srgbClr val="000000"/>
                  </a:solidFill>
                </a:uFill>
                <a:latin typeface="Lucida Handwriting"/>
                <a:cs typeface="Lucida Handwriting"/>
              </a:rPr>
              <a:t>PLACE</a:t>
            </a:r>
            <a:r>
              <a:rPr lang="en-IN" sz="3600" spc="-5" dirty="0">
                <a:latin typeface="Lucida Handwriting"/>
                <a:cs typeface="Lucida Handwriting"/>
              </a:rPr>
              <a:t>: </a:t>
            </a:r>
            <a:r>
              <a:rPr lang="en-IN" spc="-5" dirty="0">
                <a:latin typeface="Times New Roman"/>
                <a:cs typeface="Times New Roman"/>
              </a:rPr>
              <a:t>Familiarity </a:t>
            </a:r>
            <a:r>
              <a:rPr lang="en-IN" dirty="0">
                <a:latin typeface="Times New Roman"/>
                <a:cs typeface="Times New Roman"/>
              </a:rPr>
              <a:t>with surrounding helps in  boosting</a:t>
            </a:r>
            <a:r>
              <a:rPr lang="en-IN" spc="-40" dirty="0">
                <a:latin typeface="Times New Roman"/>
                <a:cs typeface="Times New Roman"/>
              </a:rPr>
              <a:t> </a:t>
            </a:r>
            <a:r>
              <a:rPr lang="en-IN" dirty="0">
                <a:latin typeface="Times New Roman"/>
                <a:cs typeface="Times New Roman"/>
              </a:rPr>
              <a:t>confidence.</a:t>
            </a:r>
          </a:p>
          <a:p>
            <a:pPr marL="286385" marR="38735" indent="-274320">
              <a:lnSpc>
                <a:spcPct val="106100"/>
              </a:lnSpc>
              <a:spcBef>
                <a:spcPts val="280"/>
              </a:spcBef>
              <a:buClr>
                <a:srgbClr val="0AD0D9"/>
              </a:buClr>
              <a:buSzPct val="95000"/>
              <a:buFont typeface="Wingdings 2"/>
              <a:buChar char=""/>
              <a:tabLst>
                <a:tab pos="287020" algn="l"/>
              </a:tabLst>
            </a:pPr>
            <a:r>
              <a:rPr lang="en-IN" sz="3600" u="heavy" spc="-5" dirty="0">
                <a:uFill>
                  <a:solidFill>
                    <a:srgbClr val="000000"/>
                  </a:solidFill>
                </a:uFill>
                <a:latin typeface="Lucida Handwriting"/>
                <a:cs typeface="Lucida Handwriting"/>
              </a:rPr>
              <a:t>TIME</a:t>
            </a:r>
            <a:r>
              <a:rPr lang="en-IN" sz="3600" spc="-5" dirty="0">
                <a:latin typeface="Lucida Handwriting"/>
                <a:cs typeface="Lucida Handwriting"/>
              </a:rPr>
              <a:t>: </a:t>
            </a:r>
            <a:r>
              <a:rPr lang="en-IN" spc="-30" dirty="0">
                <a:latin typeface="Times New Roman"/>
                <a:cs typeface="Times New Roman"/>
              </a:rPr>
              <a:t>Time </a:t>
            </a:r>
            <a:r>
              <a:rPr lang="en-IN" dirty="0">
                <a:latin typeface="Times New Roman"/>
                <a:cs typeface="Times New Roman"/>
              </a:rPr>
              <a:t>should be </a:t>
            </a:r>
            <a:r>
              <a:rPr lang="en-IN" spc="-5" dirty="0">
                <a:latin typeface="Times New Roman"/>
                <a:cs typeface="Times New Roman"/>
              </a:rPr>
              <a:t>adequate </a:t>
            </a:r>
            <a:r>
              <a:rPr lang="en-IN" dirty="0">
                <a:latin typeface="Times New Roman"/>
                <a:cs typeface="Times New Roman"/>
              </a:rPr>
              <a:t>for smooth exchange  of ideas &amp; </a:t>
            </a:r>
            <a:r>
              <a:rPr lang="en-IN" spc="-5" dirty="0">
                <a:latin typeface="Times New Roman"/>
                <a:cs typeface="Times New Roman"/>
              </a:rPr>
              <a:t>securing agreement </a:t>
            </a:r>
            <a:r>
              <a:rPr lang="en-IN" dirty="0">
                <a:latin typeface="Times New Roman"/>
                <a:cs typeface="Times New Roman"/>
              </a:rPr>
              <a:t>before it is to </a:t>
            </a:r>
            <a:r>
              <a:rPr lang="en-IN" spc="-5" dirty="0">
                <a:latin typeface="Times New Roman"/>
                <a:cs typeface="Times New Roman"/>
              </a:rPr>
              <a:t>late</a:t>
            </a:r>
            <a:r>
              <a:rPr lang="en-IN" spc="-95" dirty="0">
                <a:latin typeface="Times New Roman"/>
                <a:cs typeface="Times New Roman"/>
              </a:rPr>
              <a:t> </a:t>
            </a:r>
            <a:r>
              <a:rPr lang="en-IN" dirty="0">
                <a:latin typeface="Times New Roman"/>
                <a:cs typeface="Times New Roman"/>
              </a:rPr>
              <a:t>.</a:t>
            </a:r>
          </a:p>
          <a:p>
            <a:pPr marL="286385" marR="74930" indent="-274320">
              <a:lnSpc>
                <a:spcPct val="106200"/>
              </a:lnSpc>
              <a:spcBef>
                <a:spcPts val="280"/>
              </a:spcBef>
              <a:buClr>
                <a:srgbClr val="0AD0D9"/>
              </a:buClr>
              <a:buSzPct val="81666"/>
              <a:buFont typeface="Wingdings 2"/>
              <a:buChar char=""/>
              <a:tabLst>
                <a:tab pos="384175" algn="l"/>
                <a:tab pos="384810" algn="l"/>
              </a:tabLst>
            </a:pPr>
            <a:r>
              <a:rPr lang="en-IN" dirty="0"/>
              <a:t>	</a:t>
            </a:r>
            <a:r>
              <a:rPr lang="en-IN" sz="3600" u="heavy" spc="-5" dirty="0">
                <a:uFill>
                  <a:solidFill>
                    <a:srgbClr val="000000"/>
                  </a:solidFill>
                </a:uFill>
                <a:latin typeface="Lucida Handwriting"/>
                <a:cs typeface="Lucida Handwriting"/>
              </a:rPr>
              <a:t>ATTITUDE</a:t>
            </a:r>
            <a:r>
              <a:rPr lang="en-IN" sz="3600" spc="-5" dirty="0">
                <a:latin typeface="Lucida Handwriting"/>
                <a:cs typeface="Lucida Handwriting"/>
              </a:rPr>
              <a:t>: </a:t>
            </a:r>
            <a:r>
              <a:rPr lang="en-IN" dirty="0">
                <a:latin typeface="Times New Roman"/>
                <a:cs typeface="Times New Roman"/>
              </a:rPr>
              <a:t>Attitude of both </a:t>
            </a:r>
            <a:r>
              <a:rPr lang="en-IN" spc="-5" dirty="0">
                <a:latin typeface="Times New Roman"/>
                <a:cs typeface="Times New Roman"/>
              </a:rPr>
              <a:t>parties </a:t>
            </a:r>
            <a:r>
              <a:rPr lang="en-IN" dirty="0">
                <a:latin typeface="Times New Roman"/>
                <a:cs typeface="Times New Roman"/>
              </a:rPr>
              <a:t>should be  </a:t>
            </a:r>
            <a:r>
              <a:rPr lang="en-IN" spc="-5" dirty="0">
                <a:latin typeface="Times New Roman"/>
                <a:cs typeface="Times New Roman"/>
              </a:rPr>
              <a:t>positive, </a:t>
            </a:r>
            <a:r>
              <a:rPr lang="en-IN" dirty="0" err="1">
                <a:latin typeface="Times New Roman"/>
                <a:cs typeface="Times New Roman"/>
              </a:rPr>
              <a:t>i</a:t>
            </a:r>
            <a:r>
              <a:rPr lang="en-IN" dirty="0">
                <a:latin typeface="Times New Roman"/>
                <a:cs typeface="Times New Roman"/>
              </a:rPr>
              <a:t> . e, </a:t>
            </a:r>
            <a:r>
              <a:rPr lang="en-IN" spc="-5" dirty="0">
                <a:latin typeface="Times New Roman"/>
                <a:cs typeface="Times New Roman"/>
              </a:rPr>
              <a:t>willingness </a:t>
            </a:r>
            <a:r>
              <a:rPr lang="en-IN" dirty="0">
                <a:latin typeface="Times New Roman"/>
                <a:cs typeface="Times New Roman"/>
              </a:rPr>
              <a:t>to </a:t>
            </a:r>
            <a:r>
              <a:rPr lang="en-IN" spc="-5" dirty="0">
                <a:latin typeface="Times New Roman"/>
                <a:cs typeface="Times New Roman"/>
              </a:rPr>
              <a:t>make </a:t>
            </a:r>
            <a:r>
              <a:rPr lang="en-IN" dirty="0">
                <a:latin typeface="Times New Roman"/>
                <a:cs typeface="Times New Roman"/>
              </a:rPr>
              <a:t>an </a:t>
            </a:r>
            <a:r>
              <a:rPr lang="en-IN" spc="-5" dirty="0">
                <a:latin typeface="Times New Roman"/>
                <a:cs typeface="Times New Roman"/>
              </a:rPr>
              <a:t>agreement </a:t>
            </a:r>
            <a:r>
              <a:rPr lang="en-IN" dirty="0">
                <a:latin typeface="Times New Roman"/>
                <a:cs typeface="Times New Roman"/>
              </a:rPr>
              <a:t>or</a:t>
            </a:r>
            <a:r>
              <a:rPr lang="en-IN" spc="-5" dirty="0">
                <a:latin typeface="Times New Roman"/>
                <a:cs typeface="Times New Roman"/>
              </a:rPr>
              <a:t> deal.</a:t>
            </a:r>
            <a:endParaRPr lang="en-IN" dirty="0">
              <a:latin typeface="Times New Roman"/>
              <a:cs typeface="Times New Roman"/>
            </a:endParaRPr>
          </a:p>
          <a:p>
            <a:pPr marL="286385" marR="5080" indent="-274320">
              <a:lnSpc>
                <a:spcPct val="103099"/>
              </a:lnSpc>
              <a:spcBef>
                <a:spcPts val="385"/>
              </a:spcBef>
              <a:buClr>
                <a:srgbClr val="0AD0D9"/>
              </a:buClr>
              <a:buSzPct val="81666"/>
              <a:buFont typeface="Wingdings"/>
              <a:buChar char=""/>
              <a:tabLst>
                <a:tab pos="286385" algn="l"/>
                <a:tab pos="287020" algn="l"/>
              </a:tabLst>
            </a:pPr>
            <a:r>
              <a:rPr lang="en-IN" sz="3600" u="heavy" spc="-245" dirty="0">
                <a:uFill>
                  <a:solidFill>
                    <a:srgbClr val="000000"/>
                  </a:solidFill>
                </a:uFill>
                <a:latin typeface="Lucida Handwriting"/>
                <a:cs typeface="Lucida Handwriting"/>
              </a:rPr>
              <a:t> </a:t>
            </a:r>
            <a:r>
              <a:rPr lang="en-IN" sz="3600" u="heavy" spc="-10" dirty="0">
                <a:uFill>
                  <a:solidFill>
                    <a:srgbClr val="000000"/>
                  </a:solidFill>
                </a:uFill>
                <a:latin typeface="Lucida Handwriting"/>
                <a:cs typeface="Lucida Handwriting"/>
              </a:rPr>
              <a:t>SUBJECTIVE </a:t>
            </a:r>
            <a:r>
              <a:rPr lang="en-IN" sz="3600" u="heavy" spc="-5" dirty="0">
                <a:uFill>
                  <a:solidFill>
                    <a:srgbClr val="000000"/>
                  </a:solidFill>
                </a:uFill>
                <a:latin typeface="Lucida Handwriting"/>
                <a:cs typeface="Lucida Handwriting"/>
              </a:rPr>
              <a:t>FACTORS</a:t>
            </a:r>
            <a:r>
              <a:rPr lang="en-IN" sz="3600" spc="-5" dirty="0">
                <a:latin typeface="Lucida Handwriting"/>
                <a:cs typeface="Lucida Handwriting"/>
              </a:rPr>
              <a:t>: </a:t>
            </a:r>
            <a:r>
              <a:rPr lang="en-IN" dirty="0">
                <a:latin typeface="Times New Roman"/>
                <a:cs typeface="Times New Roman"/>
              </a:rPr>
              <a:t>Like </a:t>
            </a:r>
            <a:r>
              <a:rPr lang="en-IN" spc="-5" dirty="0">
                <a:latin typeface="Times New Roman"/>
                <a:cs typeface="Times New Roman"/>
              </a:rPr>
              <a:t>relation </a:t>
            </a:r>
            <a:r>
              <a:rPr lang="en-IN" dirty="0">
                <a:latin typeface="Times New Roman"/>
                <a:cs typeface="Times New Roman"/>
              </a:rPr>
              <a:t>of two  </a:t>
            </a:r>
            <a:r>
              <a:rPr lang="en-IN" spc="-5" dirty="0">
                <a:latin typeface="Times New Roman"/>
                <a:cs typeface="Times New Roman"/>
              </a:rPr>
              <a:t>parties </a:t>
            </a:r>
            <a:r>
              <a:rPr lang="en-IN" dirty="0">
                <a:latin typeface="Times New Roman"/>
                <a:cs typeface="Times New Roman"/>
              </a:rPr>
              <a:t>involved, </a:t>
            </a:r>
            <a:r>
              <a:rPr lang="en-IN" spc="-5" dirty="0">
                <a:latin typeface="Times New Roman"/>
                <a:cs typeface="Times New Roman"/>
              </a:rPr>
              <a:t>status difference, information </a:t>
            </a:r>
            <a:r>
              <a:rPr lang="en-IN" dirty="0">
                <a:latin typeface="Times New Roman"/>
                <a:cs typeface="Times New Roman"/>
              </a:rPr>
              <a:t>&amp;  </a:t>
            </a:r>
            <a:r>
              <a:rPr lang="en-IN" spc="-5" dirty="0">
                <a:latin typeface="Times New Roman"/>
                <a:cs typeface="Times New Roman"/>
              </a:rPr>
              <a:t>expertise.</a:t>
            </a:r>
            <a:endParaRPr lang="en-IN" dirty="0">
              <a:latin typeface="Times New Roman"/>
              <a:cs typeface="Times New Roman"/>
            </a:endParaRPr>
          </a:p>
          <a:p>
            <a:pPr marL="0" indent="0">
              <a:buNone/>
            </a:pP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7</a:t>
            </a:fld>
            <a:endParaRPr lang="en-US">
              <a:solidFill>
                <a:srgbClr val="FFFFFF"/>
              </a:solidFill>
            </a:endParaRPr>
          </a:p>
        </p:txBody>
      </p:sp>
    </p:spTree>
    <p:extLst>
      <p:ext uri="{BB962C8B-B14F-4D97-AF65-F5344CB8AC3E}">
        <p14:creationId xmlns:p14="http://schemas.microsoft.com/office/powerpoint/2010/main" val="1201583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Negotiation Strategies</a:t>
            </a:r>
            <a:endParaRPr lang="en-IN" dirty="0"/>
          </a:p>
        </p:txBody>
      </p:sp>
      <p:sp>
        <p:nvSpPr>
          <p:cNvPr id="3" name="Content Placeholder 2"/>
          <p:cNvSpPr>
            <a:spLocks noGrp="1"/>
          </p:cNvSpPr>
          <p:nvPr>
            <p:ph idx="1"/>
          </p:nvPr>
        </p:nvSpPr>
        <p:spPr/>
        <p:txBody>
          <a:bodyPr/>
          <a:lstStyle/>
          <a:p>
            <a:r>
              <a:rPr lang="en-IN" dirty="0" smtClean="0"/>
              <a:t>Distributive Negotiation </a:t>
            </a:r>
          </a:p>
          <a:p>
            <a:pPr lvl="1"/>
            <a:r>
              <a:rPr lang="en-IN" dirty="0" smtClean="0"/>
              <a:t>The </a:t>
            </a:r>
            <a:r>
              <a:rPr lang="en-IN" dirty="0"/>
              <a:t>most distributive feature is that it operates under a zero sum game, that the gain made by one person is loss incurred by the other person</a:t>
            </a:r>
            <a:r>
              <a:rPr lang="en-IN" dirty="0" smtClean="0"/>
              <a:t>.</a:t>
            </a:r>
          </a:p>
          <a:p>
            <a:pPr lvl="1"/>
            <a:r>
              <a:rPr lang="en-IN" dirty="0" smtClean="0"/>
              <a:t> </a:t>
            </a:r>
            <a:r>
              <a:rPr lang="en-IN" dirty="0"/>
              <a:t>Each person involved in the negotiation defines ultimate point where the settlement will be made. </a:t>
            </a:r>
            <a:endParaRPr lang="en-IN" dirty="0" smtClean="0"/>
          </a:p>
          <a:p>
            <a:r>
              <a:rPr lang="en-IN" dirty="0" smtClean="0"/>
              <a:t>Integrative Negotiation </a:t>
            </a:r>
          </a:p>
          <a:p>
            <a:pPr lvl="1"/>
            <a:r>
              <a:rPr lang="en-IN" dirty="0" smtClean="0"/>
              <a:t>The </a:t>
            </a:r>
            <a:r>
              <a:rPr lang="en-IN" dirty="0"/>
              <a:t>characteristic feature of integrative bargaining is that it relies in win-win situation and therefore uses a collaborative model of conflict resolution. </a:t>
            </a:r>
            <a:endParaRPr lang="en-IN" dirty="0" smtClean="0"/>
          </a:p>
          <a:p>
            <a:pPr lvl="1"/>
            <a:r>
              <a:rPr lang="en-IN" dirty="0" smtClean="0"/>
              <a:t>Both </a:t>
            </a:r>
            <a:r>
              <a:rPr lang="en-IN" dirty="0"/>
              <a:t>parties involved in negotiation process jointly look at the problem, try to search for alternatives and try to evaluate them and reach a mutually acceptable decision or solution</a:t>
            </a:r>
            <a:r>
              <a:rPr lang="en-IN" dirty="0" smtClean="0"/>
              <a:t>.</a:t>
            </a:r>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8</a:t>
            </a:fld>
            <a:endParaRPr lang="en-US">
              <a:solidFill>
                <a:srgbClr val="FFFFFF"/>
              </a:solidFill>
            </a:endParaRPr>
          </a:p>
        </p:txBody>
      </p:sp>
    </p:spTree>
    <p:extLst>
      <p:ext uri="{BB962C8B-B14F-4D97-AF65-F5344CB8AC3E}">
        <p14:creationId xmlns:p14="http://schemas.microsoft.com/office/powerpoint/2010/main" val="2415540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Negotiation Strategies</a:t>
            </a:r>
            <a:endParaRPr lang="en-IN" dirty="0"/>
          </a:p>
        </p:txBody>
      </p:sp>
      <p:sp>
        <p:nvSpPr>
          <p:cNvPr id="3" name="Content Placeholder 2"/>
          <p:cNvSpPr>
            <a:spLocks noGrp="1"/>
          </p:cNvSpPr>
          <p:nvPr>
            <p:ph idx="1"/>
          </p:nvPr>
        </p:nvSpPr>
        <p:spPr/>
        <p:txBody>
          <a:bodyPr/>
          <a:lstStyle/>
          <a:p>
            <a:r>
              <a:rPr lang="en-IN" dirty="0" smtClean="0"/>
              <a:t>Distributive Negotiation (Competitive Tactics)</a:t>
            </a:r>
          </a:p>
          <a:p>
            <a:pPr lvl="1"/>
            <a:r>
              <a:rPr lang="en-IN" dirty="0" smtClean="0"/>
              <a:t>Strategies </a:t>
            </a:r>
            <a:r>
              <a:rPr lang="en-IN" dirty="0"/>
              <a:t>used in it are </a:t>
            </a:r>
            <a:endParaRPr lang="en-IN" dirty="0" smtClean="0"/>
          </a:p>
          <a:p>
            <a:pPr lvl="2"/>
            <a:r>
              <a:rPr lang="en-IN" dirty="0" smtClean="0"/>
              <a:t>I </a:t>
            </a:r>
            <a:r>
              <a:rPr lang="en-IN" dirty="0"/>
              <a:t>want it all </a:t>
            </a:r>
            <a:endParaRPr lang="en-IN" dirty="0" smtClean="0"/>
          </a:p>
          <a:p>
            <a:pPr lvl="2"/>
            <a:r>
              <a:rPr lang="en-IN" dirty="0" smtClean="0"/>
              <a:t>Time </a:t>
            </a:r>
            <a:r>
              <a:rPr lang="en-IN" dirty="0"/>
              <a:t>wrap </a:t>
            </a:r>
            <a:endParaRPr lang="en-IN" dirty="0" smtClean="0"/>
          </a:p>
          <a:p>
            <a:pPr lvl="2"/>
            <a:r>
              <a:rPr lang="en-IN" dirty="0" smtClean="0"/>
              <a:t>Challenge</a:t>
            </a:r>
          </a:p>
          <a:p>
            <a:r>
              <a:rPr lang="en-IN" dirty="0" smtClean="0"/>
              <a:t>Integrative Negotiation  (Cooperative Tactics)</a:t>
            </a:r>
          </a:p>
          <a:p>
            <a:pPr lvl="1"/>
            <a:r>
              <a:rPr lang="en-IN" dirty="0" smtClean="0"/>
              <a:t>Strategies </a:t>
            </a:r>
            <a:r>
              <a:rPr lang="en-IN" dirty="0"/>
              <a:t>used in it are </a:t>
            </a:r>
            <a:endParaRPr lang="en-IN" dirty="0" smtClean="0"/>
          </a:p>
          <a:p>
            <a:pPr lvl="2"/>
            <a:r>
              <a:rPr lang="en-IN" dirty="0" smtClean="0"/>
              <a:t>Focus </a:t>
            </a:r>
            <a:r>
              <a:rPr lang="en-IN" dirty="0"/>
              <a:t>on interests and not position </a:t>
            </a:r>
            <a:endParaRPr lang="en-IN" dirty="0" smtClean="0"/>
          </a:p>
          <a:p>
            <a:pPr lvl="2"/>
            <a:r>
              <a:rPr lang="en-IN" dirty="0" smtClean="0"/>
              <a:t>Separate </a:t>
            </a:r>
            <a:r>
              <a:rPr lang="en-IN" dirty="0"/>
              <a:t>the people from the problem </a:t>
            </a:r>
            <a:endParaRPr lang="en-IN" dirty="0" smtClean="0"/>
          </a:p>
          <a:p>
            <a:pPr lvl="2"/>
            <a:r>
              <a:rPr lang="en-IN" dirty="0" smtClean="0"/>
              <a:t>Insist </a:t>
            </a:r>
            <a:r>
              <a:rPr lang="en-IN" dirty="0"/>
              <a:t>on using objective criteria </a:t>
            </a:r>
            <a:endParaRPr lang="en-IN" dirty="0" smtClean="0"/>
          </a:p>
          <a:p>
            <a:pPr lvl="2"/>
            <a:r>
              <a:rPr lang="en-IN" dirty="0" smtClean="0"/>
              <a:t>Invest </a:t>
            </a:r>
            <a:r>
              <a:rPr lang="en-IN" dirty="0"/>
              <a:t>option for mutual gains</a:t>
            </a:r>
          </a:p>
          <a:p>
            <a:endParaRPr lang="en-IN" dirty="0"/>
          </a:p>
        </p:txBody>
      </p:sp>
      <p:sp>
        <p:nvSpPr>
          <p:cNvPr id="4" name="Date Placeholder 3"/>
          <p:cNvSpPr>
            <a:spLocks noGrp="1"/>
          </p:cNvSpPr>
          <p:nvPr>
            <p:ph type="dt" sz="half" idx="10"/>
          </p:nvPr>
        </p:nvSpPr>
        <p:spPr/>
        <p:txBody>
          <a:bodyPr/>
          <a:lstStyle/>
          <a:p>
            <a:pPr>
              <a:defRPr/>
            </a:pPr>
            <a:fld id="{5E4AD047-73D5-461C-8EC7-AF8E79B1D8CA}" type="datetime5">
              <a:rPr lang="en-IN" smtClean="0">
                <a:solidFill>
                  <a:srgbClr val="FFFFFF"/>
                </a:solidFill>
              </a:rPr>
              <a:pPr>
                <a:defRPr/>
              </a:pPr>
              <a:t>3-Jan-22</a:t>
            </a:fld>
            <a:endParaRPr lang="en-US" dirty="0">
              <a:solidFill>
                <a:srgbClr val="FFFFFF"/>
              </a:solidFill>
            </a:endParaRPr>
          </a:p>
        </p:txBody>
      </p:sp>
      <p:sp>
        <p:nvSpPr>
          <p:cNvPr id="5" name="Slide Number Placeholder 4"/>
          <p:cNvSpPr>
            <a:spLocks noGrp="1"/>
          </p:cNvSpPr>
          <p:nvPr>
            <p:ph type="sldNum" sz="quarter" idx="12"/>
          </p:nvPr>
        </p:nvSpPr>
        <p:spPr/>
        <p:txBody>
          <a:bodyPr/>
          <a:lstStyle/>
          <a:p>
            <a:pPr>
              <a:defRPr/>
            </a:pPr>
            <a:fld id="{2A66A362-4403-4718-B072-B01303837876}" type="slidenum">
              <a:rPr lang="en-US" smtClean="0">
                <a:solidFill>
                  <a:srgbClr val="FFFFFF"/>
                </a:solidFill>
              </a:rPr>
              <a:pPr>
                <a:defRPr/>
              </a:pPr>
              <a:t>9</a:t>
            </a:fld>
            <a:endParaRPr lang="en-US">
              <a:solidFill>
                <a:srgbClr val="FFFFFF"/>
              </a:solidFill>
            </a:endParaRPr>
          </a:p>
        </p:txBody>
      </p:sp>
    </p:spTree>
    <p:extLst>
      <p:ext uri="{BB962C8B-B14F-4D97-AF65-F5344CB8AC3E}">
        <p14:creationId xmlns:p14="http://schemas.microsoft.com/office/powerpoint/2010/main" val="28509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6271</TotalTime>
  <Words>1842</Words>
  <Application>Microsoft Office PowerPoint</Application>
  <PresentationFormat>Custom</PresentationFormat>
  <Paragraphs>275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Default Design</vt:lpstr>
      <vt:lpstr>PowerPoint Presentation</vt:lpstr>
      <vt:lpstr>INTRODUCTION</vt:lpstr>
      <vt:lpstr>DEFINITIONS OF NEGOTIATION</vt:lpstr>
      <vt:lpstr>DEFINITIONS OF NEGOTIATION</vt:lpstr>
      <vt:lpstr>NATURE OF NEGOTIATION</vt:lpstr>
      <vt:lpstr>P’s OF NEGOTIATION</vt:lpstr>
      <vt:lpstr>FACTORS AFFECTING NEGOTIATION</vt:lpstr>
      <vt:lpstr>Negotiation Strategies</vt:lpstr>
      <vt:lpstr>Negotiation Strategies</vt:lpstr>
      <vt:lpstr>Distributive vs Integrative Bargaining</vt:lpstr>
      <vt:lpstr>Bargaining Zone</vt:lpstr>
      <vt:lpstr>Staking Out the Bargaining Zone</vt:lpstr>
      <vt:lpstr>Importance of Negotiation</vt:lpstr>
      <vt:lpstr>Importance of Negotiation</vt:lpstr>
      <vt:lpstr>Negotiation Process</vt:lpstr>
      <vt:lpstr>Negotiation 5 Step Process</vt:lpstr>
      <vt:lpstr>Negotiation Process</vt:lpstr>
      <vt:lpstr>PowerPoint Presentation</vt:lpstr>
      <vt:lpstr>Negotiation Process</vt:lpstr>
      <vt:lpstr>Negotiation Process</vt:lpstr>
      <vt:lpstr>Roles and Function of Third Party Negotiations (Conflict Resolution)</vt:lpstr>
      <vt:lpstr>PowerPoint Presentation</vt:lpstr>
      <vt:lpstr>PowerPoint Presentation</vt:lpstr>
      <vt:lpstr>SEVEN ELEMENTS OF EFFECTIVE NEGOTIATIONS</vt:lpstr>
      <vt:lpstr>Relationships</vt:lpstr>
      <vt:lpstr>Communication</vt:lpstr>
      <vt:lpstr>INTERESTS</vt:lpstr>
      <vt:lpstr>OPTIONS</vt:lpstr>
      <vt:lpstr>ALTERNATIVES</vt:lpstr>
      <vt:lpstr>LEGITIMACY</vt:lpstr>
      <vt:lpstr>COMMITMENT</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Oxidation of Organic Compounds using Nanomaterial Based Technologies</dc:title>
  <dc:creator>Gautham Jegadeesan</dc:creator>
  <cp:lastModifiedBy>Windows User</cp:lastModifiedBy>
  <cp:revision>608</cp:revision>
  <dcterms:created xsi:type="dcterms:W3CDTF">2015-02-25T10:23:39Z</dcterms:created>
  <dcterms:modified xsi:type="dcterms:W3CDTF">2022-01-03T03:23:05Z</dcterms:modified>
</cp:coreProperties>
</file>