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320" r:id="rId2"/>
    <p:sldId id="304" r:id="rId3"/>
    <p:sldId id="305" r:id="rId4"/>
    <p:sldId id="306" r:id="rId5"/>
    <p:sldId id="308" r:id="rId6"/>
    <p:sldId id="310" r:id="rId7"/>
    <p:sldId id="311" r:id="rId8"/>
    <p:sldId id="312" r:id="rId9"/>
    <p:sldId id="313" r:id="rId10"/>
    <p:sldId id="314" r:id="rId11"/>
    <p:sldId id="321" r:id="rId12"/>
    <p:sldId id="322" r:id="rId13"/>
    <p:sldId id="323" r:id="rId14"/>
  </p:sldIdLst>
  <p:sldSz cx="10691813" cy="7561263"/>
  <p:notesSz cx="7315200" cy="9601200"/>
  <p:defaultTextStyle>
    <a:defPPr>
      <a:defRPr lang="en-US"/>
    </a:defPPr>
    <a:lvl1pPr marL="0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2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E7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803" autoAdjust="0"/>
  </p:normalViewPr>
  <p:slideViewPr>
    <p:cSldViewPr>
      <p:cViewPr varScale="1">
        <p:scale>
          <a:sx n="76" d="100"/>
          <a:sy n="76" d="100"/>
        </p:scale>
        <p:origin x="-1262" y="-77"/>
      </p:cViewPr>
      <p:guideLst>
        <p:guide orient="horz" pos="2160"/>
        <p:guide orient="horz" pos="2382"/>
        <p:guide pos="2880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298"/>
    </p:cViewPr>
  </p:sorterViewPr>
  <p:notesViewPr>
    <p:cSldViewPr>
      <p:cViewPr varScale="1">
        <p:scale>
          <a:sx n="54" d="100"/>
          <a:sy n="54" d="100"/>
        </p:scale>
        <p:origin x="2784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CBAC3D-EBEE-4820-8663-E793D90DB177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E38153-F5C3-43E9-B1B3-6820974F76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2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5B566A5-67C5-4E3E-9C6E-79469278F95F}" type="datetimeFigureOut">
              <a:rPr lang="en-IN" smtClean="0"/>
              <a:pPr/>
              <a:t>13-01-2021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FD433C-C65C-4D37-94B3-5A547A2C39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rgbClr val="3A392F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rgbClr val="3A392F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rgbClr val="3A392F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rgbClr val="3A392F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rgbClr val="3A392F"/>
                </a:solidFill>
                <a:latin typeface="Times New Roman" pitchFamily="18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3A392F"/>
                </a:solidFill>
                <a:latin typeface="Times New Roman" pitchFamily="18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3A392F"/>
                </a:solidFill>
                <a:latin typeface="Times New Roman" pitchFamily="18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3A392F"/>
                </a:solidFill>
                <a:latin typeface="Times New Roman" pitchFamily="18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3A392F"/>
                </a:solidFill>
                <a:latin typeface="Times New Roman" pitchFamily="18" charset="0"/>
              </a:defRPr>
            </a:lvl9pPr>
          </a:lstStyle>
          <a:p>
            <a:fld id="{E201F12C-9493-4F5D-AA81-937A044BC285}" type="slidenum">
              <a:rPr lang="en-US" sz="1300">
                <a:solidFill>
                  <a:schemeClr val="tx1"/>
                </a:solidFill>
                <a:latin typeface="Times" charset="0"/>
              </a:rPr>
              <a:pPr/>
              <a:t>5</a:t>
            </a:fld>
            <a:endParaRPr lang="en-US" sz="13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98" tIns="45309" rIns="92298" bIns="45309"/>
          <a:lstStyle/>
          <a:p>
            <a:pPr eaLnBrk="1" hangingPunct="1"/>
            <a:endParaRPr lang="en-AU" smtClean="0"/>
          </a:p>
        </p:txBody>
      </p:sp>
      <p:sp>
        <p:nvSpPr>
          <p:cNvPr id="256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96AE83C-BDC2-4999-9892-F47DF4FE1788}" type="slidenum">
              <a:rPr lang="en-US" sz="1300" b="0">
                <a:latin typeface="Times New Roman" pitchFamily="18" charset="0"/>
              </a:rPr>
              <a:pPr eaLnBrk="1" hangingPunct="1"/>
              <a:t>6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BA5DA5B-C39E-4D27-BA6B-AE5F0DF3F524}" type="slidenum">
              <a:rPr lang="en-US" sz="1300" b="0">
                <a:latin typeface="Times New Roman" pitchFamily="18" charset="0"/>
              </a:rPr>
              <a:pPr eaLnBrk="1" hangingPunct="1"/>
              <a:t>7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892BA0-B7B2-4E64-8820-2146F6C8E14F}" type="slidenum">
              <a:rPr lang="en-US" sz="1300" b="0">
                <a:latin typeface="Times New Roman" pitchFamily="18" charset="0"/>
              </a:rPr>
              <a:pPr eaLnBrk="1" hangingPunct="1"/>
              <a:t>8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992B2-05E1-4C3B-B8CF-65F298F469F3}" type="slidenum">
              <a:rPr lang="en-US" sz="1300" b="0">
                <a:latin typeface="Times New Roman" pitchFamily="18" charset="0"/>
              </a:rPr>
              <a:pPr eaLnBrk="1" hangingPunct="1"/>
              <a:t>9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1618C0-93BB-4854-A019-F226C9C9A99C}" type="slidenum">
              <a:rPr lang="en-US" sz="1300" b="0">
                <a:latin typeface="Times New Roman" pitchFamily="18" charset="0"/>
              </a:rPr>
              <a:pPr eaLnBrk="1" hangingPunct="1"/>
              <a:t>10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6931158"/>
            <a:ext cx="10691813" cy="672112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356394" y="2211181"/>
            <a:ext cx="9979025" cy="29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Template for Preparing Presentation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 2</a:t>
            </a:r>
            <a:endParaRPr lang="en-US" sz="2700" b="0" i="0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700" b="0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SASTRA University</a:t>
            </a: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2791751" y="7043177"/>
            <a:ext cx="5078611" cy="5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7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7987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7" y="1092183"/>
            <a:ext cx="10335419" cy="5838975"/>
          </a:xfrm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/>
            </a:lvl1pPr>
            <a:lvl2pPr>
              <a:lnSpc>
                <a:spcPts val="3600"/>
              </a:lnSpc>
              <a:spcBef>
                <a:spcPts val="0"/>
              </a:spcBef>
              <a:defRPr/>
            </a:lvl2pPr>
            <a:lvl3pPr>
              <a:lnSpc>
                <a:spcPts val="3600"/>
              </a:lnSpc>
              <a:spcBef>
                <a:spcPts val="0"/>
              </a:spcBef>
              <a:defRPr/>
            </a:lvl3pPr>
            <a:lvl4pPr>
              <a:lnSpc>
                <a:spcPts val="3600"/>
              </a:lnSpc>
              <a:spcBef>
                <a:spcPts val="0"/>
              </a:spcBef>
              <a:defRPr/>
            </a:lvl4pPr>
            <a:lvl5pPr>
              <a:lnSpc>
                <a:spcPts val="36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9412" y="7225205"/>
            <a:ext cx="1425575" cy="30405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13-Jan-21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87" y="130226"/>
            <a:ext cx="603641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3345" y="7225205"/>
            <a:ext cx="1521071" cy="273047"/>
          </a:xfrm>
        </p:spPr>
        <p:txBody>
          <a:bodyPr/>
          <a:lstStyle/>
          <a:p>
            <a:pPr>
              <a:defRPr/>
            </a:pPr>
            <a:fld id="{895465C8-0E71-406C-9EDF-6DC9EB482070}" type="datetime5">
              <a:rPr lang="en-IN" sz="1400" smtClean="0">
                <a:solidFill>
                  <a:srgbClr val="FFFFFF"/>
                </a:solidFill>
              </a:rPr>
              <a:pPr>
                <a:defRPr/>
              </a:pPr>
              <a:t>13-Jan-21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1748" y="1061161"/>
            <a:ext cx="5051250" cy="5996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435005" y="1054700"/>
            <a:ext cx="5051250" cy="6002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86" y="672112"/>
            <a:ext cx="9088041" cy="1260211"/>
          </a:xfrm>
          <a:prstGeom prst="rect">
            <a:avLst/>
          </a:prstGeom>
        </p:spPr>
        <p:txBody>
          <a:bodyPr lIns="104296" tIns="52148" rIns="104296" bIns="52148"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62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7144692"/>
            <a:ext cx="10691813" cy="462077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7" y="1050176"/>
            <a:ext cx="10335419" cy="583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0" y="911213"/>
            <a:ext cx="10691813" cy="132386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550" y="7204203"/>
            <a:ext cx="1521071" cy="35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73934C-5A8E-4307-8577-739A068507F4}" type="datetime5">
              <a:rPr lang="en-IN" sz="1400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13-Jan-21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311" y="7225206"/>
            <a:ext cx="2494756" cy="3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A66A362-4403-4718-B072-B01303837876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8028"/>
          <a:stretch/>
        </p:blipFill>
        <p:spPr bwMode="auto">
          <a:xfrm>
            <a:off x="0" y="83297"/>
            <a:ext cx="2834179" cy="8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2791751" y="7130629"/>
            <a:ext cx="5078611" cy="5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482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1042965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564447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2085929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91112" indent="-391112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409" indent="-325926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 sz="2700">
          <a:solidFill>
            <a:srgbClr val="000097"/>
          </a:solidFill>
          <a:latin typeface="+mn-lt"/>
        </a:defRPr>
      </a:lvl2pPr>
      <a:lvl3pPr marL="1303706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Wingdings" pitchFamily="2" charset="2"/>
        <a:buChar char="ü"/>
        <a:defRPr sz="2300">
          <a:solidFill>
            <a:schemeClr val="tx1"/>
          </a:solidFill>
          <a:latin typeface="+mn-lt"/>
        </a:defRPr>
      </a:lvl3pPr>
      <a:lvl4pPr marL="1825188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97"/>
          </a:solidFill>
          <a:latin typeface="+mn-lt"/>
        </a:defRPr>
      </a:lvl4pPr>
      <a:lvl5pPr marL="2346670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868153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3389635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911117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4432600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8D96D8-C2D3-4777-B48F-C78F8EAE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Organisational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Behaviour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Topic: </a:t>
            </a:r>
            <a:r>
              <a:rPr lang="en-US" b="1" dirty="0" smtClean="0">
                <a:solidFill>
                  <a:srgbClr val="C00000"/>
                </a:solidFill>
              </a:rPr>
              <a:t>Politics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Dr. C. Vijaya Banu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Associate Professor , School of Management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SASTRA Deemed University, Thanjavur – 613 401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vijayabanu@mba.sastra.edu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E78F1E-BCE3-4B91-B0B3-00747DF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198" y="7225206"/>
            <a:ext cx="1446790" cy="30405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4-11-2020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DE906A-E1B5-4D32-8332-A3EC40A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5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90985" y="7123690"/>
            <a:ext cx="3920331" cy="2695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/>
              <a:t>© 2007 Prentice Hall Inc. All rights reserved.</a:t>
            </a: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1886" y="199232"/>
            <a:ext cx="9088041" cy="17330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          Impression Management (IM)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blackWhite">
          <a:xfrm>
            <a:off x="5969596" y="1680281"/>
            <a:ext cx="3653036" cy="4704786"/>
          </a:xfrm>
          <a:prstGeom prst="rect">
            <a:avLst/>
          </a:prstGeom>
          <a:solidFill>
            <a:srgbClr val="CC66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312889" tIns="52148" rIns="104296" bIns="52148" anchor="ctr"/>
          <a:lstStyle/>
          <a:p>
            <a:pPr marL="253498" indent="-253498">
              <a:spcBef>
                <a:spcPct val="50000"/>
              </a:spcBef>
              <a:defRPr/>
            </a:pPr>
            <a:r>
              <a:rPr lang="en-US" sz="2700" dirty="0">
                <a:solidFill>
                  <a:srgbClr val="FFFFCC"/>
                </a:solidFill>
              </a:rPr>
              <a:t>IM Techniques</a:t>
            </a:r>
            <a:r>
              <a:rPr lang="en-US" sz="2300" dirty="0">
                <a:solidFill>
                  <a:srgbClr val="FFFFCC"/>
                </a:solidFill>
              </a:rPr>
              <a:t>: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>
                <a:solidFill>
                  <a:schemeClr val="accent3"/>
                </a:solidFill>
              </a:rPr>
              <a:t>Conformity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>
                <a:solidFill>
                  <a:schemeClr val="accent3"/>
                </a:solidFill>
              </a:rPr>
              <a:t>Excuses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>
                <a:solidFill>
                  <a:schemeClr val="accent3"/>
                </a:solidFill>
              </a:rPr>
              <a:t>Apologies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>
                <a:solidFill>
                  <a:schemeClr val="accent3"/>
                </a:solidFill>
              </a:rPr>
              <a:t>Self-Promotion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>
                <a:solidFill>
                  <a:schemeClr val="accent3"/>
                </a:solidFill>
              </a:rPr>
              <a:t>Flattery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>
                <a:solidFill>
                  <a:schemeClr val="accent3"/>
                </a:solidFill>
              </a:rPr>
              <a:t>Favors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>
                <a:solidFill>
                  <a:schemeClr val="accent3"/>
                </a:solidFill>
              </a:rPr>
              <a:t>Association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103696" y="1464994"/>
            <a:ext cx="4544021" cy="239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Impression Management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The process by which individuals attempt to </a:t>
            </a:r>
            <a:r>
              <a:rPr lang="en-US" sz="2700" dirty="0">
                <a:solidFill>
                  <a:srgbClr val="800000"/>
                </a:solidFill>
                <a:latin typeface="Tahoma" pitchFamily="34" charset="0"/>
              </a:rPr>
              <a:t>control the impression others form of them.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801886" y="5681449"/>
            <a:ext cx="4811316" cy="102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/>
          <a:p>
            <a:r>
              <a:rPr lang="en-US" sz="1000" i="1"/>
              <a:t>Source: </a:t>
            </a:r>
            <a:r>
              <a:rPr lang="en-US" sz="1000"/>
              <a:t>Based on B. R. Schlenker, </a:t>
            </a:r>
            <a:r>
              <a:rPr lang="en-US" sz="1000" i="1"/>
              <a:t>Impression Management </a:t>
            </a:r>
            <a:r>
              <a:rPr lang="en-US" sz="1000"/>
              <a:t>(Monterey, CA: Brooks/Cole, 1980); W. L. Gardner and M. J. Martinko, “Impression Management in Organizations,” </a:t>
            </a:r>
            <a:r>
              <a:rPr lang="en-US" sz="1000" i="1"/>
              <a:t>Journal of Management</a:t>
            </a:r>
            <a:r>
              <a:rPr lang="en-US" sz="1000"/>
              <a:t>, June 1988, p. 332; and R. B. Cialdini, “Indirect Tactics of Image Management Beyond Basking,” in R. A. Giacalone and P. Rosenfeld (eds.), </a:t>
            </a:r>
            <a:r>
              <a:rPr lang="en-US" sz="1000" i="1"/>
              <a:t>Impression Management in the Organization </a:t>
            </a:r>
            <a:r>
              <a:rPr lang="en-US" sz="1000"/>
              <a:t>(Hillsdale, NJ: Lawrence Erlbaum Associates, 1989), pp. 45–71.</a:t>
            </a:r>
          </a:p>
        </p:txBody>
      </p:sp>
    </p:spTree>
    <p:extLst>
      <p:ext uri="{BB962C8B-B14F-4D97-AF65-F5344CB8AC3E}">
        <p14:creationId xmlns:p14="http://schemas.microsoft.com/office/powerpoint/2010/main" val="39590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106" y="2256631"/>
            <a:ext cx="9088041" cy="1260211"/>
          </a:xfrm>
        </p:spPr>
        <p:txBody>
          <a:bodyPr/>
          <a:lstStyle/>
          <a:p>
            <a:r>
              <a:rPr lang="en-US" dirty="0"/>
              <a:t>Is A Political Action </a:t>
            </a:r>
            <a:r>
              <a:rPr lang="en-US" dirty="0" smtClean="0"/>
              <a:t> or </a:t>
            </a:r>
            <a:r>
              <a:rPr lang="en-US" dirty="0" smtClean="0"/>
              <a:t>behavior </a:t>
            </a:r>
            <a:r>
              <a:rPr lang="en-US" dirty="0" smtClean="0"/>
              <a:t>Ethical</a:t>
            </a:r>
            <a:r>
              <a:rPr lang="en-US" dirty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94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906" y="2866231"/>
            <a:ext cx="9088041" cy="1260211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When you go to work, what three things can you </a:t>
            </a:r>
            <a:r>
              <a:rPr lang="en-US" dirty="0" smtClean="0">
                <a:cs typeface="Times New Roman" pitchFamily="18" charset="0"/>
              </a:rPr>
              <a:t>do avoid politics?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87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8306" y="0"/>
            <a:ext cx="8326041" cy="126021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Controlling Political Behavior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702300" y="5376898"/>
            <a:ext cx="2583855" cy="1008168"/>
          </a:xfrm>
          <a:prstGeom prst="rect">
            <a:avLst/>
          </a:prstGeom>
          <a:solidFill>
            <a:srgbClr val="003D3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Peer Pressure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Against Politics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702300" y="1848309"/>
            <a:ext cx="2583855" cy="1008168"/>
          </a:xfrm>
          <a:prstGeom prst="rect">
            <a:avLst/>
          </a:prstGeom>
          <a:solidFill>
            <a:srgbClr val="6633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04296" tIns="52148" rIns="104296" bIns="52148" anchor="ctr"/>
          <a:lstStyle/>
          <a:p>
            <a:pPr>
              <a:lnSpc>
                <a:spcPct val="85000"/>
              </a:lnSpc>
              <a:defRPr/>
            </a:pPr>
            <a:r>
              <a:rPr lang="en-US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Remove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Political Norms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603772" y="4200702"/>
            <a:ext cx="2583855" cy="1008168"/>
          </a:xfrm>
          <a:prstGeom prst="rect">
            <a:avLst/>
          </a:prstGeom>
          <a:solidFill>
            <a:srgbClr val="6600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Free Flowing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Information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603772" y="5376898"/>
            <a:ext cx="2583855" cy="1008168"/>
          </a:xfrm>
          <a:prstGeom prst="rect">
            <a:avLst/>
          </a:prstGeom>
          <a:solidFill>
            <a:srgbClr val="3333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85000"/>
              </a:lnSpc>
              <a:defRPr/>
            </a:pPr>
            <a:r>
              <a:rPr lang="en-US" altLang="en-US" sz="2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Manage Change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Effectively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603772" y="1848309"/>
            <a:ext cx="2583855" cy="1008168"/>
          </a:xfrm>
          <a:prstGeom prst="rect">
            <a:avLst/>
          </a:prstGeom>
          <a:solidFill>
            <a:srgbClr val="99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Provide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Sufficient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Resources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603772" y="3024505"/>
            <a:ext cx="2583855" cy="1008168"/>
          </a:xfrm>
          <a:prstGeom prst="rect">
            <a:avLst/>
          </a:prstGeom>
          <a:solidFill>
            <a:srgbClr val="9933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Introduce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Clear Rules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702300" y="3024505"/>
            <a:ext cx="2583855" cy="1008168"/>
          </a:xfrm>
          <a:prstGeom prst="rect">
            <a:avLst/>
          </a:prstGeom>
          <a:solidFill>
            <a:srgbClr val="0000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Hire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Low-Politics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Employees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5702300" y="4200702"/>
            <a:ext cx="2583855" cy="1008168"/>
          </a:xfrm>
          <a:prstGeom prst="rect">
            <a:avLst/>
          </a:prstGeom>
          <a:solidFill>
            <a:srgbClr val="4E009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Increase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Opportunities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2145506" y="6752431"/>
            <a:ext cx="7848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Video link   :  https</a:t>
            </a:r>
            <a:r>
              <a:rPr lang="en-IN" dirty="0"/>
              <a:t>://youtu.be/l8iMvD47VNg</a:t>
            </a:r>
          </a:p>
        </p:txBody>
      </p:sp>
    </p:spTree>
    <p:extLst>
      <p:ext uri="{BB962C8B-B14F-4D97-AF65-F5344CB8AC3E}">
        <p14:creationId xmlns:p14="http://schemas.microsoft.com/office/powerpoint/2010/main" val="141928368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autoUpdateAnimBg="0"/>
      <p:bldP spid="50180" grpId="0" animBg="1" autoUpdateAnimBg="0"/>
      <p:bldP spid="50181" grpId="0" animBg="1" autoUpdateAnimBg="0"/>
      <p:bldP spid="50182" grpId="0" animBg="1" autoUpdateAnimBg="0"/>
      <p:bldP spid="50183" grpId="0" animBg="1" autoUpdateAnimBg="0"/>
      <p:bldP spid="50184" grpId="0" animBg="1" autoUpdateAnimBg="0"/>
      <p:bldP spid="50185" grpId="0" animBg="1" autoUpdateAnimBg="0"/>
      <p:bldP spid="5018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Organizational Politics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06" y="1799431"/>
            <a:ext cx="9525000" cy="5240375"/>
          </a:xfrm>
        </p:spPr>
        <p:txBody>
          <a:bodyPr/>
          <a:lstStyle/>
          <a:p>
            <a:r>
              <a:rPr lang="en-US" sz="2700" dirty="0"/>
              <a:t>Attempts to influence others </a:t>
            </a:r>
            <a:r>
              <a:rPr lang="en-US" sz="2700" dirty="0">
                <a:cs typeface="Times" charset="0"/>
              </a:rPr>
              <a:t>using discretionary behaviors to promote personal objectives</a:t>
            </a:r>
            <a:endParaRPr lang="en-US" sz="2700" dirty="0"/>
          </a:p>
          <a:p>
            <a:pPr lvl="1"/>
            <a:r>
              <a:rPr lang="en-US" sz="2300" dirty="0"/>
              <a:t>Discretionary behaviors -- neither </a:t>
            </a:r>
            <a:r>
              <a:rPr lang="en-US" sz="2300" dirty="0">
                <a:solidFill>
                  <a:srgbClr val="FF0000"/>
                </a:solidFill>
              </a:rPr>
              <a:t>explicitly prescribed nor prohibited</a:t>
            </a:r>
          </a:p>
          <a:p>
            <a:pPr>
              <a:spcBef>
                <a:spcPct val="100000"/>
              </a:spcBef>
            </a:pPr>
            <a:r>
              <a:rPr lang="en-US" sz="2700" dirty="0">
                <a:solidFill>
                  <a:srgbClr val="FF0000"/>
                </a:solidFill>
              </a:rPr>
              <a:t>Politics may be good or bad for the organization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756133230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2851150" y="2520421"/>
            <a:ext cx="5167710" cy="3276547"/>
          </a:xfrm>
          <a:prstGeom prst="ellipse">
            <a:avLst/>
          </a:prstGeom>
          <a:solidFill>
            <a:srgbClr val="3A392F"/>
          </a:solidFill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defRPr/>
            </a:pPr>
            <a:r>
              <a:rPr lang="en-AU" sz="3200" b="1" dirty="0">
                <a:solidFill>
                  <a:srgbClr val="EDE59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Types of</a:t>
            </a:r>
          </a:p>
          <a:p>
            <a:pPr>
              <a:defRPr/>
            </a:pPr>
            <a:r>
              <a:rPr lang="en-AU" sz="3200" b="1" dirty="0">
                <a:solidFill>
                  <a:srgbClr val="EDE59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Organizational</a:t>
            </a:r>
          </a:p>
          <a:p>
            <a:pPr>
              <a:defRPr/>
            </a:pPr>
            <a:r>
              <a:rPr lang="en-AU" sz="3200" b="1" dirty="0">
                <a:solidFill>
                  <a:srgbClr val="EDE59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Politics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316559" y="1680280"/>
            <a:ext cx="2405658" cy="1260211"/>
          </a:xfrm>
          <a:prstGeom prst="rect">
            <a:avLst/>
          </a:prstGeom>
          <a:solidFill>
            <a:srgbClr val="003D3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Managing</a:t>
            </a:r>
          </a:p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impressions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147792" y="1680280"/>
            <a:ext cx="2405658" cy="1260211"/>
          </a:xfrm>
          <a:prstGeom prst="rect">
            <a:avLst/>
          </a:prstGeom>
          <a:solidFill>
            <a:srgbClr val="003D3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Attacking and</a:t>
            </a:r>
          </a:p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blaming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158280" y="3444575"/>
            <a:ext cx="2405658" cy="1260211"/>
          </a:xfrm>
          <a:prstGeom prst="rect">
            <a:avLst/>
          </a:prstGeom>
          <a:solidFill>
            <a:srgbClr val="003D3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Creating</a:t>
            </a:r>
          </a:p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obligations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405658" y="5124856"/>
            <a:ext cx="2405658" cy="1260211"/>
          </a:xfrm>
          <a:prstGeom prst="rect">
            <a:avLst/>
          </a:prstGeom>
          <a:solidFill>
            <a:srgbClr val="003D3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Cultivating</a:t>
            </a:r>
          </a:p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networks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title"/>
          </p:nvPr>
        </p:nvSpPr>
        <p:spPr>
          <a:xfrm>
            <a:off x="801886" y="-105568"/>
            <a:ext cx="9088041" cy="761999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         Types of Organizational Politics</a:t>
            </a:r>
            <a:endParaRPr lang="en-US" dirty="0" smtClean="0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7216974" y="3360561"/>
            <a:ext cx="2405658" cy="1260211"/>
          </a:xfrm>
          <a:prstGeom prst="rect">
            <a:avLst/>
          </a:prstGeom>
          <a:solidFill>
            <a:srgbClr val="003D3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90000"/>
              </a:lnSpc>
              <a:defRPr/>
            </a:pPr>
            <a:r>
              <a:rPr 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Controlling</a:t>
            </a:r>
            <a:endParaRPr lang="en-AU" sz="25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information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147792" y="5124856"/>
            <a:ext cx="2405658" cy="1260211"/>
          </a:xfrm>
          <a:prstGeom prst="rect">
            <a:avLst/>
          </a:prstGeom>
          <a:solidFill>
            <a:srgbClr val="003D3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Forming</a:t>
            </a:r>
            <a:b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coalitions</a:t>
            </a:r>
          </a:p>
        </p:txBody>
      </p:sp>
    </p:spTree>
    <p:extLst>
      <p:ext uri="{BB962C8B-B14F-4D97-AF65-F5344CB8AC3E}">
        <p14:creationId xmlns:p14="http://schemas.microsoft.com/office/powerpoint/2010/main" val="2971952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 autoUpdateAnimBg="0"/>
      <p:bldP spid="48132" grpId="0" animBg="1" autoUpdateAnimBg="0"/>
      <p:bldP spid="48133" grpId="0" animBg="1" autoUpdateAnimBg="0"/>
      <p:bldP spid="48134" grpId="0" animBg="1" autoUpdateAnimBg="0"/>
      <p:bldP spid="48136" grpId="0" animBg="1" autoUpdateAnimBg="0"/>
      <p:bldP spid="4813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2"/>
          <p:cNvSpPr>
            <a:spLocks noChangeArrowheads="1"/>
          </p:cNvSpPr>
          <p:nvPr/>
        </p:nvSpPr>
        <p:spPr bwMode="auto">
          <a:xfrm>
            <a:off x="2851150" y="2520421"/>
            <a:ext cx="5167710" cy="3276547"/>
          </a:xfrm>
          <a:prstGeom prst="ellipse">
            <a:avLst/>
          </a:prstGeom>
          <a:solidFill>
            <a:srgbClr val="3A392F"/>
          </a:solidFill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defRPr/>
            </a:pPr>
            <a:r>
              <a:rPr lang="en-AU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Conditions</a:t>
            </a:r>
          </a:p>
          <a:p>
            <a:pPr>
              <a:defRPr/>
            </a:pPr>
            <a:r>
              <a:rPr lang="en-AU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Supporting</a:t>
            </a:r>
          </a:p>
          <a:p>
            <a:pPr>
              <a:defRPr/>
            </a:pPr>
            <a:r>
              <a:rPr lang="en-AU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Organizational </a:t>
            </a:r>
          </a:p>
          <a:p>
            <a:pPr>
              <a:defRPr/>
            </a:pPr>
            <a:r>
              <a:rPr lang="en-AU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Politic</a:t>
            </a:r>
            <a:r>
              <a:rPr lang="en-AU" sz="3200" b="1" dirty="0">
                <a:solidFill>
                  <a:srgbClr val="EDE59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593285" y="2184365"/>
            <a:ext cx="2405658" cy="1260211"/>
          </a:xfrm>
          <a:prstGeom prst="rect">
            <a:avLst/>
          </a:prstGeom>
          <a:solidFill>
            <a:srgbClr val="003D3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Scarce</a:t>
            </a:r>
          </a:p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Resources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6593284" y="4956828"/>
            <a:ext cx="2867421" cy="1260211"/>
          </a:xfrm>
          <a:prstGeom prst="rect">
            <a:avLst/>
          </a:prstGeom>
          <a:solidFill>
            <a:srgbClr val="003D3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Complex and</a:t>
            </a:r>
          </a:p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Ambiguous</a:t>
            </a:r>
          </a:p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Decisions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535906" y="2184366"/>
            <a:ext cx="2696270" cy="1062866"/>
          </a:xfrm>
          <a:prstGeom prst="rect">
            <a:avLst/>
          </a:prstGeom>
          <a:solidFill>
            <a:srgbClr val="003D3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Personal</a:t>
            </a:r>
          </a:p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Characteristics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383506" y="5152231"/>
            <a:ext cx="2848670" cy="1064808"/>
          </a:xfrm>
          <a:prstGeom prst="rect">
            <a:avLst/>
          </a:prstGeom>
          <a:solidFill>
            <a:srgbClr val="003D3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Tolerance of</a:t>
            </a:r>
          </a:p>
          <a:p>
            <a:pPr>
              <a:lnSpc>
                <a:spcPct val="90000"/>
              </a:lnSpc>
              <a:defRPr/>
            </a:pPr>
            <a:r>
              <a:rPr lang="en-AU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Politics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xfrm>
            <a:off x="801886" y="123032"/>
            <a:ext cx="9889927" cy="761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       Conditions </a:t>
            </a:r>
            <a:r>
              <a:rPr lang="en-US" dirty="0"/>
              <a:t>for Organizational Politics</a:t>
            </a:r>
          </a:p>
        </p:txBody>
      </p:sp>
    </p:spTree>
    <p:extLst>
      <p:ext uri="{BB962C8B-B14F-4D97-AF65-F5344CB8AC3E}">
        <p14:creationId xmlns:p14="http://schemas.microsoft.com/office/powerpoint/2010/main" val="138896314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 autoUpdateAnimBg="0"/>
      <p:bldP spid="49156" grpId="0" animBg="1" autoUpdateAnimBg="0"/>
      <p:bldP spid="49157" grpId="0" animBg="1" autoUpdateAnimBg="0"/>
      <p:bldP spid="4915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306072" y="2100351"/>
            <a:ext cx="2138363" cy="2436407"/>
          </a:xfrm>
          <a:prstGeom prst="rect">
            <a:avLst/>
          </a:prstGeom>
          <a:solidFill>
            <a:srgbClr val="6600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>
              <a:tabLst>
                <a:tab pos="977779" algn="ctr"/>
              </a:tabLst>
              <a:defRPr/>
            </a:pPr>
            <a:r>
              <a:rPr lang="en-US" sz="23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	Audience</a:t>
            </a:r>
          </a:p>
          <a:p>
            <a:pPr>
              <a:tabLst>
                <a:tab pos="977779" algn="ctr"/>
              </a:tabLst>
              <a:defRPr/>
            </a:pPr>
            <a:r>
              <a:rPr lang="en-US" sz="23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Characteristics</a:t>
            </a:r>
            <a:endParaRPr 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tabLst>
                <a:tab pos="977779" algn="ctr"/>
              </a:tabLst>
              <a:defRPr/>
            </a:pPr>
            <a:endParaRPr 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tabLst>
                <a:tab pos="977779" algn="ctr"/>
              </a:tabLst>
              <a:defRPr/>
            </a:pPr>
            <a:r>
              <a:rPr 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• </a:t>
            </a:r>
            <a:r>
              <a:rPr lang="en-US" sz="2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Self-esteem</a:t>
            </a:r>
          </a:p>
          <a:p>
            <a:pPr>
              <a:tabLst>
                <a:tab pos="977779" algn="ctr"/>
              </a:tabLst>
              <a:defRPr/>
            </a:pPr>
            <a:r>
              <a:rPr lang="en-US" sz="2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• Inoculated</a:t>
            </a:r>
          </a:p>
          <a:p>
            <a:pPr>
              <a:tabLst>
                <a:tab pos="977779" algn="ctr"/>
              </a:tabLst>
              <a:defRPr/>
            </a:pPr>
            <a:endParaRPr 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247378" y="2100351"/>
            <a:ext cx="2138363" cy="2436407"/>
          </a:xfrm>
          <a:prstGeom prst="rect">
            <a:avLst/>
          </a:prstGeom>
          <a:solidFill>
            <a:srgbClr val="0000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algn="l">
              <a:defRPr/>
            </a:pPr>
            <a:r>
              <a:rPr lang="en-US" sz="23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Communicator</a:t>
            </a:r>
          </a:p>
          <a:p>
            <a:pPr algn="l">
              <a:defRPr/>
            </a:pPr>
            <a:r>
              <a:rPr lang="en-US" sz="23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Characteristics</a:t>
            </a:r>
            <a:endParaRPr 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l">
              <a:defRPr/>
            </a:pPr>
            <a:endParaRPr lang="en-US" sz="23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l">
              <a:defRPr/>
            </a:pPr>
            <a:r>
              <a:rPr lang="en-US" sz="2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• Expert</a:t>
            </a:r>
          </a:p>
          <a:p>
            <a:pPr algn="l">
              <a:defRPr/>
            </a:pPr>
            <a:r>
              <a:rPr lang="en-US" sz="2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• Credibility</a:t>
            </a:r>
          </a:p>
          <a:p>
            <a:pPr algn="l">
              <a:defRPr/>
            </a:pPr>
            <a:r>
              <a:rPr lang="en-US" sz="2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• Attractive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31233" y="3024505"/>
            <a:ext cx="2940249" cy="3276547"/>
            <a:chOff x="2112" y="2112"/>
            <a:chExt cx="1488" cy="1872"/>
          </a:xfrm>
        </p:grpSpPr>
        <p:sp>
          <p:nvSpPr>
            <p:cNvPr id="19463" name="Line 5"/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112" y="2400"/>
              <a:ext cx="1488" cy="1584"/>
            </a:xfrm>
            <a:prstGeom prst="rect">
              <a:avLst/>
            </a:prstGeom>
            <a:solidFill>
              <a:srgbClr val="33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tabLst>
                  <a:tab pos="1195064" algn="ctr"/>
                </a:tabLst>
                <a:defRPr/>
              </a:pPr>
              <a:r>
                <a:rPr lang="en-US" sz="2300" dirty="0">
                  <a:solidFill>
                    <a:srgbClr val="FFCC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	Message</a:t>
              </a:r>
            </a:p>
            <a:p>
              <a:pPr>
                <a:tabLst>
                  <a:tab pos="1195064" algn="ctr"/>
                </a:tabLst>
                <a:defRPr/>
              </a:pPr>
              <a:r>
                <a:rPr lang="en-US" sz="2300" dirty="0">
                  <a:solidFill>
                    <a:srgbClr val="FFCC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	Content</a:t>
              </a:r>
              <a:endParaRPr 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  <a:p>
              <a:pPr>
                <a:tabLst>
                  <a:tab pos="1195064" algn="ctr"/>
                </a:tabLst>
                <a:defRPr/>
              </a:pPr>
              <a:endParaRPr 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  <a:p>
              <a:pPr>
                <a:tabLst>
                  <a:tab pos="1195064" algn="ctr"/>
                </a:tabLst>
                <a:defRPr/>
              </a:pPr>
              <a:r>
                <a:rPr lang="en-US" sz="2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• </a:t>
              </a:r>
              <a:r>
                <a:rPr lang="en-US" sz="23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Present all sides</a:t>
              </a:r>
            </a:p>
            <a:p>
              <a:pPr>
                <a:tabLst>
                  <a:tab pos="1195064" algn="ctr"/>
                </a:tabLst>
                <a:defRPr/>
              </a:pPr>
              <a:r>
                <a:rPr lang="en-US" sz="23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• Few arguments</a:t>
              </a:r>
            </a:p>
            <a:p>
              <a:pPr>
                <a:tabLst>
                  <a:tab pos="1195064" algn="ctr"/>
                </a:tabLst>
                <a:defRPr/>
              </a:pPr>
              <a:r>
                <a:rPr lang="en-US" sz="23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• Emotional appeals</a:t>
              </a:r>
            </a:p>
            <a:p>
              <a:pPr>
                <a:tabLst>
                  <a:tab pos="1195064" algn="ctr"/>
                </a:tabLst>
                <a:defRPr/>
              </a:pPr>
              <a:r>
                <a:rPr lang="en-US" sz="23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• Inoculation effect</a:t>
              </a:r>
            </a:p>
          </p:txBody>
        </p:sp>
      </p:grp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3406160" y="2084599"/>
            <a:ext cx="3742135" cy="1260211"/>
          </a:xfrm>
          <a:prstGeom prst="rightArrow">
            <a:avLst>
              <a:gd name="adj1" fmla="val 45833"/>
              <a:gd name="adj2" fmla="val 49311"/>
            </a:avLst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4296" tIns="52148" rIns="104296" bIns="52148" anchor="ctr"/>
          <a:lstStyle/>
          <a:p>
            <a:pPr>
              <a:defRPr/>
            </a:pPr>
            <a:r>
              <a:rPr lang="en-US" b="1" dirty="0">
                <a:solidFill>
                  <a:schemeClr val="accent3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Communication Medium</a:t>
            </a:r>
            <a:endParaRPr lang="en-US" b="1" dirty="0">
              <a:solidFill>
                <a:schemeClr val="accent3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title"/>
          </p:nvPr>
        </p:nvSpPr>
        <p:spPr>
          <a:xfrm>
            <a:off x="2678906" y="-105568"/>
            <a:ext cx="7211021" cy="914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Persuasive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7265813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699" grpId="0" animBg="1" autoUpdateAnimBg="0"/>
      <p:bldP spid="2970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90985" y="7123690"/>
            <a:ext cx="3920331" cy="2695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31306" y="123032"/>
            <a:ext cx="7860507" cy="83819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Politics Is in the Eye of the Beholder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136815" y="1341971"/>
            <a:ext cx="8464352" cy="586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/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2300" dirty="0">
                <a:solidFill>
                  <a:srgbClr val="000000"/>
                </a:solidFill>
                <a:latin typeface="Frutiger" charset="0"/>
              </a:rPr>
              <a:t>“</a:t>
            </a:r>
            <a:r>
              <a:rPr lang="en-US" sz="2300" u="sng" dirty="0">
                <a:solidFill>
                  <a:srgbClr val="000000"/>
                </a:solidFill>
                <a:latin typeface="Frutiger" charset="0"/>
              </a:rPr>
              <a:t>Political” Label 	                 “Effective Management” Label</a:t>
            </a: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Frutiger" charset="0"/>
              </a:rPr>
              <a:t>. Blaming others </a:t>
            </a: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	vs. 	</a:t>
            </a:r>
            <a:r>
              <a:rPr lang="en-US" sz="1800" b="1" dirty="0">
                <a:solidFill>
                  <a:srgbClr val="000000"/>
                </a:solidFill>
                <a:latin typeface="Frutiger" charset="0"/>
              </a:rPr>
              <a:t>Fixing responsibility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2. “Kissing up” 	vs. 	Developing working relationships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3. Apple polishing 	vs. 	Demonstrating loyalty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4. Passing the buck 	vs. 	Delegating authority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5. Covering your rear 	vs. 	Documenting decisions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6. </a:t>
            </a:r>
            <a:r>
              <a:rPr lang="en-US" sz="1800" b="1" dirty="0">
                <a:solidFill>
                  <a:srgbClr val="000000"/>
                </a:solidFill>
                <a:latin typeface="Frutiger" charset="0"/>
              </a:rPr>
              <a:t>Creating conflic</a:t>
            </a: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t 	vs. 	</a:t>
            </a:r>
            <a:r>
              <a:rPr lang="en-US" sz="1800" b="1" dirty="0">
                <a:solidFill>
                  <a:srgbClr val="000000"/>
                </a:solidFill>
                <a:latin typeface="Frutiger" charset="0"/>
              </a:rPr>
              <a:t>Encouraging change and innovation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7. Forming coalitions 	vs. 	Facilitating teamwork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8. </a:t>
            </a:r>
            <a:r>
              <a:rPr lang="en-US" sz="1800" b="1" dirty="0">
                <a:solidFill>
                  <a:srgbClr val="000000"/>
                </a:solidFill>
                <a:latin typeface="Frutiger" charset="0"/>
              </a:rPr>
              <a:t>Whistle blowing </a:t>
            </a: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	vs. 	</a:t>
            </a:r>
            <a:r>
              <a:rPr lang="en-US" sz="1800" b="1" dirty="0">
                <a:solidFill>
                  <a:srgbClr val="000000"/>
                </a:solidFill>
                <a:latin typeface="Frutiger" charset="0"/>
              </a:rPr>
              <a:t>Improving efficiency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9. Scheming 	vs. 	Planning ahead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10. Overachieving 	vs. 	Competent and capable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11. </a:t>
            </a:r>
            <a:r>
              <a:rPr lang="en-US" sz="1800" b="1" dirty="0">
                <a:solidFill>
                  <a:srgbClr val="000000"/>
                </a:solidFill>
                <a:latin typeface="Frutiger" charset="0"/>
              </a:rPr>
              <a:t>Ambitious </a:t>
            </a: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	vs. 	</a:t>
            </a:r>
            <a:r>
              <a:rPr lang="en-US" sz="1800" b="1" dirty="0">
                <a:solidFill>
                  <a:srgbClr val="000000"/>
                </a:solidFill>
                <a:latin typeface="Frutiger" charset="0"/>
              </a:rPr>
              <a:t>Career-minded</a:t>
            </a: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12. Opportunistic 	vs. 	Astute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13. </a:t>
            </a:r>
            <a:r>
              <a:rPr lang="en-US" sz="1800" b="1" dirty="0">
                <a:solidFill>
                  <a:srgbClr val="000000"/>
                </a:solidFill>
                <a:latin typeface="Frutiger" charset="0"/>
              </a:rPr>
              <a:t>Cunning</a:t>
            </a: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 	vs. 	</a:t>
            </a:r>
            <a:r>
              <a:rPr lang="en-US" sz="1800" b="1" dirty="0">
                <a:solidFill>
                  <a:srgbClr val="000000"/>
                </a:solidFill>
                <a:latin typeface="Frutiger" charset="0"/>
              </a:rPr>
              <a:t>Practical-minded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14. Arrogant 	vs. 	Confident </a:t>
            </a:r>
          </a:p>
          <a:p>
            <a:pPr>
              <a:spcBef>
                <a:spcPct val="30000"/>
              </a:spcBef>
              <a:tabLst>
                <a:tab pos="2871774" algn="ctr"/>
                <a:tab pos="3655809" algn="l"/>
              </a:tabLst>
            </a:pPr>
            <a:r>
              <a:rPr lang="en-US" sz="1800" dirty="0">
                <a:solidFill>
                  <a:srgbClr val="000000"/>
                </a:solidFill>
                <a:latin typeface="Frutiger" charset="0"/>
              </a:rPr>
              <a:t>15. Perfectionist 	vs. 	Attentive to detail </a:t>
            </a:r>
            <a:endParaRPr lang="en-US" sz="1800" dirty="0">
              <a:latin typeface="Frutiger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7751564" y="5460912"/>
            <a:ext cx="2583855" cy="102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/>
          <a:p>
            <a:r>
              <a:rPr lang="en-US" sz="1000" i="1" dirty="0"/>
              <a:t>Source: </a:t>
            </a:r>
            <a:r>
              <a:rPr lang="en-US" sz="1000" dirty="0"/>
              <a:t>Based on T. C. </a:t>
            </a:r>
            <a:r>
              <a:rPr lang="en-US" sz="1000" dirty="0" err="1"/>
              <a:t>Krell</a:t>
            </a:r>
            <a:r>
              <a:rPr lang="en-US" sz="1000" dirty="0"/>
              <a:t>, M. E. Mendenhall, and J. </a:t>
            </a:r>
            <a:r>
              <a:rPr lang="en-US" sz="1000" dirty="0" err="1"/>
              <a:t>Sendry</a:t>
            </a:r>
            <a:r>
              <a:rPr lang="en-US" sz="1000" dirty="0"/>
              <a:t>, “Doing Research in the Conceptual Morass of Organizational Politics,” paper presented at the Western Academy of Management Conference, Hollywood, CA, April 1987.</a:t>
            </a:r>
          </a:p>
        </p:txBody>
      </p:sp>
    </p:spTree>
    <p:extLst>
      <p:ext uri="{BB962C8B-B14F-4D97-AF65-F5344CB8AC3E}">
        <p14:creationId xmlns:p14="http://schemas.microsoft.com/office/powerpoint/2010/main" val="225995640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90985" y="7123690"/>
            <a:ext cx="3920331" cy="2695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graphicFrame>
        <p:nvGraphicFramePr>
          <p:cNvPr id="1026" name="Object 1026"/>
          <p:cNvGraphicFramePr>
            <a:graphicFrameLocks noChangeAspect="1"/>
          </p:cNvGraphicFramePr>
          <p:nvPr/>
        </p:nvGraphicFramePr>
        <p:xfrm>
          <a:off x="679376" y="1344225"/>
          <a:ext cx="9388748" cy="502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hoto Editor Photo" r:id="rId4" imgW="8287907" imgH="4704762" progId="MSPhotoEd.3">
                  <p:embed/>
                </p:oleObj>
              </mc:Choice>
              <mc:Fallback>
                <p:oleObj name="Photo Editor Photo" r:id="rId4" imgW="8287907" imgH="470476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76" y="1344225"/>
                        <a:ext cx="9388748" cy="5025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79" name="Rectangle 1027"/>
          <p:cNvSpPr>
            <a:spLocks noGrp="1" noChangeArrowheads="1"/>
          </p:cNvSpPr>
          <p:nvPr>
            <p:ph type="title"/>
          </p:nvPr>
        </p:nvSpPr>
        <p:spPr>
          <a:xfrm>
            <a:off x="3745706" y="123031"/>
            <a:ext cx="6055123" cy="838200"/>
          </a:xfrm>
        </p:spPr>
        <p:txBody>
          <a:bodyPr lIns="104296"/>
          <a:lstStyle/>
          <a:p>
            <a:pPr algn="ctr" eaLnBrk="1" hangingPunct="1">
              <a:defRPr/>
            </a:pPr>
            <a:r>
              <a:rPr lang="en-US" sz="2700" dirty="0"/>
              <a:t>Factors That Influence Political Behaviors</a:t>
            </a:r>
          </a:p>
        </p:txBody>
      </p:sp>
    </p:spTree>
    <p:extLst>
      <p:ext uri="{BB962C8B-B14F-4D97-AF65-F5344CB8AC3E}">
        <p14:creationId xmlns:p14="http://schemas.microsoft.com/office/powerpoint/2010/main" val="149659133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90985" y="7123690"/>
            <a:ext cx="3920331" cy="2695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05894" y="1018670"/>
          <a:ext cx="5949178" cy="578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Photo Editor Photo" r:id="rId4" imgW="4858428" imgH="5009524" progId="MSPhotoEd.3">
                  <p:embed/>
                </p:oleObj>
              </mc:Choice>
              <mc:Fallback>
                <p:oleObj name="Photo Editor Photo" r:id="rId4" imgW="4858428" imgH="500952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894" y="1018670"/>
                        <a:ext cx="5949178" cy="5786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3" name="Rectangle 3"/>
          <p:cNvSpPr>
            <a:spLocks noGrp="1" noChangeArrowheads="1"/>
          </p:cNvSpPr>
          <p:nvPr>
            <p:ph type="title"/>
          </p:nvPr>
        </p:nvSpPr>
        <p:spPr>
          <a:xfrm>
            <a:off x="2907506" y="199232"/>
            <a:ext cx="6248400" cy="838200"/>
          </a:xfrm>
        </p:spPr>
        <p:txBody>
          <a:bodyPr lIns="104296"/>
          <a:lstStyle/>
          <a:p>
            <a:pPr algn="ctr" eaLnBrk="1" hangingPunct="1">
              <a:defRPr/>
            </a:pPr>
            <a:r>
              <a:rPr lang="en-US" sz="2300" dirty="0"/>
              <a:t>Employee Responses to Organizational Politics</a:t>
            </a:r>
          </a:p>
        </p:txBody>
      </p:sp>
    </p:spTree>
    <p:extLst>
      <p:ext uri="{BB962C8B-B14F-4D97-AF65-F5344CB8AC3E}">
        <p14:creationId xmlns:p14="http://schemas.microsoft.com/office/powerpoint/2010/main" val="50495836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90985" y="7123690"/>
            <a:ext cx="3920331" cy="2695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1906" y="0"/>
            <a:ext cx="6068021" cy="924155"/>
          </a:xfrm>
        </p:spPr>
        <p:txBody>
          <a:bodyPr lIns="104296"/>
          <a:lstStyle/>
          <a:p>
            <a:pPr algn="ctr" eaLnBrk="1" hangingPunct="1">
              <a:defRPr/>
            </a:pPr>
            <a:r>
              <a:rPr lang="en-US" dirty="0" smtClean="0"/>
              <a:t>Defensive Behaviors</a:t>
            </a: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blackWhite">
          <a:xfrm>
            <a:off x="712788" y="924155"/>
            <a:ext cx="3296642" cy="3360561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208593" tIns="52148" rIns="208593" bIns="52148" anchor="ctr"/>
          <a:lstStyle/>
          <a:p>
            <a:pPr marL="253498" indent="-253498">
              <a:spcBef>
                <a:spcPct val="50000"/>
              </a:spcBef>
              <a:defRPr/>
            </a:pPr>
            <a:r>
              <a:rPr lang="en-US" sz="2700" b="1" dirty="0">
                <a:solidFill>
                  <a:srgbClr val="800000"/>
                </a:solidFill>
              </a:rPr>
              <a:t>Avoiding Action</a:t>
            </a:r>
            <a:r>
              <a:rPr lang="en-US" sz="2300" b="1" dirty="0">
                <a:solidFill>
                  <a:srgbClr val="800000"/>
                </a:solidFill>
              </a:rPr>
              <a:t>: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 smtClean="0">
                <a:solidFill>
                  <a:srgbClr val="800000"/>
                </a:solidFill>
              </a:rPr>
              <a:t>Over conforming</a:t>
            </a:r>
            <a:endParaRPr lang="en-US" sz="2300" b="1" dirty="0">
              <a:solidFill>
                <a:srgbClr val="800000"/>
              </a:solidFill>
            </a:endParaRP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>
                <a:solidFill>
                  <a:srgbClr val="800000"/>
                </a:solidFill>
              </a:rPr>
              <a:t>Buck passing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>
                <a:solidFill>
                  <a:srgbClr val="800000"/>
                </a:solidFill>
              </a:rPr>
              <a:t>Playing dumb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>
                <a:solidFill>
                  <a:srgbClr val="800000"/>
                </a:solidFill>
              </a:rPr>
              <a:t>Stretching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>
                <a:solidFill>
                  <a:srgbClr val="800000"/>
                </a:solidFill>
              </a:rPr>
              <a:t>Stalling</a:t>
            </a: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blackWhite">
          <a:xfrm>
            <a:off x="3474839" y="2352393"/>
            <a:ext cx="3296642" cy="3360561"/>
          </a:xfrm>
          <a:prstGeom prst="rect">
            <a:avLst/>
          </a:prstGeom>
          <a:solidFill>
            <a:srgbClr val="808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208593" tIns="52148" rIns="208593" bIns="52148" anchor="ctr"/>
          <a:lstStyle/>
          <a:p>
            <a:pPr marL="253498" indent="-253498">
              <a:spcBef>
                <a:spcPct val="50000"/>
              </a:spcBef>
              <a:defRPr/>
            </a:pPr>
            <a:r>
              <a:rPr lang="en-US" sz="2700" dirty="0">
                <a:solidFill>
                  <a:srgbClr val="FFFFCC"/>
                </a:solidFill>
              </a:rPr>
              <a:t>Avoiding Blame</a:t>
            </a:r>
            <a:r>
              <a:rPr lang="en-US" sz="2300" dirty="0">
                <a:solidFill>
                  <a:srgbClr val="FFFFCC"/>
                </a:solidFill>
              </a:rPr>
              <a:t>: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dirty="0">
                <a:solidFill>
                  <a:schemeClr val="bg1"/>
                </a:solidFill>
              </a:rPr>
              <a:t>Buffing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dirty="0">
                <a:solidFill>
                  <a:schemeClr val="bg1"/>
                </a:solidFill>
              </a:rPr>
              <a:t>Playing safe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dirty="0">
                <a:solidFill>
                  <a:schemeClr val="bg1"/>
                </a:solidFill>
              </a:rPr>
              <a:t>Justifying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dirty="0">
                <a:solidFill>
                  <a:schemeClr val="bg1"/>
                </a:solidFill>
              </a:rPr>
              <a:t>Scapegoating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 dirty="0">
                <a:solidFill>
                  <a:schemeClr val="bg1"/>
                </a:solidFill>
              </a:rPr>
              <a:t>Misrepresenting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blackWhite">
          <a:xfrm>
            <a:off x="6415088" y="4620772"/>
            <a:ext cx="3474839" cy="1848309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208593" tIns="52148" rIns="208593" bIns="52148" anchor="ctr"/>
          <a:lstStyle/>
          <a:p>
            <a:pPr marL="253498" indent="-253498">
              <a:spcBef>
                <a:spcPct val="50000"/>
              </a:spcBef>
              <a:defRPr/>
            </a:pPr>
            <a:r>
              <a:rPr lang="en-US" sz="2700">
                <a:solidFill>
                  <a:srgbClr val="FFFFCC"/>
                </a:solidFill>
              </a:rPr>
              <a:t>Avoiding Change</a:t>
            </a:r>
            <a:r>
              <a:rPr lang="en-US" sz="2300">
                <a:solidFill>
                  <a:srgbClr val="FFFFCC"/>
                </a:solidFill>
              </a:rPr>
              <a:t>: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>
                <a:solidFill>
                  <a:schemeClr val="bg1"/>
                </a:solidFill>
              </a:rPr>
              <a:t>Prevention</a:t>
            </a:r>
          </a:p>
          <a:p>
            <a:pPr marL="253498" indent="-253498">
              <a:spcBef>
                <a:spcPct val="50000"/>
              </a:spcBef>
              <a:buFontTx/>
              <a:buChar char="•"/>
              <a:defRPr/>
            </a:pPr>
            <a:r>
              <a:rPr lang="en-US" sz="2300">
                <a:solidFill>
                  <a:schemeClr val="bg1"/>
                </a:solidFill>
              </a:rPr>
              <a:t>Self-protection</a:t>
            </a:r>
          </a:p>
        </p:txBody>
      </p:sp>
    </p:spTree>
    <p:extLst>
      <p:ext uri="{BB962C8B-B14F-4D97-AF65-F5344CB8AC3E}">
        <p14:creationId xmlns:p14="http://schemas.microsoft.com/office/powerpoint/2010/main" val="41644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 autoUpdateAnimBg="0"/>
      <p:bldP spid="385028" grpId="0" animBg="1" autoUpdateAnimBg="0"/>
      <p:bldP spid="385029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456</Words>
  <Application>Microsoft Office PowerPoint</Application>
  <PresentationFormat>Custom</PresentationFormat>
  <Paragraphs>149</Paragraphs>
  <Slides>13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Photo Editor Photo</vt:lpstr>
      <vt:lpstr>PowerPoint Presentation</vt:lpstr>
      <vt:lpstr>Organizational Politics</vt:lpstr>
      <vt:lpstr>         Types of Organizational Politics</vt:lpstr>
      <vt:lpstr>             Conditions for Organizational Politics</vt:lpstr>
      <vt:lpstr>   Persuasive Communication</vt:lpstr>
      <vt:lpstr>Politics Is in the Eye of the Beholder</vt:lpstr>
      <vt:lpstr>Factors That Influence Political Behaviors</vt:lpstr>
      <vt:lpstr>Employee Responses to Organizational Politics</vt:lpstr>
      <vt:lpstr>Defensive Behaviors</vt:lpstr>
      <vt:lpstr>           Impression Management (IM)</vt:lpstr>
      <vt:lpstr>Is A Political Action  or behavior Ethical?</vt:lpstr>
      <vt:lpstr>When you go to work, what three things can you do avoid politics?</vt:lpstr>
      <vt:lpstr>Controlling Political Behavior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Oxidation of Organic Compounds using Nanomaterial Based Technologies</dc:title>
  <dc:creator>Gautham Jegadeesan</dc:creator>
  <cp:lastModifiedBy>Windows User</cp:lastModifiedBy>
  <cp:revision>581</cp:revision>
  <dcterms:created xsi:type="dcterms:W3CDTF">2015-02-25T10:23:39Z</dcterms:created>
  <dcterms:modified xsi:type="dcterms:W3CDTF">2021-01-13T09:14:08Z</dcterms:modified>
</cp:coreProperties>
</file>