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5"/>
  </p:notesMasterIdLst>
  <p:handoutMasterIdLst>
    <p:handoutMasterId r:id="rId26"/>
  </p:handoutMasterIdLst>
  <p:sldIdLst>
    <p:sldId id="304" r:id="rId2"/>
    <p:sldId id="305" r:id="rId3"/>
    <p:sldId id="307" r:id="rId4"/>
    <p:sldId id="308" r:id="rId5"/>
    <p:sldId id="309" r:id="rId6"/>
    <p:sldId id="306" r:id="rId7"/>
    <p:sldId id="281" r:id="rId8"/>
    <p:sldId id="284" r:id="rId9"/>
    <p:sldId id="302" r:id="rId10"/>
    <p:sldId id="283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3" r:id="rId24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803" autoAdjust="0"/>
  </p:normalViewPr>
  <p:slideViewPr>
    <p:cSldViewPr>
      <p:cViewPr varScale="1">
        <p:scale>
          <a:sx n="59" d="100"/>
          <a:sy n="59" d="100"/>
        </p:scale>
        <p:origin x="1428" y="-18"/>
      </p:cViewPr>
      <p:guideLst>
        <p:guide orient="horz" pos="2160"/>
        <p:guide pos="2880"/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298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4-Oct-24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yy-161129150921/95/process-of-socialization-6-638.jpg?cb=148043222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CBF-9C91-BF80-B764-3464DF8F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42A4-AAD1-6AD1-3503-A872D490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C894-D739-B281-C2FC-9A657FDD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0CBA-21DA-EFBB-0539-83EEC890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814D3A-EFA2-46D7-8514-7E2D916B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Socialisation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AC08BD-D209-4246-BB06-2EE339E4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7778-2659-4571-8BFD-121F33B4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9869D-50AB-45E5-B3F3-3C5D39F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0" name="Picture 2" descr="STAGES OF SOCIALIZATION&#10;1.1. Oral&#10;Stage&#10;2. Anal Stage&#10;5.Adolescence&#10;Stage&#10;4. Latency&#10;Stage&#10;3. Oedipal&#10;Stage&#10; ">
            <a:extLst>
              <a:ext uri="{FF2B5EF4-FFF2-40B4-BE49-F238E27FC236}">
                <a16:creationId xmlns:a16="http://schemas.microsoft.com/office/drawing/2014/main" id="{BB8EB98F-5726-4E2E-800D-B70C4734F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" y="1092184"/>
            <a:ext cx="10196910" cy="49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2D56-F076-49D9-B65A-B29D6DC6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THE ORAL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2129-F27A-4073-8DD9-BA9D6289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It is a stage which begins from birth till child is of 1 year.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It needs to be fed as it is helpless and dependent on others for its very survival.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It also needs to be protected from the cold, damp and other discomforts.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During this stage, the child cries for everything as this is the only way it can communicate its needs.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The aim of oral stage is to establish oral dependency.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A713-2F58-44BC-B150-31F741E5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4750C-12A4-4E89-92CB-FE905EE7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4D3B-4728-4CD7-9753-5774C7D6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THE ORAL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742B-99EE-4A58-B251-F72A491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007AB5"/>
                </a:solidFill>
                <a:effectLst/>
                <a:latin typeface="Helvetica Neue"/>
                <a:hlinkClick r:id="rId2" tooltip="➤ During the ﬁrst year of its life,&#10;the child’s contact wit..."/>
              </a:rPr>
              <a:t> 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During the ﬁrst year of its life, the child’s contact with the outside world is through the mouth and lips.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Mother generally starts the process of socialization as the child is dependent on her for its substance.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The child is only concerned with its oral needs.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Freud called this stage as stage of ‘primary identiﬁcation’.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It means that the child merges its identity with that of the mother.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Crying and smiling are forms of early social </a:t>
            </a:r>
            <a:r>
              <a:rPr lang="en-US" b="0" i="0" dirty="0" err="1">
                <a:solidFill>
                  <a:srgbClr val="3B3835"/>
                </a:solidFill>
                <a:effectLst/>
                <a:latin typeface="Helvetica Neue"/>
              </a:rPr>
              <a:t>behaviour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5A79E-B35D-4B64-88F0-2266A973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EBB81-66F0-4118-AB42-92982316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BDDB-F077-4E8C-A3B8-EB5E261E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THE ANAL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1004F-1187-40C5-BF7C-D0559604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During this stage the child learns that one cannot totally depend on the mother for everything.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The child realizes that there are some things that it must do by itself.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The child undergoes toilet training, acquires other skills.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The child internalizes two separate roles, one’s own and that of the mother.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It is taught to distinguish between wrong and right actions through a system of reward and punishments.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1766-0E94-4715-9D1A-BFA8A357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8F1F-A1E6-4CF2-8056-E95955A4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93C9-8379-429B-BAED-58061667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OEDIPAL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FDB1-ED00-4439-BA72-EF41A78FA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It is at this stage that the child becomes a member of the family as a whole.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the child learns to identify itself with the social role ascribed to it on basis of its gender.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According to Freud, the boy develops the ‘Oedipus Complex’ and girl develops ‘Electra Complex’.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In this stage there is a lot of pressure on the child to identify with the right gender.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Boys generally identify with the father and girls their mother.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DDA9-601D-4EAA-B9E3-3EB2E25A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C3897-1D7F-49B0-86DD-D00350CD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81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E7C5-0F51-440B-B13B-4926D5ED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LATENCY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73D4-476B-4DBF-BC32-5795CA14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➤By the beginning of this stage, the child has learnt to be independent in the daily routine at home.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➤He/she learns social norms.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➤This stage has been called ‘gang stage’ by some sociologists.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➤There is greater participation in group activities and group loyalties are considered important.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➤There is greater revolt against adult authority and domination.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8299-EE0A-43A2-A5B9-F05A6A0D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E08FF-6E70-4832-B190-42553E16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5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853-4537-4243-8B53-FA024D6B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DOLESCENCE STAGE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FE43-4886-4DFE-838D-E16AC4BB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This stage starts with the onset of puberty &amp; continues through the teenage years.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This is a stage of transition from childhood to maturity during which new patterns of </a:t>
            </a:r>
            <a:r>
              <a:rPr lang="en-US" b="0" i="0" dirty="0" err="1">
                <a:solidFill>
                  <a:srgbClr val="3B3835"/>
                </a:solidFill>
                <a:effectLst/>
                <a:latin typeface="Helvetica Neue"/>
              </a:rPr>
              <a:t>behaviour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are learnt to meet the increased demands of the peer group &amp; of adult society.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The adolescent undergoes a number of physiological changes.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Boys &amp; girls try to break free from parental control.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5791-ACA4-4FA0-B37D-B2F768A6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92E89-65D2-485C-AEF9-4C5F42D5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3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91D9-5D88-4709-8848-F85AFC0D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A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DOLESCENCE STAGE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E187-3C91-4D72-AFE9-2DBA05A9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  ➤ Adolescents are generally interested in various recreational activities like T.V. , sports, dance, music, being online networking on </a:t>
            </a:r>
            <a:r>
              <a:rPr lang="en-US" b="0" i="0" dirty="0" err="1">
                <a:solidFill>
                  <a:srgbClr val="3B3835"/>
                </a:solidFill>
                <a:effectLst/>
                <a:latin typeface="Helvetica Neue"/>
              </a:rPr>
              <a:t>facebook,etc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➤ In modern societies adolescents are encouraged to make their own decisions regarding education, occupation &amp; their marriage partners.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➤ They are also expected to accept greater responsibilities.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CF0AA-BCA2-4AD2-9E68-BC3DD240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0C4B-DDC3-4D3E-8C78-399319AF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4E41-AA9F-47CC-A44B-B4E0C0D1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413091"/>
          </a:xfrm>
        </p:spPr>
        <p:txBody>
          <a:bodyPr/>
          <a:lstStyle/>
          <a:p>
            <a:r>
              <a:rPr lang="en-IN" sz="2000" i="0" dirty="0">
                <a:solidFill>
                  <a:srgbClr val="3B3835"/>
                </a:solidFill>
                <a:effectLst/>
                <a:latin typeface="Helvetica Neue"/>
              </a:rPr>
              <a:t>Secondary socialization anticipatory socialization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C4EC-0409-428D-A073-9B410674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In anticipatory socialization the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individual mimic or copy the behavior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of his anticipated future role. For example- if one has anticipated his/her future role as a doctor he/she will start picking up doctor’s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mannerism.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95528-461B-4B81-83BA-DE69E95B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FF009-63CB-4B8B-AB20-0FA9AD9F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5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B97B-BA69-474E-BD2C-1D516C59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RE-SOCIALIZATION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4AC0-ADEB-4596-AFE7-E46538A2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Re-socialization is a kind of learning which involves the learning of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new ways of thinking,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feeling and behaving that are completely different from one’s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previous way of life.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8909-6186-45AA-98F8-560F1DB0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2F41C-67A1-4333-BEFF-716FC22A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049D-6B8C-67A0-1FAA-95E34CBD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D20D8D-61B4-F438-7BB5-D5C85D1A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4336" y="917979"/>
            <a:ext cx="7872442" cy="24768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DC09-6A9D-2FAA-C060-A4C019EC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7FADD-35F1-E86A-2DF7-FF5FA6A1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E7FDE-EF99-DF3F-2DF7-11230DFA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506" y="3394825"/>
            <a:ext cx="796589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9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30E9-F00D-4E40-8C8C-9CFEC842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REVERSE-SOCIALIZATION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9B38-5384-4FA0-9293-9BC1B2AD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In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reverse-socialization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the younger generation transfers knowledge to the older generation. This occurs mostly in industrial societies where the pace of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technological change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is very rapid. 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C687-36D6-4809-9DED-EEA35DC2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94255-9F69-4721-8057-B22A9F2D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E726-31C8-4921-B75B-2F76E18E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Sigmund Freud(1856-1939)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63E98-C802-40A1-A626-02D010C31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Explained the process of socialization through three stages-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ID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-is a real pleasure seeker and it wants immediate gratification. It works on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pleasure principle.</a:t>
            </a: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EGO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-</a:t>
            </a:r>
            <a:r>
              <a:rPr lang="en-US" b="0" i="0" dirty="0">
                <a:effectLst/>
                <a:latin typeface="Helvetica Neue"/>
              </a:rPr>
              <a:t>it</a:t>
            </a:r>
            <a:r>
              <a:rPr lang="en-US" b="0" i="0" dirty="0">
                <a:solidFill>
                  <a:srgbClr val="FF0000"/>
                </a:solidFill>
                <a:effectLst/>
                <a:latin typeface="Helvetica Neue"/>
              </a:rPr>
              <a:t>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keeps desire realistic and under control. The function of Ego based on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reality principle.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SUPER-EGO-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it represents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society’s norms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and values. It leads to the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perfection of human action and controls both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ID and EGO. It will give strong sense of right and wrong.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CADA4-54D3-4C63-802F-AA02BD4B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A663D-6047-473D-AEE3-50C5D636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12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A033-BBFC-4467-AD48-F3EBEC4D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AGENCIES of SOCIALIZATION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C915-1000-4842-A901-8D01E6D8B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FAMILY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SCHOOL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PEER- GROUP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MASS- MEDIA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3464-7D8B-438B-9DE9-9D58045F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C06B9-222F-4B89-81D3-1EA91757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03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Socialisation-stages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Content Placeholder 5" descr="Stages in socialization Proces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" y="1342231"/>
            <a:ext cx="9982200" cy="571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7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C20D6F-707F-E705-EA17-92DCD288B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61231"/>
            <a:ext cx="10469067" cy="47084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103B-8E17-4E20-D09A-291B4FBA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1406-752A-33B6-8CB2-AF16E38B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86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739742-7157-A16F-E832-5FAF53D96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2" y="1037431"/>
            <a:ext cx="9906454" cy="52377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C7C4-2C86-4212-FE4F-E621EC10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6B8D-236E-A16B-4333-4F7D7DAA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5E881-7A79-800F-D39D-5FF5817B7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58" y="1499528"/>
            <a:ext cx="9541248" cy="445565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8859-3F5E-95EB-2CEA-AF911073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F03FB-EDDE-29B0-8A5B-9E9FCAE5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499DF7-5814-9463-6EA0-818666F54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04" y="1117956"/>
            <a:ext cx="4908911" cy="34029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7EA7-6377-911F-B725-6E34A8D8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6E0-9746-0D9B-08C4-6B4E0EF0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CB2C20-8B6E-3788-E44C-089B9C78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95" y="1341108"/>
            <a:ext cx="4498431" cy="3172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43C2F-235A-9AA6-73AC-CD7FEF4F5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77" y="4539350"/>
            <a:ext cx="366763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7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Organisational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Behaviour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Topic: Lecture 30 </a:t>
            </a:r>
            <a:r>
              <a:rPr lang="en-US" b="1" dirty="0" err="1">
                <a:solidFill>
                  <a:srgbClr val="C00000"/>
                </a:solidFill>
              </a:rPr>
              <a:t>Socialisation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Professor 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</a:rPr>
              <a:t>5-02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A1DD-E7C0-4299-899B-1251BC28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Socialization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44C4-CBB4-4E5B-8A63-8237EF43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Socialization is the process of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working together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, of developing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group responsibility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socialization is the process by which the individual learns to conform to the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norms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of the group</a:t>
            </a:r>
            <a:endParaRPr lang="en-US" dirty="0">
              <a:solidFill>
                <a:srgbClr val="3B3835"/>
              </a:solidFill>
              <a:latin typeface="Helvetica Neue"/>
            </a:endParaRP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Socialization is a social process through which an individual develops his own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self by learning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norms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and by knowing about his </a:t>
            </a:r>
            <a:r>
              <a:rPr lang="en-US" b="1" i="0" dirty="0">
                <a:solidFill>
                  <a:srgbClr val="FF0000"/>
                </a:solidFill>
                <a:effectLst/>
                <a:latin typeface="Helvetica Neue"/>
              </a:rPr>
              <a:t>own self from others.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1607-F6E5-4C2D-89EC-55C733E5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3B916-C7AB-4538-A3F1-9D646478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CB4A-D272-46D2-A138-212AE7D1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Socialization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9A3C-66EB-40BB-99AD-210733DC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Socialization is the process by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Helvetica Neue"/>
              </a:rPr>
              <a:t>which children and adults learn from others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Many people think that socialization is especially important for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infants and children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Psychologists now realize that socialization continues all across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the life span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, as long as people continue to learn from social experiences.</a:t>
            </a:r>
          </a:p>
          <a:p>
            <a:endParaRPr lang="en-US" sz="2000" b="0" i="0" dirty="0">
              <a:solidFill>
                <a:srgbClr val="3B3835"/>
              </a:solidFill>
              <a:effectLst/>
              <a:latin typeface="Helvetica Neue"/>
            </a:endParaRP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 Socialization contributes to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development of personality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.</a:t>
            </a:r>
          </a:p>
          <a:p>
            <a:r>
              <a:rPr lang="en-US" sz="2000" dirty="0">
                <a:solidFill>
                  <a:srgbClr val="3B3835"/>
                </a:solidFill>
                <a:latin typeface="Helvetica Neue"/>
              </a:rPr>
              <a:t> Socialization- (lead to specific personality) is 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a product of society.</a:t>
            </a:r>
          </a:p>
          <a:p>
            <a:r>
              <a:rPr lang="en-US" sz="2000" b="1" dirty="0">
                <a:solidFill>
                  <a:srgbClr val="3B3835"/>
                </a:solidFill>
                <a:latin typeface="Helvetica Neue"/>
              </a:rPr>
              <a:t>S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Helvetica Neue"/>
              </a:rPr>
              <a:t>ocialization is a process through which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personality</a:t>
            </a:r>
            <a:r>
              <a:rPr lang="en-US" sz="2000" b="1" i="0" dirty="0">
                <a:solidFill>
                  <a:srgbClr val="3B3835"/>
                </a:solidFill>
                <a:effectLst/>
                <a:latin typeface="Helvetica Neue"/>
              </a:rPr>
              <a:t> of the new born child is shaped and molded.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 Through the process,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child</a:t>
            </a:r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 learns an approved way of social life. </a:t>
            </a:r>
          </a:p>
          <a:p>
            <a:r>
              <a:rPr lang="en-US" sz="2000" b="0" i="0" dirty="0">
                <a:solidFill>
                  <a:srgbClr val="3B3835"/>
                </a:solidFill>
                <a:effectLst/>
                <a:latin typeface="Helvetica Neue"/>
              </a:rPr>
              <a:t> At the same time, it also provides enough scope for the individual to develop his individual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5CEC-2899-4585-A939-7A202203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4-Oct-24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5426A-4802-4A8B-B49D-6711A4AA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71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1050</Words>
  <Application>Microsoft Office PowerPoint</Application>
  <PresentationFormat>Custom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French Script MT</vt:lpstr>
      <vt:lpstr>Helvetica Neue</vt:lpstr>
      <vt:lpstr>Wingdings</vt:lpstr>
      <vt:lpstr>Default Design</vt:lpstr>
      <vt:lpstr>PowerPoint Presentation</vt:lpstr>
      <vt:lpstr>Stress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Socialization </vt:lpstr>
      <vt:lpstr>Socialization </vt:lpstr>
      <vt:lpstr>Primary Socialisation</vt:lpstr>
      <vt:lpstr>THE ORAL STAGE</vt:lpstr>
      <vt:lpstr>THE ORAL STAGE</vt:lpstr>
      <vt:lpstr>THE ANAL STAGE</vt:lpstr>
      <vt:lpstr>THE OEDIPAL STAGE</vt:lpstr>
      <vt:lpstr>THE LATENCY STAGE</vt:lpstr>
      <vt:lpstr>ADOLESCENCE STAGE </vt:lpstr>
      <vt:lpstr>ADOLESCENCE STAGE </vt:lpstr>
      <vt:lpstr>Secondary socialization anticipatory socialization</vt:lpstr>
      <vt:lpstr>RE-SOCIALIZATION</vt:lpstr>
      <vt:lpstr>REVERSE-SOCIALIZATION</vt:lpstr>
      <vt:lpstr>Sigmund Freud(1856-1939)</vt:lpstr>
      <vt:lpstr>AGENCIES of SOCIALIZATION</vt:lpstr>
      <vt:lpstr>Socialisation-stages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Vijayabanu C</cp:lastModifiedBy>
  <cp:revision>571</cp:revision>
  <dcterms:created xsi:type="dcterms:W3CDTF">2015-02-25T10:23:39Z</dcterms:created>
  <dcterms:modified xsi:type="dcterms:W3CDTF">2024-10-04T04:02:18Z</dcterms:modified>
</cp:coreProperties>
</file>