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281" r:id="rId2"/>
    <p:sldId id="282" r:id="rId3"/>
    <p:sldId id="300" r:id="rId4"/>
    <p:sldId id="297" r:id="rId5"/>
    <p:sldId id="298" r:id="rId6"/>
    <p:sldId id="283" r:id="rId7"/>
    <p:sldId id="284" r:id="rId8"/>
    <p:sldId id="299" r:id="rId9"/>
    <p:sldId id="286" r:id="rId10"/>
    <p:sldId id="301" r:id="rId11"/>
    <p:sldId id="303" r:id="rId12"/>
    <p:sldId id="296" r:id="rId13"/>
  </p:sldIdLst>
  <p:sldSz cx="10691813" cy="7561263"/>
  <p:notesSz cx="7315200" cy="9601200"/>
  <p:defaultTextStyle>
    <a:defPPr>
      <a:defRPr lang="en-US"/>
    </a:defPPr>
    <a:lvl1pPr marL="0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82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965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447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929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412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894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376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859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382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803" autoAdjust="0"/>
  </p:normalViewPr>
  <p:slideViewPr>
    <p:cSldViewPr>
      <p:cViewPr varScale="1">
        <p:scale>
          <a:sx n="68" d="100"/>
          <a:sy n="68" d="100"/>
        </p:scale>
        <p:origin x="1116" y="48"/>
      </p:cViewPr>
      <p:guideLst>
        <p:guide orient="horz" pos="2160"/>
        <p:guide pos="2880"/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254"/>
    </p:cViewPr>
  </p:sorterViewPr>
  <p:notesViewPr>
    <p:cSldViewPr>
      <p:cViewPr varScale="1">
        <p:scale>
          <a:sx n="54" d="100"/>
          <a:sy n="54" d="100"/>
        </p:scale>
        <p:origin x="2784" y="4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5CBAC3D-EBEE-4820-8663-E793D90DB177}" type="datetimeFigureOut">
              <a:rPr lang="en-IN" smtClean="0"/>
              <a:pPr/>
              <a:t>02-08-2023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BE38153-F5C3-43E9-B1B3-6820974F76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752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5B566A5-67C5-4E3E-9C6E-79469278F95F}" type="datetimeFigureOut">
              <a:rPr lang="en-IN" smtClean="0"/>
              <a:pPr/>
              <a:t>02-08-2023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9FD433C-C65C-4D37-94B3-5A547A2C39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97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482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2965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447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5929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412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8894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376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859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ChangeArrowheads="1"/>
          </p:cNvSpPr>
          <p:nvPr userDrawn="1"/>
        </p:nvSpPr>
        <p:spPr bwMode="auto">
          <a:xfrm>
            <a:off x="0" y="6931158"/>
            <a:ext cx="10691813" cy="672112"/>
          </a:xfrm>
          <a:prstGeom prst="rect">
            <a:avLst/>
          </a:prstGeom>
          <a:solidFill>
            <a:srgbClr val="26267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 userDrawn="1"/>
        </p:nvSpPr>
        <p:spPr bwMode="auto">
          <a:xfrm>
            <a:off x="356394" y="2211181"/>
            <a:ext cx="9979025" cy="2936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296" tIns="52148" rIns="104296" bIns="5214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4100" b="1" i="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Template for Preparing Presentation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4100" b="1" i="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Session 2</a:t>
            </a:r>
            <a:endParaRPr lang="en-US" sz="2700" b="0" i="0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700" b="0" i="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SASTRA University</a:t>
            </a:r>
          </a:p>
        </p:txBody>
      </p:sp>
      <p:sp>
        <p:nvSpPr>
          <p:cNvPr id="7" name="Text Box 18"/>
          <p:cNvSpPr txBox="1">
            <a:spLocks noChangeArrowheads="1"/>
          </p:cNvSpPr>
          <p:nvPr userDrawn="1"/>
        </p:nvSpPr>
        <p:spPr bwMode="auto">
          <a:xfrm>
            <a:off x="2791751" y="7043177"/>
            <a:ext cx="5078611" cy="52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96" tIns="52148" rIns="104296" bIns="52148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700" dirty="0">
                <a:solidFill>
                  <a:srgbClr val="FFFFFF"/>
                </a:solidFill>
                <a:latin typeface="French Script MT" pitchFamily="66" charset="0"/>
              </a:rPr>
              <a:t>Progress Through Quality Education</a:t>
            </a:r>
          </a:p>
        </p:txBody>
      </p:sp>
    </p:spTree>
    <p:extLst>
      <p:ext uri="{BB962C8B-B14F-4D97-AF65-F5344CB8AC3E}">
        <p14:creationId xmlns:p14="http://schemas.microsoft.com/office/powerpoint/2010/main" val="79875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5367" y="175391"/>
            <a:ext cx="6370539" cy="597757"/>
          </a:xfrm>
          <a:prstGeom prst="rect">
            <a:avLst/>
          </a:prstGeom>
        </p:spPr>
        <p:txBody>
          <a:bodyPr lIns="104296" tIns="52148" rIns="104296" bIns="52148">
            <a:sp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97" y="1092183"/>
            <a:ext cx="10335419" cy="5838975"/>
          </a:xfrm>
        </p:spPr>
        <p:txBody>
          <a:bodyPr/>
          <a:lstStyle>
            <a:lvl1pPr>
              <a:lnSpc>
                <a:spcPts val="3600"/>
              </a:lnSpc>
              <a:spcBef>
                <a:spcPts val="0"/>
              </a:spcBef>
              <a:defRPr/>
            </a:lvl1pPr>
            <a:lvl2pPr>
              <a:lnSpc>
                <a:spcPts val="3600"/>
              </a:lnSpc>
              <a:spcBef>
                <a:spcPts val="0"/>
              </a:spcBef>
              <a:defRPr/>
            </a:lvl2pPr>
            <a:lvl3pPr>
              <a:lnSpc>
                <a:spcPts val="3600"/>
              </a:lnSpc>
              <a:spcBef>
                <a:spcPts val="0"/>
              </a:spcBef>
              <a:defRPr/>
            </a:lvl3pPr>
            <a:lvl4pPr>
              <a:lnSpc>
                <a:spcPts val="3600"/>
              </a:lnSpc>
              <a:spcBef>
                <a:spcPts val="0"/>
              </a:spcBef>
              <a:defRPr/>
            </a:lvl4pPr>
            <a:lvl5pPr>
              <a:lnSpc>
                <a:spcPts val="36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99412" y="7225205"/>
            <a:ext cx="1425575" cy="304053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278BF333-619F-46D0-9134-22F275786395}" type="datetime5">
              <a:rPr lang="en-IN" smtClean="0">
                <a:solidFill>
                  <a:srgbClr val="FFFFFF"/>
                </a:solidFill>
              </a:rPr>
              <a:t>2-Aug-23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90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0887" y="130226"/>
            <a:ext cx="6036419" cy="597757"/>
          </a:xfrm>
          <a:prstGeom prst="rect">
            <a:avLst/>
          </a:prstGeom>
        </p:spPr>
        <p:txBody>
          <a:bodyPr lIns="104296" tIns="52148" rIns="104296" bIns="52148">
            <a:sp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3345" y="7225205"/>
            <a:ext cx="1521071" cy="273047"/>
          </a:xfrm>
        </p:spPr>
        <p:txBody>
          <a:bodyPr/>
          <a:lstStyle/>
          <a:p>
            <a:pPr>
              <a:defRPr/>
            </a:pPr>
            <a:fld id="{74F00D11-EFCC-403F-B65B-974D440264BC}" type="datetime5">
              <a:rPr lang="en-IN" sz="1400" smtClean="0">
                <a:solidFill>
                  <a:srgbClr val="FFFFFF"/>
                </a:solidFill>
              </a:rPr>
              <a:t>2-Aug-23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61748" y="1061161"/>
            <a:ext cx="5051250" cy="59960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5435005" y="1054700"/>
            <a:ext cx="5051250" cy="6002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602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>
            <a:off x="0" y="7144692"/>
            <a:ext cx="10691813" cy="462077"/>
          </a:xfrm>
          <a:prstGeom prst="rect">
            <a:avLst/>
          </a:prstGeom>
          <a:solidFill>
            <a:srgbClr val="26267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8197" y="1050176"/>
            <a:ext cx="10335419" cy="583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96" tIns="52148" rIns="104296" bIns="52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52" name="Rectangle 28"/>
          <p:cNvSpPr>
            <a:spLocks noChangeArrowheads="1"/>
          </p:cNvSpPr>
          <p:nvPr userDrawn="1"/>
        </p:nvSpPr>
        <p:spPr bwMode="auto">
          <a:xfrm>
            <a:off x="0" y="911213"/>
            <a:ext cx="10691813" cy="132386"/>
          </a:xfrm>
          <a:prstGeom prst="rect">
            <a:avLst/>
          </a:prstGeom>
          <a:solidFill>
            <a:srgbClr val="26267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550" y="7204203"/>
            <a:ext cx="1521071" cy="357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96" tIns="52148" rIns="104296" bIns="52148" numCol="1" anchor="t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41E9389-7BDF-42FB-B110-E227D8C34A22}" type="datetime5">
              <a:rPr lang="en-IN" sz="1400" smtClean="0">
                <a:solidFill>
                  <a:srgbClr val="FFFFFF"/>
                </a:solidFill>
              </a:rPr>
              <a:t>2-Aug-23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74311" y="7225206"/>
            <a:ext cx="2494756" cy="311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96" tIns="52148" rIns="104296" bIns="52148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A66A362-4403-4718-B072-B01303837876}" type="slidenum">
              <a:rPr lang="en-US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7" b="8028"/>
          <a:stretch/>
        </p:blipFill>
        <p:spPr bwMode="auto">
          <a:xfrm>
            <a:off x="0" y="83297"/>
            <a:ext cx="2834179" cy="80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2791751" y="7130629"/>
            <a:ext cx="5078611" cy="536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96" tIns="52148" rIns="104296" bIns="52148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FFFFFF"/>
                </a:solidFill>
                <a:latin typeface="French Script MT" pitchFamily="66" charset="0"/>
              </a:rPr>
              <a:t>Progress Through Quality Education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521482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1042965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564447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2085929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91112" indent="-391112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rgbClr val="000097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47409" indent="-325926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chemeClr val="tx1"/>
        </a:buClr>
        <a:buFont typeface="Arial" charset="0"/>
        <a:buChar char="–"/>
        <a:defRPr sz="2700">
          <a:solidFill>
            <a:srgbClr val="000097"/>
          </a:solidFill>
          <a:latin typeface="+mn-lt"/>
        </a:defRPr>
      </a:lvl2pPr>
      <a:lvl3pPr marL="1303706" indent="-260741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rgbClr val="000097"/>
        </a:buClr>
        <a:buFont typeface="Wingdings" pitchFamily="2" charset="2"/>
        <a:buChar char="ü"/>
        <a:defRPr sz="2300">
          <a:solidFill>
            <a:schemeClr val="tx1"/>
          </a:solidFill>
          <a:latin typeface="+mn-lt"/>
        </a:defRPr>
      </a:lvl3pPr>
      <a:lvl4pPr marL="1825188" indent="-260741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chemeClr val="tx1"/>
        </a:buClr>
        <a:buFont typeface="Arial" charset="0"/>
        <a:buChar char="–"/>
        <a:defRPr>
          <a:solidFill>
            <a:srgbClr val="000097"/>
          </a:solidFill>
          <a:latin typeface="+mn-lt"/>
        </a:defRPr>
      </a:lvl4pPr>
      <a:lvl5pPr marL="2346670" indent="-260741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5pPr>
      <a:lvl6pPr marL="2868153" indent="-260741" algn="l" rtl="0" fontAlgn="base">
        <a:spcBef>
          <a:spcPct val="2000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6pPr>
      <a:lvl7pPr marL="3389635" indent="-260741" algn="l" rtl="0" fontAlgn="base">
        <a:spcBef>
          <a:spcPct val="2000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7pPr>
      <a:lvl8pPr marL="3911117" indent="-260741" algn="l" rtl="0" fontAlgn="base">
        <a:spcBef>
          <a:spcPct val="2000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8pPr>
      <a:lvl9pPr marL="4432600" indent="-260741" algn="l" rtl="0" fontAlgn="base">
        <a:spcBef>
          <a:spcPct val="2000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82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965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447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929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412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894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376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859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riprasadnavulla/introduction-to-management-4419990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D96D8-C2D3-4777-B48F-C78F8EAE2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Topic: </a:t>
            </a:r>
            <a:r>
              <a:rPr lang="en-US" sz="2400" b="1" dirty="0" smtClean="0">
                <a:solidFill>
                  <a:srgbClr val="C00000"/>
                </a:solidFill>
              </a:rPr>
              <a:t>Management-  </a:t>
            </a:r>
            <a:r>
              <a:rPr lang="en-US" sz="2400" b="1" dirty="0" smtClean="0">
                <a:solidFill>
                  <a:srgbClr val="C00000"/>
                </a:solidFill>
              </a:rPr>
              <a:t>Introduction 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                                           </a:t>
            </a:r>
            <a:r>
              <a:rPr lang="en-US" sz="2000" b="1" dirty="0" smtClean="0">
                <a:solidFill>
                  <a:srgbClr val="002060"/>
                </a:solidFill>
              </a:rPr>
              <a:t>Dr</a:t>
            </a:r>
            <a:r>
              <a:rPr lang="en-US" sz="2000" b="1" dirty="0">
                <a:solidFill>
                  <a:srgbClr val="002060"/>
                </a:solidFill>
              </a:rPr>
              <a:t>. C. Vijaya Banu</a:t>
            </a:r>
          </a:p>
          <a:p>
            <a:pPr marL="0" indent="0" algn="ctr" eaLnBrk="1" hangingPunct="1">
              <a:buNone/>
              <a:defRPr/>
            </a:pPr>
            <a:r>
              <a:rPr lang="en-US" sz="2000" b="1" dirty="0" smtClean="0">
                <a:solidFill>
                  <a:srgbClr val="002060"/>
                </a:solidFill>
              </a:rPr>
              <a:t>Professor </a:t>
            </a:r>
            <a:r>
              <a:rPr lang="en-US" sz="2000" b="1" dirty="0">
                <a:solidFill>
                  <a:srgbClr val="002060"/>
                </a:solidFill>
              </a:rPr>
              <a:t>, School of Management</a:t>
            </a:r>
          </a:p>
          <a:p>
            <a:pPr marL="0" indent="0" algn="ctr" eaLnBrk="1" hangingPunct="1">
              <a:buNone/>
              <a:defRPr/>
            </a:pPr>
            <a:r>
              <a:rPr lang="en-US" sz="2000" b="1" dirty="0">
                <a:solidFill>
                  <a:srgbClr val="002060"/>
                </a:solidFill>
              </a:rPr>
              <a:t>SASTRA Deemed University, Thanjavur – 613 401</a:t>
            </a:r>
          </a:p>
          <a:p>
            <a:pPr marL="0" indent="0" algn="ctr" eaLnBrk="1" hangingPunct="1"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vijayabanu@mba.sastra.edu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78F1E-BCE3-4B91-B0B3-00747DFD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8198" y="7225206"/>
            <a:ext cx="1446790" cy="304052"/>
          </a:xfrm>
        </p:spPr>
        <p:txBody>
          <a:bodyPr/>
          <a:lstStyle/>
          <a:p>
            <a:pPr>
              <a:defRPr/>
            </a:pPr>
            <a:fld id="{507FDDB6-52B9-428F-87F4-D777481AF8E1}" type="datetime5">
              <a:rPr lang="en-IN" smtClean="0">
                <a:solidFill>
                  <a:srgbClr val="FFFFFF"/>
                </a:solidFill>
              </a:rPr>
              <a:t>2-Aug-23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E906A-E1B5-4D32-8332-A3EC40A0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26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IN" dirty="0" smtClean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Arial" charset="0"/>
              </a:rPr>
              <a:t>DR.C.VIJAYABANU</a:t>
            </a:r>
            <a:endParaRPr lang="en-US">
              <a:latin typeface="Arial" charset="0"/>
            </a:endParaRP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484269" y="6721123"/>
            <a:ext cx="2583855" cy="504084"/>
          </a:xfrm>
          <a:prstGeom prst="rect">
            <a:avLst/>
          </a:prstGeom>
          <a:noFill/>
        </p:spPr>
        <p:txBody>
          <a:bodyPr lIns="104296" tIns="52148" rIns="104296" bIns="52148"/>
          <a:lstStyle/>
          <a:p>
            <a:r>
              <a:rPr lang="en-US">
                <a:latin typeface="Arial" charset="0"/>
              </a:rPr>
              <a:t>1–</a:t>
            </a:r>
            <a:fld id="{F08B7B62-56B4-41D9-BBAA-48AEDEF5F828}" type="slidenum">
              <a:rPr lang="en-US">
                <a:latin typeface="Arial" charset="0"/>
              </a:rPr>
              <a:pPr/>
              <a:t>10</a:t>
            </a:fld>
            <a:endParaRPr lang="en-US">
              <a:latin typeface="Arial" charset="0"/>
            </a:endParaRPr>
          </a:p>
        </p:txBody>
      </p:sp>
      <p:pic>
        <p:nvPicPr>
          <p:cNvPr id="19462" name="Picture 2" descr="Image result for principles of management by peter druck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506" y="1039164"/>
            <a:ext cx="9144000" cy="6103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B4CEF7-242D-444F-B333-B659CE4E98B1}" type="datetime5">
              <a:rPr lang="en-IN" smtClean="0">
                <a:solidFill>
                  <a:srgbClr val="FFFFFF"/>
                </a:solidFill>
              </a:rPr>
              <a:t>2-Aug-23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0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mtClean="0"/>
          </a:p>
        </p:txBody>
      </p:sp>
      <p:pic>
        <p:nvPicPr>
          <p:cNvPr id="37892" name="Picture 2" descr="Image result for difference between management and administ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7" y="1113631"/>
            <a:ext cx="9560322" cy="555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CD3C38-55B6-4CA8-B8D1-220A01758565}" type="datetime5">
              <a:rPr lang="en-IN" smtClean="0">
                <a:solidFill>
                  <a:srgbClr val="FFFFFF"/>
                </a:solidFill>
              </a:rPr>
              <a:t>2-Aug-23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09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hlinkClick r:id="rId2"/>
              </a:rPr>
              <a:t>https://</a:t>
            </a:r>
            <a:r>
              <a:rPr lang="en-IN" sz="2000" dirty="0" smtClean="0">
                <a:hlinkClick r:id="rId2"/>
              </a:rPr>
              <a:t>www.slideshare.net/sriprasadnavulla/introduction-to-management-44199900</a:t>
            </a:r>
            <a:endParaRPr lang="en-IN" sz="2000" dirty="0" smtClean="0"/>
          </a:p>
          <a:p>
            <a:r>
              <a:rPr lang="en-IN" sz="2000" dirty="0"/>
              <a:t>https://www.slideshare.net/vishalarvindbhole/basic-concept-of-management-10794171</a:t>
            </a:r>
          </a:p>
          <a:p>
            <a:r>
              <a:rPr lang="en-IN" sz="2000" dirty="0" smtClean="0"/>
              <a:t>https</a:t>
            </a:r>
            <a:r>
              <a:rPr lang="en-IN" sz="2000" dirty="0"/>
              <a:t>://slideplayer.com/slide/5264707/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A101C7-91F7-4459-BF3D-8CB737FF74B6}" type="datetime5">
              <a:rPr lang="en-IN" smtClean="0">
                <a:solidFill>
                  <a:srgbClr val="FFFFFF"/>
                </a:solidFill>
              </a:rPr>
              <a:t>2-Aug-23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13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2FF2D4-E583-44EF-BB0D-1DF929554F69}" type="datetime5">
              <a:rPr lang="en-IN" smtClean="0">
                <a:solidFill>
                  <a:srgbClr val="FFFFFF"/>
                </a:solidFill>
              </a:rPr>
              <a:t>2-Aug-23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4098" name="Picture 2" descr="DEFINITIONS:&#10;“Management is the art of getting things done through and with people in&#10;formally organized groups”&#10;--- Koont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0" y="1037431"/>
            <a:ext cx="10381796" cy="590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05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9412" y="7225205"/>
            <a:ext cx="3393894" cy="304053"/>
          </a:xfrm>
          <a:noFill/>
        </p:spPr>
        <p:txBody>
          <a:bodyPr/>
          <a:lstStyle/>
          <a:p>
            <a:r>
              <a:rPr lang="en-US" altLang="en-US" smtClean="0">
                <a:latin typeface="Arial" charset="0"/>
              </a:rPr>
              <a:t>DR.C.VIJAYABANU</a:t>
            </a:r>
            <a:endParaRPr lang="en-US">
              <a:latin typeface="Arial" charset="0"/>
            </a:endParaRP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484269" y="6721123"/>
            <a:ext cx="2583855" cy="504084"/>
          </a:xfrm>
          <a:prstGeom prst="rect">
            <a:avLst/>
          </a:prstGeom>
          <a:noFill/>
        </p:spPr>
        <p:txBody>
          <a:bodyPr lIns="104296" tIns="52148" rIns="104296" bIns="52148"/>
          <a:lstStyle/>
          <a:p>
            <a:endParaRPr lang="en-US" dirty="0">
              <a:latin typeface="Arial" charset="0"/>
            </a:endParaRPr>
          </a:p>
        </p:txBody>
      </p:sp>
      <p:pic>
        <p:nvPicPr>
          <p:cNvPr id="15365" name="Picture 2" descr="Image result for meaning of management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6560" y="1113632"/>
            <a:ext cx="10513616" cy="5105400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3E71A5-C045-4B9D-832F-8CC140076A06}" type="datetime5">
              <a:rPr lang="en-IN" smtClean="0">
                <a:solidFill>
                  <a:srgbClr val="FFFFFF"/>
                </a:solidFill>
              </a:rPr>
              <a:t>2-Aug-23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18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MANAGEMENT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700" dirty="0"/>
              <a:t>Management is the attainment of organizational goals in an effective and efficient manner through </a:t>
            </a:r>
            <a:r>
              <a:rPr lang="en-US" sz="2700" b="1" dirty="0">
                <a:solidFill>
                  <a:srgbClr val="FF0000"/>
                </a:solidFill>
              </a:rPr>
              <a:t>planning, organizing, staffing, directing and controlling </a:t>
            </a:r>
            <a:r>
              <a:rPr lang="en-US" sz="2700" dirty="0"/>
              <a:t>organizational resources.</a:t>
            </a:r>
          </a:p>
          <a:p>
            <a:pPr eaLnBrk="1" hangingPunct="1"/>
            <a:endParaRPr lang="en-US" sz="2700" dirty="0" smtClean="0"/>
          </a:p>
          <a:p>
            <a:pPr eaLnBrk="1" hangingPunct="1"/>
            <a:r>
              <a:rPr lang="en-US" sz="2700" dirty="0" smtClean="0">
                <a:solidFill>
                  <a:srgbClr val="FF0000"/>
                </a:solidFill>
              </a:rPr>
              <a:t>Organizational </a:t>
            </a:r>
            <a:r>
              <a:rPr lang="en-US" sz="2700" dirty="0">
                <a:solidFill>
                  <a:srgbClr val="FF0000"/>
                </a:solidFill>
              </a:rPr>
              <a:t>resources </a:t>
            </a:r>
            <a:r>
              <a:rPr lang="en-US" sz="2700" dirty="0"/>
              <a:t>include men(human beings), money, machines and materials</a:t>
            </a:r>
            <a:r>
              <a:rPr lang="en-US" sz="2700" dirty="0" smtClean="0"/>
              <a:t>.</a:t>
            </a:r>
          </a:p>
          <a:p>
            <a:pPr eaLnBrk="1" hangingPunct="1"/>
            <a:r>
              <a:rPr lang="en-IN" sz="2800" dirty="0"/>
              <a:t>Management is an important element in every organization. It is the element that coordinates currents organizational activities and plans for the </a:t>
            </a:r>
            <a:r>
              <a:rPr lang="en-IN" sz="2800" dirty="0" smtClean="0"/>
              <a:t>future</a:t>
            </a:r>
          </a:p>
          <a:p>
            <a:pPr eaLnBrk="1" hangingPunct="1"/>
            <a:r>
              <a:rPr lang="en-IN" sz="2800" dirty="0" smtClean="0"/>
              <a:t>The </a:t>
            </a:r>
            <a:r>
              <a:rPr lang="en-IN" sz="2800" dirty="0"/>
              <a:t>management adapts the organization to its </a:t>
            </a:r>
            <a:r>
              <a:rPr lang="en-IN" sz="2800" b="1" dirty="0">
                <a:solidFill>
                  <a:srgbClr val="FF0000"/>
                </a:solidFill>
              </a:rPr>
              <a:t>environment</a:t>
            </a:r>
            <a:r>
              <a:rPr lang="en-IN" sz="2800" dirty="0"/>
              <a:t> and </a:t>
            </a:r>
            <a:r>
              <a:rPr lang="en-IN" sz="2800" dirty="0">
                <a:solidFill>
                  <a:srgbClr val="FF0000"/>
                </a:solidFill>
              </a:rPr>
              <a:t>shapes the organization </a:t>
            </a:r>
            <a:r>
              <a:rPr lang="en-IN" sz="2800" dirty="0"/>
              <a:t>to make it more suitable to the organization</a:t>
            </a:r>
            <a:endParaRPr lang="en-US" sz="27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91CFA8-75D6-4FFB-BB9A-51ECF20A280F}" type="datetime5">
              <a:rPr lang="en-IN" smtClean="0">
                <a:solidFill>
                  <a:srgbClr val="FFFFFF"/>
                </a:solidFill>
              </a:rPr>
              <a:t>2-Aug-23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21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2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2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20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20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Definitions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700" dirty="0"/>
              <a:t>Louis E Boone &amp; David L Kurtz- The use of people and other resources to accomplish objectives.</a:t>
            </a:r>
          </a:p>
          <a:p>
            <a:r>
              <a:rPr lang="en-US" sz="2700" dirty="0"/>
              <a:t>Mary Parker </a:t>
            </a:r>
            <a:r>
              <a:rPr lang="en-US" sz="2700" dirty="0" err="1"/>
              <a:t>Follet</a:t>
            </a:r>
            <a:r>
              <a:rPr lang="en-US" sz="2700" dirty="0"/>
              <a:t>- </a:t>
            </a:r>
            <a:r>
              <a:rPr lang="en-US" sz="2700" b="1" dirty="0">
                <a:solidFill>
                  <a:srgbClr val="FF0000"/>
                </a:solidFill>
              </a:rPr>
              <a:t>the </a:t>
            </a:r>
            <a:r>
              <a:rPr lang="en-US" sz="2700" b="1" dirty="0" smtClean="0">
                <a:solidFill>
                  <a:srgbClr val="FF0000"/>
                </a:solidFill>
              </a:rPr>
              <a:t>art/act </a:t>
            </a:r>
            <a:r>
              <a:rPr lang="en-US" sz="2700" b="1" dirty="0">
                <a:solidFill>
                  <a:srgbClr val="FF0000"/>
                </a:solidFill>
              </a:rPr>
              <a:t>of getting things done through people.</a:t>
            </a:r>
          </a:p>
          <a:p>
            <a:r>
              <a:rPr lang="en-US" sz="2700" dirty="0"/>
              <a:t>Frederick  Taylor defines Management as the </a:t>
            </a:r>
            <a:r>
              <a:rPr lang="en-US" sz="2700" dirty="0">
                <a:solidFill>
                  <a:srgbClr val="FF0000"/>
                </a:solidFill>
              </a:rPr>
              <a:t>art of knowing what you want to do in the best and cheapest way</a:t>
            </a:r>
            <a:r>
              <a:rPr lang="en-US" sz="2700" dirty="0"/>
              <a:t>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9E4BAE-B799-4D3B-873B-A431C911413D}" type="datetime5">
              <a:rPr lang="en-IN" smtClean="0">
                <a:solidFill>
                  <a:srgbClr val="FFFFFF"/>
                </a:solidFill>
              </a:rPr>
              <a:t>2-Aug-23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8AAD84-EC3D-4A74-B987-E712425B10CF}" type="datetime5">
              <a:rPr lang="en-IN" smtClean="0">
                <a:solidFill>
                  <a:srgbClr val="FFFFFF"/>
                </a:solidFill>
              </a:rPr>
              <a:t>2-Aug-23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5122" name="Picture 2" descr="Nature of Management&#10;Multidisciplinary&#10;Dynamic nature of Principles&#10;Relative, Not absolute Principles&#10;Management: Scienc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" y="860327"/>
            <a:ext cx="9677400" cy="618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96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F24F5D-0A18-4BD3-A5ED-160E5F8A1EE2}" type="datetime5">
              <a:rPr lang="en-IN" smtClean="0">
                <a:solidFill>
                  <a:srgbClr val="FFFFFF"/>
                </a:solidFill>
              </a:rPr>
              <a:t>2-Aug-23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146" name="Picture 2" descr="Importance of Management&#10;Management has been important to the daily lives of people and&#10;to the organisations. The importan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1113631"/>
            <a:ext cx="10295731" cy="582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77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5367" y="175391"/>
            <a:ext cx="7818339" cy="1090200"/>
          </a:xfrm>
        </p:spPr>
        <p:txBody>
          <a:bodyPr/>
          <a:lstStyle/>
          <a:p>
            <a:r>
              <a:rPr lang="en-IN" dirty="0"/>
              <a:t>IMPORTANCE OF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Management </a:t>
            </a:r>
            <a:r>
              <a:rPr lang="en-IN" sz="2400" dirty="0"/>
              <a:t>achieves organizational </a:t>
            </a:r>
            <a:r>
              <a:rPr lang="en-IN" sz="2400" dirty="0" smtClean="0"/>
              <a:t>goals</a:t>
            </a:r>
          </a:p>
          <a:p>
            <a:r>
              <a:rPr lang="en-IN" sz="2400" dirty="0" smtClean="0"/>
              <a:t>Management </a:t>
            </a:r>
            <a:r>
              <a:rPr lang="en-IN" sz="2400" dirty="0"/>
              <a:t>efficiently utilizes </a:t>
            </a:r>
            <a:r>
              <a:rPr lang="en-IN" sz="2400" dirty="0" smtClean="0"/>
              <a:t>resources</a:t>
            </a:r>
          </a:p>
          <a:p>
            <a:r>
              <a:rPr lang="en-IN" sz="2400" dirty="0" smtClean="0"/>
              <a:t>Management </a:t>
            </a:r>
            <a:r>
              <a:rPr lang="en-IN" sz="2400" dirty="0"/>
              <a:t>is essential for prosperity of </a:t>
            </a:r>
            <a:r>
              <a:rPr lang="en-IN" sz="2400" dirty="0" smtClean="0"/>
              <a:t>society</a:t>
            </a:r>
          </a:p>
          <a:p>
            <a:r>
              <a:rPr lang="en-IN" sz="2400" dirty="0" smtClean="0"/>
              <a:t>Management </a:t>
            </a:r>
            <a:r>
              <a:rPr lang="en-IN" sz="2400" dirty="0"/>
              <a:t>addresses the challenges of </a:t>
            </a:r>
            <a:r>
              <a:rPr lang="en-IN" sz="2400" dirty="0" smtClean="0"/>
              <a:t>management</a:t>
            </a:r>
          </a:p>
          <a:p>
            <a:r>
              <a:rPr lang="en-IN" sz="2400" dirty="0" smtClean="0"/>
              <a:t>Management </a:t>
            </a:r>
            <a:r>
              <a:rPr lang="en-IN" sz="2400" dirty="0"/>
              <a:t>establishes equilibrium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B3FC20-5959-4763-B99A-925B8F48B1ED}" type="datetime5">
              <a:rPr lang="en-IN" smtClean="0">
                <a:solidFill>
                  <a:srgbClr val="FFFFFF"/>
                </a:solidFill>
              </a:rPr>
              <a:t>2-Aug-23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8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study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 </a:t>
            </a:r>
            <a:r>
              <a:rPr lang="en-IN" sz="2000" dirty="0"/>
              <a:t>Help how to work and deal with co-workers and in group team </a:t>
            </a:r>
            <a:endParaRPr lang="en-IN" sz="2000" dirty="0" smtClean="0"/>
          </a:p>
          <a:p>
            <a:r>
              <a:rPr lang="en-IN" sz="2000" dirty="0" smtClean="0"/>
              <a:t> </a:t>
            </a:r>
            <a:r>
              <a:rPr lang="en-IN" sz="2000" dirty="0"/>
              <a:t>How to lead co-workers </a:t>
            </a:r>
            <a:endParaRPr lang="en-IN" sz="2000" dirty="0" smtClean="0"/>
          </a:p>
          <a:p>
            <a:r>
              <a:rPr lang="en-IN" sz="2000" dirty="0" smtClean="0"/>
              <a:t> </a:t>
            </a:r>
            <a:r>
              <a:rPr lang="en-IN" sz="2000" dirty="0"/>
              <a:t>Solve conflicts between them </a:t>
            </a:r>
            <a:endParaRPr lang="en-IN" sz="2000" dirty="0" smtClean="0"/>
          </a:p>
          <a:p>
            <a:r>
              <a:rPr lang="en-IN" sz="2000" dirty="0" smtClean="0"/>
              <a:t> </a:t>
            </a:r>
            <a:r>
              <a:rPr lang="en-IN" sz="2000" dirty="0"/>
              <a:t>Achieve team goals </a:t>
            </a:r>
            <a:endParaRPr lang="en-IN" sz="2000" dirty="0" smtClean="0"/>
          </a:p>
          <a:p>
            <a:r>
              <a:rPr lang="en-IN" sz="2000" dirty="0" smtClean="0"/>
              <a:t> </a:t>
            </a:r>
            <a:r>
              <a:rPr lang="en-IN" sz="2000" dirty="0"/>
              <a:t>Increase </a:t>
            </a:r>
            <a:r>
              <a:rPr lang="en-IN" sz="2000" dirty="0" smtClean="0"/>
              <a:t>performance</a:t>
            </a:r>
          </a:p>
          <a:p>
            <a:r>
              <a:rPr lang="en-IN" sz="2000" dirty="0"/>
              <a:t>Simply Management is Manipulation of resources to achieve objectives Resources:4Ms </a:t>
            </a:r>
            <a:endParaRPr lang="en-IN" sz="2000" dirty="0" smtClean="0"/>
          </a:p>
          <a:p>
            <a:r>
              <a:rPr lang="en-IN" sz="2000" dirty="0" smtClean="0"/>
              <a:t></a:t>
            </a:r>
            <a:r>
              <a:rPr lang="en-IN" sz="2000" dirty="0"/>
              <a:t>Men </a:t>
            </a:r>
            <a:endParaRPr lang="en-IN" sz="2000" dirty="0" smtClean="0"/>
          </a:p>
          <a:p>
            <a:r>
              <a:rPr lang="en-IN" sz="2000" dirty="0" smtClean="0"/>
              <a:t></a:t>
            </a:r>
            <a:r>
              <a:rPr lang="en-IN" sz="2000" dirty="0"/>
              <a:t>Material </a:t>
            </a:r>
            <a:endParaRPr lang="en-IN" sz="2000" dirty="0" smtClean="0"/>
          </a:p>
          <a:p>
            <a:r>
              <a:rPr lang="en-IN" sz="2000" dirty="0" smtClean="0"/>
              <a:t></a:t>
            </a:r>
            <a:r>
              <a:rPr lang="en-IN" sz="2000" dirty="0"/>
              <a:t>Money </a:t>
            </a:r>
            <a:endParaRPr lang="en-IN" sz="2000" dirty="0" smtClean="0"/>
          </a:p>
          <a:p>
            <a:r>
              <a:rPr lang="en-IN" sz="2000" dirty="0" smtClean="0"/>
              <a:t></a:t>
            </a:r>
            <a:r>
              <a:rPr lang="en-IN" sz="2000" dirty="0"/>
              <a:t>Machine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68558D-CFB1-4C18-9F46-9CE0E8681F60}" type="datetime5">
              <a:rPr lang="en-IN" smtClean="0">
                <a:solidFill>
                  <a:srgbClr val="FFFFFF"/>
                </a:solidFill>
              </a:rPr>
              <a:t>2-Aug-23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10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4573</TotalTime>
  <Words>272</Words>
  <Application>Microsoft Office PowerPoint</Application>
  <PresentationFormat>Custom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French Script MT</vt:lpstr>
      <vt:lpstr>Wingdings</vt:lpstr>
      <vt:lpstr>Default Design</vt:lpstr>
      <vt:lpstr>PowerPoint Presentation</vt:lpstr>
      <vt:lpstr>PowerPoint Presentation</vt:lpstr>
      <vt:lpstr>PowerPoint Presentation</vt:lpstr>
      <vt:lpstr>MANAGEMENT</vt:lpstr>
      <vt:lpstr>Definitions </vt:lpstr>
      <vt:lpstr>PowerPoint Presentation</vt:lpstr>
      <vt:lpstr>PowerPoint Presentation</vt:lpstr>
      <vt:lpstr>IMPORTANCE OF MANAGEMENT</vt:lpstr>
      <vt:lpstr>Why study Management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Oxidation of Organic Compounds using Nanomaterial Based Technologies</dc:title>
  <dc:creator>Gautham Jegadeesan</dc:creator>
  <cp:lastModifiedBy>SASTRA</cp:lastModifiedBy>
  <cp:revision>580</cp:revision>
  <dcterms:created xsi:type="dcterms:W3CDTF">2015-02-25T10:23:39Z</dcterms:created>
  <dcterms:modified xsi:type="dcterms:W3CDTF">2023-08-02T05:29:11Z</dcterms:modified>
</cp:coreProperties>
</file>