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6"/>
  </p:notesMasterIdLst>
  <p:handoutMasterIdLst>
    <p:handoutMasterId r:id="rId37"/>
  </p:handoutMasterIdLst>
  <p:sldIdLst>
    <p:sldId id="281" r:id="rId2"/>
    <p:sldId id="293" r:id="rId3"/>
    <p:sldId id="283" r:id="rId4"/>
    <p:sldId id="284" r:id="rId5"/>
    <p:sldId id="285" r:id="rId6"/>
    <p:sldId id="286" r:id="rId7"/>
    <p:sldId id="287" r:id="rId8"/>
    <p:sldId id="288" r:id="rId9"/>
    <p:sldId id="294" r:id="rId10"/>
    <p:sldId id="291" r:id="rId11"/>
    <p:sldId id="292" r:id="rId12"/>
    <p:sldId id="295" r:id="rId13"/>
    <p:sldId id="297" r:id="rId14"/>
    <p:sldId id="298" r:id="rId15"/>
    <p:sldId id="299" r:id="rId16"/>
    <p:sldId id="300" r:id="rId17"/>
    <p:sldId id="301" r:id="rId18"/>
    <p:sldId id="302" r:id="rId19"/>
    <p:sldId id="303" r:id="rId20"/>
    <p:sldId id="304" r:id="rId21"/>
    <p:sldId id="307" r:id="rId22"/>
    <p:sldId id="308" r:id="rId23"/>
    <p:sldId id="309" r:id="rId24"/>
    <p:sldId id="306" r:id="rId25"/>
    <p:sldId id="305" r:id="rId26"/>
    <p:sldId id="310" r:id="rId27"/>
    <p:sldId id="311" r:id="rId28"/>
    <p:sldId id="312" r:id="rId29"/>
    <p:sldId id="314" r:id="rId30"/>
    <p:sldId id="315" r:id="rId31"/>
    <p:sldId id="316" r:id="rId32"/>
    <p:sldId id="317" r:id="rId33"/>
    <p:sldId id="318" r:id="rId34"/>
    <p:sldId id="313" r:id="rId35"/>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4803" autoAdjust="0"/>
  </p:normalViewPr>
  <p:slideViewPr>
    <p:cSldViewPr>
      <p:cViewPr varScale="1">
        <p:scale>
          <a:sx n="58" d="100"/>
          <a:sy n="58" d="100"/>
        </p:scale>
        <p:origin x="1464" y="-18"/>
      </p:cViewPr>
      <p:guideLst>
        <p:guide orient="horz" pos="2160"/>
        <p:guide pos="2880"/>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22-07-2024</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22-07-2024</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895465C8-0E71-406C-9EDF-6DC9EB482070}" type="datetime5">
              <a:rPr lang="en-IN" sz="1400" smtClean="0">
                <a:solidFill>
                  <a:srgbClr val="FFFFFF"/>
                </a:solidFill>
              </a:rPr>
              <a:pPr>
                <a:defRPr/>
              </a:pPr>
              <a:t>22-Jul-24</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0" y="6805137"/>
            <a:ext cx="6058694" cy="504084"/>
          </a:xfrm>
          <a:prstGeom prst="rect">
            <a:avLst/>
          </a:prstGeom>
        </p:spPr>
        <p:txBody>
          <a:bodyPr lIns="104296" tIns="52148" rIns="104296" bIns="52148"/>
          <a:lstStyle>
            <a:lvl1pPr algn="l">
              <a:defRPr smtClean="0"/>
            </a:lvl1pPr>
          </a:lstStyle>
          <a:p>
            <a:pPr>
              <a:defRPr/>
            </a:pPr>
            <a:r>
              <a:rPr lang="en-US" altLang="en-US"/>
              <a:t>Copyright © 2010 Pearson Education, Inc. Publishing as Prentice Hall</a:t>
            </a:r>
          </a:p>
          <a:p>
            <a:pPr>
              <a:defRPr/>
            </a:pPr>
            <a:endParaRPr lang="en-US"/>
          </a:p>
        </p:txBody>
      </p:sp>
      <p:sp>
        <p:nvSpPr>
          <p:cNvPr id="3" name="Slide Number Placeholder 2"/>
          <p:cNvSpPr>
            <a:spLocks noGrp="1"/>
          </p:cNvSpPr>
          <p:nvPr>
            <p:ph type="sldNum" sz="quarter" idx="11"/>
          </p:nvPr>
        </p:nvSpPr>
        <p:spPr/>
        <p:txBody>
          <a:bodyPr/>
          <a:lstStyle>
            <a:lvl1pPr>
              <a:defRPr smtClean="0"/>
            </a:lvl1pPr>
          </a:lstStyle>
          <a:p>
            <a:pPr>
              <a:defRPr/>
            </a:pPr>
            <a:r>
              <a:rPr lang="en-US"/>
              <a:t>1–</a:t>
            </a:r>
            <a:fld id="{F2E11DB1-91BE-40BB-B149-AFD2CA2C7D65}" type="slidenum">
              <a:rPr lang="en-US"/>
              <a:pPr>
                <a:defRPr/>
              </a:pPr>
              <a:t>‹#›</a:t>
            </a:fld>
            <a:endParaRPr lang="en-US"/>
          </a:p>
        </p:txBody>
      </p:sp>
    </p:spTree>
    <p:extLst>
      <p:ext uri="{BB962C8B-B14F-4D97-AF65-F5344CB8AC3E}">
        <p14:creationId xmlns:p14="http://schemas.microsoft.com/office/powerpoint/2010/main" val="97934465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D173934C-5A8E-4307-8577-739A068507F4}" type="datetime5">
              <a:rPr lang="en-IN" sz="1400" smtClean="0">
                <a:solidFill>
                  <a:srgbClr val="FFFFFF"/>
                </a:solidFill>
              </a:rPr>
              <a:pPr eaLnBrk="0" fontAlgn="base" hangingPunct="0">
                <a:spcBef>
                  <a:spcPct val="0"/>
                </a:spcBef>
                <a:spcAft>
                  <a:spcPct val="0"/>
                </a:spcAft>
                <a:defRPr/>
              </a:pPr>
              <a:t>22-Jul-24</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endParaRPr lang="en-US" b="1" dirty="0">
              <a:solidFill>
                <a:srgbClr val="C00000"/>
              </a:solidFill>
            </a:endParaRPr>
          </a:p>
          <a:p>
            <a:pPr marL="0" indent="0">
              <a:buNone/>
            </a:pPr>
            <a:r>
              <a:rPr lang="en-US" sz="2400" b="1" dirty="0" smtClean="0">
                <a:solidFill>
                  <a:srgbClr val="C00000"/>
                </a:solidFill>
              </a:rPr>
              <a:t>Topic:</a:t>
            </a:r>
            <a:r>
              <a:rPr lang="en-GB" sz="2400" b="1" dirty="0">
                <a:solidFill>
                  <a:srgbClr val="C00000"/>
                </a:solidFill>
              </a:rPr>
              <a:t>Historical perspectives of Management Principles</a:t>
            </a:r>
            <a:endParaRPr lang="en-US" sz="2400" b="1" dirty="0">
              <a:solidFill>
                <a:srgbClr val="C00000"/>
              </a:solidFill>
            </a:endParaRPr>
          </a:p>
          <a:p>
            <a:pPr marL="0" indent="0" algn="ctr" eaLnBrk="1" hangingPunct="1">
              <a:buNone/>
              <a:defRPr/>
            </a:pPr>
            <a:r>
              <a:rPr lang="en-US" sz="2000" b="1" dirty="0">
                <a:solidFill>
                  <a:srgbClr val="002060"/>
                </a:solidFill>
              </a:rPr>
              <a:t>Dr. C. </a:t>
            </a:r>
            <a:r>
              <a:rPr lang="en-US" sz="2000" b="1" dirty="0" err="1">
                <a:solidFill>
                  <a:srgbClr val="002060"/>
                </a:solidFill>
              </a:rPr>
              <a:t>Vijaya</a:t>
            </a:r>
            <a:r>
              <a:rPr lang="en-US" sz="2000" b="1" dirty="0">
                <a:solidFill>
                  <a:srgbClr val="002060"/>
                </a:solidFill>
              </a:rPr>
              <a:t> </a:t>
            </a:r>
            <a:r>
              <a:rPr lang="en-US" sz="2000" b="1" dirty="0" err="1" smtClean="0">
                <a:solidFill>
                  <a:srgbClr val="002060"/>
                </a:solidFill>
              </a:rPr>
              <a:t>Banu</a:t>
            </a:r>
            <a:endParaRPr lang="en-US" sz="2000" b="1" dirty="0" smtClean="0">
              <a:solidFill>
                <a:srgbClr val="002060"/>
              </a:solidFill>
            </a:endParaRPr>
          </a:p>
          <a:p>
            <a:pPr marL="0" indent="0" algn="ctr" eaLnBrk="1" hangingPunct="1">
              <a:buNone/>
              <a:defRPr/>
            </a:pPr>
            <a:r>
              <a:rPr lang="en-US" sz="2000" b="1" dirty="0" smtClean="0">
                <a:solidFill>
                  <a:srgbClr val="002060"/>
                </a:solidFill>
              </a:rPr>
              <a:t>Professor </a:t>
            </a:r>
            <a:r>
              <a:rPr lang="en-US" sz="2000" b="1" dirty="0">
                <a:solidFill>
                  <a:srgbClr val="002060"/>
                </a:solidFill>
              </a:rPr>
              <a:t>, 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a16="http://schemas.microsoft.com/office/drawing/2014/main" id="{76E78F1E-BCE3-4B91-B0B3-00747DFD291A}"/>
              </a:ext>
            </a:extLst>
          </p:cNvPr>
          <p:cNvSpPr>
            <a:spLocks noGrp="1"/>
          </p:cNvSpPr>
          <p:nvPr>
            <p:ph type="dt" sz="half" idx="10"/>
          </p:nvPr>
        </p:nvSpPr>
        <p:spPr>
          <a:xfrm>
            <a:off x="178198" y="7225206"/>
            <a:ext cx="1446790" cy="304052"/>
          </a:xfrm>
        </p:spPr>
        <p:txBody>
          <a:bodyPr/>
          <a:lstStyle/>
          <a:p>
            <a:pPr>
              <a:defRPr/>
            </a:pPr>
            <a:r>
              <a:rPr lang="en-US" dirty="0" smtClean="0">
                <a:solidFill>
                  <a:srgbClr val="FFFFFF"/>
                </a:solidFill>
              </a:rPr>
              <a:t>13-10-2020</a:t>
            </a:r>
            <a:endParaRPr lang="en-US" dirty="0">
              <a:solidFill>
                <a:srgbClr val="FFFFFF"/>
              </a:solidFill>
            </a:endParaRPr>
          </a:p>
        </p:txBody>
      </p:sp>
      <p:sp>
        <p:nvSpPr>
          <p:cNvPr id="5" name="Slide Number Placeholder 4">
            <a:extLst>
              <a:ext uri="{FF2B5EF4-FFF2-40B4-BE49-F238E27FC236}">
                <a16:creationId xmlns:a16="http://schemas.microsoft.com/office/drawing/2014/main"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28602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843978"/>
          </a:xfrm>
        </p:spPr>
        <p:txBody>
          <a:bodyPr/>
          <a:lstStyle/>
          <a:p>
            <a:r>
              <a:rPr lang="en-IN" sz="2400" dirty="0"/>
              <a:t>Hawthorne Experiment Conclusions</a:t>
            </a:r>
            <a:br>
              <a:rPr lang="en-IN" sz="2400" dirty="0"/>
            </a:br>
            <a:endParaRPr lang="en-IN" sz="2400" dirty="0"/>
          </a:p>
        </p:txBody>
      </p:sp>
      <p:sp>
        <p:nvSpPr>
          <p:cNvPr id="3" name="Content Placeholder 2"/>
          <p:cNvSpPr>
            <a:spLocks noGrp="1"/>
          </p:cNvSpPr>
          <p:nvPr>
            <p:ph idx="1"/>
          </p:nvPr>
        </p:nvSpPr>
        <p:spPr/>
        <p:txBody>
          <a:bodyPr/>
          <a:lstStyle/>
          <a:p>
            <a:pPr>
              <a:lnSpc>
                <a:spcPct val="100000"/>
              </a:lnSpc>
            </a:pPr>
            <a:r>
              <a:rPr lang="en-IN" sz="1800" b="1" dirty="0" smtClean="0"/>
              <a:t>Psychological </a:t>
            </a:r>
            <a:r>
              <a:rPr lang="en-IN" sz="1800" b="1" dirty="0"/>
              <a:t>Contract</a:t>
            </a:r>
            <a:br>
              <a:rPr lang="en-IN" sz="1800" b="1" dirty="0"/>
            </a:br>
            <a:r>
              <a:rPr lang="en-IN" sz="1800" dirty="0"/>
              <a:t>There is an unwritten understanding between the worker and employer regarding what is expected from them; Mayo called this the psychological contract.</a:t>
            </a:r>
          </a:p>
          <a:p>
            <a:pPr>
              <a:lnSpc>
                <a:spcPct val="100000"/>
              </a:lnSpc>
            </a:pPr>
            <a:r>
              <a:rPr lang="en-IN" sz="1800" b="1" dirty="0"/>
              <a:t>Interest in Workers</a:t>
            </a:r>
            <a:r>
              <a:rPr lang="en-IN" sz="1800" dirty="0"/>
              <a:t/>
            </a:r>
            <a:br>
              <a:rPr lang="en-IN" sz="1800" dirty="0"/>
            </a:br>
            <a:r>
              <a:rPr lang="en-IN" sz="1800" dirty="0"/>
              <a:t>A worker’s motivation can be increased by showing an interest in them. Mayo classified studying the workers (through the experiments) as showing an interest in the workers.</a:t>
            </a:r>
          </a:p>
          <a:p>
            <a:pPr>
              <a:lnSpc>
                <a:spcPct val="100000"/>
              </a:lnSpc>
            </a:pPr>
            <a:r>
              <a:rPr lang="en-IN" sz="1800" b="1" dirty="0"/>
              <a:t>Work is a Group Activity</a:t>
            </a:r>
            <a:r>
              <a:rPr lang="en-IN" sz="1800" dirty="0"/>
              <a:t/>
            </a:r>
            <a:br>
              <a:rPr lang="en-IN" sz="1800" dirty="0"/>
            </a:br>
            <a:r>
              <a:rPr lang="en-IN" sz="1800" dirty="0"/>
              <a:t>Work is a group activity, team work can increase a worker’s motivation as it allows people to form strong working relationships and increases trust between the workers. Work groups are created formally by the employer but also occur informally. Both informal and formal groups should be used to increase productivity as informal groups influence the worker’s habits and attitudes.</a:t>
            </a:r>
          </a:p>
          <a:p>
            <a:pPr>
              <a:lnSpc>
                <a:spcPct val="100000"/>
              </a:lnSpc>
            </a:pPr>
            <a:r>
              <a:rPr lang="en-IN" sz="1800" b="1" dirty="0"/>
              <a:t>Social Aspect of Work</a:t>
            </a:r>
            <a:r>
              <a:rPr lang="en-IN" sz="1800" dirty="0"/>
              <a:t/>
            </a:r>
            <a:br>
              <a:rPr lang="en-IN" sz="1800" dirty="0"/>
            </a:br>
            <a:r>
              <a:rPr lang="en-IN" sz="1800" dirty="0"/>
              <a:t>Workers are motivated by the social aspect of work, as demonstrated by the female workers socialising during and outside work and the subsequent increase in motivation.</a:t>
            </a:r>
          </a:p>
          <a:p>
            <a:pPr>
              <a:lnSpc>
                <a:spcPct val="100000"/>
              </a:lnSpc>
            </a:pPr>
            <a:r>
              <a:rPr lang="en-IN" sz="1800" b="1" dirty="0"/>
              <a:t>Recognise Workers</a:t>
            </a:r>
            <a:r>
              <a:rPr lang="en-IN" sz="1800" dirty="0"/>
              <a:t/>
            </a:r>
            <a:br>
              <a:rPr lang="en-IN" sz="1800" dirty="0"/>
            </a:br>
            <a:r>
              <a:rPr lang="en-IN" sz="1800" dirty="0" err="1"/>
              <a:t>Workers</a:t>
            </a:r>
            <a:r>
              <a:rPr lang="en-IN" sz="1800" dirty="0"/>
              <a:t> are motivated by recognition, security and a sense of belonging.</a:t>
            </a:r>
          </a:p>
          <a:p>
            <a:pPr>
              <a:lnSpc>
                <a:spcPct val="100000"/>
              </a:lnSpc>
            </a:pPr>
            <a:r>
              <a:rPr lang="en-IN" sz="1800" b="1" dirty="0"/>
              <a:t>Communication</a:t>
            </a:r>
            <a:r>
              <a:rPr lang="en-IN" sz="1800" dirty="0"/>
              <a:t/>
            </a:r>
            <a:br>
              <a:rPr lang="en-IN" sz="1800" dirty="0"/>
            </a:br>
            <a:r>
              <a:rPr lang="en-IN" sz="1800" dirty="0"/>
              <a:t>The communication between workers and management influences workers’ morale and productivity. Workers are motivated through a good working relationship with management.</a:t>
            </a:r>
          </a:p>
          <a:p>
            <a:pPr>
              <a:lnSpc>
                <a:spcPct val="100000"/>
              </a:lnSpc>
            </a:pPr>
            <a:endParaRPr lang="en-IN" sz="1800"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356932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Maslow’s Need  theory</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11</a:t>
            </a:fld>
            <a:endParaRPr lang="en-US">
              <a:solidFill>
                <a:srgbClr val="FFFFFF"/>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05" y="1189831"/>
            <a:ext cx="10451307"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51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Maslow’s Need  theory</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12</a:t>
            </a:fld>
            <a:endParaRPr lang="en-US">
              <a:solidFill>
                <a:srgbClr val="FFFFFF"/>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13631"/>
            <a:ext cx="1045130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35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Herzberg theory </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13</a:t>
            </a:fld>
            <a:endParaRPr lang="en-US">
              <a:solidFill>
                <a:srgbClr val="FFFFFF"/>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306" y="1037431"/>
            <a:ext cx="10210800" cy="588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34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Herzberg theory </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14</a:t>
            </a:fld>
            <a:endParaRPr lang="en-US">
              <a:solidFill>
                <a:srgbClr val="FFFFFF"/>
              </a:solidFill>
            </a:endParaRPr>
          </a:p>
        </p:txBody>
      </p:sp>
      <p:pic>
        <p:nvPicPr>
          <p:cNvPr id="112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106" y="1138915"/>
            <a:ext cx="10058400" cy="5918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77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Herzberg theory </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15</a:t>
            </a:fld>
            <a:endParaRPr lang="en-US">
              <a:solidFill>
                <a:srgbClr val="FFFFFF"/>
              </a:solidFill>
            </a:endParaRP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306" y="1037431"/>
            <a:ext cx="9144000" cy="525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04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720868"/>
          </a:xfrm>
        </p:spPr>
        <p:txBody>
          <a:bodyPr/>
          <a:lstStyle/>
          <a:p>
            <a:r>
              <a:rPr lang="en-IN" sz="2000" dirty="0">
                <a:solidFill>
                  <a:srgbClr val="FF0000"/>
                </a:solidFill>
              </a:rPr>
              <a:t>Douglas </a:t>
            </a:r>
            <a:r>
              <a:rPr lang="en-IN" sz="2000">
                <a:solidFill>
                  <a:srgbClr val="FF0000"/>
                </a:solidFill>
              </a:rPr>
              <a:t>McGregor </a:t>
            </a:r>
            <a:r>
              <a:rPr lang="en-IN" sz="2000" smtClean="0">
                <a:solidFill>
                  <a:srgbClr val="FF0000"/>
                </a:solidFill>
              </a:rPr>
              <a:t>(</a:t>
            </a:r>
            <a:r>
              <a:rPr lang="en-IN" sz="2000" b="0" smtClean="0"/>
              <a:t>MIT </a:t>
            </a:r>
            <a:r>
              <a:rPr lang="en-IN" sz="2000" b="0" dirty="0"/>
              <a:t>Sloan School </a:t>
            </a:r>
            <a:r>
              <a:rPr lang="en-IN" sz="2000" b="0"/>
              <a:t>of </a:t>
            </a:r>
            <a:r>
              <a:rPr lang="en-IN" sz="2000" b="0" smtClean="0"/>
              <a:t>Management) </a:t>
            </a:r>
            <a:r>
              <a:rPr lang="en-IN" sz="2000" b="0" dirty="0"/>
              <a:t>in the 1950s,</a:t>
            </a:r>
            <a:endParaRPr lang="en-IN" sz="200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6297" y="1092200"/>
            <a:ext cx="9179218" cy="58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16</a:t>
            </a:fld>
            <a:endParaRPr lang="en-US">
              <a:solidFill>
                <a:srgbClr val="FFFFFF"/>
              </a:solidFill>
            </a:endParaRPr>
          </a:p>
        </p:txBody>
      </p:sp>
    </p:spTree>
    <p:extLst>
      <p:ext uri="{BB962C8B-B14F-4D97-AF65-F5344CB8AC3E}">
        <p14:creationId xmlns:p14="http://schemas.microsoft.com/office/powerpoint/2010/main" val="59178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17</a:t>
            </a:fld>
            <a:endParaRPr lang="en-US">
              <a:solidFill>
                <a:srgbClr val="FFFFFF"/>
              </a:solidFill>
            </a:endParaRP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906" y="1037431"/>
            <a:ext cx="9601200" cy="580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48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7665939" cy="557240"/>
          </a:xfrm>
        </p:spPr>
        <p:txBody>
          <a:bodyPr/>
          <a:lstStyle/>
          <a:p>
            <a:r>
              <a:rPr lang="en-IN" dirty="0"/>
              <a:t>Universal Need for Management</a:t>
            </a:r>
            <a:br>
              <a:rPr lang="en-IN" dirty="0"/>
            </a:b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18</a:t>
            </a:fld>
            <a:endParaRPr lang="en-US">
              <a:solidFill>
                <a:srgbClr val="FFFFFF"/>
              </a:solidFill>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6" y="1570831"/>
            <a:ext cx="10363200" cy="5718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4306" y="6302886"/>
            <a:ext cx="10058400" cy="246221"/>
          </a:xfrm>
          <a:prstGeom prst="rect">
            <a:avLst/>
          </a:prstGeom>
        </p:spPr>
        <p:txBody>
          <a:bodyPr wrap="square">
            <a:spAutoFit/>
          </a:bodyPr>
          <a:lstStyle/>
          <a:p>
            <a:r>
              <a:rPr lang="en-IN" sz="1000" b="1" dirty="0" smtClean="0"/>
              <a:t>Source : OB/Management-11th-edn-by-Stephen-P-Robbins-Mary-Coulter</a:t>
            </a:r>
            <a:endParaRPr lang="en-IN" sz="1000" b="1" dirty="0"/>
          </a:p>
        </p:txBody>
      </p:sp>
    </p:spTree>
    <p:extLst>
      <p:ext uri="{BB962C8B-B14F-4D97-AF65-F5344CB8AC3E}">
        <p14:creationId xmlns:p14="http://schemas.microsoft.com/office/powerpoint/2010/main" val="301708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19</a:t>
            </a:fld>
            <a:endParaRPr lang="en-US">
              <a:solidFill>
                <a:srgbClr val="FFFFFF"/>
              </a:solidFill>
            </a:endParaRPr>
          </a:p>
        </p:txBody>
      </p:sp>
    </p:spTree>
    <p:extLst>
      <p:ext uri="{BB962C8B-B14F-4D97-AF65-F5344CB8AC3E}">
        <p14:creationId xmlns:p14="http://schemas.microsoft.com/office/powerpoint/2010/main" val="207603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eaLnBrk="1" hangingPunct="1"/>
            <a:endParaRPr lang="en-IN" smtClean="0"/>
          </a:p>
        </p:txBody>
      </p:sp>
      <p:pic>
        <p:nvPicPr>
          <p:cNvPr id="6148" name="Picture 2" descr="2-9 Copyright Â© 2011 Pearson Education&#10;Exhibit 2â1 Major Approaches to Management&#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0" y="1037432"/>
            <a:ext cx="1043473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5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20</a:t>
            </a:fld>
            <a:endParaRPr lang="en-US">
              <a:solidFill>
                <a:srgbClr val="FFFFFF"/>
              </a:solidFill>
            </a:endParaRPr>
          </a:p>
        </p:txBody>
      </p:sp>
    </p:spTree>
    <p:extLst>
      <p:ext uri="{BB962C8B-B14F-4D97-AF65-F5344CB8AC3E}">
        <p14:creationId xmlns:p14="http://schemas.microsoft.com/office/powerpoint/2010/main" val="107313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21</a:t>
            </a:fld>
            <a:endParaRPr lang="en-US">
              <a:solidFill>
                <a:srgbClr val="FFFFFF"/>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961231"/>
            <a:ext cx="5118417"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5333952" y="1037431"/>
            <a:ext cx="533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03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22</a:t>
            </a:fld>
            <a:endParaRPr lang="en-US">
              <a:solidFill>
                <a:srgbClr val="FFFFFF"/>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11" y="961231"/>
            <a:ext cx="10492401"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1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23</a:t>
            </a:fld>
            <a:endParaRPr lang="en-US">
              <a:solidFill>
                <a:srgbClr val="FFFFFF"/>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6" y="1113631"/>
            <a:ext cx="10515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1090200"/>
          </a:xfrm>
        </p:spPr>
        <p:txBody>
          <a:bodyPr/>
          <a:lstStyle/>
          <a:p>
            <a:r>
              <a:rPr lang="en-IN" dirty="0"/>
              <a:t>Early OB Advocates</a:t>
            </a:r>
            <a:br>
              <a:rPr lang="en-IN" dirty="0"/>
            </a:b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24</a:t>
            </a:fld>
            <a:endParaRPr lang="en-US">
              <a:solidFill>
                <a:srgbClr val="FFFFFF"/>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906" y="1042305"/>
            <a:ext cx="10210799" cy="517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64306" y="6752431"/>
            <a:ext cx="10058400" cy="246221"/>
          </a:xfrm>
          <a:prstGeom prst="rect">
            <a:avLst/>
          </a:prstGeom>
        </p:spPr>
        <p:txBody>
          <a:bodyPr wrap="square">
            <a:spAutoFit/>
          </a:bodyPr>
          <a:lstStyle/>
          <a:p>
            <a:r>
              <a:rPr lang="en-IN" sz="1000" b="1" dirty="0" smtClean="0"/>
              <a:t>Source : OB/Management-11th-edn-by-Stephen-P-Robbins-Mary-Coulter</a:t>
            </a:r>
            <a:endParaRPr lang="en-IN" sz="1000" b="1" dirty="0"/>
          </a:p>
        </p:txBody>
      </p:sp>
    </p:spTree>
    <p:extLst>
      <p:ext uri="{BB962C8B-B14F-4D97-AF65-F5344CB8AC3E}">
        <p14:creationId xmlns:p14="http://schemas.microsoft.com/office/powerpoint/2010/main" val="11200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25</a:t>
            </a:fld>
            <a:endParaRPr lang="en-US">
              <a:solidFill>
                <a:srgbClr val="FFFFFF"/>
              </a:solidFill>
            </a:endParaRPr>
          </a:p>
        </p:txBody>
      </p:sp>
    </p:spTree>
    <p:extLst>
      <p:ext uri="{BB962C8B-B14F-4D97-AF65-F5344CB8AC3E}">
        <p14:creationId xmlns:p14="http://schemas.microsoft.com/office/powerpoint/2010/main" val="427925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26</a:t>
            </a:fld>
            <a:endParaRPr lang="en-US">
              <a:solidFill>
                <a:srgbClr val="FFFFFF"/>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6" y="1037431"/>
            <a:ext cx="10439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61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27</a:t>
            </a:fld>
            <a:endParaRPr lang="en-US">
              <a:solidFill>
                <a:srgbClr val="FFFFFF"/>
              </a:solidFill>
            </a:endParaRPr>
          </a:p>
        </p:txBody>
      </p:sp>
    </p:spTree>
    <p:extLst>
      <p:ext uri="{BB962C8B-B14F-4D97-AF65-F5344CB8AC3E}">
        <p14:creationId xmlns:p14="http://schemas.microsoft.com/office/powerpoint/2010/main" val="27739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28</a:t>
            </a:fld>
            <a:endParaRPr lang="en-US">
              <a:solidFill>
                <a:srgbClr val="FFFFFF"/>
              </a:solidFill>
            </a:endParaRPr>
          </a:p>
        </p:txBody>
      </p:sp>
    </p:spTree>
    <p:extLst>
      <p:ext uri="{BB962C8B-B14F-4D97-AF65-F5344CB8AC3E}">
        <p14:creationId xmlns:p14="http://schemas.microsoft.com/office/powerpoint/2010/main" val="259432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29</a:t>
            </a:fld>
            <a:endParaRPr lang="en-US">
              <a:solidFill>
                <a:srgbClr val="FFFFFF"/>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106" y="1037431"/>
            <a:ext cx="10287000" cy="50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40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a:t>
            </a:fld>
            <a:endParaRPr lang="en-US">
              <a:solidFill>
                <a:srgbClr val="FFFFFF"/>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113631"/>
            <a:ext cx="10603706"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77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30</a:t>
            </a:fld>
            <a:endParaRPr lang="en-US">
              <a:solidFill>
                <a:srgbClr val="FFFFFF"/>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306" y="1113631"/>
            <a:ext cx="10298907" cy="589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48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p:cNvSpPr>
            <a:spLocks noGrp="1"/>
          </p:cNvSpPr>
          <p:nvPr>
            <p:ph type="sldNum" sz="quarter" idx="4294967295"/>
          </p:nvPr>
        </p:nvSpPr>
        <p:spPr>
          <a:xfrm>
            <a:off x="7662466" y="6885650"/>
            <a:ext cx="2494756" cy="525088"/>
          </a:xfrm>
          <a:prstGeom prst="rect">
            <a:avLst/>
          </a:prstGeom>
        </p:spPr>
        <p:txBody>
          <a:bodyPr/>
          <a:lstStyle/>
          <a:p>
            <a:fld id="{4C9EFC9E-E4A2-4DBB-BF06-361C61A0FF75}" type="slidenum">
              <a:rPr lang="en-CA"/>
              <a:pPr/>
              <a:t>31</a:t>
            </a:fld>
            <a:endParaRPr lang="en-CA"/>
          </a:p>
        </p:txBody>
      </p:sp>
      <p:graphicFrame>
        <p:nvGraphicFramePr>
          <p:cNvPr id="4250" name="Group 154"/>
          <p:cNvGraphicFramePr>
            <a:graphicFrameLocks noGrp="1"/>
          </p:cNvGraphicFramePr>
          <p:nvPr/>
        </p:nvGraphicFramePr>
        <p:xfrm>
          <a:off x="209754" y="1081681"/>
          <a:ext cx="10188777" cy="5587985"/>
        </p:xfrm>
        <a:graphic>
          <a:graphicData uri="http://schemas.openxmlformats.org/drawingml/2006/table">
            <a:tbl>
              <a:tblPr/>
              <a:tblGrid>
                <a:gridCol w="1950884">
                  <a:extLst>
                    <a:ext uri="{9D8B030D-6E8A-4147-A177-3AD203B41FA5}">
                      <a16:colId xmlns:a16="http://schemas.microsoft.com/office/drawing/2014/main" val="20000"/>
                    </a:ext>
                  </a:extLst>
                </a:gridCol>
                <a:gridCol w="4841015">
                  <a:extLst>
                    <a:ext uri="{9D8B030D-6E8A-4147-A177-3AD203B41FA5}">
                      <a16:colId xmlns:a16="http://schemas.microsoft.com/office/drawing/2014/main" val="20001"/>
                    </a:ext>
                  </a:extLst>
                </a:gridCol>
                <a:gridCol w="3396878">
                  <a:extLst>
                    <a:ext uri="{9D8B030D-6E8A-4147-A177-3AD203B41FA5}">
                      <a16:colId xmlns:a16="http://schemas.microsoft.com/office/drawing/2014/main" val="20002"/>
                    </a:ext>
                  </a:extLst>
                </a:gridCol>
              </a:tblGrid>
              <a:tr h="772929">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4400" b="1" i="0" u="none" strike="noStrike" cap="none" normalizeH="0" baseline="0" dirty="0" smtClean="0">
                          <a:ln>
                            <a:noFill/>
                          </a:ln>
                          <a:solidFill>
                            <a:schemeClr val="tx1"/>
                          </a:solidFill>
                          <a:effectLst/>
                          <a:latin typeface="Comic Sans MS" pitchFamily="66" charset="0"/>
                          <a:cs typeface="Times New Roman" pitchFamily="18" charset="0"/>
                        </a:rPr>
                        <a:t>INTERPERSONAL</a:t>
                      </a:r>
                      <a:endParaRPr kumimoji="0" lang="en-CA" sz="4900" b="0" i="0" u="none" strike="noStrike" cap="none" normalizeH="0" baseline="0" dirty="0" smtClean="0">
                        <a:ln>
                          <a:noFill/>
                        </a:ln>
                        <a:solidFill>
                          <a:schemeClr val="tx1"/>
                        </a:solidFill>
                        <a:effectLst/>
                        <a:latin typeface="Arial"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42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Role</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Description</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Identifiable Activity</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1190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Figurehead</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serves as an official representative of the organization or unit</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Greeting visitors; signing legal documents</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0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dirty="0" smtClean="0">
                          <a:ln>
                            <a:noFill/>
                          </a:ln>
                          <a:solidFill>
                            <a:schemeClr val="tx1"/>
                          </a:solidFill>
                          <a:effectLst/>
                          <a:latin typeface="Comic Sans MS" pitchFamily="66" charset="0"/>
                          <a:cs typeface="Times New Roman" pitchFamily="18" charset="0"/>
                        </a:rPr>
                        <a:t>Leader</a:t>
                      </a:r>
                      <a:endParaRPr kumimoji="0" lang="en-CA" sz="3500" b="0" i="0" u="none" strike="noStrike" cap="none" normalizeH="0" baseline="0" dirty="0" smtClean="0">
                        <a:ln>
                          <a:noFill/>
                        </a:ln>
                        <a:solidFill>
                          <a:schemeClr val="tx1"/>
                        </a:solidFill>
                        <a:effectLst/>
                        <a:latin typeface="Arial"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guides and motivates staff and acts as a positive influence in the workplace</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Staffing, training</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918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Liaison</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interacts with peers and with people outside the organization to gain information</a:t>
                      </a:r>
                      <a:endParaRPr kumimoji="0" lang="en-CA" sz="3500" b="0" i="0" u="none" strike="noStrike" cap="none" normalizeH="0" baseline="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smtClean="0">
                          <a:ln>
                            <a:noFill/>
                          </a:ln>
                          <a:solidFill>
                            <a:schemeClr val="tx1"/>
                          </a:solidFill>
                          <a:effectLst/>
                          <a:latin typeface="Comic Sans MS" pitchFamily="66" charset="0"/>
                          <a:cs typeface="Times New Roman" pitchFamily="18" charset="0"/>
                        </a:rPr>
                        <a:t>Acknowledging mail/email; serving on boards; performing activities that involve outsiders</a:t>
                      </a:r>
                      <a:endParaRPr kumimoji="0" lang="en-CA" sz="3500" b="0" i="0" u="none" strike="noStrike" cap="none" normalizeH="0" baseline="0" dirty="0" smtClean="0">
                        <a:ln>
                          <a:noFill/>
                        </a:ln>
                        <a:solidFill>
                          <a:schemeClr val="tx1"/>
                        </a:solidFill>
                        <a:effectLst/>
                        <a:latin typeface="Arial" charset="0"/>
                        <a:cs typeface="Arial" charset="0"/>
                      </a:endParaRPr>
                    </a:p>
                  </a:txBody>
                  <a:tcPr marL="106918" marR="106918" marT="50408" marB="50408" horzOverflow="overflow">
                    <a:lnL w="9525"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249" name="Picture 153" descr="MCj0294234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8943" y="208285"/>
            <a:ext cx="1213966" cy="1587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840340"/>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p:cNvSpPr>
            <a:spLocks noGrp="1"/>
          </p:cNvSpPr>
          <p:nvPr>
            <p:ph type="sldNum" sz="quarter" idx="4294967295"/>
          </p:nvPr>
        </p:nvSpPr>
        <p:spPr>
          <a:xfrm>
            <a:off x="7662466" y="6885650"/>
            <a:ext cx="2494756" cy="525088"/>
          </a:xfrm>
          <a:prstGeom prst="rect">
            <a:avLst/>
          </a:prstGeom>
        </p:spPr>
        <p:txBody>
          <a:bodyPr/>
          <a:lstStyle/>
          <a:p>
            <a:fld id="{5FB1BA25-C2BD-41A9-9800-B3E33C9A9EBF}" type="slidenum">
              <a:rPr lang="en-CA"/>
              <a:pPr/>
              <a:t>32</a:t>
            </a:fld>
            <a:endParaRPr lang="en-CA"/>
          </a:p>
        </p:txBody>
      </p:sp>
      <p:graphicFrame>
        <p:nvGraphicFramePr>
          <p:cNvPr id="5283" name="Group 163"/>
          <p:cNvGraphicFramePr>
            <a:graphicFrameLocks noGrp="1"/>
          </p:cNvGraphicFramePr>
          <p:nvPr/>
        </p:nvGraphicFramePr>
        <p:xfrm>
          <a:off x="378669" y="1319721"/>
          <a:ext cx="9850946" cy="5573630"/>
        </p:xfrm>
        <a:graphic>
          <a:graphicData uri="http://schemas.openxmlformats.org/drawingml/2006/table">
            <a:tbl>
              <a:tblPr/>
              <a:tblGrid>
                <a:gridCol w="2357396">
                  <a:extLst>
                    <a:ext uri="{9D8B030D-6E8A-4147-A177-3AD203B41FA5}">
                      <a16:colId xmlns:a16="http://schemas.microsoft.com/office/drawing/2014/main" val="20000"/>
                    </a:ext>
                  </a:extLst>
                </a:gridCol>
                <a:gridCol w="4209901">
                  <a:extLst>
                    <a:ext uri="{9D8B030D-6E8A-4147-A177-3AD203B41FA5}">
                      <a16:colId xmlns:a16="http://schemas.microsoft.com/office/drawing/2014/main" val="20001"/>
                    </a:ext>
                  </a:extLst>
                </a:gridCol>
                <a:gridCol w="3283649">
                  <a:extLst>
                    <a:ext uri="{9D8B030D-6E8A-4147-A177-3AD203B41FA5}">
                      <a16:colId xmlns:a16="http://schemas.microsoft.com/office/drawing/2014/main" val="20002"/>
                    </a:ext>
                  </a:extLst>
                </a:gridCol>
              </a:tblGrid>
              <a:tr h="772929">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4400" b="1" i="0" u="none" strike="noStrike" cap="none" normalizeH="0" baseline="0" smtClean="0">
                          <a:ln>
                            <a:noFill/>
                          </a:ln>
                          <a:solidFill>
                            <a:schemeClr val="tx1"/>
                          </a:solidFill>
                          <a:effectLst/>
                          <a:latin typeface="Comic Sans MS" pitchFamily="66" charset="0"/>
                          <a:cs typeface="Times New Roman" pitchFamily="18" charset="0"/>
                        </a:rPr>
                        <a:t>INFORMATIONAL </a:t>
                      </a:r>
                      <a:endParaRPr kumimoji="0" lang="en-CA" sz="44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655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Role</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Description</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Identifiable Activity</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1445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Monitor</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receives and collects information</a:t>
                      </a:r>
                      <a:endParaRPr kumimoji="0" lang="en-CA" sz="35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Reading magazines and reports; maintaining personal contacts</a:t>
                      </a:r>
                      <a:endParaRPr kumimoji="0" lang="en-CA" sz="35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45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Communication (Disseminator)</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distributes information within the organization</a:t>
                      </a:r>
                      <a:endParaRPr kumimoji="0" lang="en-CA" sz="35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Holding meetings; making phone calls to relay information; email/memos</a:t>
                      </a:r>
                      <a:endParaRPr kumimoji="0" lang="en-CA" sz="35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5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Spokesperson</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distributes information outside the organization</a:t>
                      </a:r>
                      <a:endParaRPr kumimoji="0" lang="en-CA" sz="35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Holding board meetings; giving information to the media</a:t>
                      </a:r>
                      <a:endParaRPr kumimoji="0" lang="en-CA" sz="35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281" name="Picture 161" descr="MCj0299063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7110" y="287048"/>
            <a:ext cx="1505392" cy="158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102295"/>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p:cNvSpPr>
            <a:spLocks noGrp="1"/>
          </p:cNvSpPr>
          <p:nvPr>
            <p:ph type="sldNum" sz="quarter" idx="4294967295"/>
          </p:nvPr>
        </p:nvSpPr>
        <p:spPr>
          <a:xfrm>
            <a:off x="7662466" y="6885650"/>
            <a:ext cx="2494756" cy="525088"/>
          </a:xfrm>
          <a:prstGeom prst="rect">
            <a:avLst/>
          </a:prstGeom>
        </p:spPr>
        <p:txBody>
          <a:bodyPr/>
          <a:lstStyle/>
          <a:p>
            <a:fld id="{DE1AE164-9F17-4EE9-BBE1-D09BF309029F}" type="slidenum">
              <a:rPr lang="en-CA"/>
              <a:pPr/>
              <a:t>33</a:t>
            </a:fld>
            <a:endParaRPr lang="en-CA"/>
          </a:p>
        </p:txBody>
      </p:sp>
      <p:graphicFrame>
        <p:nvGraphicFramePr>
          <p:cNvPr id="6328" name="Group 184"/>
          <p:cNvGraphicFramePr>
            <a:graphicFrameLocks noGrp="1"/>
          </p:cNvGraphicFramePr>
          <p:nvPr/>
        </p:nvGraphicFramePr>
        <p:xfrm>
          <a:off x="462199" y="287048"/>
          <a:ext cx="9936332" cy="6989966"/>
        </p:xfrm>
        <a:graphic>
          <a:graphicData uri="http://schemas.openxmlformats.org/drawingml/2006/table">
            <a:tbl>
              <a:tblPr/>
              <a:tblGrid>
                <a:gridCol w="2190337">
                  <a:extLst>
                    <a:ext uri="{9D8B030D-6E8A-4147-A177-3AD203B41FA5}">
                      <a16:colId xmlns:a16="http://schemas.microsoft.com/office/drawing/2014/main" val="20000"/>
                    </a:ext>
                  </a:extLst>
                </a:gridCol>
                <a:gridCol w="4434503">
                  <a:extLst>
                    <a:ext uri="{9D8B030D-6E8A-4147-A177-3AD203B41FA5}">
                      <a16:colId xmlns:a16="http://schemas.microsoft.com/office/drawing/2014/main" val="20001"/>
                    </a:ext>
                  </a:extLst>
                </a:gridCol>
                <a:gridCol w="3311492">
                  <a:extLst>
                    <a:ext uri="{9D8B030D-6E8A-4147-A177-3AD203B41FA5}">
                      <a16:colId xmlns:a16="http://schemas.microsoft.com/office/drawing/2014/main" val="20002"/>
                    </a:ext>
                  </a:extLst>
                </a:gridCol>
              </a:tblGrid>
              <a:tr h="772929">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4400" b="1" i="0" u="none" strike="noStrike" cap="none" normalizeH="0" baseline="0" smtClean="0">
                          <a:ln>
                            <a:noFill/>
                          </a:ln>
                          <a:solidFill>
                            <a:schemeClr val="tx1"/>
                          </a:solidFill>
                          <a:effectLst/>
                          <a:latin typeface="Comic Sans MS" pitchFamily="66" charset="0"/>
                          <a:cs typeface="Times New Roman" pitchFamily="18" charset="0"/>
                        </a:rPr>
                        <a:t>DECISIONAL</a:t>
                      </a:r>
                      <a:endParaRPr kumimoji="0" lang="en-CA" sz="60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368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Role</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Description</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Identifiable Activity</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1445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Entrepreneur</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initiates change</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Organizing sessions to develop new programs; supervises design of projects</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45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Disturbance Handler</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decides how conflicts between subordinates should be resolved</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Steps in when an employee suddenly leaves or an important customer is lost</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5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Resource Allocator</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decides how the organization will use its resources</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Scheduling; requesting authorization; budgeting</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45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smtClean="0">
                          <a:ln>
                            <a:noFill/>
                          </a:ln>
                          <a:solidFill>
                            <a:schemeClr val="tx1"/>
                          </a:solidFill>
                          <a:effectLst/>
                          <a:latin typeface="Comic Sans MS" pitchFamily="66" charset="0"/>
                          <a:cs typeface="Times New Roman" pitchFamily="18" charset="0"/>
                        </a:rPr>
                        <a:t>Negotiator</a:t>
                      </a:r>
                      <a:endParaRPr kumimoji="0" lang="en-CA" sz="3500" b="1"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Manager decides to negotiate major contracts with other organizations or individuals</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smtClean="0">
                          <a:ln>
                            <a:noFill/>
                          </a:ln>
                          <a:solidFill>
                            <a:schemeClr val="tx1"/>
                          </a:solidFill>
                          <a:effectLst/>
                          <a:latin typeface="Comic Sans MS" pitchFamily="66" charset="0"/>
                          <a:cs typeface="Times New Roman" pitchFamily="18" charset="0"/>
                        </a:rPr>
                        <a:t>Participating in union contract negotiations or in those with suppliers</a:t>
                      </a:r>
                      <a:endParaRPr kumimoji="0" lang="en-CA" sz="2200" b="0" i="0" u="none" strike="noStrike" cap="none" normalizeH="0" baseline="0" smtClean="0">
                        <a:ln>
                          <a:noFill/>
                        </a:ln>
                        <a:solidFill>
                          <a:schemeClr val="tx1"/>
                        </a:solidFill>
                        <a:effectLst/>
                        <a:latin typeface="Comic Sans MS" pitchFamily="66" charset="0"/>
                        <a:cs typeface="Arial" charset="0"/>
                      </a:endParaRPr>
                    </a:p>
                  </a:txBody>
                  <a:tcPr marL="106918" marR="106918" marT="50408" marB="50408"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325" name="Picture 181" descr="MCj0434411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8194" y="0"/>
            <a:ext cx="1019064" cy="1081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51970"/>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34</a:t>
            </a:fld>
            <a:endParaRPr lang="en-US">
              <a:solidFill>
                <a:srgbClr val="FFFFFF"/>
              </a:solidFill>
            </a:endParaRPr>
          </a:p>
        </p:txBody>
      </p:sp>
    </p:spTree>
    <p:extLst>
      <p:ext uri="{BB962C8B-B14F-4D97-AF65-F5344CB8AC3E}">
        <p14:creationId xmlns:p14="http://schemas.microsoft.com/office/powerpoint/2010/main" val="269737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843978"/>
          </a:xfrm>
        </p:spPr>
        <p:txBody>
          <a:bodyPr/>
          <a:lstStyle/>
          <a:p>
            <a:r>
              <a:rPr lang="en-IN" sz="2400" dirty="0"/>
              <a:t>Historical Background of Management</a:t>
            </a:r>
            <a:br>
              <a:rPr lang="en-IN" sz="2400" dirty="0"/>
            </a:br>
            <a:endParaRPr lang="en-IN" sz="2400" dirty="0"/>
          </a:p>
        </p:txBody>
      </p:sp>
      <p:sp>
        <p:nvSpPr>
          <p:cNvPr id="3" name="Content Placeholder 2"/>
          <p:cNvSpPr>
            <a:spLocks noGrp="1"/>
          </p:cNvSpPr>
          <p:nvPr>
            <p:ph idx="1"/>
          </p:nvPr>
        </p:nvSpPr>
        <p:spPr/>
        <p:txBody>
          <a:bodyPr/>
          <a:lstStyle/>
          <a:p>
            <a:pPr marL="0" indent="0">
              <a:buNone/>
            </a:pPr>
            <a:r>
              <a:rPr lang="en-IN" sz="2000" dirty="0" smtClean="0"/>
              <a:t>Ancient </a:t>
            </a:r>
            <a:r>
              <a:rPr lang="en-IN" sz="2000" dirty="0"/>
              <a:t>Management</a:t>
            </a:r>
            <a:br>
              <a:rPr lang="en-IN" sz="2000" dirty="0"/>
            </a:br>
            <a:r>
              <a:rPr lang="en-IN" sz="2000" dirty="0"/>
              <a:t>Egypt (pyramids) and China (Great Wall)</a:t>
            </a:r>
            <a:br>
              <a:rPr lang="en-IN" sz="2000" dirty="0"/>
            </a:br>
            <a:r>
              <a:rPr lang="en-IN" sz="2000" dirty="0"/>
              <a:t>Venetians (floating warship assembly lines)</a:t>
            </a:r>
            <a:br>
              <a:rPr lang="en-IN" sz="2000" dirty="0"/>
            </a:br>
            <a:r>
              <a:rPr lang="en-IN" sz="2000" dirty="0"/>
              <a:t>Adam </a:t>
            </a:r>
            <a:r>
              <a:rPr lang="en-IN" sz="2000" dirty="0" smtClean="0"/>
              <a:t>Smith-Published </a:t>
            </a:r>
            <a:r>
              <a:rPr lang="en-IN" sz="2000" dirty="0"/>
              <a:t>The Wealth of Nations in 1776</a:t>
            </a:r>
            <a:br>
              <a:rPr lang="en-IN" sz="2000" dirty="0"/>
            </a:br>
            <a:r>
              <a:rPr lang="en-IN" sz="2000" dirty="0"/>
              <a:t>Advocated the division of </a:t>
            </a:r>
            <a:r>
              <a:rPr lang="en-IN" sz="2000" dirty="0" err="1"/>
              <a:t>labor</a:t>
            </a:r>
            <a:r>
              <a:rPr lang="en-IN" sz="2000" dirty="0"/>
              <a:t> (job specialization) to increase the productivity of workers</a:t>
            </a:r>
            <a:br>
              <a:rPr lang="en-IN" sz="2000" dirty="0"/>
            </a:br>
            <a:r>
              <a:rPr lang="en-IN" sz="2000" dirty="0"/>
              <a:t>Industrial Revolution</a:t>
            </a:r>
            <a:br>
              <a:rPr lang="en-IN" sz="2000" dirty="0"/>
            </a:br>
            <a:r>
              <a:rPr lang="en-IN" sz="2000" dirty="0"/>
              <a:t>Substituted machine power for human </a:t>
            </a:r>
            <a:r>
              <a:rPr lang="en-IN" sz="2000" dirty="0" err="1"/>
              <a:t>labor</a:t>
            </a:r>
            <a:r>
              <a:rPr lang="en-IN" sz="2000" dirty="0"/>
              <a:t/>
            </a:r>
            <a:br>
              <a:rPr lang="en-IN" sz="2000" dirty="0"/>
            </a:br>
            <a:r>
              <a:rPr lang="en-IN" sz="2000" dirty="0"/>
              <a:t>Created large organizations in need of management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356544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Scientific Management</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5</a:t>
            </a:fld>
            <a:endParaRPr lang="en-US">
              <a:solidFill>
                <a:srgbClr val="FFFFFF"/>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05" y="1113631"/>
            <a:ext cx="10451307"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53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Scientific </a:t>
            </a:r>
            <a:r>
              <a:rPr lang="en-IN" dirty="0" smtClean="0"/>
              <a:t>Management -Tools</a:t>
            </a:r>
            <a:endParaRPr lang="en-IN" dirty="0"/>
          </a:p>
        </p:txBody>
      </p:sp>
      <p:sp>
        <p:nvSpPr>
          <p:cNvPr id="3" name="Content Placeholder 2"/>
          <p:cNvSpPr>
            <a:spLocks noGrp="1"/>
          </p:cNvSpPr>
          <p:nvPr>
            <p:ph idx="1"/>
          </p:nvPr>
        </p:nvSpPr>
        <p:spPr/>
        <p:txBody>
          <a:bodyPr/>
          <a:lstStyle/>
          <a:p>
            <a:pPr marL="0" indent="0">
              <a:buNone/>
            </a:pPr>
            <a:r>
              <a:rPr lang="en-IN" sz="2000" b="1" dirty="0" smtClean="0"/>
              <a:t>Tools</a:t>
            </a:r>
          </a:p>
          <a:p>
            <a:r>
              <a:rPr lang="en-IN" sz="2000" dirty="0" smtClean="0"/>
              <a:t>Separation </a:t>
            </a:r>
            <a:r>
              <a:rPr lang="en-IN" sz="2000" dirty="0"/>
              <a:t>of planning &amp; doing </a:t>
            </a:r>
            <a:endParaRPr lang="en-IN" sz="2000" dirty="0" smtClean="0"/>
          </a:p>
          <a:p>
            <a:r>
              <a:rPr lang="en-IN" sz="2000" dirty="0" smtClean="0"/>
              <a:t>Functional </a:t>
            </a:r>
            <a:r>
              <a:rPr lang="en-IN" sz="2000" dirty="0"/>
              <a:t>Foremanship </a:t>
            </a:r>
            <a:endParaRPr lang="en-IN" sz="2000" dirty="0" smtClean="0"/>
          </a:p>
          <a:p>
            <a:r>
              <a:rPr lang="en-IN" sz="2000" dirty="0" smtClean="0"/>
              <a:t>Job </a:t>
            </a:r>
            <a:r>
              <a:rPr lang="en-IN" sz="2000" dirty="0"/>
              <a:t>Analysis Standardization </a:t>
            </a:r>
            <a:endParaRPr lang="en-IN" sz="2000" dirty="0" smtClean="0"/>
          </a:p>
          <a:p>
            <a:r>
              <a:rPr lang="en-IN" sz="2000" dirty="0" smtClean="0"/>
              <a:t>Scientific </a:t>
            </a:r>
            <a:r>
              <a:rPr lang="en-IN" sz="2000" dirty="0"/>
              <a:t>selection and training of </a:t>
            </a:r>
            <a:r>
              <a:rPr lang="en-IN" sz="2000" dirty="0" smtClean="0"/>
              <a:t>workers</a:t>
            </a:r>
          </a:p>
          <a:p>
            <a:r>
              <a:rPr lang="en-IN" sz="2000" dirty="0" smtClean="0"/>
              <a:t> </a:t>
            </a:r>
            <a:r>
              <a:rPr lang="en-IN" sz="2000" dirty="0"/>
              <a:t>Financial Incentives </a:t>
            </a:r>
            <a:endParaRPr lang="en-IN" sz="2000" dirty="0" smtClean="0"/>
          </a:p>
          <a:p>
            <a:r>
              <a:rPr lang="en-IN" sz="2000" dirty="0" smtClean="0"/>
              <a:t>Economy </a:t>
            </a:r>
            <a:r>
              <a:rPr lang="en-IN" sz="2000" dirty="0"/>
              <a:t>Mental Revolution </a:t>
            </a:r>
            <a:endParaRPr lang="en-IN" sz="2000" dirty="0" smtClean="0"/>
          </a:p>
          <a:p>
            <a:pPr marL="0" indent="0">
              <a:buNone/>
            </a:pPr>
            <a:r>
              <a:rPr lang="en-IN" sz="2000" b="1" dirty="0" smtClean="0"/>
              <a:t>Principles </a:t>
            </a:r>
            <a:r>
              <a:rPr lang="en-IN" sz="2000" b="1" dirty="0"/>
              <a:t>of Scientific Management </a:t>
            </a:r>
            <a:endParaRPr lang="en-IN" sz="2000" b="1" dirty="0" smtClean="0"/>
          </a:p>
          <a:p>
            <a:r>
              <a:rPr lang="en-IN" sz="2000" dirty="0" smtClean="0"/>
              <a:t>Replacing </a:t>
            </a:r>
            <a:r>
              <a:rPr lang="en-IN" sz="2000" dirty="0"/>
              <a:t>rule of thumb with science Harmony in group </a:t>
            </a:r>
            <a:r>
              <a:rPr lang="en-IN" sz="2000" dirty="0" smtClean="0"/>
              <a:t>action</a:t>
            </a:r>
          </a:p>
          <a:p>
            <a:r>
              <a:rPr lang="en-IN" sz="2000" dirty="0" smtClean="0"/>
              <a:t> </a:t>
            </a:r>
            <a:r>
              <a:rPr lang="en-IN" sz="2000" dirty="0"/>
              <a:t>Co-operation Maximum output </a:t>
            </a:r>
            <a:endParaRPr lang="en-IN" sz="2000" dirty="0" smtClean="0"/>
          </a:p>
          <a:p>
            <a:r>
              <a:rPr lang="en-IN" sz="2000" dirty="0" smtClean="0"/>
              <a:t>Development </a:t>
            </a:r>
            <a:r>
              <a:rPr lang="en-IN" sz="2000" dirty="0"/>
              <a:t>of workers</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6</a:t>
            </a:fld>
            <a:endParaRPr lang="en-US">
              <a:solidFill>
                <a:srgbClr val="FFFFFF"/>
              </a:solidFill>
            </a:endParaRPr>
          </a:p>
        </p:txBody>
      </p:sp>
    </p:spTree>
    <p:extLst>
      <p:ext uri="{BB962C8B-B14F-4D97-AF65-F5344CB8AC3E}">
        <p14:creationId xmlns:p14="http://schemas.microsoft.com/office/powerpoint/2010/main" val="335329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Henry </a:t>
            </a:r>
            <a:r>
              <a:rPr lang="en-IN" dirty="0" err="1" smtClean="0"/>
              <a:t>Fayol</a:t>
            </a:r>
            <a:r>
              <a:rPr lang="en-IN" dirty="0" smtClean="0"/>
              <a:t> </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7</a:t>
            </a:fld>
            <a:endParaRPr lang="en-US">
              <a:solidFill>
                <a:srgbClr val="FFFFFF"/>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6" y="1113631"/>
            <a:ext cx="103632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048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Henry </a:t>
            </a:r>
            <a:r>
              <a:rPr lang="en-IN" dirty="0" err="1" smtClean="0"/>
              <a:t>Fayol’s</a:t>
            </a:r>
            <a:r>
              <a:rPr lang="en-IN" dirty="0" smtClean="0"/>
              <a:t> 14 Principles</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8</a:t>
            </a:fld>
            <a:endParaRPr lang="en-US">
              <a:solidFill>
                <a:srgbClr val="FFFFFF"/>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6" y="1113631"/>
            <a:ext cx="10210800" cy="526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64306" y="6752431"/>
            <a:ext cx="10058400" cy="246221"/>
          </a:xfrm>
          <a:prstGeom prst="rect">
            <a:avLst/>
          </a:prstGeom>
        </p:spPr>
        <p:txBody>
          <a:bodyPr wrap="square">
            <a:spAutoFit/>
          </a:bodyPr>
          <a:lstStyle/>
          <a:p>
            <a:r>
              <a:rPr lang="en-IN" sz="1000" b="1" dirty="0" smtClean="0"/>
              <a:t>Source : OB/Management-11th-edn-by-Stephen-P-Robbins-Mary-Coulter</a:t>
            </a:r>
            <a:endParaRPr lang="en-IN" sz="1000" b="1" dirty="0"/>
          </a:p>
        </p:txBody>
      </p:sp>
    </p:spTree>
    <p:extLst>
      <p:ext uri="{BB962C8B-B14F-4D97-AF65-F5344CB8AC3E}">
        <p14:creationId xmlns:p14="http://schemas.microsoft.com/office/powerpoint/2010/main" val="241207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Hawthorne Experiment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22-Jul-24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9</a:t>
            </a:fld>
            <a:endParaRPr lang="en-US">
              <a:solidFill>
                <a:srgbClr val="FFFFFF"/>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306" y="1189831"/>
            <a:ext cx="10210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8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4467</TotalTime>
  <Words>406</Words>
  <Application>Microsoft Office PowerPoint</Application>
  <PresentationFormat>Custom</PresentationFormat>
  <Paragraphs>150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Comic Sans MS</vt:lpstr>
      <vt:lpstr>French Script MT</vt:lpstr>
      <vt:lpstr>Times New Roman</vt:lpstr>
      <vt:lpstr>Wingdings</vt:lpstr>
      <vt:lpstr>Default Design</vt:lpstr>
      <vt:lpstr>PowerPoint Presentation</vt:lpstr>
      <vt:lpstr>PowerPoint Presentation</vt:lpstr>
      <vt:lpstr>Evolution</vt:lpstr>
      <vt:lpstr>Historical Background of Management </vt:lpstr>
      <vt:lpstr>Scientific Management</vt:lpstr>
      <vt:lpstr>Scientific Management -Tools</vt:lpstr>
      <vt:lpstr>Henry Fayol </vt:lpstr>
      <vt:lpstr>Henry Fayol’s 14 Principles</vt:lpstr>
      <vt:lpstr>Hawthorne Experiment</vt:lpstr>
      <vt:lpstr>Hawthorne Experiment Conclusions </vt:lpstr>
      <vt:lpstr>Maslow’s Need  theory</vt:lpstr>
      <vt:lpstr>Maslow’s Need  theory</vt:lpstr>
      <vt:lpstr>Herzberg theory </vt:lpstr>
      <vt:lpstr>Herzberg theory </vt:lpstr>
      <vt:lpstr>Herzberg theory </vt:lpstr>
      <vt:lpstr>Douglas McGregor (MIT Sloan School of Management) in the 1950s,</vt:lpstr>
      <vt:lpstr>PowerPoint Presentation</vt:lpstr>
      <vt:lpstr>Universal Need for Management </vt:lpstr>
      <vt:lpstr>PowerPoint Presentation</vt:lpstr>
      <vt:lpstr>PowerPoint Presentation</vt:lpstr>
      <vt:lpstr>PowerPoint Presentation</vt:lpstr>
      <vt:lpstr>PowerPoint Presentation</vt:lpstr>
      <vt:lpstr>PowerPoint Presentation</vt:lpstr>
      <vt:lpstr>Early OB Advocates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SASTRA</cp:lastModifiedBy>
  <cp:revision>585</cp:revision>
  <dcterms:created xsi:type="dcterms:W3CDTF">2015-02-25T10:23:39Z</dcterms:created>
  <dcterms:modified xsi:type="dcterms:W3CDTF">2024-07-22T03:56:05Z</dcterms:modified>
</cp:coreProperties>
</file>