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4"/>
  </p:notesMasterIdLst>
  <p:handoutMasterIdLst>
    <p:handoutMasterId r:id="rId35"/>
  </p:handoutMasterIdLst>
  <p:sldIdLst>
    <p:sldId id="281" r:id="rId2"/>
    <p:sldId id="283" r:id="rId3"/>
    <p:sldId id="284" r:id="rId4"/>
    <p:sldId id="285" r:id="rId5"/>
    <p:sldId id="311" r:id="rId6"/>
    <p:sldId id="286" r:id="rId7"/>
    <p:sldId id="288" r:id="rId8"/>
    <p:sldId id="289" r:id="rId9"/>
    <p:sldId id="290" r:id="rId10"/>
    <p:sldId id="291" r:id="rId11"/>
    <p:sldId id="292" r:id="rId12"/>
    <p:sldId id="293" r:id="rId13"/>
    <p:sldId id="294" r:id="rId14"/>
    <p:sldId id="295" r:id="rId15"/>
    <p:sldId id="312" r:id="rId16"/>
    <p:sldId id="296" r:id="rId17"/>
    <p:sldId id="297" r:id="rId18"/>
    <p:sldId id="298" r:id="rId19"/>
    <p:sldId id="299" r:id="rId20"/>
    <p:sldId id="300" r:id="rId21"/>
    <p:sldId id="301" r:id="rId22"/>
    <p:sldId id="302" r:id="rId23"/>
    <p:sldId id="303" r:id="rId24"/>
    <p:sldId id="304" r:id="rId25"/>
    <p:sldId id="305" r:id="rId26"/>
    <p:sldId id="306" r:id="rId27"/>
    <p:sldId id="309" r:id="rId28"/>
    <p:sldId id="310" r:id="rId29"/>
    <p:sldId id="313" r:id="rId30"/>
    <p:sldId id="314" r:id="rId31"/>
    <p:sldId id="315" r:id="rId32"/>
    <p:sldId id="282" r:id="rId33"/>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803" autoAdjust="0"/>
  </p:normalViewPr>
  <p:slideViewPr>
    <p:cSldViewPr>
      <p:cViewPr varScale="1">
        <p:scale>
          <a:sx n="58" d="100"/>
          <a:sy n="58" d="100"/>
        </p:scale>
        <p:origin x="1464" y="42"/>
      </p:cViewPr>
      <p:guideLst>
        <p:guide orient="horz" pos="2160"/>
        <p:guide pos="2880"/>
        <p:guide orient="horz" pos="2382"/>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29-07-2024</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29-07-2024</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9999FFE-AAAC-4A44-8715-6B08578B47E2}" type="slidenum">
              <a:rPr lang="en-US" smtClean="0">
                <a:latin typeface="Arial" pitchFamily="34" charset="0"/>
                <a:ea typeface="MS PGothic" pitchFamily="34" charset="-128"/>
              </a:rPr>
              <a:pPr/>
              <a:t>18</a:t>
            </a:fld>
            <a:endParaRPr lang="en-US" smtClean="0">
              <a:latin typeface="Arial" pitchFamily="34" charset="0"/>
              <a:ea typeface="MS PGothic" pitchFamily="34" charset="-128"/>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FAA4DAE-B2C9-4F09-A34A-71CB8F828A13}" type="slidenum">
              <a:rPr lang="en-US" smtClean="0">
                <a:latin typeface="Arial" pitchFamily="34" charset="0"/>
                <a:ea typeface="MS PGothic" pitchFamily="34" charset="-128"/>
              </a:rPr>
              <a:pPr/>
              <a:t>21</a:t>
            </a:fld>
            <a:endParaRPr lang="en-US" smtClean="0">
              <a:latin typeface="Arial" pitchFamily="34" charset="0"/>
              <a:ea typeface="MS PGothic" pitchFamily="34" charset="-128"/>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1FF2DAB-0CEF-4A8C-A2A6-040EDC4438AA}" type="slidenum">
              <a:rPr lang="en-US" smtClean="0">
                <a:latin typeface="Arial" pitchFamily="34" charset="0"/>
                <a:ea typeface="MS PGothic" pitchFamily="34" charset="-128"/>
              </a:rPr>
              <a:pPr/>
              <a:t>22</a:t>
            </a:fld>
            <a:endParaRPr lang="en-US" smtClean="0">
              <a:latin typeface="Arial" pitchFamily="34" charset="0"/>
              <a:ea typeface="MS PGothic" pitchFamily="34" charset="-128"/>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0AABED-8C59-4F29-B831-2E8ABF80DCE7}" type="slidenum">
              <a:rPr lang="en-US" smtClean="0">
                <a:latin typeface="Arial" pitchFamily="34" charset="0"/>
                <a:ea typeface="MS PGothic" pitchFamily="34" charset="-128"/>
              </a:rPr>
              <a:pPr/>
              <a:t>23</a:t>
            </a:fld>
            <a:endParaRPr lang="en-US" smtClean="0">
              <a:latin typeface="Arial" pitchFamily="34" charset="0"/>
              <a:ea typeface="MS PGothic" pitchFamily="34" charset="-128"/>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5EC63BCD-6D57-4770-9D5C-CBCC6EB762D4}" type="slidenum">
              <a:rPr lang="en-US" smtClean="0">
                <a:latin typeface="Arial" pitchFamily="34" charset="0"/>
                <a:ea typeface="MS PGothic" pitchFamily="34" charset="-128"/>
              </a:rPr>
              <a:pPr/>
              <a:t>24</a:t>
            </a:fld>
            <a:endParaRPr lang="en-US" smtClean="0">
              <a:latin typeface="Arial" pitchFamily="34" charset="0"/>
              <a:ea typeface="MS PGothic" pitchFamily="34" charset="-128"/>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C323203E-1110-4DE7-9BA8-7D90122B4775}" type="slidenum">
              <a:rPr lang="en-US" smtClean="0">
                <a:latin typeface="Arial" pitchFamily="34" charset="0"/>
                <a:ea typeface="MS PGothic" pitchFamily="34" charset="-128"/>
              </a:rPr>
              <a:pPr/>
              <a:t>25</a:t>
            </a:fld>
            <a:endParaRPr lang="en-US" smtClean="0">
              <a:latin typeface="Arial" pitchFamily="34" charset="0"/>
              <a:ea typeface="MS PGothic" pitchFamily="34" charset="-128"/>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5E4AD047-73D5-461C-8EC7-AF8E79B1D8CA}" type="datetime5">
              <a:rPr lang="en-IN" smtClean="0">
                <a:solidFill>
                  <a:srgbClr val="FFFFFF"/>
                </a:solidFill>
              </a:rPr>
              <a:pPr>
                <a:defRPr/>
              </a:pPr>
              <a:t>29-Jul-24</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895465C8-0E71-406C-9EDF-6DC9EB482070}" type="datetime5">
              <a:rPr lang="en-IN" sz="1400" smtClean="0">
                <a:solidFill>
                  <a:srgbClr val="FFFFFF"/>
                </a:solidFill>
              </a:rPr>
              <a:pPr>
                <a:defRPr/>
              </a:pPr>
              <a:t>29-Jul-24</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4591" y="302801"/>
            <a:ext cx="9622632" cy="1260211"/>
          </a:xfrm>
          <a:prstGeom prst="rect">
            <a:avLst/>
          </a:prstGeom>
        </p:spPr>
        <p:txBody>
          <a:bodyPr lIns="104296" tIns="52148" rIns="104296" bIns="52148"/>
          <a:lstStyle/>
          <a:p>
            <a:r>
              <a:rPr lang="en-US" smtClean="0"/>
              <a:t>Click to edit Master title style</a:t>
            </a:r>
            <a:endParaRPr lang="en-US"/>
          </a:p>
        </p:txBody>
      </p:sp>
      <p:sp>
        <p:nvSpPr>
          <p:cNvPr id="3" name="Content Placeholder 2"/>
          <p:cNvSpPr>
            <a:spLocks noGrp="1"/>
          </p:cNvSpPr>
          <p:nvPr>
            <p:ph sz="half" idx="1"/>
          </p:nvPr>
        </p:nvSpPr>
        <p:spPr>
          <a:xfrm>
            <a:off x="534591" y="1764295"/>
            <a:ext cx="4722217"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35005" y="1764295"/>
            <a:ext cx="4722217" cy="4990084"/>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FD0D69-5928-486D-A55C-5D7793B8ECEC}" type="datetimeFigureOut">
              <a:rPr lang="en-US" smtClean="0"/>
              <a:pPr/>
              <a:t>7/29/2024</a:t>
            </a:fld>
            <a:endParaRPr lang="en-US"/>
          </a:p>
        </p:txBody>
      </p:sp>
      <p:sp>
        <p:nvSpPr>
          <p:cNvPr id="6" name="Footer Placeholder 5"/>
          <p:cNvSpPr>
            <a:spLocks noGrp="1"/>
          </p:cNvSpPr>
          <p:nvPr>
            <p:ph type="ftr" sz="quarter" idx="11"/>
          </p:nvPr>
        </p:nvSpPr>
        <p:spPr>
          <a:xfrm>
            <a:off x="3653036" y="7008171"/>
            <a:ext cx="3385741" cy="402567"/>
          </a:xfrm>
          <a:prstGeom prst="rect">
            <a:avLst/>
          </a:prstGeom>
        </p:spPr>
        <p:txBody>
          <a:bodyPr lIns="104296" tIns="52148" rIns="104296" bIns="52148"/>
          <a:lstStyle/>
          <a:p>
            <a:endParaRPr lang="en-US"/>
          </a:p>
        </p:txBody>
      </p:sp>
      <p:sp>
        <p:nvSpPr>
          <p:cNvPr id="7" name="Slide Number Placeholder 6"/>
          <p:cNvSpPr>
            <a:spLocks noGrp="1"/>
          </p:cNvSpPr>
          <p:nvPr>
            <p:ph type="sldNum" sz="quarter" idx="12"/>
          </p:nvPr>
        </p:nvSpPr>
        <p:spPr/>
        <p:txBody>
          <a:bodyPr/>
          <a:lstStyle/>
          <a:p>
            <a:fld id="{89FD4C18-D219-45DD-A55F-AEB0F8589668}" type="slidenum">
              <a:rPr lang="en-US" smtClean="0"/>
              <a:pPr/>
              <a:t>‹#›</a:t>
            </a:fld>
            <a:endParaRPr lang="en-US"/>
          </a:p>
        </p:txBody>
      </p:sp>
    </p:spTree>
    <p:extLst>
      <p:ext uri="{BB962C8B-B14F-4D97-AF65-F5344CB8AC3E}">
        <p14:creationId xmlns:p14="http://schemas.microsoft.com/office/powerpoint/2010/main" val="350548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D0D69-5928-486D-A55C-5D7793B8ECEC}" type="datetimeFigureOut">
              <a:rPr lang="en-US" smtClean="0"/>
              <a:pPr/>
              <a:t>7/29/2024</a:t>
            </a:fld>
            <a:endParaRPr lang="en-US"/>
          </a:p>
        </p:txBody>
      </p:sp>
      <p:sp>
        <p:nvSpPr>
          <p:cNvPr id="3" name="Footer Placeholder 2"/>
          <p:cNvSpPr>
            <a:spLocks noGrp="1"/>
          </p:cNvSpPr>
          <p:nvPr>
            <p:ph type="ftr" sz="quarter" idx="11"/>
          </p:nvPr>
        </p:nvSpPr>
        <p:spPr>
          <a:xfrm>
            <a:off x="3653036" y="7008171"/>
            <a:ext cx="3385741" cy="402567"/>
          </a:xfrm>
          <a:prstGeom prst="rect">
            <a:avLst/>
          </a:prstGeom>
        </p:spPr>
        <p:txBody>
          <a:bodyPr lIns="104296" tIns="52148" rIns="104296" bIns="52148"/>
          <a:lstStyle/>
          <a:p>
            <a:endParaRPr lang="en-US"/>
          </a:p>
        </p:txBody>
      </p:sp>
      <p:sp>
        <p:nvSpPr>
          <p:cNvPr id="4" name="Slide Number Placeholder 3"/>
          <p:cNvSpPr>
            <a:spLocks noGrp="1"/>
          </p:cNvSpPr>
          <p:nvPr>
            <p:ph type="sldNum" sz="quarter" idx="12"/>
          </p:nvPr>
        </p:nvSpPr>
        <p:spPr/>
        <p:txBody>
          <a:bodyPr/>
          <a:lstStyle/>
          <a:p>
            <a:fld id="{89FD4C18-D219-45DD-A55F-AEB0F8589668}" type="slidenum">
              <a:rPr lang="en-US" smtClean="0"/>
              <a:pPr/>
              <a:t>‹#›</a:t>
            </a:fld>
            <a:endParaRPr lang="en-US"/>
          </a:p>
        </p:txBody>
      </p:sp>
    </p:spTree>
    <p:extLst>
      <p:ext uri="{BB962C8B-B14F-4D97-AF65-F5344CB8AC3E}">
        <p14:creationId xmlns:p14="http://schemas.microsoft.com/office/powerpoint/2010/main" val="26220368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D173934C-5A8E-4307-8577-739A068507F4}" type="datetime5">
              <a:rPr lang="en-IN" sz="1400" smtClean="0">
                <a:solidFill>
                  <a:srgbClr val="FFFFFF"/>
                </a:solidFill>
              </a:rPr>
              <a:pPr eaLnBrk="0" fontAlgn="base" hangingPunct="0">
                <a:spcBef>
                  <a:spcPct val="0"/>
                </a:spcBef>
                <a:spcAft>
                  <a:spcPct val="0"/>
                </a:spcAft>
                <a:defRPr/>
              </a:pPr>
              <a:t>29-Jul-24</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hyperlink" Target="http://www.osha.gov/"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hyperlink" Target="http://www.sec.gov/"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r>
              <a:rPr lang="en-US" sz="3200" b="1" dirty="0" smtClean="0">
                <a:solidFill>
                  <a:srgbClr val="002060"/>
                </a:solidFill>
              </a:rPr>
              <a:t>Human </a:t>
            </a:r>
            <a:r>
              <a:rPr lang="en-US" sz="3200" b="1" dirty="0">
                <a:solidFill>
                  <a:srgbClr val="002060"/>
                </a:solidFill>
              </a:rPr>
              <a:t>Resource Management</a:t>
            </a:r>
            <a:endParaRPr lang="en-US" b="1" dirty="0">
              <a:solidFill>
                <a:srgbClr val="002060"/>
              </a:solidFill>
            </a:endParaRPr>
          </a:p>
          <a:p>
            <a:pPr marL="0" indent="0">
              <a:buNone/>
            </a:pPr>
            <a:endParaRPr lang="en-US" b="1" dirty="0">
              <a:solidFill>
                <a:srgbClr val="C00000"/>
              </a:solidFill>
            </a:endParaRPr>
          </a:p>
          <a:p>
            <a:pPr marL="0" indent="0">
              <a:buNone/>
            </a:pPr>
            <a:r>
              <a:rPr lang="en-US" b="1" dirty="0" smtClean="0">
                <a:solidFill>
                  <a:srgbClr val="C00000"/>
                </a:solidFill>
              </a:rPr>
              <a:t>Topic:</a:t>
            </a:r>
            <a:r>
              <a:rPr lang="en-IN" b="1" dirty="0">
                <a:solidFill>
                  <a:srgbClr val="C00000"/>
                </a:solidFill>
              </a:rPr>
              <a:t> Social responsibilities and Business Ethics</a:t>
            </a:r>
            <a:endParaRPr lang="en-US" b="1" dirty="0">
              <a:solidFill>
                <a:srgbClr val="002060"/>
              </a:solidFill>
            </a:endParaRPr>
          </a:p>
          <a:p>
            <a:pPr marL="0" indent="0" algn="ctr" eaLnBrk="1" hangingPunct="1">
              <a:buNone/>
              <a:defRPr/>
            </a:pPr>
            <a:endParaRPr lang="en-US" sz="2000" b="1" dirty="0" smtClean="0">
              <a:solidFill>
                <a:srgbClr val="002060"/>
              </a:solidFill>
            </a:endParaRPr>
          </a:p>
          <a:p>
            <a:pPr marL="0" indent="0" algn="ctr" eaLnBrk="1" hangingPunct="1">
              <a:buNone/>
              <a:defRPr/>
            </a:pPr>
            <a:endParaRPr lang="en-US" sz="2000" b="1" dirty="0">
              <a:solidFill>
                <a:srgbClr val="002060"/>
              </a:solidFill>
            </a:endParaRPr>
          </a:p>
          <a:p>
            <a:pPr marL="0" indent="0" algn="ctr" eaLnBrk="1" hangingPunct="1">
              <a:buNone/>
              <a:defRPr/>
            </a:pPr>
            <a:r>
              <a:rPr lang="en-US" sz="2000" b="1" dirty="0" smtClean="0">
                <a:solidFill>
                  <a:srgbClr val="002060"/>
                </a:solidFill>
              </a:rPr>
              <a:t>Dr</a:t>
            </a:r>
            <a:r>
              <a:rPr lang="en-US" sz="2000" b="1" dirty="0">
                <a:solidFill>
                  <a:srgbClr val="002060"/>
                </a:solidFill>
              </a:rPr>
              <a:t>. C. Vijaya Banu</a:t>
            </a:r>
          </a:p>
          <a:p>
            <a:pPr marL="0" indent="0" algn="ctr" eaLnBrk="1" hangingPunct="1">
              <a:buNone/>
              <a:defRPr/>
            </a:pPr>
            <a:r>
              <a:rPr lang="en-US" sz="2000" b="1" smtClean="0">
                <a:solidFill>
                  <a:srgbClr val="002060"/>
                </a:solidFill>
              </a:rPr>
              <a:t>Professor </a:t>
            </a:r>
            <a:r>
              <a:rPr lang="en-US" sz="2000" b="1" dirty="0">
                <a:solidFill>
                  <a:srgbClr val="002060"/>
                </a:solidFill>
              </a:rPr>
              <a:t>, 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a16="http://schemas.microsoft.com/office/drawing/2014/main" id="{76E78F1E-BCE3-4B91-B0B3-00747DFD291A}"/>
              </a:ext>
            </a:extLst>
          </p:cNvPr>
          <p:cNvSpPr>
            <a:spLocks noGrp="1"/>
          </p:cNvSpPr>
          <p:nvPr>
            <p:ph type="dt" sz="half" idx="10"/>
          </p:nvPr>
        </p:nvSpPr>
        <p:spPr>
          <a:xfrm>
            <a:off x="178198" y="7225206"/>
            <a:ext cx="1446790" cy="304052"/>
          </a:xfrm>
        </p:spPr>
        <p:txBody>
          <a:bodyPr/>
          <a:lstStyle/>
          <a:p>
            <a:pPr>
              <a:defRPr/>
            </a:pPr>
            <a:endParaRPr lang="en-US" dirty="0">
              <a:solidFill>
                <a:srgbClr val="FFFFFF"/>
              </a:solidFill>
            </a:endParaRPr>
          </a:p>
        </p:txBody>
      </p:sp>
      <p:sp>
        <p:nvSpPr>
          <p:cNvPr id="5" name="Slide Number Placeholder 4">
            <a:extLst>
              <a:ext uri="{FF2B5EF4-FFF2-40B4-BE49-F238E27FC236}">
                <a16:creationId xmlns:a16="http://schemas.microsoft.com/office/drawing/2014/main"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2860261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4034" name="Picture 2" descr="http://image.slidesharecdn.com/professionalethics-120114101149-phpapp01/95/business-ethics-and-social-responsibility-10-728.jpg?cb=1327330939"/>
          <p:cNvPicPr>
            <a:picLocks noChangeAspect="1" noChangeArrowheads="1"/>
          </p:cNvPicPr>
          <p:nvPr/>
        </p:nvPicPr>
        <p:blipFill>
          <a:blip r:embed="rId2"/>
          <a:srcRect/>
          <a:stretch>
            <a:fillRect/>
          </a:stretch>
        </p:blipFill>
        <p:spPr bwMode="auto">
          <a:xfrm>
            <a:off x="623689" y="168029"/>
            <a:ext cx="9444435" cy="6322057"/>
          </a:xfrm>
          <a:prstGeom prst="rect">
            <a:avLst/>
          </a:prstGeom>
          <a:noFill/>
        </p:spPr>
      </p:pic>
    </p:spTree>
    <p:extLst>
      <p:ext uri="{BB962C8B-B14F-4D97-AF65-F5344CB8AC3E}">
        <p14:creationId xmlns:p14="http://schemas.microsoft.com/office/powerpoint/2010/main" val="136546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5058" name="Picture 2" descr="http://image.slidesharecdn.com/professionalethics-120114101149-phpapp01/95/business-ethics-and-social-responsibility-11-728.jpg?cb=1327330939"/>
          <p:cNvPicPr>
            <a:picLocks noChangeAspect="1" noChangeArrowheads="1"/>
          </p:cNvPicPr>
          <p:nvPr/>
        </p:nvPicPr>
        <p:blipFill>
          <a:blip r:embed="rId2"/>
          <a:srcRect/>
          <a:stretch>
            <a:fillRect/>
          </a:stretch>
        </p:blipFill>
        <p:spPr bwMode="auto">
          <a:xfrm>
            <a:off x="534591" y="420071"/>
            <a:ext cx="9711730" cy="6490085"/>
          </a:xfrm>
          <a:prstGeom prst="rect">
            <a:avLst/>
          </a:prstGeom>
          <a:noFill/>
        </p:spPr>
      </p:pic>
    </p:spTree>
    <p:extLst>
      <p:ext uri="{BB962C8B-B14F-4D97-AF65-F5344CB8AC3E}">
        <p14:creationId xmlns:p14="http://schemas.microsoft.com/office/powerpoint/2010/main" val="3319884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6082" name="Picture 2" descr="http://image.slidesharecdn.com/professionalethics-120114101149-phpapp01/95/business-ethics-and-social-responsibility-13-728.jpg?cb=1327330939"/>
          <p:cNvPicPr>
            <a:picLocks noChangeAspect="1" noChangeArrowheads="1"/>
          </p:cNvPicPr>
          <p:nvPr/>
        </p:nvPicPr>
        <p:blipFill>
          <a:blip r:embed="rId2"/>
          <a:srcRect/>
          <a:stretch>
            <a:fillRect/>
          </a:stretch>
        </p:blipFill>
        <p:spPr bwMode="auto">
          <a:xfrm>
            <a:off x="445492" y="1"/>
            <a:ext cx="9711730" cy="6574099"/>
          </a:xfrm>
          <a:prstGeom prst="rect">
            <a:avLst/>
          </a:prstGeom>
          <a:noFill/>
        </p:spPr>
      </p:pic>
    </p:spTree>
    <p:extLst>
      <p:ext uri="{BB962C8B-B14F-4D97-AF65-F5344CB8AC3E}">
        <p14:creationId xmlns:p14="http://schemas.microsoft.com/office/powerpoint/2010/main" val="147796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8130" name="Picture 2" descr="http://image.slidesharecdn.com/professionalethics-120114101149-phpapp01/95/business-ethics-and-social-responsibility-14-728.jpg?cb=1327330939"/>
          <p:cNvPicPr>
            <a:picLocks noChangeAspect="1" noChangeArrowheads="1"/>
          </p:cNvPicPr>
          <p:nvPr/>
        </p:nvPicPr>
        <p:blipFill>
          <a:blip r:embed="rId2"/>
          <a:srcRect/>
          <a:stretch>
            <a:fillRect/>
          </a:stretch>
        </p:blipFill>
        <p:spPr bwMode="auto">
          <a:xfrm>
            <a:off x="164306" y="1037431"/>
            <a:ext cx="9738518" cy="6215883"/>
          </a:xfrm>
          <a:prstGeom prst="rect">
            <a:avLst/>
          </a:prstGeom>
          <a:noFill/>
        </p:spPr>
      </p:pic>
    </p:spTree>
    <p:extLst>
      <p:ext uri="{BB962C8B-B14F-4D97-AF65-F5344CB8AC3E}">
        <p14:creationId xmlns:p14="http://schemas.microsoft.com/office/powerpoint/2010/main" val="103783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13" descr="Figure 2"/>
          <p:cNvPicPr>
            <a:picLocks noChangeAspect="1" noChangeArrowheads="1"/>
          </p:cNvPicPr>
          <p:nvPr/>
        </p:nvPicPr>
        <p:blipFill>
          <a:blip r:embed="rId2"/>
          <a:srcRect/>
          <a:stretch>
            <a:fillRect/>
          </a:stretch>
        </p:blipFill>
        <p:spPr bwMode="auto">
          <a:xfrm>
            <a:off x="534591" y="808831"/>
            <a:ext cx="9711730" cy="6065668"/>
          </a:xfrm>
          <a:prstGeom prst="rect">
            <a:avLst/>
          </a:prstGeom>
          <a:noFill/>
          <a:ln w="9525">
            <a:noFill/>
            <a:miter lim="800000"/>
            <a:headEnd/>
            <a:tailEnd/>
          </a:ln>
        </p:spPr>
      </p:pic>
    </p:spTree>
    <p:extLst>
      <p:ext uri="{BB962C8B-B14F-4D97-AF65-F5344CB8AC3E}">
        <p14:creationId xmlns:p14="http://schemas.microsoft.com/office/powerpoint/2010/main" val="3863661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Whistle-blowing</a:t>
            </a:r>
          </a:p>
        </p:txBody>
      </p:sp>
      <p:sp>
        <p:nvSpPr>
          <p:cNvPr id="3" name="Content Placeholder 2"/>
          <p:cNvSpPr>
            <a:spLocks noGrp="1"/>
          </p:cNvSpPr>
          <p:nvPr>
            <p:ph idx="1"/>
          </p:nvPr>
        </p:nvSpPr>
        <p:spPr>
          <a:xfrm>
            <a:off x="-64294" y="1113631"/>
            <a:ext cx="10335419" cy="5838975"/>
          </a:xfrm>
        </p:spPr>
        <p:txBody>
          <a:bodyPr/>
          <a:lstStyle/>
          <a:p>
            <a:r>
              <a:rPr lang="en-IN" sz="2400" b="1" dirty="0"/>
              <a:t>Whistle-blowing</a:t>
            </a:r>
            <a:r>
              <a:rPr lang="en-IN" sz="2400" dirty="0"/>
              <a:t> brings two </a:t>
            </a:r>
            <a:r>
              <a:rPr lang="en-IN" sz="2400" b="1" dirty="0"/>
              <a:t>moral</a:t>
            </a:r>
            <a:r>
              <a:rPr lang="en-IN" sz="2400" dirty="0"/>
              <a:t> values, fairness and loyalty, into conflict. ... A virtuous whistle-blower acts in an </a:t>
            </a:r>
            <a:r>
              <a:rPr lang="en-IN" sz="2400" b="1" dirty="0"/>
              <a:t>ethical</a:t>
            </a:r>
            <a:r>
              <a:rPr lang="en-IN" sz="2400" dirty="0"/>
              <a:t> manner if she truly believes a responsibility exists to </a:t>
            </a:r>
            <a:r>
              <a:rPr lang="en-IN" sz="2400" dirty="0">
                <a:solidFill>
                  <a:srgbClr val="FF0000"/>
                </a:solidFill>
              </a:rPr>
              <a:t>protect the public </a:t>
            </a:r>
            <a:r>
              <a:rPr lang="en-IN" sz="2400" dirty="0" smtClean="0">
                <a:solidFill>
                  <a:srgbClr val="FF0000"/>
                </a:solidFill>
              </a:rPr>
              <a:t>interes</a:t>
            </a:r>
            <a:r>
              <a:rPr lang="en-IN" sz="2400" dirty="0" smtClean="0"/>
              <a:t>t</a:t>
            </a:r>
          </a:p>
          <a:p>
            <a:pPr marL="0" indent="0">
              <a:buNone/>
            </a:pPr>
            <a:endParaRPr lang="en-IN" sz="2400" dirty="0" smtClean="0"/>
          </a:p>
          <a:p>
            <a:r>
              <a:rPr lang="en-IN" sz="2400" dirty="0"/>
              <a:t>A simple formula: </a:t>
            </a:r>
            <a:r>
              <a:rPr lang="en-IN" sz="2400" b="1" dirty="0"/>
              <a:t>whistleblowing</a:t>
            </a:r>
            <a:r>
              <a:rPr lang="en-IN" sz="2400" dirty="0"/>
              <a:t> is exactly as </a:t>
            </a:r>
            <a:r>
              <a:rPr lang="en-IN" sz="2400" b="1" dirty="0"/>
              <a:t>ethical</a:t>
            </a:r>
            <a:r>
              <a:rPr lang="en-IN" sz="2400" dirty="0"/>
              <a:t> as the practices it exposes are </a:t>
            </a:r>
            <a:r>
              <a:rPr lang="en-IN" sz="2400" b="1" dirty="0" smtClean="0"/>
              <a:t>unethical</a:t>
            </a:r>
          </a:p>
          <a:p>
            <a:r>
              <a:rPr lang="en-IN" sz="2400" dirty="0"/>
              <a:t>Most ethicists agree </a:t>
            </a:r>
            <a:r>
              <a:rPr lang="en-IN" sz="2400" b="1" dirty="0"/>
              <a:t>whistleblowing</a:t>
            </a:r>
            <a:r>
              <a:rPr lang="en-IN" sz="2400" dirty="0"/>
              <a:t> is an ethical action. According to the “standard theory” on </a:t>
            </a:r>
            <a:r>
              <a:rPr lang="en-IN" sz="2400" b="1" dirty="0"/>
              <a:t>whistleblowing</a:t>
            </a:r>
            <a:r>
              <a:rPr lang="en-IN" sz="2400" dirty="0"/>
              <a:t>, </a:t>
            </a:r>
            <a:r>
              <a:rPr lang="en-IN" sz="2400" b="1" dirty="0"/>
              <a:t>whistleblowing</a:t>
            </a:r>
            <a:r>
              <a:rPr lang="en-IN" sz="2400" dirty="0"/>
              <a:t> is </a:t>
            </a:r>
            <a:r>
              <a:rPr lang="en-IN" sz="2400" b="1" dirty="0"/>
              <a:t>morally</a:t>
            </a:r>
            <a:r>
              <a:rPr lang="en-IN" sz="2400" dirty="0"/>
              <a:t> required when it is required at all; people have a </a:t>
            </a:r>
            <a:r>
              <a:rPr lang="en-IN" sz="2400" b="1" dirty="0"/>
              <a:t>moral</a:t>
            </a:r>
            <a:r>
              <a:rPr lang="en-IN" sz="2400" dirty="0"/>
              <a:t> obligation to prevent serious harm to others if they can do so with little costs to themselves</a:t>
            </a:r>
            <a:r>
              <a:rPr lang="en-IN" dirty="0"/>
              <a: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15</a:t>
            </a:fld>
            <a:endParaRPr lang="en-US">
              <a:solidFill>
                <a:srgbClr val="FFFFFF"/>
              </a:solidFill>
            </a:endParaRPr>
          </a:p>
        </p:txBody>
      </p:sp>
    </p:spTree>
    <p:extLst>
      <p:ext uri="{BB962C8B-B14F-4D97-AF65-F5344CB8AC3E}">
        <p14:creationId xmlns:p14="http://schemas.microsoft.com/office/powerpoint/2010/main" val="290731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descr="http://www.24point0.com/ppt-shop/media/catalog/product/cache/1/image/d171120514cc7a43219401903acb5611/c/o/corporate-social-responsibility-carrolls-four-part-pyramid-editable-powerpoint-slide.jpg"/>
          <p:cNvPicPr>
            <a:picLocks noChangeAspect="1" noChangeArrowheads="1"/>
          </p:cNvPicPr>
          <p:nvPr/>
        </p:nvPicPr>
        <p:blipFill>
          <a:blip r:embed="rId2"/>
          <a:srcRect/>
          <a:stretch>
            <a:fillRect/>
          </a:stretch>
        </p:blipFill>
        <p:spPr bwMode="auto">
          <a:xfrm>
            <a:off x="534591" y="252043"/>
            <a:ext cx="8909844" cy="6479582"/>
          </a:xfrm>
          <a:prstGeom prst="rect">
            <a:avLst/>
          </a:prstGeom>
          <a:noFill/>
        </p:spPr>
      </p:pic>
    </p:spTree>
    <p:extLst>
      <p:ext uri="{BB962C8B-B14F-4D97-AF65-F5344CB8AC3E}">
        <p14:creationId xmlns:p14="http://schemas.microsoft.com/office/powerpoint/2010/main" val="999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Business Ethics -model</a:t>
            </a:r>
            <a:endParaRPr lang="en-US" dirty="0"/>
          </a:p>
        </p:txBody>
      </p:sp>
      <p:pic>
        <p:nvPicPr>
          <p:cNvPr id="7" name="Content Placeholder 6" descr="http://adamsulkowski.files.wordpress.com/2014/06/carrolls-csr-pyramid1.gif"/>
          <p:cNvPicPr>
            <a:picLocks noGrp="1"/>
          </p:cNvPicPr>
          <p:nvPr>
            <p:ph sz="half" idx="1"/>
          </p:nvPr>
        </p:nvPicPr>
        <p:blipFill>
          <a:blip r:embed="rId2"/>
          <a:srcRect/>
          <a:stretch>
            <a:fillRect/>
          </a:stretch>
        </p:blipFill>
        <p:spPr bwMode="auto">
          <a:xfrm>
            <a:off x="0" y="1764295"/>
            <a:ext cx="4989513" cy="5544926"/>
          </a:xfrm>
          <a:prstGeom prst="rect">
            <a:avLst/>
          </a:prstGeom>
          <a:noFill/>
          <a:ln w="9525">
            <a:noFill/>
            <a:miter lim="800000"/>
            <a:headEnd/>
            <a:tailEnd/>
          </a:ln>
        </p:spPr>
      </p:pic>
      <p:pic>
        <p:nvPicPr>
          <p:cNvPr id="8" name="irc_mi" descr="https://www.growyourgiving.org/sites/default/files/CSR-pyramid.jpg"/>
          <p:cNvPicPr>
            <a:picLocks noGrp="1"/>
          </p:cNvPicPr>
          <p:nvPr>
            <p:ph sz="half" idx="2"/>
          </p:nvPr>
        </p:nvPicPr>
        <p:blipFill>
          <a:blip r:embed="rId3"/>
          <a:srcRect/>
          <a:stretch>
            <a:fillRect/>
          </a:stretch>
        </p:blipFill>
        <p:spPr bwMode="auto">
          <a:xfrm>
            <a:off x="5167710" y="1428238"/>
            <a:ext cx="5524103" cy="5698077"/>
          </a:xfrm>
          <a:prstGeom prst="rect">
            <a:avLst/>
          </a:prstGeom>
          <a:noFill/>
          <a:ln w="9525">
            <a:noFill/>
            <a:miter lim="800000"/>
            <a:headEnd/>
            <a:tailEnd/>
          </a:ln>
        </p:spPr>
      </p:pic>
    </p:spTree>
    <p:extLst>
      <p:ext uri="{BB962C8B-B14F-4D97-AF65-F5344CB8AC3E}">
        <p14:creationId xmlns:p14="http://schemas.microsoft.com/office/powerpoint/2010/main" val="2811387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1078706" y="808831"/>
            <a:ext cx="9088041" cy="5460912"/>
          </a:xfrm>
          <a:prstGeom prst="rect">
            <a:avLst/>
          </a:prstGeom>
          <a:noFill/>
          <a:ln w="9525">
            <a:noFill/>
            <a:miter lim="800000"/>
            <a:headEnd/>
            <a:tailEnd/>
          </a:ln>
        </p:spPr>
        <p:txBody>
          <a:bodyPr lIns="104296" tIns="52148" rIns="104296" bIns="52148"/>
          <a:lstStyle/>
          <a:p>
            <a:pPr marL="391112" indent="-391112">
              <a:spcBef>
                <a:spcPct val="20000"/>
              </a:spcBef>
              <a:spcAft>
                <a:spcPts val="2053"/>
              </a:spcAft>
              <a:buFontTx/>
              <a:buChar char="•"/>
            </a:pPr>
            <a:endParaRPr lang="en-US" sz="3600" b="1" i="1"/>
          </a:p>
        </p:txBody>
      </p:sp>
      <p:sp>
        <p:nvSpPr>
          <p:cNvPr id="10243" name="Text Box 5"/>
          <p:cNvSpPr txBox="1">
            <a:spLocks noChangeArrowheads="1"/>
          </p:cNvSpPr>
          <p:nvPr/>
        </p:nvSpPr>
        <p:spPr bwMode="auto">
          <a:xfrm rot="-334796">
            <a:off x="2630087" y="230399"/>
            <a:ext cx="5761699" cy="843978"/>
          </a:xfrm>
          <a:prstGeom prst="rect">
            <a:avLst/>
          </a:prstGeom>
          <a:noFill/>
          <a:ln w="9525">
            <a:noFill/>
            <a:miter lim="800000"/>
            <a:headEnd/>
            <a:tailEnd/>
          </a:ln>
        </p:spPr>
        <p:txBody>
          <a:bodyPr lIns="104296" tIns="52148" rIns="104296" bIns="52148">
            <a:spAutoFit/>
          </a:bodyPr>
          <a:lstStyle/>
          <a:p>
            <a:pPr algn="ctr"/>
            <a:r>
              <a:rPr lang="en-US" sz="2400" dirty="0">
                <a:latin typeface="Impact" pitchFamily="34" charset="0"/>
              </a:rPr>
              <a:t>How Organizations </a:t>
            </a:r>
          </a:p>
          <a:p>
            <a:pPr algn="ctr"/>
            <a:r>
              <a:rPr lang="en-US" sz="2400" dirty="0">
                <a:latin typeface="Impact" pitchFamily="34" charset="0"/>
              </a:rPr>
              <a:t>Shape Ethical Conduct</a:t>
            </a:r>
          </a:p>
        </p:txBody>
      </p:sp>
      <p:pic>
        <p:nvPicPr>
          <p:cNvPr id="10244" name="Picture 6" descr="Figure 2"/>
          <p:cNvPicPr>
            <a:picLocks noChangeAspect="1" noChangeArrowheads="1"/>
          </p:cNvPicPr>
          <p:nvPr/>
        </p:nvPicPr>
        <p:blipFill>
          <a:blip r:embed="rId4"/>
          <a:srcRect/>
          <a:stretch>
            <a:fillRect/>
          </a:stretch>
        </p:blipFill>
        <p:spPr bwMode="auto">
          <a:xfrm>
            <a:off x="743578" y="1336431"/>
            <a:ext cx="9174328" cy="5683993"/>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38217333"/>
      </p:ext>
    </p:extLst>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7170" name="Picture 2" descr="http://image.slidesharecdn.com/socialresponsibilityofbusiness-131022132456-phpapp02/95/social-responsibility-of-business-10-638.jpg?cb=1382466321"/>
          <p:cNvPicPr>
            <a:picLocks noChangeAspect="1" noChangeArrowheads="1"/>
          </p:cNvPicPr>
          <p:nvPr/>
        </p:nvPicPr>
        <p:blipFill>
          <a:blip r:embed="rId2"/>
          <a:srcRect/>
          <a:stretch>
            <a:fillRect/>
          </a:stretch>
        </p:blipFill>
        <p:spPr bwMode="auto">
          <a:xfrm>
            <a:off x="88106" y="789064"/>
            <a:ext cx="10247313" cy="6257613"/>
          </a:xfrm>
          <a:prstGeom prst="rect">
            <a:avLst/>
          </a:prstGeom>
          <a:noFill/>
        </p:spPr>
      </p:pic>
    </p:spTree>
    <p:extLst>
      <p:ext uri="{BB962C8B-B14F-4D97-AF65-F5344CB8AC3E}">
        <p14:creationId xmlns:p14="http://schemas.microsoft.com/office/powerpoint/2010/main" val="157205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Social responsibilities and Business Ethics</a:t>
            </a:r>
            <a:endParaRPr lang="en-US" dirty="0"/>
          </a:p>
        </p:txBody>
      </p:sp>
      <p:sp>
        <p:nvSpPr>
          <p:cNvPr id="3" name="Content Placeholder 2"/>
          <p:cNvSpPr>
            <a:spLocks noGrp="1"/>
          </p:cNvSpPr>
          <p:nvPr>
            <p:ph idx="1"/>
          </p:nvPr>
        </p:nvSpPr>
        <p:spPr/>
        <p:txBody>
          <a:bodyPr/>
          <a:lstStyle/>
          <a:p>
            <a:endParaRPr lang="en-US" dirty="0"/>
          </a:p>
        </p:txBody>
      </p:sp>
      <p:sp>
        <p:nvSpPr>
          <p:cNvPr id="3074" name="AutoShape 2" descr="data:image/jpeg;base64,/9j/4AAQSkZJRgABAQAAAQABAAD/2wCEAAkGBxIQEhUUExQWFRUXGBoXFhgVFhwWHBYZGh8dFxscHRgaHCggGyYxHxkaITEjJykrMDouIiMzODMsNygtLisBCgoKDg0OGxAQGzQkICQyLjQvLyw3Miw3NCwsLyw0LCwsLC8sLCwsLCwtMCwvLCwsNywsLCwsLCwsLCwsLCwsLP/AABEIAL0BCwMBIgACEQEDEQH/xAAbAAABBQEBAAAAAAAAAAAAAAAAAwQFBgcBAv/EAEIQAAICAQMCAwMLAgMHAwUAAAECAxEABBIhBTETIkEGMlEUFyNCVGFxgZLB0TRyUpGhBxUWJDOx4TVidCVTgrLw/8QAGgEBAAMBAQEAAAAAAAAAAAAAAAECAwQFBv/EADQRAAIBAgQDBgMJAAMAAAAAAAABAgMRBBIhMRNBUWFxgZGh8BQisQUyM0JSwdHh8SMkQ//aAAwDAQACEQMRAD8A3HDDDADDDDADDDDADDDDADDDDADDDDADDDDADDDDADDDDADDDDADDDDADDDDADDDDADDDDADDDDADDDDADMD9uoEOv1HlHv/ALDN8zB/bj+v1H9/7DAN4wwwwAwwwwAwwwwAwwwwAwwwwAwwwwAzxvHa+c95SOow/wD1aJqFVHzzw22Whd0vFnnk0KHfLwjmuXhHNcu4wzgxvqtWkdBjW7t3/b8RzlGUSuNF9oNKWjUTxEyFhGA4O4qdpA//AC4/HjJPMv0Ji2xVLchk0haPxYzUPjMsUQOzcSrW7Cgx/wARzUMzhK4O4Zy8LzQHcMMMAMMMMAMMMMAMMMMAMMMMAMMMMAMwf24/r9R/f+wzeMwf24/r9R/f+wwDeMMMMAMMMMAMMMMAMM5eF4B3ID2h60+llhACurhwYhfiyEFa8IVTVZsEjjmxWT15VfbNnV42ifULKI5fD8CDxgx8nDnY+0WB6C/jlZXtoCd6XrjMHJjeLa5SpBRNBTu4JFeau/pj7IX2Yl3JIfEnkqUi9RH4TjypwF2rx8DtHc/iZhjk8gdvKZrVY9VU8BVEQFkC2ZZz22HcaHHII5o8kF8nXLXd4hoiwQjEAMxUX5OKNizQ4s5Ga2Xdqopwy0ikMPAk3llVuSdpDgbgdoCtySGrjK4fExbaato9zWHy37mXcHID2nA3RXt53L5vvKdvMPh3yGl022Nt2pelR6dopeOGsoRwfM3pfAUDJDVjbHFtJO1miJCmuWAPBO6+OGAI78Vkzy20ZTDyk6iuivdL1UMiwg6vSo3jRARGCEuxEi0AEclSe11YPJy6BJ+fpBdGvMO/pfH4DK37OzStGkcc2mNMrtHKkviKgcFtolexQBogbbojH/yHRsB9Mv1lvanIO1qJ2+blVO49/wA85+E5q/ToRmSJdlls1IPzI5+F8cffnsajwEd5n8i+p81c19UfgO2QiaDR9hMm7bZO1Dxt3knjnyuCCe3B/HsWk0Cbt0qup7q5FCvpfTt/1N1HuWv1y8KDUk3fzKyqK2jRMSdf06kqXIIJB8j9xwfq/cc7J12BSVLNYO01G55sr6L8VI/LIjVy9Oh3I/G0FGNSNXilSQZAD5j5PW6I9MZa3UaEJcV3uYdpSWERLybQSNxFk/iT3PGdmTS9mVyVrbFn1PWYI9u+QDejSL3O5FolhQ/9w/zxP/iDTbtnijdvMdUffBAIuq7kLfayB34yka7W6aYiR24jXapVJE2ptO3YAe1EM/wAHcAYppekgLvjA3G2G9iDJ3dN4kmui6AU18rfa6yem6fkdPDio/Ne5o14XlWn65NDG8jmJtvhjgil3e+SEZmO1QWoCyPwxu3tZOKA07Od1uVjlCrEVFOCyjcdzAbRZqzXBwk2rlY0pPVFxzuVnoPXNTPKEl0xiXY7byGAYqyqAAwFdzd12FXllGS1YrKLi7M7hhhkFQwwwwAzB/bj+v1H9/7DN4zB/bj+v1H9/wCwwDeMMMMAMMMMAMaazXJGQrbiWBNKpagKBY12Asc/fjvG+p0iSUXVW2mxYujkO/IFS1HVJt//AFHALlqAA3RUxXaCtg0ydzzTEA0cbx9Q1ewbpm3bNpbauxXO1weBd7N3rRJGJavV+C5pIXXfICjjaFCl2BZ13FSAgI8h8vwqxb4OlQFQfCj8y80AQbFH8ePXLy4kUtjJUlJZrsgdF1eYSb5XPhbmtauvfKgEDtQ5uq2j4nD27j3iE7kClZFAdZZGMjBSjRxw+YsoDG/THeo1OmR5V+TFjG20lVU2WVG9SDfnAxv1XqIX5PqIysbrHN5JVYoIl2mS3jB2UUWj2PauRWc1O15ehMHFOyY/6D1QyRbpZYWZmYRlLQEKFUgq/mDByQQebrI7/eGpAFvz9bgEbhQYghaKcPVWQaushupEN4buwMjTSOw2NEEk+hVV2OQyjZtPiNfJuvMBktPptYS9Qr77dlQjktt2kyglSK32AbPAPpootQTXPqdHAjJJybQySNhVFbHFKgohCo7V32+Ias0aF1Wd2uFJBCna4C7B7n0YoivLYLXRA8o7XiqaHXksfBiHDMLRfMRt2DiTg+8O9eUGxdDwdLr9xrTxslLQYKrN5zuDkSkLcYXkbufT0yPm6It8LS/U/MedNaLcxmA2AkraXR9+7QbQNvJvi+fjjvq2jjiMaxoBuLA8+nF+9/4/1yGj0nUK/p472mwVVQWKEcATGxYCkGuCOeDktqUneOJpI2Lh34KIaXcNpZVJryjsL/LKTjo27eBeFONOSs797Irp6ifwpJ4NVqmV1AZ/C8OJi20tsjf6oN2QWq8lW6cvbz0Cy2S58q+6O/YUCPx9eci+i6RFhgZp9SimcKm0ssbFH8u5SopXK7R6GxR5FyCdEUNbWwJcsCossxUvzXG6h5RxV85g52WsnHu1OOpBy2Vzz/uqMWPCrhlIskKGVQSPWyVANfVvtnuPpiLfkP8Ah53GlDKwHeiAUWh3r8cQm6CjXe42FDEqCzFDvB3ACid1WB2FYo3Q4rJUAEEsQqKD3sDgffQ72LyvFi//AGfl/Rlwpr8v0F5+nxyMWkhBLEFhb0zCqNbgoPlHmI5ofDGMXTVBVvk5JFlb8c7STbAbm8ps2zdm7D7lB0BANovkFfcWh3BIUqQpI5vtY7eY3YPlxA5TsDfJ+AI+r685KxMYq3Eb8zpg6vP6laXSbl82kA8gUkiUlC0YRlAvcfLGi2va7s843fpJaRiY5QXOzuzBY1rYwYgmw9i7unkPasdf8P27PvLEuz/SRhlDswBdR9U+RKPNC/jjCX2fiAeMSSvVxErGpYFg7mmLiwWkfiu4r6ubQrqW02b7fmHWh9nhK1Nui2+dNqUButivnSjRkPB5FADgHLMulSHTtGDahH5JHN2WPahyT6UPhlPPRIXc/SSBjTCNY1UAvtW0Bk8r7Y1JN9qPry96Z0ePdLKhNxxvEyrEqAkrfADGzVEn1Pr6Zo6l1ZyuRKzX3vQluk61IIGaS0USKgFvKwLBFUHuSSSOwqiO3OSHT+swzu8cbEsl3aMoNHaSrEAOAwIJUnnK1qyqaJyWVQdREPEAKqttGoddhBsfcfevv6t+h9U08crPFZRYAgj3MWjAlEYPnNea95NWa5J4zKDeiMG7al+wxr07V+NGslFdwuiQa9O44OObzXYhO6udwwwwSGYP7cf1+o/v/YZvGYP7cf1+o/v/AGGAbxhhjbqGsWGNpGulFmu/8YDdhwTkT/xDBV+eiNykRPTLai1O3zC2Xt8cbS+06LdxSWDtIuM+et22xJXui77el3xjCPXaIsFGmoFwu6o6DOBf17rkDgV8PS7qD5oxlVXJky/tBCGKkvwN1+E9VW7g7aPGeun9ch1BCxlmJG73GAA5HJIocqRkNrdfotMJPGgCRwuql9oZQfIFJF2P+t8KqyTle657Q6FAZdDrtMkipSxIiOZCDwAx5HBqh+OWUL7Jlc8uqFfaKNgZjUgUOzXaq3l8TiOn2EVe5b3lS3A7ZcdVOyxRlOLUe4OANt/kP2ymddW3cbTTzuoYo1MVWU8EOAdvoLXkAkkZceoL9HF37C7oHtyTR4P4WMxx91h9N/8ADeP4K739Sudcb/mZwQb8vJuvDKxigSBQ3dyG5PB7VjrV6MTLpYUCFyJH3yFmXYrKWUrG6+LbFPKWriz2oodVYfKNTbAHcovuVBSKhe7y83XkPPNg49nETQQRvp5JgVdlMIBMRU7b3BlIJDV3vuDmtX8NeBzUfxJEHrx4ewNt8RZ5VlYTSeYsYGLopYM3BQbC4C8jzAYp1WaWLWSJJKxVnjerYKokJhQIqyq5raLAFbrauRiE2nYiKIK67JJdieEqF68BjvVWogl3JIJJ4PxyxP0qLWahtRHOd6iLZSKfDKFiCCeeQ0isPga4yylFQjft+p3VJTjTjk3KzMs5iU7pLI1SE+IwJMPl3tU1brRqC0LxTWw6pW08xlbdO5mRQ7Iq0issThptu2gSavm+3YzXXejSQQu0XiT142yJQilflDEyNub3q3NQ+/14ykabrErxpq202ofTx/X2wyIAimEkxkg8C7PHPPbNIRUlde+hg8VVhpf0XjyJvS6SWWRIlfUb02BzJIwZbYTfSRrKLG0NHvAI8w71lx9nOkS6YP4kvibqoDeQKLG/pHY9mA79gMpvXdedKmn1n0ushtZhKfDTY20Iq7q3KrbiSoHf4ZZtb7SaiLRLqjon3WfEi8RbjjG47y3YilBoc85ScW7W5krFTcXGbIuGQM0MUMk+o04kV0RYdgVUkUead63ojEHao3eUAnvch7dtqF+THTSvHI0jKFWtsm2OSYKwI9TEFsVwTleHWdOdOmrOik07tLGumWCQBtSbDhaSgVtaIYen4Ydc9pNSZtH8p0s+lI1CeHTRSI5e4zueiQQrsNoq7JvjMPh6lmraleNEfdU69Jq5tL8nlkigLQCQpQLtqLYISQa2oln+8ZJaGKbXvqJDqJYY0mkgijh2oR4R2M7llJYlgSB2quD3yrdTZoNWmig00yf8y2rRkaI+KSbL044VbYV3ofhnnW+0jafXOhSfQ+M48UhopU5PhrNtZTsJ2i+fvIvEcPUfK/MOtBbkpr+qagw080ok0+uXSyPAApnR9jXso+bY4HFea671kl7P9Vb5Pq5pJJm0qbzE821ZajUiW9osU6sBuF2D6VkJ7YxtoEghijnMQlWbxw8TNLqWcsN/iAkncL7AcgcAVkf7S6vUR+VoNTCmskQmMPAymckAoNwNbtisw7Ek/E5CoTeq59qDqxV7li9heoNM0kUmqaZ2gjkBEit4e61dRSjzK1c/eMb9I1c0en07WJnmlmG6ZFY2jsqqrAoF8oka6PO748x3tF1zXIyayTR6jTjToylg0DAhyobdYJ5KrwOLAxPVRuskekgGo13ye5nQeDEqGZX4aTbZJ8VjQ+7JjQmraX995KrRTJaPqWqKkfJIGuK1HhKgElqpU3KbUBRZH+EfDHkWu1DSMBFEIn3+IUi2sqgKVDsJSBYd/MRwVbg3kf0rq0OpbVLqIpYPk0ayTeKYySfO3uqlcc0RwwI4xPSe1UkMLzr07UfJXWxN4ib9oXarFQNwHF3Zqyc3dHklqT8Vd6xSXiTEkh+SSlWl3fKIwhidGkY3EFAdhtN9rI7fDG86up1CyyaiwoVDO0e14/FUM6FNhBuhtYiwVo844hdZOmxyAH6doXXdIFaNpGSm8YJyVPIJXmgDxjaJw7MfEknLLGRIzrvCxzqrII4lVVs8ggkt+QGckFlmk9yJu8GOE6m8ccYRtqLGt0OPMxoggFQdqEbbPf7sV0/V5UZWldjGDTHw2ryqbFhPesc+l/hiI0U8jbvBVkIVdzKrvQ3bgS8lnmu/I5F1gnStSSA2nhFjzNtTglAAa3c05fd93a86HTje9/UpDE1FHKoryJ0+0UABJZ6Hf6NzR5493vwaHrWSOk1KyqHU2pujVXRr9sqS9KnBWtPEAaNBI/ISQSth+QAWG4c2Pgcn/Z2OVYEWZVRxdhAAo5JFBSR/5yJJJaCnOTdpErmD+3H9fqP7/wBhm8Zg/tx/X6j+/wDYZQ2N4zy6Aggiwe4PrnrOXgDU9OhqvDjrbtA2Lwvfb27fdjGeBBqFpUHCn3UskEj1W+wA4OTGRmrvxl715b+Hc16fHOfEyaimuqJjFFW9otXDBJLJPH4sSup2EAAFmiG5SWIYg7WINVQ7XiPVddq+oeJpYNPDEGhEm6V1dmRmKjb4VopO0m9xr/sr1zUxaeaWWaHxo96gKFDFmLQi6KWSGIO2/TiyeIj2lGgMUskOm1mmkKm2i08sCNzf0goIVs2bz0UttDiT31HXXtPbSDYDukkYUgYsF8Rj/haQbuCLpeD5u+XPVnyRf281zfl+4ixlf690l3ZwG09l2Y7nVGNhipJMbVW4LVGxzYOTuulUKiFk3KKKhlFGhQ55AzixtSEqNk1c600qSXayC60G+U6g8keGPRr20loKLUp77go5/C8R68EWDTu40x2RSsF1LMrH3TtSiN3FAk36fHH/AFdKmkJFAkPdqQBtQbwvJZvKy7aqhf4terCQw6fw1bhJfMvgcPY2BjNwFPJKrzwB6ZpVqRdNK5z01aoxhLCqeEFGndPHdmEO6SNQPAO8g35gQPMSFXdf3ZafZl7EnJPKjnvxfNUOO3+WRGuiaXwz4MUFMw2yOi2x8IiXyWHXysNoPPHqOLDooYYCdsl7z9dwSSOK3HzN39ScrOUbR1WlzslJZUey5txf1W4/yzJvZtOqSdH8PTJAdOySiyT4xBZt4AJ299wGaN1OWWTxBpZIhKeFMvmWrG7hDfb/ALZV+h+z3U4NL8lh1ejWFQwLqrSOocljzYHqcYGpHhu8lfNz7LnLW1kkunIbe0uogk9nUOn3CIeGoD1uBV6bdXF3fbLt7U/+m6j/AOM//wCmRf8AwxpD03/d6zLRHD7lLeITv3VfPm9PhxkbqOm9VniOjfVaPYR4buoYylKr3OwJAzoVWlLaS3ZTVeKsIQdMTU9J6cvyhdPMpVtMzHvKN1LXrxf/AJzuu6xrtK0I6rpoJoPFSp4+fDeztcqexHfsPzPGJ+08WjeHS6aDXRQnSSC2YksuxStgAUW3c+g743eeTqLxQavqGjaEOGKwBg8xXkA7uFH4fxllWpveS3ff4GzweISuqctlydvEnurf+u6P/wCPL++IdX6Ums6rqYJPdk0AH4HxAVb8QaORXU+omTqCatNdogsfkjDb78Jve3V3b3qP4Z3Ta+Y61tZ8u0BAURyUH4g8QH8m5Au6s9shVYWVprbr2kvCYhb05Wv0f8DTV9Ukk0cWln/qdJrdPHJf1k3EI4+Nji/5yxf7V91aHwwC/wAtj2Buxem22R6XV4x9o+k6fqepj1Oj1EO6Io2oBYi0RgytwDZFEc/dzxiftZrD1CeLwNboxHCy6iMPu3b4wWYsRwVrmssqtNuLTXMo8LXSnFweluT2LHoY9fOWj6lBo/kzIdwRma2sFQQ/Fd/9Mi+o9K1C62efpeoh8UiManTycgEDyHj3fL6cevORWtl13VYn0nyzp8gkXlY1kDUpDcXfqBinV9LN0/WT6lNbpoXl8MCKUMwdVUKSwXkEEcEX3ORGUEr5l+3ImVCq5KGSV+538h50/qiak63T9R06aSc6e5pFIAkhA27t9n3d3qT/ANxjaJeraHTgINP1DRiPy1w7Q1+PI2/3cYjp9IuqTUzz63TyanVRHSRCOxHHuFqtHzckA8j4/HOa35d06FdG3UNIqFAoaRHMsakUQoW7A52k1xk8Snyatpvt4Mj4avmyuEr68tfL6lg1msi1PSY5NNGBEfC2x7LCBZFVhtCOPLR52kcXnJ9E4Vw2l0sO6NOYqdn+kTgpsXd8QKPPHHY96euli0HyfS61YxpxGzzAg0GbxCTyB5vMO/rjXpukqR4wkM0jIshlSRp2eNpAyhhI1gAcrbN2NfDONyXFzR2NpUp2yS0fbpuSGl1/gxKtEBQgbbSgFj22XfrflB+GeG68hraZPNtAG6zcg3LQv0rafSyLxXfLGyxhIg1sFTal1divNfxNf6jDW6mWEWwjVOyl0RTuNkit1C6Hr+WUnSpSd3F6kxpVErKcdBF+vhdxbxaWiQWXsx2g+VjfKHgdufxyY6FOZiWDMQpKEMebHN0CfQr/AN8YE6jdQELsAGoRqLBBYAEtYuiLrvz2yU6Msyl1kUAA+XaoUH4ng5CoUk9E797GSotXJNdhL5g/tx/X6j+/9hm8Zg/tx/X6j+/9hm5BvGQXVfaRNPIyFHbaFsqYxy/uimcMb+NUPU98ncgutCbxB4cSuNhFlFbcebRmLAovA557/dlo2vqMyjq0R7e3cFhfDkLFggXycsWVODvo07qpr4g9jeIv7VQySIyqxO1WK7orFl7DMZNoICE1fr+NepG1g9yFKHukwqpsBqJG+hyqDjkcH149BdWpZTBEQJDtIiUb692xu8oNt5uSKHxoWqUqU1Zr1CxFNbRZXeu9bZjMYt0EkhVVk8m8bpY4OSpYEKQeAfxrLL7VJNpdIkyaiQtpQCwfaRqRwrCQVyxF0RVMcaa5mEUja2ONdNsYTAQi3XapFU+4Fnc0tE7gfuOQel06RvC2sg6iNMHXwvlU6SxRtdRmWNG3DmqL7gDV1mujtbkYScbvKrX6/Ut/UE3aqkSN2MPIkIH1vwN8Yy1emaJgi+G7JpvNvXduojsL712vFfaL2mg0UxuAvIED7l2gkkhQgJ7tttq+AOIH2rg3lhAN27aDujDEklACb4J2k1d7ec8eeAc7yvu/Q2eFnJZrbjyCOJZNOAyuo07gMa5FpV/6/wCuMEUJDGKBjl8MjiwkoK7h924f6g/HER7XaY9tKAdpIDtCjH3bUBj33OQPQ0SLHONeue0QeACBTBU2n208S+KJJdm2mB2HaGayOKs9spL7Pm97Lf1t/BPwdTnoWXRLF42oEoXfu431/wBLaNu2/Tv+d4iog/5bw1ATxnK368PZW/q3Vfl92UYdcklaET6sAfJmdyWgBgcSMoLK8du6rQZRVkGhzko/tREmnmVpxNqS+pXTkmIlCsgiiUUAFu0YcehPpmrwcrW08u25Z4SS097lh0mkMpcKIwq6gtv+sNrA0AB61V36nHHTdXHEJPdO7UFaFDhiBf3jnKZJ1CddOh+VGGWPULpp1qFXYySrtZyoK8Qk8D1v4HHEc5jkMMuqUBdSsMs4jiUpUCybQdtRb5Cwtr7UOciODlCzi1f3sR8LKOqavqWTpipt8/g7PFaqHnvxPLyPvr8s5o2VWiI8ORDIQnG2VGO67o+b1vtxzlUPU5RNH4UiyIkk5U7It2rhiEbErSi3UtKqstAmP7zh0LrLtNpmOpLh/AHl8ISHxGb34zGGZWBHmRvKByO91jgZJLVae/aI+Ela90OfaGbTaXrCtLGPDOmsqsQe3LPyVA5PHfJNNFpOplJNMPCOnYkjwfD3ll4BNDjj78idb1/b1b5R8m1JRIjAaiJJYM3I9CvPxyTk9r5dRqNKkEOpiUy1N4sNAoeKvmvU3xmkXG7v1PoKsKuSm43TUNXfTndWt008SJ9pOgjS9O0cbpH4onRXZQDussa3UCeK75Zp/ZoLrJJgkXgHTGMoFA84bde2q7Vz92RX+1DXE+DAsMzssiTFkjLLtBYVuHr92WTU9dU6I6nwZqIoR+H9JydnKX+f4ZdRhma6WMKlWu6MJc5OXq15dhQ/YH2o0ul0ipJFIZDu3MkW7cCbALevHpkh/s+EGo1uvdY1CHw9itGBtDbwRt+reO/9l2uMekMDxTK0O5yWjIDAkmlJ7n7sYeyfWSut1krafUhZwHT6E2BGGYg/eewq+czh+S792OvEWk8UoRafXNe/zJ6K3T0FvY7ZDJ1SRUW4pHKeUcAbzQrsOOwxx/s66FHNCdZqFE08zM25wG2iyOAePT/sPTGnsJqPE1GtR4Z0XUszgtGVAXzWCfQ+b0vDovUNR0bdptRBLLAGJilhXdweefh+He774hZZW9tfMjEqpJ1YU387yc9XFR1Sffuia6t7CQS6iHUQ1C0bq7hV8sgUhuwICnjvkFrtQvT9fqZdZpmlimKmOXYJAigcjzcD0HoeMfDXavqmohMUcum0sTh3d7jeQj6tDuPSuRzz2rPMXtBNpdXqxPDPJpmkAVlVnEZC9gp42kfD1/HLSybrTXfwM6XHSyVHmtH7t7NLMtFLrztrppYY6eLRrDqNRopSA8un+jVdphKyCqBRuCSfqkfDJXo408QmWPUzMvgu7CRFgCktZk8QQoC1nuQ35esP07pkmpk1epj07xQSmILGUAZwrqXdUJABAUkfe3FnLJp5dXUxm8RQYS4BRCImJ8scZTzNSVuu+ex75NPa/f8Aueb9oL/nerei31a0Wja3a2EOlsDPETzZNMTZKlpClKTyK+uBxx+XrrciCIFmUDcBRcAu+1wK2jk3Rrua9axLQ2NTEba9zCvKqcs7N5GIb4sDX5fBbr0uyHzdmKjaC3mBDVZCkiu9djXNc5tK/Go9z+h5V1w6neKyFRrYhSGRljPu2VVQwPvLYvd33D+bYMbQwqyxkhW2hSpocGu4+H5Y6rNpO5pCNjuYP7cf1+o/v/YZvGYP7cf1+o/v/YZU0N4wrDDAOVkH7WqfDRlDEq90oPbawNsAdoo9zx6euTuRHtJpDKijw/EAYkge8PKwBXzKPeI9e15WavFgqnUOmSanxIomBKhJId1hGaNopNptbAJUAtyOR6ig56r1DVa+I6QaKWBpfJLJM0eyNb85Qq5Mhq6ofC6xr7Q9NlnWZAryP5C8YG07FaJn2vS+ZlVgPN6DsbyO6p0h5ElnOjm8RmSLQgC30kUYUCQ03kJbc1DkgAHNMOll16mNTc0GTx7NDjnb7p7CgPzIv8/uzjeOOKv1vy88Djn88ivanXRb44mkZXQeOAqhr2kIvcj1a69QD8MrkZ0kash1DBQkcchaIbgr7iRu3eW+VJrix375ksE5a5pamz4v5YXRYPaXrs+jRTsU7i1vLu2IFFqGMStts/WPAo36YzXr+pnnMCxaVipiIVmdrV1Vy4bbs8oY+tmuO4yI1s8F27TMxVXVo5Bp22zqAQ6g2BQXv60BRzxI2njJqPURruS1XVBIg0SB4gtiiNixkV8QOTeaRp5Fl37zqpwvG8o2fvtF9F7WyTxPN8l07CMRSStT0iuxDglkssoAfixtv1q5GbrbLNfyfTGA6l4Q4FuwijaV2qqsFGTv3GMNFrtHp+Io5JVMS6YgzB/EUkVan3gDI0Yf42uJxdS0ijTQiCVF0ztsDyqq7iHU725Dgrdm689d7qbMvkvqo6e+0lm6nrPB+UNpNL4bxvPXiWyUhkTeNtOSKBK9r+HOMh7VagwCX5Pp2ilKh5FErKjFSxEqeHvP1RuorzycS6LotNOyRLDOEaORE36ncNOrIpcRqSa8kqgML8rUK5GQkTK3yx0lZm0kTPpWE8m4RxNJGyt5uOB8ObU/dl4QciFGOzXvzLn8oVxDMyXu03iMIJAVStvKNY8tE9u/wxzPpyPku8F2IcHw2AJFFhTWo+Fni8rxmn0IEYWIGCBJF2lzH8lDBJQUJ3bl4eyxvntinUuoSRRSyo8eyOdYNGWdgDZCyFmvsPMAR/hOeZP7OqynJq1m+vauwrZ30LJPpWCrt8QqzbmhMlPQWqDbueaarxvMy7E803E+1lJbeoIsqQps8AEd+MrkvW3A001gxzQ+M0ttuhmIEIJ5opuZUI7j1OGg1OvlOnG2GpR8pFFw7AeCGNlqsCUgWPqduRkS+zatm0kl3+/LYqoO1yziSQDYDIiSShEZ/fVdttV8iyCBfPP4Y51MHydomjZ6ZwjKzFtwb18xNEd7H35Wz7WiU61ZfCkigV3iEVrI3huUO4lvKQwWiPQ32zzrNdq9MzGZtK8y6aWeNTK5ZClEjwzW4VuHiCj9w9bv7Pqp2XZZ3262XvoVcXzJkExiQFnMbtIgtiSjoTspruiB8e4Hxz08TAISJZE8NT9HJ542NksQWBa/Tv27Y39mIpNTDKsxDRSUVYLJG242XtJRuFHaQ3Y/lkprtPBEyl5jCzBYx9IF3gcAUe55/wBc554GpGVre/399CG7Owjp0V5YgHdlbTk3uYbqKrdXwaJ/PGvRJGDQ34gDhgzO+5ZD6BRuNHgm+O2LPqNGg3pqEBSNkUCZQKFAiz28xXk+pGQ2n6rCiqyzRsqA7dzcKxBvjfwQLNn3roVkfB1lJPLt/X9jwJKKO4oDufnUMh87cqGda7/BF/8A44/6nIrywhWNiUo1EjnZvogd+ynKzL1JUUK0iIEJkUNICd3FkNu8x3F+3A5vFf8AeKK4JkBKSbyQ1MxIN+UtwdiHg+nIvsCw1VRyqOjy+g7SVbpbF/C8R9/g7t29637q3Vf+me9Ro2RzApYiairGRrjCcuOT99j7zzwMa6TVzSsNRGA5rYyrZUkMVIBD1XZvXvntdW8mpjMhChDVg7APeJtGaxYCiuT/AJ8HhUlpGzv6f4MzbOzKE1scamwApK7i7fWp2G7gC/fYHuAMZ+0EgSIMSB9Ip5cxlmprClLN9q/zyV1YD6hJfFh8NKYWw4HmViOO90Ab9MfJLpaYb4yCAGDOGFc8EE/fnpSilUpyW0f4OZU5uM01uyQ0xtV79h35Pb44riWnZSoKkFa8tdq9KrFcuaBmD+3H9fqP7/2GbxmD+3H9fqP7/wBhgG8YYYYAYYYYBwjIj2gl1ShPkyBjvBeyPcHcCyOT6enHcZMHOVkp2dyU7O5Q9T0/XTENLFG/ALBooSxKBFtSX97zzFb4Aq6usB0/WXZ00VC62xQ7xYVTtBfbZAHqBww5pbvdYVmnGfQ14z6FHi1fUFYQr4KFVO1EVDzaeXbv4AUuw+PHwoz8/UJlZl2WFIG4qx4oec7RRBNjavP+Rxif/UfzC1tb/wC0xvfVH4BQR3J5vH2sgWBC7yUAbvZupnI5AB/xH/LMcTKd1kj5HPxnO7aWjYh/vfUXzBQsejNQ544HcEG/uIIvtgOsagEboPSzQY0doZfuNsdvHbmzjaTVQJamVuDtH0bfVO2iexF/znt9XEvO6TuRxDIVU3TAV2N8V8c5f+z+l+hTjRFpuoTvG4MVeQ7l84Y8ANtdeAbLAVzxeQet9nITUJSRo4EMSrHJKv0TgPIC4fzWQOGu6AzvtRLGU0pHnTzjcRW1A0dm9jFSKFMKN1Xew3XrOtQudihi0oLhV8wrbE1XRCkHcbqiOc6JUa7jFxlZ8/U3UW4qSla/aS2h6cumXcKc6hCrF2eVqCllXfI5LKOeOBzeeIumwRR6LYCBplLqis4AJjZrrdTE0wtr7n4nG3T9QNgDSoZGeRCVUR0jM6J6Mq3ssjg56jmW1ZJE4AYVzw1qGHkNClYC+ByD3zndPFp7+r7Ozv8AoU5/iLzOD2aiiRpLDCSGa0eWV1Ik87BVaQggnk8DnnjHUfSh4iUSvgRCKMhnVRG6jcpIk78CmIuwvwxvpDvD7NrWlkLS/Rkc0WFLZIPpxffOyOu0SeJGw3lSyOKLAEqKqrA2gAj0HxGVnHFb5n26v+C3DlLVTXmLdI9ntO+xHQ1BGyIjM9bJr8QN5ysqmh3vtiU3sqimRAkrIyeEC0skpWI7dwRmlte1FVqwBziZ150rMu5gykKQqAq/uFVB2/4HsgVRPGeR7TsFP0jPQvxETcCq1bABbPvrursc6aMqyglJu51U6NRLdPzHnSOmz6Z3MaMS+0EzSPKSqBiF3O528sar44p1GHUSMGZSNisFYeS9+3hgG93cq360Pvxv0/2oXxPPIzryAFS9zMVCAGhd3Snsd2Ppva3SNakyd6P0bAg2o9R/iavxVh3FZe1TfW5M1NS+6n5kTF0kKytTeUoV3HlNuwLR3eauVA9R3sm8QboKm1KvTKEYh+WVQsYUmz9Uk/Cyb7ZamhBl2+l8km7NA/DvQH5Yx9oZfk3hBSAGfnew7Adk3EW1kH8j2vMaVfEzk1F9nMw+LmtUisJppOB4bAGwRTeXkqY78T3SHdvEqrA+7EPkc7L5ojYU+GAHYMxG4gfSAxDe26zzuO0e7zJ/7zZeGeBTT0dyAFlYI9fSX728kehBHNXnlesuSAkkJkJQKodKZy3mW9/wVGFepqu+dUXi+dvUqsbUWuR+TOdO1HUtOrrFpwVveN0b2zFCzgbnAXzbaugeexN5M9F6W2oV5NSjJJ4jUQNgYejBWsjuRz9/cUctEdkC+9c57rIm826NHiG9UrPsIZvZuI92kPAX3h7oogdvQgH8c9/8PxXdvu9DuFg2GvtR5F8g+vxyWzuZ5V0K8ap1EtNpxGoUXSihZs/mfXFcMMsZBmD+3H9fqP7/ANhm8Zg/tx/X6j+/9hgG8YYYYAYYYYAYYYYAZw53DAKqhB6k18EEEeZRu+iI5BfcfWqU+v35PdRhRkJkQOFtqPxAP/nG56Y3yjxfEO29xSuS23w/euttc1Xfm/TJKstJ32M4Rte/UpkPUNKE3DSqNy8+YXtBWvSyN3avhiq67TqSDpkBvmnDHykrZAHbctEj1N/E5btuBXMvn/UWyR6Gedc1sW7TbVMaKZV2xMu7zeG5A3Ct9915Pf8AHJ3q3RpN/wBCh2bWPvCtxNlaY2AR9UeW+4xh/tDbz6cCu0jDc7IFZTHtelB3EXwCP8suwzpcmoRfPX6mlWmpU4rvKT/w/qK3Ud1A0DHdl2Vue1+ER5ru+xzwvQdSPqEe/t2mK03EbRV18SQtA2PXtesMjjSOT4WBVOndGeHxWk7eCygFgyjlrAvkDaqd/j92QWhkI0dyVvMpDbzbcw0t72LNS1zxxyBxeaBrq8N77bWvt8P/AHcf58ZnvSXI0RO66mbzqy0R4XBEgBB9FsE8igaGRUk5UpPuOulBQpNIs/XOhJJGXjiRpmMRZqS2ClN1FwVvYvF/AZAR+zOpDbmiS1ZCAggVGUKpI5TcPMv3d/uy/wAPuj8B9+e8iFRxVi0asoqxnK+zmsW/+XhY+GUtREo3EklwCtihXl7WPTvln6d7Ow+DGJoIjIFG+lBF0tjgAV5F4quMn84cSqNrYmVWUiHRydUee3AHl/wg/Hd6/DHOv6WkzIxLqyWA0blDTUSpruCVU/kMQH9Tf5d//bdd7v1qvvyWGceFus3ezGF1qVtfYvSjt4o719ITV1vIv/ERbfE84snsrDvVy0rFX8Rd0hNPwN33mhXPpk/hnZxJ9TTiT6nKzuGGUKBhhhgBhhhgBmD+3H9fqP7/ANhm8Zg/tx/X6j+/9hgG8YYYYAYYYYAYYYYAYYYYAYYYYAYHDDAKt7ZaOZ2hkhR3Kb1JSQoUDlLO1SrP7vYMPzy0DCs7lnK6S6FnK6S6BhhhlSp5db4ys+0HTo4owIkVLdpCFAHIja290gcd6F/DnvaMQ1ejjlG2RFcA3TC+ciSbVibnuD3V7Hgdu2KZwDO4RAZw53DJA3+SLv315vxNfC67XXF4uM7hlVFLYBhhhlgGGGGAGGGGAGGGGAGYP7cf1+o/v/YZvGYP7cf1+o/v/YYBvGGZTD/tWmKg/J4+R/ibPfzqS/Z0/Uf4wDU8Myz51Jfs6fqP8YfOpL9nT9R/jANTwzLPnUl+zp+o/wAYfOpL9nT9R/jANTwzLPnUl+zp+o/xh86kv2dP1H+MA1PDMs+dSX7On6j/ABh86kv2dP1H+MA1PDMs+dSX7On6j/GHzqS/Z0/Uf4wDU8Myz51Jfs6fqP8AGHzqS/Z0/Uf4wDU8Myz51Jfs6fqP8YfOpL9nT9R/jANTwzLPnUl+zp+o/wAYfOpL9nT9R/jANTwzLPnUl+zp+o/xh86kv2dP1H+MA1PDMs+dSX7On6j/ABh86kv2dP1H+MA1PDMs+dSX7On6j/GHzqS/Z0/Uf4wDU8Myz51Jfs6fqP8AGHzqS/Z0/Uf4wDU8Myz51Jfs6fqP8YfOpL9nT9R/jANTwzLPnUl+zp+o/wAYfOpL9nT9R/jANTwzLPnUl+zp+o/xh86kv2dP1H+MA1PMH9uP6/Uf3/sMsvzqS/Z0/Uf4yi9e6wdRqJJSgBc2QD24GAf/2Q=="/>
          <p:cNvSpPr>
            <a:spLocks noChangeAspect="1" noChangeArrowheads="1"/>
          </p:cNvSpPr>
          <p:nvPr/>
        </p:nvSpPr>
        <p:spPr bwMode="auto">
          <a:xfrm>
            <a:off x="181910" y="-1974329"/>
            <a:ext cx="6181204" cy="4127189"/>
          </a:xfrm>
          <a:prstGeom prst="rect">
            <a:avLst/>
          </a:prstGeom>
          <a:noFill/>
        </p:spPr>
        <p:txBody>
          <a:bodyPr vert="horz" wrap="square" lIns="104296" tIns="52148" rIns="104296" bIns="52148" numCol="1" anchor="t" anchorCtr="0" compatLnSpc="1">
            <a:prstTxWarp prst="textNoShape">
              <a:avLst/>
            </a:prstTxWarp>
          </a:bodyPr>
          <a:lstStyle/>
          <a:p>
            <a:endParaRPr lang="en-US"/>
          </a:p>
        </p:txBody>
      </p:sp>
      <p:pic>
        <p:nvPicPr>
          <p:cNvPr id="5" name="irc_mi" descr="http://livingincomeguaranteed.files.wordpress.com/2014/10/business-ethics-lig_thumb.jpg?w=644&amp;h=456"/>
          <p:cNvPicPr/>
          <p:nvPr/>
        </p:nvPicPr>
        <p:blipFill>
          <a:blip r:embed="rId2"/>
          <a:srcRect/>
          <a:stretch>
            <a:fillRect/>
          </a:stretch>
        </p:blipFill>
        <p:spPr bwMode="auto">
          <a:xfrm>
            <a:off x="178197" y="1037431"/>
            <a:ext cx="9800829" cy="5767706"/>
          </a:xfrm>
          <a:prstGeom prst="rect">
            <a:avLst/>
          </a:prstGeom>
          <a:noFill/>
          <a:ln w="9525">
            <a:noFill/>
            <a:miter lim="800000"/>
            <a:headEnd/>
            <a:tailEnd/>
          </a:ln>
        </p:spPr>
      </p:pic>
    </p:spTree>
    <p:extLst>
      <p:ext uri="{BB962C8B-B14F-4D97-AF65-F5344CB8AC3E}">
        <p14:creationId xmlns:p14="http://schemas.microsoft.com/office/powerpoint/2010/main" val="214674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8194" name="Picture 2" descr="http://image.slidesharecdn.com/socialresponsibilityofbusiness-131022132456-phpapp02/95/social-responsibility-of-business-11-638.jpg?cb=1382466321"/>
          <p:cNvPicPr>
            <a:picLocks noChangeAspect="1" noChangeArrowheads="1"/>
          </p:cNvPicPr>
          <p:nvPr/>
        </p:nvPicPr>
        <p:blipFill>
          <a:blip r:embed="rId2"/>
          <a:srcRect/>
          <a:stretch>
            <a:fillRect/>
          </a:stretch>
        </p:blipFill>
        <p:spPr bwMode="auto">
          <a:xfrm>
            <a:off x="469106" y="962007"/>
            <a:ext cx="9650611" cy="6164776"/>
          </a:xfrm>
          <a:prstGeom prst="rect">
            <a:avLst/>
          </a:prstGeom>
          <a:noFill/>
        </p:spPr>
      </p:pic>
    </p:spTree>
    <p:extLst>
      <p:ext uri="{BB962C8B-B14F-4D97-AF65-F5344CB8AC3E}">
        <p14:creationId xmlns:p14="http://schemas.microsoft.com/office/powerpoint/2010/main" val="225195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
          <p:cNvSpPr txBox="1">
            <a:spLocks noChangeArrowheads="1"/>
          </p:cNvSpPr>
          <p:nvPr/>
        </p:nvSpPr>
        <p:spPr bwMode="auto">
          <a:xfrm rot="-334796">
            <a:off x="3691650" y="578220"/>
            <a:ext cx="5761699" cy="736256"/>
          </a:xfrm>
          <a:prstGeom prst="rect">
            <a:avLst/>
          </a:prstGeom>
          <a:noFill/>
          <a:ln w="9525">
            <a:noFill/>
            <a:miter lim="800000"/>
            <a:headEnd/>
            <a:tailEnd/>
          </a:ln>
        </p:spPr>
        <p:txBody>
          <a:bodyPr lIns="104296" tIns="52148" rIns="104296" bIns="52148">
            <a:spAutoFit/>
          </a:bodyPr>
          <a:lstStyle/>
          <a:p>
            <a:pPr algn="ctr"/>
            <a:r>
              <a:rPr lang="en-US" sz="4100" dirty="0">
                <a:latin typeface="Impact" pitchFamily="34" charset="0"/>
              </a:rPr>
              <a:t>Areas of Responsibility</a:t>
            </a:r>
          </a:p>
        </p:txBody>
      </p:sp>
      <p:pic>
        <p:nvPicPr>
          <p:cNvPr id="16387" name="Picture 5" descr="Figure 2"/>
          <p:cNvPicPr>
            <a:picLocks noChangeAspect="1" noChangeArrowheads="1"/>
          </p:cNvPicPr>
          <p:nvPr/>
        </p:nvPicPr>
        <p:blipFill>
          <a:blip r:embed="rId4"/>
          <a:srcRect/>
          <a:stretch>
            <a:fillRect/>
          </a:stretch>
        </p:blipFill>
        <p:spPr bwMode="auto">
          <a:xfrm>
            <a:off x="1002506" y="1647031"/>
            <a:ext cx="7994341" cy="551367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32417881"/>
      </p:ext>
    </p:extLst>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ChangeArrowheads="1"/>
          </p:cNvSpPr>
          <p:nvPr/>
        </p:nvSpPr>
        <p:spPr bwMode="auto">
          <a:xfrm>
            <a:off x="801886" y="2100351"/>
            <a:ext cx="9355336" cy="5040842"/>
          </a:xfrm>
          <a:prstGeom prst="rect">
            <a:avLst/>
          </a:prstGeom>
          <a:noFill/>
          <a:ln w="9525">
            <a:noFill/>
            <a:miter lim="800000"/>
            <a:headEnd/>
            <a:tailEnd/>
          </a:ln>
        </p:spPr>
        <p:txBody>
          <a:bodyPr lIns="104296" tIns="52148" rIns="104296" bIns="52148"/>
          <a:lstStyle/>
          <a:p>
            <a:pPr marL="391112" indent="-391112">
              <a:spcBef>
                <a:spcPct val="20000"/>
              </a:spcBef>
              <a:spcAft>
                <a:spcPts val="1141"/>
              </a:spcAft>
              <a:buFontTx/>
              <a:buChar char="•"/>
            </a:pPr>
            <a:r>
              <a:rPr lang="en-US" sz="2300" b="1" i="1" dirty="0">
                <a:solidFill>
                  <a:srgbClr val="009900"/>
                </a:solidFill>
              </a:rPr>
              <a:t>Public Health Issues.</a:t>
            </a:r>
            <a:r>
              <a:rPr lang="en-US" sz="2300" dirty="0"/>
              <a:t> What to do about inherently dangerous products such as alcohol, tobacco, vaccines, and steroids.</a:t>
            </a:r>
          </a:p>
          <a:p>
            <a:pPr marL="391112" indent="-391112">
              <a:spcBef>
                <a:spcPct val="20000"/>
              </a:spcBef>
              <a:spcAft>
                <a:spcPts val="1141"/>
              </a:spcAft>
              <a:buFontTx/>
              <a:buChar char="•"/>
            </a:pPr>
            <a:r>
              <a:rPr lang="en-US" sz="2300" b="1" i="1" dirty="0">
                <a:solidFill>
                  <a:srgbClr val="009900"/>
                </a:solidFill>
              </a:rPr>
              <a:t>Protecting the Environment.</a:t>
            </a:r>
            <a:r>
              <a:rPr lang="en-US" sz="2300" dirty="0"/>
              <a:t> Using resources efficiently, minimizing pollution.</a:t>
            </a:r>
          </a:p>
          <a:p>
            <a:pPr marL="391112" indent="-391112">
              <a:spcBef>
                <a:spcPct val="20000"/>
              </a:spcBef>
              <a:spcAft>
                <a:spcPts val="1141"/>
              </a:spcAft>
              <a:buFontTx/>
              <a:buChar char="•"/>
            </a:pPr>
            <a:r>
              <a:rPr lang="en-US" sz="2300" b="1" i="1" dirty="0">
                <a:solidFill>
                  <a:srgbClr val="009900"/>
                </a:solidFill>
              </a:rPr>
              <a:t>Recycling</a:t>
            </a:r>
            <a:r>
              <a:rPr lang="en-US" sz="2300" i="1" dirty="0">
                <a:solidFill>
                  <a:srgbClr val="009900"/>
                </a:solidFill>
              </a:rPr>
              <a:t>.</a:t>
            </a:r>
            <a:r>
              <a:rPr lang="en-US" sz="2300" b="1" i="1" dirty="0"/>
              <a:t> </a:t>
            </a:r>
            <a:r>
              <a:rPr lang="en-US" sz="2300" dirty="0"/>
              <a:t>Reprocessing used materials for reuse. </a:t>
            </a:r>
          </a:p>
          <a:p>
            <a:pPr marL="391112" indent="-391112">
              <a:spcBef>
                <a:spcPct val="20000"/>
              </a:spcBef>
              <a:spcAft>
                <a:spcPts val="1141"/>
              </a:spcAft>
              <a:buFontTx/>
              <a:buChar char="•"/>
            </a:pPr>
            <a:r>
              <a:rPr lang="en-US" sz="2300" b="1" i="1" dirty="0">
                <a:solidFill>
                  <a:srgbClr val="009900"/>
                </a:solidFill>
              </a:rPr>
              <a:t>Developing the Quality of the Workforce.</a:t>
            </a:r>
            <a:r>
              <a:rPr lang="en-US" sz="2300" dirty="0"/>
              <a:t> Enhancing quality of the overall workforce through education and diversity initiatives.</a:t>
            </a:r>
          </a:p>
          <a:p>
            <a:pPr marL="391112" indent="-391112">
              <a:spcBef>
                <a:spcPct val="20000"/>
              </a:spcBef>
              <a:spcAft>
                <a:spcPts val="1141"/>
              </a:spcAft>
              <a:buFontTx/>
              <a:buChar char="•"/>
            </a:pPr>
            <a:r>
              <a:rPr lang="en-US" sz="2300" b="1" i="1" dirty="0">
                <a:solidFill>
                  <a:srgbClr val="009900"/>
                </a:solidFill>
              </a:rPr>
              <a:t>Corporate Philanthropy.</a:t>
            </a:r>
            <a:r>
              <a:rPr lang="en-US" sz="2300" dirty="0"/>
              <a:t> Cash contributions, donations of equipment and products, and supporting the volunteer efforts of company employees.</a:t>
            </a:r>
          </a:p>
        </p:txBody>
      </p:sp>
      <p:sp>
        <p:nvSpPr>
          <p:cNvPr id="17411" name="Text Box 5"/>
          <p:cNvSpPr txBox="1">
            <a:spLocks noChangeArrowheads="1"/>
          </p:cNvSpPr>
          <p:nvPr/>
        </p:nvSpPr>
        <p:spPr bwMode="auto">
          <a:xfrm rot="-334796">
            <a:off x="3493725" y="456275"/>
            <a:ext cx="5761699" cy="1367198"/>
          </a:xfrm>
          <a:prstGeom prst="rect">
            <a:avLst/>
          </a:prstGeom>
          <a:noFill/>
          <a:ln w="9525">
            <a:noFill/>
            <a:miter lim="800000"/>
            <a:headEnd/>
            <a:tailEnd/>
          </a:ln>
        </p:spPr>
        <p:txBody>
          <a:bodyPr lIns="104296" tIns="52148" rIns="104296" bIns="52148">
            <a:spAutoFit/>
          </a:bodyPr>
          <a:lstStyle/>
          <a:p>
            <a:pPr algn="ctr"/>
            <a:r>
              <a:rPr lang="en-US" sz="4100" dirty="0">
                <a:latin typeface="Impact" pitchFamily="34" charset="0"/>
              </a:rPr>
              <a:t>Responsibilities to </a:t>
            </a:r>
          </a:p>
          <a:p>
            <a:pPr algn="ctr"/>
            <a:r>
              <a:rPr lang="en-US" sz="4100" dirty="0">
                <a:latin typeface="Impact" pitchFamily="34" charset="0"/>
              </a:rPr>
              <a:t>the General Public</a:t>
            </a:r>
          </a:p>
        </p:txBody>
      </p:sp>
    </p:spTree>
    <p:custDataLst>
      <p:tags r:id="rId1"/>
    </p:custDataLst>
    <p:extLst>
      <p:ext uri="{BB962C8B-B14F-4D97-AF65-F5344CB8AC3E}">
        <p14:creationId xmlns:p14="http://schemas.microsoft.com/office/powerpoint/2010/main" val="24380285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ox(in)">
                                      <p:cBhvr>
                                        <p:cTn id="7" dur="500"/>
                                        <p:tgtEl>
                                          <p:spTgt spid="184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8434">
                                            <p:txEl>
                                              <p:pRg st="1" end="1"/>
                                            </p:txEl>
                                          </p:spTgt>
                                        </p:tgtEl>
                                        <p:attrNameLst>
                                          <p:attrName>style.visibility</p:attrName>
                                        </p:attrNameLst>
                                      </p:cBhvr>
                                      <p:to>
                                        <p:strVal val="visible"/>
                                      </p:to>
                                    </p:set>
                                    <p:animEffect transition="in" filter="box(in)">
                                      <p:cBhvr>
                                        <p:cTn id="12" dur="500"/>
                                        <p:tgtEl>
                                          <p:spTgt spid="184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8434">
                                            <p:txEl>
                                              <p:pRg st="2" end="2"/>
                                            </p:txEl>
                                          </p:spTgt>
                                        </p:tgtEl>
                                        <p:attrNameLst>
                                          <p:attrName>style.visibility</p:attrName>
                                        </p:attrNameLst>
                                      </p:cBhvr>
                                      <p:to>
                                        <p:strVal val="visible"/>
                                      </p:to>
                                    </p:set>
                                    <p:animEffect transition="in" filter="box(in)">
                                      <p:cBhvr>
                                        <p:cTn id="17" dur="500"/>
                                        <p:tgtEl>
                                          <p:spTgt spid="184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8434">
                                            <p:txEl>
                                              <p:pRg st="3" end="3"/>
                                            </p:txEl>
                                          </p:spTgt>
                                        </p:tgtEl>
                                        <p:attrNameLst>
                                          <p:attrName>style.visibility</p:attrName>
                                        </p:attrNameLst>
                                      </p:cBhvr>
                                      <p:to>
                                        <p:strVal val="visible"/>
                                      </p:to>
                                    </p:set>
                                    <p:animEffect transition="in" filter="box(in)">
                                      <p:cBhvr>
                                        <p:cTn id="22" dur="500"/>
                                        <p:tgtEl>
                                          <p:spTgt spid="184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8434">
                                            <p:txEl>
                                              <p:pRg st="4" end="4"/>
                                            </p:txEl>
                                          </p:spTgt>
                                        </p:tgtEl>
                                        <p:attrNameLst>
                                          <p:attrName>style.visibility</p:attrName>
                                        </p:attrNameLst>
                                      </p:cBhvr>
                                      <p:to>
                                        <p:strVal val="visible"/>
                                      </p:to>
                                    </p:set>
                                    <p:animEffect transition="in" filter="box(in)">
                                      <p:cBhvr>
                                        <p:cTn id="27" dur="500"/>
                                        <p:tgtEl>
                                          <p:spTgt spid="184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445492" y="2226372"/>
            <a:ext cx="9622632" cy="4158695"/>
          </a:xfrm>
          <a:prstGeom prst="rect">
            <a:avLst/>
          </a:prstGeom>
          <a:noFill/>
          <a:ln w="9525">
            <a:noFill/>
            <a:miter lim="800000"/>
            <a:headEnd/>
            <a:tailEnd/>
          </a:ln>
        </p:spPr>
        <p:txBody>
          <a:bodyPr lIns="104296" tIns="52148" rIns="104296" bIns="52148"/>
          <a:lstStyle/>
          <a:p>
            <a:pPr marL="391112" indent="-391112">
              <a:spcBef>
                <a:spcPct val="20000"/>
              </a:spcBef>
              <a:spcAft>
                <a:spcPts val="684"/>
              </a:spcAft>
              <a:buFontTx/>
              <a:buChar char="•"/>
            </a:pPr>
            <a:r>
              <a:rPr lang="en-US" b="1" i="1" dirty="0">
                <a:solidFill>
                  <a:schemeClr val="accent2"/>
                </a:solidFill>
              </a:rPr>
              <a:t>The Right to Be Safe.</a:t>
            </a:r>
            <a:r>
              <a:rPr lang="en-US" dirty="0"/>
              <a:t> Safe operation of products, avoiding product liability.</a:t>
            </a:r>
          </a:p>
          <a:p>
            <a:pPr marL="391112" indent="-391112">
              <a:spcBef>
                <a:spcPct val="20000"/>
              </a:spcBef>
              <a:spcAft>
                <a:spcPts val="684"/>
              </a:spcAft>
              <a:buFontTx/>
              <a:buChar char="•"/>
            </a:pPr>
            <a:r>
              <a:rPr lang="en-US" b="1" i="1" dirty="0">
                <a:solidFill>
                  <a:schemeClr val="accent2"/>
                </a:solidFill>
              </a:rPr>
              <a:t>The Right to Be Informed.</a:t>
            </a:r>
            <a:r>
              <a:rPr lang="en-US" b="1" i="1" dirty="0">
                <a:solidFill>
                  <a:srgbClr val="009D7E"/>
                </a:solidFill>
              </a:rPr>
              <a:t> </a:t>
            </a:r>
            <a:r>
              <a:rPr lang="en-US" dirty="0"/>
              <a:t>Avoiding false or misleading advertising and providing effective customer service.</a:t>
            </a:r>
          </a:p>
          <a:p>
            <a:pPr marL="391112" indent="-391112">
              <a:spcBef>
                <a:spcPct val="20000"/>
              </a:spcBef>
              <a:spcAft>
                <a:spcPts val="684"/>
              </a:spcAft>
              <a:buFontTx/>
              <a:buChar char="•"/>
            </a:pPr>
            <a:r>
              <a:rPr lang="en-US" b="1" i="1" dirty="0">
                <a:solidFill>
                  <a:schemeClr val="accent2"/>
                </a:solidFill>
              </a:rPr>
              <a:t>The Right to Choose.</a:t>
            </a:r>
            <a:r>
              <a:rPr lang="en-US" b="1" i="1" dirty="0">
                <a:solidFill>
                  <a:srgbClr val="009D7E"/>
                </a:solidFill>
              </a:rPr>
              <a:t> </a:t>
            </a:r>
            <a:r>
              <a:rPr lang="en-US" dirty="0"/>
              <a:t>Ability of consumers to choose the products and services they want.</a:t>
            </a:r>
          </a:p>
          <a:p>
            <a:pPr marL="391112" indent="-391112">
              <a:spcBef>
                <a:spcPct val="20000"/>
              </a:spcBef>
              <a:spcAft>
                <a:spcPts val="684"/>
              </a:spcAft>
              <a:buFontTx/>
              <a:buChar char="•"/>
            </a:pPr>
            <a:r>
              <a:rPr lang="en-US" b="1" i="1" dirty="0">
                <a:solidFill>
                  <a:schemeClr val="accent2"/>
                </a:solidFill>
              </a:rPr>
              <a:t>The Right to Be Heard.</a:t>
            </a:r>
            <a:r>
              <a:rPr lang="en-US" dirty="0"/>
              <a:t> Ability of consumers to </a:t>
            </a:r>
            <a:br>
              <a:rPr lang="en-US" dirty="0"/>
            </a:br>
            <a:r>
              <a:rPr lang="en-US" dirty="0"/>
              <a:t>express legitimate complaints to the appropriate parties.</a:t>
            </a:r>
          </a:p>
        </p:txBody>
      </p:sp>
      <p:sp>
        <p:nvSpPr>
          <p:cNvPr id="18435" name="Text Box 4"/>
          <p:cNvSpPr txBox="1">
            <a:spLocks noChangeArrowheads="1"/>
          </p:cNvSpPr>
          <p:nvPr/>
        </p:nvSpPr>
        <p:spPr bwMode="auto">
          <a:xfrm rot="-334796">
            <a:off x="3493725" y="276878"/>
            <a:ext cx="5761699" cy="1367198"/>
          </a:xfrm>
          <a:prstGeom prst="rect">
            <a:avLst/>
          </a:prstGeom>
          <a:noFill/>
          <a:ln w="9525">
            <a:noFill/>
            <a:miter lim="800000"/>
            <a:headEnd/>
            <a:tailEnd/>
          </a:ln>
        </p:spPr>
        <p:txBody>
          <a:bodyPr lIns="104296" tIns="52148" rIns="104296" bIns="52148">
            <a:spAutoFit/>
          </a:bodyPr>
          <a:lstStyle/>
          <a:p>
            <a:pPr algn="ctr"/>
            <a:r>
              <a:rPr lang="en-US" sz="4100" dirty="0">
                <a:latin typeface="Impact" pitchFamily="34" charset="0"/>
              </a:rPr>
              <a:t>Responsibilities to Customers</a:t>
            </a:r>
          </a:p>
        </p:txBody>
      </p:sp>
    </p:spTree>
    <p:custDataLst>
      <p:tags r:id="rId1"/>
    </p:custDataLst>
    <p:extLst>
      <p:ext uri="{BB962C8B-B14F-4D97-AF65-F5344CB8AC3E}">
        <p14:creationId xmlns:p14="http://schemas.microsoft.com/office/powerpoint/2010/main" val="41285068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19458">
                                            <p:txEl>
                                              <p:pRg st="0" end="0"/>
                                            </p:txEl>
                                          </p:spTgt>
                                        </p:tgtEl>
                                        <p:attrNameLst>
                                          <p:attrName>style.visibility</p:attrName>
                                        </p:attrNameLst>
                                      </p:cBhvr>
                                      <p:to>
                                        <p:strVal val="visible"/>
                                      </p:to>
                                    </p:set>
                                    <p:anim calcmode="lin" valueType="num">
                                      <p:cBhvr>
                                        <p:cTn id="7" dur="500" fill="hold"/>
                                        <p:tgtEl>
                                          <p:spTgt spid="1945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945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19458">
                                            <p:txEl>
                                              <p:pRg st="1" end="1"/>
                                            </p:txEl>
                                          </p:spTgt>
                                        </p:tgtEl>
                                        <p:attrNameLst>
                                          <p:attrName>style.visibility</p:attrName>
                                        </p:attrNameLst>
                                      </p:cBhvr>
                                      <p:to>
                                        <p:strVal val="visible"/>
                                      </p:to>
                                    </p:set>
                                    <p:anim calcmode="lin" valueType="num">
                                      <p:cBhvr>
                                        <p:cTn id="13" dur="500" fill="hold"/>
                                        <p:tgtEl>
                                          <p:spTgt spid="19458">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19458">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19458">
                                            <p:txEl>
                                              <p:pRg st="2" end="2"/>
                                            </p:txEl>
                                          </p:spTgt>
                                        </p:tgtEl>
                                        <p:attrNameLst>
                                          <p:attrName>style.visibility</p:attrName>
                                        </p:attrNameLst>
                                      </p:cBhvr>
                                      <p:to>
                                        <p:strVal val="visible"/>
                                      </p:to>
                                    </p:set>
                                    <p:anim calcmode="lin" valueType="num">
                                      <p:cBhvr>
                                        <p:cTn id="19" dur="500" fill="hold"/>
                                        <p:tgtEl>
                                          <p:spTgt spid="19458">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19458">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19458">
                                            <p:txEl>
                                              <p:pRg st="3" end="3"/>
                                            </p:txEl>
                                          </p:spTgt>
                                        </p:tgtEl>
                                        <p:attrNameLst>
                                          <p:attrName>style.visibility</p:attrName>
                                        </p:attrNameLst>
                                      </p:cBhvr>
                                      <p:to>
                                        <p:strVal val="visible"/>
                                      </p:to>
                                    </p:set>
                                    <p:anim calcmode="lin" valueType="num">
                                      <p:cBhvr>
                                        <p:cTn id="25" dur="500" fill="hold"/>
                                        <p:tgtEl>
                                          <p:spTgt spid="19458">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9458">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ChangeArrowheads="1"/>
          </p:cNvSpPr>
          <p:nvPr/>
        </p:nvSpPr>
        <p:spPr bwMode="auto">
          <a:xfrm>
            <a:off x="267295" y="1848309"/>
            <a:ext cx="9266238" cy="5460912"/>
          </a:xfrm>
          <a:prstGeom prst="rect">
            <a:avLst/>
          </a:prstGeom>
          <a:noFill/>
          <a:ln w="9525">
            <a:noFill/>
            <a:miter lim="800000"/>
            <a:headEnd/>
            <a:tailEnd/>
          </a:ln>
        </p:spPr>
        <p:txBody>
          <a:bodyPr lIns="104296" tIns="52148" rIns="104296" bIns="52148"/>
          <a:lstStyle/>
          <a:p>
            <a:pPr marL="391112" indent="-391112">
              <a:spcBef>
                <a:spcPct val="20000"/>
              </a:spcBef>
              <a:spcAft>
                <a:spcPts val="684"/>
              </a:spcAft>
              <a:buFontTx/>
              <a:buChar char="•"/>
            </a:pPr>
            <a:r>
              <a:rPr lang="en-US" sz="2300" b="1" i="1" dirty="0"/>
              <a:t>Workplace Safety.</a:t>
            </a:r>
            <a:r>
              <a:rPr lang="en-US" sz="2300" dirty="0"/>
              <a:t> Monitored by </a:t>
            </a:r>
            <a:r>
              <a:rPr lang="en-US" sz="2300" dirty="0">
                <a:hlinkClick r:id="rId4"/>
              </a:rPr>
              <a:t>Occupational Safety and Health Administration</a:t>
            </a:r>
            <a:r>
              <a:rPr lang="en-US" sz="2300" dirty="0"/>
              <a:t>.</a:t>
            </a:r>
          </a:p>
          <a:p>
            <a:pPr marL="391112" indent="-391112">
              <a:spcBef>
                <a:spcPct val="20000"/>
              </a:spcBef>
              <a:spcAft>
                <a:spcPts val="684"/>
              </a:spcAft>
              <a:buFontTx/>
              <a:buChar char="•"/>
            </a:pPr>
            <a:r>
              <a:rPr lang="en-US" sz="2300" b="1" i="1" dirty="0"/>
              <a:t>Quality-of-Life Issues. </a:t>
            </a:r>
            <a:r>
              <a:rPr lang="en-US" sz="2300" dirty="0"/>
              <a:t>Balancing work and family through flexible work schedules, subsidized child care, </a:t>
            </a:r>
            <a:r>
              <a:rPr lang="en-US" sz="2300" dirty="0" smtClean="0"/>
              <a:t>through regulation</a:t>
            </a:r>
            <a:endParaRPr lang="en-US" sz="2300" dirty="0"/>
          </a:p>
          <a:p>
            <a:pPr marL="391112" indent="-391112">
              <a:spcBef>
                <a:spcPct val="20000"/>
              </a:spcBef>
              <a:spcAft>
                <a:spcPts val="684"/>
              </a:spcAft>
              <a:buFontTx/>
              <a:buChar char="•"/>
            </a:pPr>
            <a:r>
              <a:rPr lang="en-US" sz="2300" b="1" i="1" dirty="0"/>
              <a:t>Ensuring Equal Opportunity on the Job. </a:t>
            </a:r>
            <a:r>
              <a:rPr lang="en-US" sz="2300" dirty="0"/>
              <a:t>Providing equal opportunities to all employees without discrimination; many aspects regulated by law.</a:t>
            </a:r>
          </a:p>
          <a:p>
            <a:pPr marL="391112" indent="-391112">
              <a:spcBef>
                <a:spcPct val="20000"/>
              </a:spcBef>
              <a:spcAft>
                <a:spcPts val="684"/>
              </a:spcAft>
              <a:buFontTx/>
              <a:buChar char="•"/>
            </a:pPr>
            <a:r>
              <a:rPr lang="en-IN" sz="2400" b="1" dirty="0"/>
              <a:t>Payment of </a:t>
            </a:r>
            <a:r>
              <a:rPr lang="en-IN" sz="2400" b="1" dirty="0" smtClean="0"/>
              <a:t>Wages 1936</a:t>
            </a:r>
          </a:p>
          <a:p>
            <a:pPr marL="391112" indent="-391112">
              <a:spcBef>
                <a:spcPct val="20000"/>
              </a:spcBef>
              <a:spcAft>
                <a:spcPts val="684"/>
              </a:spcAft>
              <a:buFontTx/>
              <a:buChar char="•"/>
            </a:pPr>
            <a:r>
              <a:rPr lang="en-US" sz="2400" b="1" dirty="0" smtClean="0"/>
              <a:t>Minimum wages Act 1948</a:t>
            </a:r>
          </a:p>
          <a:p>
            <a:pPr marL="391112" indent="-391112">
              <a:spcBef>
                <a:spcPct val="20000"/>
              </a:spcBef>
              <a:spcAft>
                <a:spcPts val="684"/>
              </a:spcAft>
              <a:buFontTx/>
              <a:buChar char="•"/>
            </a:pPr>
            <a:r>
              <a:rPr lang="en-US" sz="2400" b="1" dirty="0" smtClean="0"/>
              <a:t>Consumer protection Act 1986</a:t>
            </a:r>
          </a:p>
          <a:p>
            <a:pPr marL="391112" indent="-391112">
              <a:spcBef>
                <a:spcPct val="20000"/>
              </a:spcBef>
              <a:spcAft>
                <a:spcPts val="684"/>
              </a:spcAft>
              <a:buFontTx/>
              <a:buChar char="•"/>
            </a:pPr>
            <a:r>
              <a:rPr lang="en-US" sz="2400" b="1" dirty="0" smtClean="0"/>
              <a:t>Child </a:t>
            </a:r>
            <a:r>
              <a:rPr lang="en-US" sz="2400" b="1" dirty="0" err="1" smtClean="0"/>
              <a:t>labour</a:t>
            </a:r>
            <a:r>
              <a:rPr lang="en-US" sz="2400" b="1" dirty="0" smtClean="0"/>
              <a:t> prohibition and regulation act 1986</a:t>
            </a:r>
            <a:endParaRPr lang="en-US" sz="2300" dirty="0"/>
          </a:p>
        </p:txBody>
      </p:sp>
      <p:sp>
        <p:nvSpPr>
          <p:cNvPr id="19459" name="Text Box 5"/>
          <p:cNvSpPr txBox="1">
            <a:spLocks noChangeArrowheads="1"/>
          </p:cNvSpPr>
          <p:nvPr/>
        </p:nvSpPr>
        <p:spPr bwMode="auto">
          <a:xfrm rot="-334796">
            <a:off x="3407217" y="215963"/>
            <a:ext cx="5371212" cy="1367198"/>
          </a:xfrm>
          <a:prstGeom prst="rect">
            <a:avLst/>
          </a:prstGeom>
          <a:noFill/>
          <a:ln w="9525">
            <a:noFill/>
            <a:miter lim="800000"/>
            <a:headEnd/>
            <a:tailEnd/>
          </a:ln>
        </p:spPr>
        <p:txBody>
          <a:bodyPr wrap="square" lIns="104296" tIns="52148" rIns="104296" bIns="52148">
            <a:spAutoFit/>
          </a:bodyPr>
          <a:lstStyle/>
          <a:p>
            <a:pPr algn="ctr"/>
            <a:r>
              <a:rPr lang="en-US" sz="4100" dirty="0">
                <a:latin typeface="Impact" pitchFamily="34" charset="0"/>
              </a:rPr>
              <a:t>Responsibilities to Employees</a:t>
            </a:r>
          </a:p>
        </p:txBody>
      </p:sp>
    </p:spTree>
    <p:custDataLst>
      <p:tags r:id="rId1"/>
    </p:custDataLst>
    <p:extLst>
      <p:ext uri="{BB962C8B-B14F-4D97-AF65-F5344CB8AC3E}">
        <p14:creationId xmlns:p14="http://schemas.microsoft.com/office/powerpoint/2010/main" val="362324408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 calcmode="lin" valueType="num">
                                      <p:cBhvr additive="base">
                                        <p:cTn id="7" dur="500" fill="hold"/>
                                        <p:tgtEl>
                                          <p:spTgt spid="204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2">
                                            <p:txEl>
                                              <p:pRg st="1" end="1"/>
                                            </p:txEl>
                                          </p:spTgt>
                                        </p:tgtEl>
                                        <p:attrNameLst>
                                          <p:attrName>style.visibility</p:attrName>
                                        </p:attrNameLst>
                                      </p:cBhvr>
                                      <p:to>
                                        <p:strVal val="visible"/>
                                      </p:to>
                                    </p:set>
                                    <p:anim calcmode="lin" valueType="num">
                                      <p:cBhvr additive="base">
                                        <p:cTn id="13" dur="500" fill="hold"/>
                                        <p:tgtEl>
                                          <p:spTgt spid="204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2">
                                            <p:txEl>
                                              <p:pRg st="2" end="2"/>
                                            </p:txEl>
                                          </p:spTgt>
                                        </p:tgtEl>
                                        <p:attrNameLst>
                                          <p:attrName>style.visibility</p:attrName>
                                        </p:attrNameLst>
                                      </p:cBhvr>
                                      <p:to>
                                        <p:strVal val="visible"/>
                                      </p:to>
                                    </p:set>
                                    <p:anim calcmode="lin" valueType="num">
                                      <p:cBhvr additive="base">
                                        <p:cTn id="19" dur="500" fill="hold"/>
                                        <p:tgtEl>
                                          <p:spTgt spid="2048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712787" y="2268379"/>
            <a:ext cx="8642549" cy="3612603"/>
          </a:xfrm>
          <a:prstGeom prst="rect">
            <a:avLst/>
          </a:prstGeom>
          <a:noFill/>
          <a:ln w="9525">
            <a:noFill/>
            <a:miter lim="800000"/>
            <a:headEnd/>
            <a:tailEnd/>
          </a:ln>
        </p:spPr>
        <p:txBody>
          <a:bodyPr lIns="104296" tIns="52148" rIns="104296" bIns="52148"/>
          <a:lstStyle/>
          <a:p>
            <a:pPr marL="391112" indent="-391112">
              <a:spcBef>
                <a:spcPct val="20000"/>
              </a:spcBef>
              <a:spcAft>
                <a:spcPts val="1597"/>
              </a:spcAft>
              <a:buFontTx/>
              <a:buChar char="•"/>
            </a:pPr>
            <a:r>
              <a:rPr lang="en-US" sz="3200"/>
              <a:t>Obligation to make profits for shareholders.</a:t>
            </a:r>
          </a:p>
          <a:p>
            <a:pPr marL="391112" indent="-391112">
              <a:spcBef>
                <a:spcPct val="20000"/>
              </a:spcBef>
              <a:spcAft>
                <a:spcPts val="1597"/>
              </a:spcAft>
              <a:buFontTx/>
              <a:buChar char="•"/>
            </a:pPr>
            <a:r>
              <a:rPr lang="en-US" sz="3200"/>
              <a:t>Expectation of ethical and moral behavior.</a:t>
            </a:r>
          </a:p>
          <a:p>
            <a:pPr marL="391112" indent="-391112">
              <a:spcBef>
                <a:spcPct val="20000"/>
              </a:spcBef>
              <a:spcAft>
                <a:spcPts val="1597"/>
              </a:spcAft>
              <a:buFontTx/>
              <a:buChar char="•"/>
            </a:pPr>
            <a:r>
              <a:rPr lang="en-US" sz="3200"/>
              <a:t>Investors protected by regulation by the </a:t>
            </a:r>
            <a:br>
              <a:rPr lang="en-US" sz="3200"/>
            </a:br>
            <a:r>
              <a:rPr lang="en-US" sz="3200">
                <a:hlinkClick r:id="rId4"/>
              </a:rPr>
              <a:t>Securities and Exchange Commission</a:t>
            </a:r>
            <a:r>
              <a:rPr lang="en-US" sz="3200"/>
              <a:t> </a:t>
            </a:r>
            <a:br>
              <a:rPr lang="en-US" sz="3200"/>
            </a:br>
            <a:r>
              <a:rPr lang="en-US" sz="3200"/>
              <a:t>and state regulations.</a:t>
            </a:r>
          </a:p>
        </p:txBody>
      </p:sp>
      <p:sp>
        <p:nvSpPr>
          <p:cNvPr id="20483" name="Text Box 5"/>
          <p:cNvSpPr txBox="1">
            <a:spLocks noChangeArrowheads="1"/>
          </p:cNvSpPr>
          <p:nvPr/>
        </p:nvSpPr>
        <p:spPr bwMode="auto">
          <a:xfrm rot="-334796">
            <a:off x="712788" y="224804"/>
            <a:ext cx="5761699" cy="1367198"/>
          </a:xfrm>
          <a:prstGeom prst="rect">
            <a:avLst/>
          </a:prstGeom>
          <a:noFill/>
          <a:ln w="9525">
            <a:noFill/>
            <a:miter lim="800000"/>
            <a:headEnd/>
            <a:tailEnd/>
          </a:ln>
        </p:spPr>
        <p:txBody>
          <a:bodyPr lIns="104296" tIns="52148" rIns="104296" bIns="52148">
            <a:spAutoFit/>
          </a:bodyPr>
          <a:lstStyle/>
          <a:p>
            <a:pPr algn="ctr"/>
            <a:r>
              <a:rPr lang="en-US" sz="4100">
                <a:latin typeface="Impact" pitchFamily="34" charset="0"/>
              </a:rPr>
              <a:t>Responsibilities to Investors</a:t>
            </a:r>
          </a:p>
        </p:txBody>
      </p:sp>
    </p:spTree>
    <p:custDataLst>
      <p:tags r:id="rId1"/>
    </p:custDataLst>
    <p:extLst>
      <p:ext uri="{BB962C8B-B14F-4D97-AF65-F5344CB8AC3E}">
        <p14:creationId xmlns:p14="http://schemas.microsoft.com/office/powerpoint/2010/main" val="399010740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down)">
                                      <p:cBhvr>
                                        <p:cTn id="7" dur="290">
                                          <p:stCondLst>
                                            <p:cond delay="0"/>
                                          </p:stCondLst>
                                        </p:cTn>
                                        <p:tgtEl>
                                          <p:spTgt spid="21506">
                                            <p:txEl>
                                              <p:pRg st="0" end="0"/>
                                            </p:txEl>
                                          </p:spTgt>
                                        </p:tgtEl>
                                      </p:cBhvr>
                                    </p:animEffect>
                                    <p:anim calcmode="lin" valueType="num">
                                      <p:cBhvr>
                                        <p:cTn id="8" dur="911" tmFilter="0,0; 0.14,0.36; 0.43,0.73; 0.71,0.91; 1.0,1.0">
                                          <p:stCondLst>
                                            <p:cond delay="0"/>
                                          </p:stCondLst>
                                        </p:cTn>
                                        <p:tgtEl>
                                          <p:spTgt spid="21506">
                                            <p:txEl>
                                              <p:pRg st="0" end="0"/>
                                            </p:txEl>
                                          </p:spTgt>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21506">
                                            <p:txEl>
                                              <p:pRg st="0" end="0"/>
                                            </p:txEl>
                                          </p:spTgt>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21506">
                                            <p:txEl>
                                              <p:pRg st="0" end="0"/>
                                            </p:txEl>
                                          </p:spTgt>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21506">
                                            <p:txEl>
                                              <p:pRg st="0" end="0"/>
                                            </p:txEl>
                                          </p:spTgt>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21506">
                                            <p:txEl>
                                              <p:pRg st="0" end="0"/>
                                            </p:txEl>
                                          </p:spTgt>
                                        </p:tgtEl>
                                        <p:attrNameLst>
                                          <p:attrName>ppt_y</p:attrName>
                                        </p:attrNameLst>
                                      </p:cBhvr>
                                      <p:tavLst>
                                        <p:tav tm="0" fmla="#ppt_y-sin(pi*$)/81">
                                          <p:val>
                                            <p:fltVal val="0"/>
                                          </p:val>
                                        </p:tav>
                                        <p:tav tm="100000">
                                          <p:val>
                                            <p:fltVal val="1"/>
                                          </p:val>
                                        </p:tav>
                                      </p:tavLst>
                                    </p:anim>
                                    <p:animScale>
                                      <p:cBhvr>
                                        <p:cTn id="13" dur="13">
                                          <p:stCondLst>
                                            <p:cond delay="325"/>
                                          </p:stCondLst>
                                        </p:cTn>
                                        <p:tgtEl>
                                          <p:spTgt spid="21506">
                                            <p:txEl>
                                              <p:pRg st="0" end="0"/>
                                            </p:txEl>
                                          </p:spTgt>
                                        </p:tgtEl>
                                      </p:cBhvr>
                                      <p:to x="100000" y="60000"/>
                                    </p:animScale>
                                    <p:animScale>
                                      <p:cBhvr>
                                        <p:cTn id="14" dur="83" decel="50000">
                                          <p:stCondLst>
                                            <p:cond delay="338"/>
                                          </p:stCondLst>
                                        </p:cTn>
                                        <p:tgtEl>
                                          <p:spTgt spid="21506">
                                            <p:txEl>
                                              <p:pRg st="0" end="0"/>
                                            </p:txEl>
                                          </p:spTgt>
                                        </p:tgtEl>
                                      </p:cBhvr>
                                      <p:to x="100000" y="100000"/>
                                    </p:animScale>
                                    <p:animScale>
                                      <p:cBhvr>
                                        <p:cTn id="15" dur="13">
                                          <p:stCondLst>
                                            <p:cond delay="656"/>
                                          </p:stCondLst>
                                        </p:cTn>
                                        <p:tgtEl>
                                          <p:spTgt spid="21506">
                                            <p:txEl>
                                              <p:pRg st="0" end="0"/>
                                            </p:txEl>
                                          </p:spTgt>
                                        </p:tgtEl>
                                      </p:cBhvr>
                                      <p:to x="100000" y="80000"/>
                                    </p:animScale>
                                    <p:animScale>
                                      <p:cBhvr>
                                        <p:cTn id="16" dur="83" decel="50000">
                                          <p:stCondLst>
                                            <p:cond delay="669"/>
                                          </p:stCondLst>
                                        </p:cTn>
                                        <p:tgtEl>
                                          <p:spTgt spid="21506">
                                            <p:txEl>
                                              <p:pRg st="0" end="0"/>
                                            </p:txEl>
                                          </p:spTgt>
                                        </p:tgtEl>
                                      </p:cBhvr>
                                      <p:to x="100000" y="100000"/>
                                    </p:animScale>
                                    <p:animScale>
                                      <p:cBhvr>
                                        <p:cTn id="17" dur="13">
                                          <p:stCondLst>
                                            <p:cond delay="821"/>
                                          </p:stCondLst>
                                        </p:cTn>
                                        <p:tgtEl>
                                          <p:spTgt spid="21506">
                                            <p:txEl>
                                              <p:pRg st="0" end="0"/>
                                            </p:txEl>
                                          </p:spTgt>
                                        </p:tgtEl>
                                      </p:cBhvr>
                                      <p:to x="100000" y="90000"/>
                                    </p:animScale>
                                    <p:animScale>
                                      <p:cBhvr>
                                        <p:cTn id="18" dur="83" decel="50000">
                                          <p:stCondLst>
                                            <p:cond delay="834"/>
                                          </p:stCondLst>
                                        </p:cTn>
                                        <p:tgtEl>
                                          <p:spTgt spid="21506">
                                            <p:txEl>
                                              <p:pRg st="0" end="0"/>
                                            </p:txEl>
                                          </p:spTgt>
                                        </p:tgtEl>
                                      </p:cBhvr>
                                      <p:to x="100000" y="100000"/>
                                    </p:animScale>
                                    <p:animScale>
                                      <p:cBhvr>
                                        <p:cTn id="19" dur="13">
                                          <p:stCondLst>
                                            <p:cond delay="904"/>
                                          </p:stCondLst>
                                        </p:cTn>
                                        <p:tgtEl>
                                          <p:spTgt spid="21506">
                                            <p:txEl>
                                              <p:pRg st="0" end="0"/>
                                            </p:txEl>
                                          </p:spTgt>
                                        </p:tgtEl>
                                      </p:cBhvr>
                                      <p:to x="100000" y="95000"/>
                                    </p:animScale>
                                    <p:animScale>
                                      <p:cBhvr>
                                        <p:cTn id="20" dur="83" decel="50000">
                                          <p:stCondLst>
                                            <p:cond delay="917"/>
                                          </p:stCondLst>
                                        </p:cTn>
                                        <p:tgtEl>
                                          <p:spTgt spid="21506">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1506">
                                            <p:txEl>
                                              <p:pRg st="1" end="1"/>
                                            </p:txEl>
                                          </p:spTgt>
                                        </p:tgtEl>
                                        <p:attrNameLst>
                                          <p:attrName>style.visibility</p:attrName>
                                        </p:attrNameLst>
                                      </p:cBhvr>
                                      <p:to>
                                        <p:strVal val="visible"/>
                                      </p:to>
                                    </p:set>
                                    <p:animEffect transition="in" filter="wipe(down)">
                                      <p:cBhvr>
                                        <p:cTn id="25" dur="290">
                                          <p:stCondLst>
                                            <p:cond delay="0"/>
                                          </p:stCondLst>
                                        </p:cTn>
                                        <p:tgtEl>
                                          <p:spTgt spid="21506">
                                            <p:txEl>
                                              <p:pRg st="1" end="1"/>
                                            </p:txEl>
                                          </p:spTgt>
                                        </p:tgtEl>
                                      </p:cBhvr>
                                    </p:animEffect>
                                    <p:anim calcmode="lin" valueType="num">
                                      <p:cBhvr>
                                        <p:cTn id="26" dur="911" tmFilter="0,0; 0.14,0.36; 0.43,0.73; 0.71,0.91; 1.0,1.0">
                                          <p:stCondLst>
                                            <p:cond delay="0"/>
                                          </p:stCondLst>
                                        </p:cTn>
                                        <p:tgtEl>
                                          <p:spTgt spid="21506">
                                            <p:txEl>
                                              <p:pRg st="1" end="1"/>
                                            </p:txEl>
                                          </p:spTgt>
                                        </p:tgtEl>
                                        <p:attrNameLst>
                                          <p:attrName>ppt_x</p:attrName>
                                        </p:attrNameLst>
                                      </p:cBhvr>
                                      <p:tavLst>
                                        <p:tav tm="0">
                                          <p:val>
                                            <p:strVal val="#ppt_x-0.25"/>
                                          </p:val>
                                        </p:tav>
                                        <p:tav tm="100000">
                                          <p:val>
                                            <p:strVal val="#ppt_x"/>
                                          </p:val>
                                        </p:tav>
                                      </p:tavLst>
                                    </p:anim>
                                    <p:anim calcmode="lin" valueType="num">
                                      <p:cBhvr>
                                        <p:cTn id="27" dur="332" tmFilter="0.0,0.0; 0.25,0.07; 0.50,0.2; 0.75,0.467; 1.0,1.0">
                                          <p:stCondLst>
                                            <p:cond delay="0"/>
                                          </p:stCondLst>
                                        </p:cTn>
                                        <p:tgtEl>
                                          <p:spTgt spid="21506">
                                            <p:txEl>
                                              <p:pRg st="1" end="1"/>
                                            </p:txEl>
                                          </p:spTgt>
                                        </p:tgtEl>
                                        <p:attrNameLst>
                                          <p:attrName>ppt_y</p:attrName>
                                        </p:attrNameLst>
                                      </p:cBhvr>
                                      <p:tavLst>
                                        <p:tav tm="0" fmla="#ppt_y-sin(pi*$)/3">
                                          <p:val>
                                            <p:fltVal val="0.5"/>
                                          </p:val>
                                        </p:tav>
                                        <p:tav tm="100000">
                                          <p:val>
                                            <p:fltVal val="1"/>
                                          </p:val>
                                        </p:tav>
                                      </p:tavLst>
                                    </p:anim>
                                    <p:anim calcmode="lin" valueType="num">
                                      <p:cBhvr>
                                        <p:cTn id="28" dur="332" tmFilter="0, 0; 0.125,0.2665; 0.25,0.4; 0.375,0.465; 0.5,0.5;  0.625,0.535; 0.75,0.6; 0.875,0.7335; 1,1">
                                          <p:stCondLst>
                                            <p:cond delay="332"/>
                                          </p:stCondLst>
                                        </p:cTn>
                                        <p:tgtEl>
                                          <p:spTgt spid="21506">
                                            <p:txEl>
                                              <p:pRg st="1" end="1"/>
                                            </p:txEl>
                                          </p:spTgt>
                                        </p:tgtEl>
                                        <p:attrNameLst>
                                          <p:attrName>ppt_y</p:attrName>
                                        </p:attrNameLst>
                                      </p:cBhvr>
                                      <p:tavLst>
                                        <p:tav tm="0" fmla="#ppt_y-sin(pi*$)/9">
                                          <p:val>
                                            <p:fltVal val="0"/>
                                          </p:val>
                                        </p:tav>
                                        <p:tav tm="100000">
                                          <p:val>
                                            <p:fltVal val="1"/>
                                          </p:val>
                                        </p:tav>
                                      </p:tavLst>
                                    </p:anim>
                                    <p:anim calcmode="lin" valueType="num">
                                      <p:cBhvr>
                                        <p:cTn id="29" dur="166" tmFilter="0, 0; 0.125,0.2665; 0.25,0.4; 0.375,0.465; 0.5,0.5;  0.625,0.535; 0.75,0.6; 0.875,0.7335; 1,1">
                                          <p:stCondLst>
                                            <p:cond delay="662"/>
                                          </p:stCondLst>
                                        </p:cTn>
                                        <p:tgtEl>
                                          <p:spTgt spid="21506">
                                            <p:txEl>
                                              <p:pRg st="1" end="1"/>
                                            </p:txEl>
                                          </p:spTgt>
                                        </p:tgtEl>
                                        <p:attrNameLst>
                                          <p:attrName>ppt_y</p:attrName>
                                        </p:attrNameLst>
                                      </p:cBhvr>
                                      <p:tavLst>
                                        <p:tav tm="0" fmla="#ppt_y-sin(pi*$)/27">
                                          <p:val>
                                            <p:fltVal val="0"/>
                                          </p:val>
                                        </p:tav>
                                        <p:tav tm="100000">
                                          <p:val>
                                            <p:fltVal val="1"/>
                                          </p:val>
                                        </p:tav>
                                      </p:tavLst>
                                    </p:anim>
                                    <p:anim calcmode="lin" valueType="num">
                                      <p:cBhvr>
                                        <p:cTn id="30" dur="82" tmFilter="0, 0; 0.125,0.2665; 0.25,0.4; 0.375,0.465; 0.5,0.5;  0.625,0.535; 0.75,0.6; 0.875,0.7335; 1,1">
                                          <p:stCondLst>
                                            <p:cond delay="828"/>
                                          </p:stCondLst>
                                        </p:cTn>
                                        <p:tgtEl>
                                          <p:spTgt spid="21506">
                                            <p:txEl>
                                              <p:pRg st="1" end="1"/>
                                            </p:txEl>
                                          </p:spTgt>
                                        </p:tgtEl>
                                        <p:attrNameLst>
                                          <p:attrName>ppt_y</p:attrName>
                                        </p:attrNameLst>
                                      </p:cBhvr>
                                      <p:tavLst>
                                        <p:tav tm="0" fmla="#ppt_y-sin(pi*$)/81">
                                          <p:val>
                                            <p:fltVal val="0"/>
                                          </p:val>
                                        </p:tav>
                                        <p:tav tm="100000">
                                          <p:val>
                                            <p:fltVal val="1"/>
                                          </p:val>
                                        </p:tav>
                                      </p:tavLst>
                                    </p:anim>
                                    <p:animScale>
                                      <p:cBhvr>
                                        <p:cTn id="31" dur="13">
                                          <p:stCondLst>
                                            <p:cond delay="325"/>
                                          </p:stCondLst>
                                        </p:cTn>
                                        <p:tgtEl>
                                          <p:spTgt spid="21506">
                                            <p:txEl>
                                              <p:pRg st="1" end="1"/>
                                            </p:txEl>
                                          </p:spTgt>
                                        </p:tgtEl>
                                      </p:cBhvr>
                                      <p:to x="100000" y="60000"/>
                                    </p:animScale>
                                    <p:animScale>
                                      <p:cBhvr>
                                        <p:cTn id="32" dur="83" decel="50000">
                                          <p:stCondLst>
                                            <p:cond delay="338"/>
                                          </p:stCondLst>
                                        </p:cTn>
                                        <p:tgtEl>
                                          <p:spTgt spid="21506">
                                            <p:txEl>
                                              <p:pRg st="1" end="1"/>
                                            </p:txEl>
                                          </p:spTgt>
                                        </p:tgtEl>
                                      </p:cBhvr>
                                      <p:to x="100000" y="100000"/>
                                    </p:animScale>
                                    <p:animScale>
                                      <p:cBhvr>
                                        <p:cTn id="33" dur="13">
                                          <p:stCondLst>
                                            <p:cond delay="656"/>
                                          </p:stCondLst>
                                        </p:cTn>
                                        <p:tgtEl>
                                          <p:spTgt spid="21506">
                                            <p:txEl>
                                              <p:pRg st="1" end="1"/>
                                            </p:txEl>
                                          </p:spTgt>
                                        </p:tgtEl>
                                      </p:cBhvr>
                                      <p:to x="100000" y="80000"/>
                                    </p:animScale>
                                    <p:animScale>
                                      <p:cBhvr>
                                        <p:cTn id="34" dur="83" decel="50000">
                                          <p:stCondLst>
                                            <p:cond delay="669"/>
                                          </p:stCondLst>
                                        </p:cTn>
                                        <p:tgtEl>
                                          <p:spTgt spid="21506">
                                            <p:txEl>
                                              <p:pRg st="1" end="1"/>
                                            </p:txEl>
                                          </p:spTgt>
                                        </p:tgtEl>
                                      </p:cBhvr>
                                      <p:to x="100000" y="100000"/>
                                    </p:animScale>
                                    <p:animScale>
                                      <p:cBhvr>
                                        <p:cTn id="35" dur="13">
                                          <p:stCondLst>
                                            <p:cond delay="821"/>
                                          </p:stCondLst>
                                        </p:cTn>
                                        <p:tgtEl>
                                          <p:spTgt spid="21506">
                                            <p:txEl>
                                              <p:pRg st="1" end="1"/>
                                            </p:txEl>
                                          </p:spTgt>
                                        </p:tgtEl>
                                      </p:cBhvr>
                                      <p:to x="100000" y="90000"/>
                                    </p:animScale>
                                    <p:animScale>
                                      <p:cBhvr>
                                        <p:cTn id="36" dur="83" decel="50000">
                                          <p:stCondLst>
                                            <p:cond delay="834"/>
                                          </p:stCondLst>
                                        </p:cTn>
                                        <p:tgtEl>
                                          <p:spTgt spid="21506">
                                            <p:txEl>
                                              <p:pRg st="1" end="1"/>
                                            </p:txEl>
                                          </p:spTgt>
                                        </p:tgtEl>
                                      </p:cBhvr>
                                      <p:to x="100000" y="100000"/>
                                    </p:animScale>
                                    <p:animScale>
                                      <p:cBhvr>
                                        <p:cTn id="37" dur="13">
                                          <p:stCondLst>
                                            <p:cond delay="904"/>
                                          </p:stCondLst>
                                        </p:cTn>
                                        <p:tgtEl>
                                          <p:spTgt spid="21506">
                                            <p:txEl>
                                              <p:pRg st="1" end="1"/>
                                            </p:txEl>
                                          </p:spTgt>
                                        </p:tgtEl>
                                      </p:cBhvr>
                                      <p:to x="100000" y="95000"/>
                                    </p:animScale>
                                    <p:animScale>
                                      <p:cBhvr>
                                        <p:cTn id="38" dur="83" decel="50000">
                                          <p:stCondLst>
                                            <p:cond delay="917"/>
                                          </p:stCondLst>
                                        </p:cTn>
                                        <p:tgtEl>
                                          <p:spTgt spid="21506">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1506">
                                            <p:txEl>
                                              <p:pRg st="2" end="2"/>
                                            </p:txEl>
                                          </p:spTgt>
                                        </p:tgtEl>
                                        <p:attrNameLst>
                                          <p:attrName>style.visibility</p:attrName>
                                        </p:attrNameLst>
                                      </p:cBhvr>
                                      <p:to>
                                        <p:strVal val="visible"/>
                                      </p:to>
                                    </p:set>
                                    <p:animEffect transition="in" filter="wipe(down)">
                                      <p:cBhvr>
                                        <p:cTn id="43" dur="290">
                                          <p:stCondLst>
                                            <p:cond delay="0"/>
                                          </p:stCondLst>
                                        </p:cTn>
                                        <p:tgtEl>
                                          <p:spTgt spid="21506">
                                            <p:txEl>
                                              <p:pRg st="2" end="2"/>
                                            </p:txEl>
                                          </p:spTgt>
                                        </p:tgtEl>
                                      </p:cBhvr>
                                    </p:animEffect>
                                    <p:anim calcmode="lin" valueType="num">
                                      <p:cBhvr>
                                        <p:cTn id="44" dur="911" tmFilter="0,0; 0.14,0.36; 0.43,0.73; 0.71,0.91; 1.0,1.0">
                                          <p:stCondLst>
                                            <p:cond delay="0"/>
                                          </p:stCondLst>
                                        </p:cTn>
                                        <p:tgtEl>
                                          <p:spTgt spid="21506">
                                            <p:txEl>
                                              <p:pRg st="2" end="2"/>
                                            </p:txEl>
                                          </p:spTgt>
                                        </p:tgtEl>
                                        <p:attrNameLst>
                                          <p:attrName>ppt_x</p:attrName>
                                        </p:attrNameLst>
                                      </p:cBhvr>
                                      <p:tavLst>
                                        <p:tav tm="0">
                                          <p:val>
                                            <p:strVal val="#ppt_x-0.25"/>
                                          </p:val>
                                        </p:tav>
                                        <p:tav tm="100000">
                                          <p:val>
                                            <p:strVal val="#ppt_x"/>
                                          </p:val>
                                        </p:tav>
                                      </p:tavLst>
                                    </p:anim>
                                    <p:anim calcmode="lin" valueType="num">
                                      <p:cBhvr>
                                        <p:cTn id="45" dur="332" tmFilter="0.0,0.0; 0.25,0.07; 0.50,0.2; 0.75,0.467; 1.0,1.0">
                                          <p:stCondLst>
                                            <p:cond delay="0"/>
                                          </p:stCondLst>
                                        </p:cTn>
                                        <p:tgtEl>
                                          <p:spTgt spid="21506">
                                            <p:txEl>
                                              <p:pRg st="2" end="2"/>
                                            </p:txEl>
                                          </p:spTgt>
                                        </p:tgtEl>
                                        <p:attrNameLst>
                                          <p:attrName>ppt_y</p:attrName>
                                        </p:attrNameLst>
                                      </p:cBhvr>
                                      <p:tavLst>
                                        <p:tav tm="0" fmla="#ppt_y-sin(pi*$)/3">
                                          <p:val>
                                            <p:fltVal val="0.5"/>
                                          </p:val>
                                        </p:tav>
                                        <p:tav tm="100000">
                                          <p:val>
                                            <p:fltVal val="1"/>
                                          </p:val>
                                        </p:tav>
                                      </p:tavLst>
                                    </p:anim>
                                    <p:anim calcmode="lin" valueType="num">
                                      <p:cBhvr>
                                        <p:cTn id="46" dur="332" tmFilter="0, 0; 0.125,0.2665; 0.25,0.4; 0.375,0.465; 0.5,0.5;  0.625,0.535; 0.75,0.6; 0.875,0.7335; 1,1">
                                          <p:stCondLst>
                                            <p:cond delay="332"/>
                                          </p:stCondLst>
                                        </p:cTn>
                                        <p:tgtEl>
                                          <p:spTgt spid="21506">
                                            <p:txEl>
                                              <p:pRg st="2" end="2"/>
                                            </p:txEl>
                                          </p:spTgt>
                                        </p:tgtEl>
                                        <p:attrNameLst>
                                          <p:attrName>ppt_y</p:attrName>
                                        </p:attrNameLst>
                                      </p:cBhvr>
                                      <p:tavLst>
                                        <p:tav tm="0" fmla="#ppt_y-sin(pi*$)/9">
                                          <p:val>
                                            <p:fltVal val="0"/>
                                          </p:val>
                                        </p:tav>
                                        <p:tav tm="100000">
                                          <p:val>
                                            <p:fltVal val="1"/>
                                          </p:val>
                                        </p:tav>
                                      </p:tavLst>
                                    </p:anim>
                                    <p:anim calcmode="lin" valueType="num">
                                      <p:cBhvr>
                                        <p:cTn id="47" dur="166" tmFilter="0, 0; 0.125,0.2665; 0.25,0.4; 0.375,0.465; 0.5,0.5;  0.625,0.535; 0.75,0.6; 0.875,0.7335; 1,1">
                                          <p:stCondLst>
                                            <p:cond delay="662"/>
                                          </p:stCondLst>
                                        </p:cTn>
                                        <p:tgtEl>
                                          <p:spTgt spid="21506">
                                            <p:txEl>
                                              <p:pRg st="2" end="2"/>
                                            </p:txEl>
                                          </p:spTgt>
                                        </p:tgtEl>
                                        <p:attrNameLst>
                                          <p:attrName>ppt_y</p:attrName>
                                        </p:attrNameLst>
                                      </p:cBhvr>
                                      <p:tavLst>
                                        <p:tav tm="0" fmla="#ppt_y-sin(pi*$)/27">
                                          <p:val>
                                            <p:fltVal val="0"/>
                                          </p:val>
                                        </p:tav>
                                        <p:tav tm="100000">
                                          <p:val>
                                            <p:fltVal val="1"/>
                                          </p:val>
                                        </p:tav>
                                      </p:tavLst>
                                    </p:anim>
                                    <p:anim calcmode="lin" valueType="num">
                                      <p:cBhvr>
                                        <p:cTn id="48" dur="82" tmFilter="0, 0; 0.125,0.2665; 0.25,0.4; 0.375,0.465; 0.5,0.5;  0.625,0.535; 0.75,0.6; 0.875,0.7335; 1,1">
                                          <p:stCondLst>
                                            <p:cond delay="828"/>
                                          </p:stCondLst>
                                        </p:cTn>
                                        <p:tgtEl>
                                          <p:spTgt spid="21506">
                                            <p:txEl>
                                              <p:pRg st="2" end="2"/>
                                            </p:txEl>
                                          </p:spTgt>
                                        </p:tgtEl>
                                        <p:attrNameLst>
                                          <p:attrName>ppt_y</p:attrName>
                                        </p:attrNameLst>
                                      </p:cBhvr>
                                      <p:tavLst>
                                        <p:tav tm="0" fmla="#ppt_y-sin(pi*$)/81">
                                          <p:val>
                                            <p:fltVal val="0"/>
                                          </p:val>
                                        </p:tav>
                                        <p:tav tm="100000">
                                          <p:val>
                                            <p:fltVal val="1"/>
                                          </p:val>
                                        </p:tav>
                                      </p:tavLst>
                                    </p:anim>
                                    <p:animScale>
                                      <p:cBhvr>
                                        <p:cTn id="49" dur="13">
                                          <p:stCondLst>
                                            <p:cond delay="325"/>
                                          </p:stCondLst>
                                        </p:cTn>
                                        <p:tgtEl>
                                          <p:spTgt spid="21506">
                                            <p:txEl>
                                              <p:pRg st="2" end="2"/>
                                            </p:txEl>
                                          </p:spTgt>
                                        </p:tgtEl>
                                      </p:cBhvr>
                                      <p:to x="100000" y="60000"/>
                                    </p:animScale>
                                    <p:animScale>
                                      <p:cBhvr>
                                        <p:cTn id="50" dur="83" decel="50000">
                                          <p:stCondLst>
                                            <p:cond delay="338"/>
                                          </p:stCondLst>
                                        </p:cTn>
                                        <p:tgtEl>
                                          <p:spTgt spid="21506">
                                            <p:txEl>
                                              <p:pRg st="2" end="2"/>
                                            </p:txEl>
                                          </p:spTgt>
                                        </p:tgtEl>
                                      </p:cBhvr>
                                      <p:to x="100000" y="100000"/>
                                    </p:animScale>
                                    <p:animScale>
                                      <p:cBhvr>
                                        <p:cTn id="51" dur="13">
                                          <p:stCondLst>
                                            <p:cond delay="656"/>
                                          </p:stCondLst>
                                        </p:cTn>
                                        <p:tgtEl>
                                          <p:spTgt spid="21506">
                                            <p:txEl>
                                              <p:pRg st="2" end="2"/>
                                            </p:txEl>
                                          </p:spTgt>
                                        </p:tgtEl>
                                      </p:cBhvr>
                                      <p:to x="100000" y="80000"/>
                                    </p:animScale>
                                    <p:animScale>
                                      <p:cBhvr>
                                        <p:cTn id="52" dur="83" decel="50000">
                                          <p:stCondLst>
                                            <p:cond delay="669"/>
                                          </p:stCondLst>
                                        </p:cTn>
                                        <p:tgtEl>
                                          <p:spTgt spid="21506">
                                            <p:txEl>
                                              <p:pRg st="2" end="2"/>
                                            </p:txEl>
                                          </p:spTgt>
                                        </p:tgtEl>
                                      </p:cBhvr>
                                      <p:to x="100000" y="100000"/>
                                    </p:animScale>
                                    <p:animScale>
                                      <p:cBhvr>
                                        <p:cTn id="53" dur="13">
                                          <p:stCondLst>
                                            <p:cond delay="821"/>
                                          </p:stCondLst>
                                        </p:cTn>
                                        <p:tgtEl>
                                          <p:spTgt spid="21506">
                                            <p:txEl>
                                              <p:pRg st="2" end="2"/>
                                            </p:txEl>
                                          </p:spTgt>
                                        </p:tgtEl>
                                      </p:cBhvr>
                                      <p:to x="100000" y="90000"/>
                                    </p:animScale>
                                    <p:animScale>
                                      <p:cBhvr>
                                        <p:cTn id="54" dur="83" decel="50000">
                                          <p:stCondLst>
                                            <p:cond delay="834"/>
                                          </p:stCondLst>
                                        </p:cTn>
                                        <p:tgtEl>
                                          <p:spTgt spid="21506">
                                            <p:txEl>
                                              <p:pRg st="2" end="2"/>
                                            </p:txEl>
                                          </p:spTgt>
                                        </p:tgtEl>
                                      </p:cBhvr>
                                      <p:to x="100000" y="100000"/>
                                    </p:animScale>
                                    <p:animScale>
                                      <p:cBhvr>
                                        <p:cTn id="55" dur="13">
                                          <p:stCondLst>
                                            <p:cond delay="904"/>
                                          </p:stCondLst>
                                        </p:cTn>
                                        <p:tgtEl>
                                          <p:spTgt spid="21506">
                                            <p:txEl>
                                              <p:pRg st="2" end="2"/>
                                            </p:txEl>
                                          </p:spTgt>
                                        </p:tgtEl>
                                      </p:cBhvr>
                                      <p:to x="100000" y="95000"/>
                                    </p:animScale>
                                    <p:animScale>
                                      <p:cBhvr>
                                        <p:cTn id="56" dur="83" decel="50000">
                                          <p:stCondLst>
                                            <p:cond delay="917"/>
                                          </p:stCondLst>
                                        </p:cTn>
                                        <p:tgtEl>
                                          <p:spTgt spid="21506">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1266" name="Picture 2" descr="http://image.slidesharecdn.com/socialresponsibilityofbusiness-131022132456-phpapp02/95/social-responsibility-of-business-15-638.jpg?cb=1382466321"/>
          <p:cNvPicPr>
            <a:picLocks noChangeAspect="1" noChangeArrowheads="1"/>
          </p:cNvPicPr>
          <p:nvPr/>
        </p:nvPicPr>
        <p:blipFill>
          <a:blip r:embed="rId2"/>
          <a:srcRect/>
          <a:stretch>
            <a:fillRect/>
          </a:stretch>
        </p:blipFill>
        <p:spPr bwMode="auto">
          <a:xfrm>
            <a:off x="445492" y="885030"/>
            <a:ext cx="9889927" cy="6161647"/>
          </a:xfrm>
          <a:prstGeom prst="rect">
            <a:avLst/>
          </a:prstGeom>
          <a:noFill/>
        </p:spPr>
      </p:pic>
    </p:spTree>
    <p:extLst>
      <p:ext uri="{BB962C8B-B14F-4D97-AF65-F5344CB8AC3E}">
        <p14:creationId xmlns:p14="http://schemas.microsoft.com/office/powerpoint/2010/main" val="282552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53250" name="Picture 2" descr="http://image.slidesharecdn.com/csrprsentation-100601141204-phpapp01/95/tata-csr-presentation-9-728.jpg?cb=1275419575"/>
          <p:cNvPicPr>
            <a:picLocks noChangeAspect="1" noChangeArrowheads="1"/>
          </p:cNvPicPr>
          <p:nvPr/>
        </p:nvPicPr>
        <p:blipFill>
          <a:blip r:embed="rId2"/>
          <a:srcRect/>
          <a:stretch>
            <a:fillRect/>
          </a:stretch>
        </p:blipFill>
        <p:spPr bwMode="auto">
          <a:xfrm>
            <a:off x="621506" y="1418430"/>
            <a:ext cx="9357519" cy="5759341"/>
          </a:xfrm>
          <a:prstGeom prst="rect">
            <a:avLst/>
          </a:prstGeom>
          <a:noFill/>
        </p:spPr>
      </p:pic>
    </p:spTree>
    <p:extLst>
      <p:ext uri="{BB962C8B-B14F-4D97-AF65-F5344CB8AC3E}">
        <p14:creationId xmlns:p14="http://schemas.microsoft.com/office/powerpoint/2010/main" val="558622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52226" name="Picture 2" descr="http://image.slidesharecdn.com/socialresponsibility-120923120025-phpapp01/95/social-responsibility-13-728.jpg?cb=1348419714"/>
          <p:cNvPicPr>
            <a:picLocks noChangeAspect="1" noChangeArrowheads="1"/>
          </p:cNvPicPr>
          <p:nvPr/>
        </p:nvPicPr>
        <p:blipFill>
          <a:blip r:embed="rId2"/>
          <a:srcRect/>
          <a:stretch>
            <a:fillRect/>
          </a:stretch>
        </p:blipFill>
        <p:spPr bwMode="auto">
          <a:xfrm>
            <a:off x="392906" y="580231"/>
            <a:ext cx="9622632" cy="6322057"/>
          </a:xfrm>
          <a:prstGeom prst="rect">
            <a:avLst/>
          </a:prstGeom>
          <a:noFill/>
        </p:spPr>
      </p:pic>
    </p:spTree>
    <p:extLst>
      <p:ext uri="{BB962C8B-B14F-4D97-AF65-F5344CB8AC3E}">
        <p14:creationId xmlns:p14="http://schemas.microsoft.com/office/powerpoint/2010/main" val="1439205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defRPr/>
            </a:pPr>
            <a:r>
              <a:rPr lang="en-GB" altLang="en-US" dirty="0" smtClean="0">
                <a:solidFill>
                  <a:schemeClr val="bg1">
                    <a:lumMod val="50000"/>
                  </a:schemeClr>
                </a:solidFill>
              </a:rPr>
              <a:t>Corporate governance	</a:t>
            </a:r>
            <a:endParaRPr lang="en-US" altLang="en-US" dirty="0" smtClean="0">
              <a:solidFill>
                <a:schemeClr val="bg1">
                  <a:lumMod val="50000"/>
                </a:schemeClr>
              </a:solidFill>
            </a:endParaRPr>
          </a:p>
        </p:txBody>
      </p:sp>
      <p:sp>
        <p:nvSpPr>
          <p:cNvPr id="17411" name="Content Placeholder 2"/>
          <p:cNvSpPr>
            <a:spLocks noGrp="1"/>
          </p:cNvSpPr>
          <p:nvPr>
            <p:ph idx="1"/>
          </p:nvPr>
        </p:nvSpPr>
        <p:spPr/>
        <p:txBody>
          <a:bodyPr/>
          <a:lstStyle/>
          <a:p>
            <a:r>
              <a:rPr lang="en-US" altLang="en-US" dirty="0" smtClean="0"/>
              <a:t>An essential aspect of ensuring confidence in democratic market economies (OECD, 2004).</a:t>
            </a:r>
          </a:p>
          <a:p>
            <a:r>
              <a:rPr lang="en-US" altLang="en-US" dirty="0" smtClean="0"/>
              <a:t>Managing the relationship between management, board members, shareholders and other stakeholders (OECD, 2004).</a:t>
            </a:r>
          </a:p>
          <a:p>
            <a:r>
              <a:rPr lang="en-US" altLang="en-US" dirty="0" smtClean="0"/>
              <a:t>Central to attracting and maintaining investment.</a:t>
            </a:r>
          </a:p>
        </p:txBody>
      </p:sp>
      <p:sp>
        <p:nvSpPr>
          <p:cNvPr id="2" name="Footer Placeholder 1"/>
          <p:cNvSpPr>
            <a:spLocks noGrp="1"/>
          </p:cNvSpPr>
          <p:nvPr>
            <p:ph type="ftr" sz="quarter" idx="4294967295"/>
          </p:nvPr>
        </p:nvSpPr>
        <p:spPr>
          <a:xfrm>
            <a:off x="3996431" y="6955662"/>
            <a:ext cx="3192533" cy="794633"/>
          </a:xfrm>
        </p:spPr>
        <p:txBody>
          <a:bodyPr/>
          <a:lstStyle/>
          <a:p>
            <a:pPr>
              <a:defRPr/>
            </a:pPr>
            <a:r>
              <a:rPr lang="en-GB" dirty="0">
                <a:solidFill>
                  <a:schemeClr val="bg2"/>
                </a:solidFill>
              </a:rPr>
              <a:t>Enterprise and its Business Environment © Goodfellow Publishers 2016</a:t>
            </a:r>
            <a:endParaRPr lang="en-GB" dirty="0">
              <a:solidFill>
                <a:schemeClr val="bg2"/>
              </a:solidFill>
            </a:endParaRPr>
          </a:p>
        </p:txBody>
      </p:sp>
      <p:sp>
        <p:nvSpPr>
          <p:cNvPr id="17413" name="Slide Number Placeholder 2"/>
          <p:cNvSpPr>
            <a:spLocks noGrp="1"/>
          </p:cNvSpPr>
          <p:nvPr>
            <p:ph type="sldNum" sz="quarter" idx="12"/>
          </p:nvPr>
        </p:nvSpPr>
        <p:spPr>
          <a:noFill/>
        </p:spPr>
        <p:txBody>
          <a:bodyPr/>
          <a:lstStyle>
            <a:lvl1pPr>
              <a:defRPr sz="2646">
                <a:solidFill>
                  <a:schemeClr val="tx1"/>
                </a:solidFill>
                <a:latin typeface="Times New Roman" panose="02020603050405020304" pitchFamily="18" charset="0"/>
                <a:cs typeface="Arial" panose="020B0604020202020204" pitchFamily="34" charset="0"/>
              </a:defRPr>
            </a:lvl1pPr>
            <a:lvl2pPr marL="819102" indent="-315039">
              <a:defRPr sz="2646">
                <a:solidFill>
                  <a:schemeClr val="tx1"/>
                </a:solidFill>
                <a:latin typeface="Times New Roman" panose="02020603050405020304" pitchFamily="18" charset="0"/>
                <a:cs typeface="Arial" panose="020B0604020202020204" pitchFamily="34" charset="0"/>
              </a:defRPr>
            </a:lvl2pPr>
            <a:lvl3pPr marL="1260158" indent="-252032">
              <a:defRPr sz="2646">
                <a:solidFill>
                  <a:schemeClr val="tx1"/>
                </a:solidFill>
                <a:latin typeface="Times New Roman" panose="02020603050405020304" pitchFamily="18" charset="0"/>
                <a:cs typeface="Arial" panose="020B0604020202020204" pitchFamily="34" charset="0"/>
              </a:defRPr>
            </a:lvl3pPr>
            <a:lvl4pPr marL="1764221" indent="-252032">
              <a:defRPr sz="2646">
                <a:solidFill>
                  <a:schemeClr val="tx1"/>
                </a:solidFill>
                <a:latin typeface="Times New Roman" panose="02020603050405020304" pitchFamily="18" charset="0"/>
                <a:cs typeface="Arial" panose="020B0604020202020204" pitchFamily="34" charset="0"/>
              </a:defRPr>
            </a:lvl4pPr>
            <a:lvl5pPr marL="2268284" indent="-252032">
              <a:defRPr sz="2646">
                <a:solidFill>
                  <a:schemeClr val="tx1"/>
                </a:solidFill>
                <a:latin typeface="Times New Roman" panose="02020603050405020304" pitchFamily="18" charset="0"/>
                <a:cs typeface="Arial" panose="020B0604020202020204" pitchFamily="34" charset="0"/>
              </a:defRPr>
            </a:lvl5pPr>
            <a:lvl6pPr marL="2772347"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6pPr>
            <a:lvl7pPr marL="3276410"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7pPr>
            <a:lvl8pPr marL="3780473"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8pPr>
            <a:lvl9pPr marL="4284536"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9pPr>
          </a:lstStyle>
          <a:p>
            <a:fld id="{ED702300-9F74-4BB7-9342-8BF8927C1122}" type="slidenum">
              <a:rPr lang="en-GB" altLang="en-US" sz="1323">
                <a:latin typeface="Arial" panose="020B0604020202020204" pitchFamily="34" charset="0"/>
              </a:rPr>
              <a:pPr/>
              <a:t>29</a:t>
            </a:fld>
            <a:endParaRPr lang="en-GB" altLang="en-US" sz="1323">
              <a:latin typeface="Arial" panose="020B0604020202020204" pitchFamily="34" charset="0"/>
            </a:endParaRPr>
          </a:p>
        </p:txBody>
      </p:sp>
    </p:spTree>
    <p:extLst>
      <p:ext uri="{BB962C8B-B14F-4D97-AF65-F5344CB8AC3E}">
        <p14:creationId xmlns:p14="http://schemas.microsoft.com/office/powerpoint/2010/main" val="3586866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http://image.slidesharecdn.com/professionalethics-120114101149-phpapp01/95/business-ethics-and-social-responsibility-2-728.jpg?cb=1327330939"/>
          <p:cNvPicPr>
            <a:picLocks noChangeAspect="1" noChangeArrowheads="1"/>
          </p:cNvPicPr>
          <p:nvPr/>
        </p:nvPicPr>
        <p:blipFill>
          <a:blip r:embed="rId2"/>
          <a:srcRect/>
          <a:stretch>
            <a:fillRect/>
          </a:stretch>
        </p:blipFill>
        <p:spPr bwMode="auto">
          <a:xfrm>
            <a:off x="697706" y="1071178"/>
            <a:ext cx="8657829" cy="5733193"/>
          </a:xfrm>
          <a:prstGeom prst="rect">
            <a:avLst/>
          </a:prstGeom>
          <a:noFill/>
        </p:spPr>
      </p:pic>
    </p:spTree>
    <p:extLst>
      <p:ext uri="{BB962C8B-B14F-4D97-AF65-F5344CB8AC3E}">
        <p14:creationId xmlns:p14="http://schemas.microsoft.com/office/powerpoint/2010/main" val="3445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defRPr/>
            </a:pPr>
            <a:r>
              <a:rPr lang="en-GB" altLang="en-US" dirty="0" smtClean="0">
                <a:solidFill>
                  <a:schemeClr val="bg1">
                    <a:lumMod val="50000"/>
                  </a:schemeClr>
                </a:solidFill>
              </a:rPr>
              <a:t>Corporate governance defined?</a:t>
            </a:r>
            <a:endParaRPr lang="en-US" altLang="en-US" dirty="0" smtClean="0">
              <a:solidFill>
                <a:schemeClr val="bg1">
                  <a:lumMod val="50000"/>
                </a:schemeClr>
              </a:solidFill>
            </a:endParaRPr>
          </a:p>
        </p:txBody>
      </p:sp>
      <p:sp>
        <p:nvSpPr>
          <p:cNvPr id="18435" name="Content Placeholder 2"/>
          <p:cNvSpPr>
            <a:spLocks noGrp="1"/>
          </p:cNvSpPr>
          <p:nvPr>
            <p:ph idx="1"/>
          </p:nvPr>
        </p:nvSpPr>
        <p:spPr/>
        <p:txBody>
          <a:bodyPr/>
          <a:lstStyle/>
          <a:p>
            <a:pPr marL="0" indent="0" algn="ctr">
              <a:buNone/>
            </a:pPr>
            <a:r>
              <a:rPr lang="en-GB" altLang="en-US" sz="2205" i="1"/>
              <a:t>Corporate governance is the system by which companies are directed and controlled.  Boards of directors are responsible for the governance of their companies. The shareholders’ role in governance is to appoint the directors and the auditors and to satisfy themselves that an appropriate governance structure is in place. The responsibilities of the board include setting the company’s strategic aims, providing the leadership to put them into effect, supervising the management of the business and reporting to shareholders on their stewardship. The board’s actions are subject to laws, regulations and the shareholders in general meeting.</a:t>
            </a:r>
          </a:p>
          <a:p>
            <a:pPr marL="0" indent="0" algn="ctr">
              <a:buNone/>
            </a:pPr>
            <a:endParaRPr lang="en-GB" altLang="en-US" sz="2205"/>
          </a:p>
          <a:p>
            <a:pPr marL="0" indent="0" algn="ctr">
              <a:buNone/>
            </a:pPr>
            <a:r>
              <a:rPr lang="en-GB" altLang="en-US" sz="2205"/>
              <a:t>The Cadbury Report (1992, paragraph 2.5).</a:t>
            </a:r>
          </a:p>
          <a:p>
            <a:pPr marL="0" indent="0" algn="ctr">
              <a:buNone/>
            </a:pPr>
            <a:endParaRPr lang="en-US" altLang="en-US" sz="2205"/>
          </a:p>
        </p:txBody>
      </p:sp>
      <p:sp>
        <p:nvSpPr>
          <p:cNvPr id="2" name="Footer Placeholder 1"/>
          <p:cNvSpPr>
            <a:spLocks noGrp="1"/>
          </p:cNvSpPr>
          <p:nvPr>
            <p:ph type="ftr" sz="quarter" idx="4294967295"/>
          </p:nvPr>
        </p:nvSpPr>
        <p:spPr/>
        <p:txBody>
          <a:bodyPr/>
          <a:lstStyle/>
          <a:p>
            <a:pPr>
              <a:defRPr/>
            </a:pPr>
            <a:r>
              <a:rPr lang="en-GB" dirty="0">
                <a:solidFill>
                  <a:schemeClr val="bg2"/>
                </a:solidFill>
              </a:rPr>
              <a:t>Enterprise and its Business Environment © Goodfellow Publishers 2016</a:t>
            </a:r>
            <a:endParaRPr lang="en-GB" dirty="0">
              <a:solidFill>
                <a:schemeClr val="bg2"/>
              </a:solidFill>
            </a:endParaRPr>
          </a:p>
        </p:txBody>
      </p:sp>
      <p:sp>
        <p:nvSpPr>
          <p:cNvPr id="18437" name="Slide Number Placeholder 2"/>
          <p:cNvSpPr>
            <a:spLocks noGrp="1"/>
          </p:cNvSpPr>
          <p:nvPr>
            <p:ph type="sldNum" sz="quarter" idx="12"/>
          </p:nvPr>
        </p:nvSpPr>
        <p:spPr>
          <a:noFill/>
        </p:spPr>
        <p:txBody>
          <a:bodyPr/>
          <a:lstStyle>
            <a:lvl1pPr>
              <a:defRPr sz="2646">
                <a:solidFill>
                  <a:schemeClr val="tx1"/>
                </a:solidFill>
                <a:latin typeface="Times New Roman" panose="02020603050405020304" pitchFamily="18" charset="0"/>
                <a:cs typeface="Arial" panose="020B0604020202020204" pitchFamily="34" charset="0"/>
              </a:defRPr>
            </a:lvl1pPr>
            <a:lvl2pPr marL="819102" indent="-315039">
              <a:defRPr sz="2646">
                <a:solidFill>
                  <a:schemeClr val="tx1"/>
                </a:solidFill>
                <a:latin typeface="Times New Roman" panose="02020603050405020304" pitchFamily="18" charset="0"/>
                <a:cs typeface="Arial" panose="020B0604020202020204" pitchFamily="34" charset="0"/>
              </a:defRPr>
            </a:lvl2pPr>
            <a:lvl3pPr marL="1260158" indent="-252032">
              <a:defRPr sz="2646">
                <a:solidFill>
                  <a:schemeClr val="tx1"/>
                </a:solidFill>
                <a:latin typeface="Times New Roman" panose="02020603050405020304" pitchFamily="18" charset="0"/>
                <a:cs typeface="Arial" panose="020B0604020202020204" pitchFamily="34" charset="0"/>
              </a:defRPr>
            </a:lvl3pPr>
            <a:lvl4pPr marL="1764221" indent="-252032">
              <a:defRPr sz="2646">
                <a:solidFill>
                  <a:schemeClr val="tx1"/>
                </a:solidFill>
                <a:latin typeface="Times New Roman" panose="02020603050405020304" pitchFamily="18" charset="0"/>
                <a:cs typeface="Arial" panose="020B0604020202020204" pitchFamily="34" charset="0"/>
              </a:defRPr>
            </a:lvl4pPr>
            <a:lvl5pPr marL="2268284" indent="-252032">
              <a:defRPr sz="2646">
                <a:solidFill>
                  <a:schemeClr val="tx1"/>
                </a:solidFill>
                <a:latin typeface="Times New Roman" panose="02020603050405020304" pitchFamily="18" charset="0"/>
                <a:cs typeface="Arial" panose="020B0604020202020204" pitchFamily="34" charset="0"/>
              </a:defRPr>
            </a:lvl5pPr>
            <a:lvl6pPr marL="2772347"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6pPr>
            <a:lvl7pPr marL="3276410"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7pPr>
            <a:lvl8pPr marL="3780473"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8pPr>
            <a:lvl9pPr marL="4284536"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9pPr>
          </a:lstStyle>
          <a:p>
            <a:fld id="{C96F6E75-358E-4BE6-808F-6D747E64B064}" type="slidenum">
              <a:rPr lang="en-GB" altLang="en-US" sz="1323">
                <a:latin typeface="Arial" panose="020B0604020202020204" pitchFamily="34" charset="0"/>
              </a:rPr>
              <a:pPr/>
              <a:t>30</a:t>
            </a:fld>
            <a:endParaRPr lang="en-GB" altLang="en-US" sz="1323">
              <a:latin typeface="Arial" panose="020B0604020202020204" pitchFamily="34" charset="0"/>
            </a:endParaRPr>
          </a:p>
        </p:txBody>
      </p:sp>
    </p:spTree>
    <p:extLst>
      <p:ext uri="{BB962C8B-B14F-4D97-AF65-F5344CB8AC3E}">
        <p14:creationId xmlns:p14="http://schemas.microsoft.com/office/powerpoint/2010/main" val="387547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defRPr/>
            </a:pPr>
            <a:r>
              <a:rPr lang="en-GB" altLang="en-US" dirty="0" smtClean="0">
                <a:solidFill>
                  <a:schemeClr val="bg1">
                    <a:lumMod val="50000"/>
                  </a:schemeClr>
                </a:solidFill>
              </a:rPr>
              <a:t>Corporate governance	</a:t>
            </a:r>
            <a:endParaRPr lang="en-US" altLang="en-US" dirty="0" smtClean="0">
              <a:solidFill>
                <a:schemeClr val="bg1">
                  <a:lumMod val="50000"/>
                </a:schemeClr>
              </a:solidFill>
            </a:endParaRPr>
          </a:p>
        </p:txBody>
      </p:sp>
      <p:sp>
        <p:nvSpPr>
          <p:cNvPr id="9219" name="Content Placeholder 2"/>
          <p:cNvSpPr>
            <a:spLocks noGrp="1"/>
          </p:cNvSpPr>
          <p:nvPr>
            <p:ph idx="1"/>
          </p:nvPr>
        </p:nvSpPr>
        <p:spPr>
          <a:xfrm>
            <a:off x="1061191" y="2193117"/>
            <a:ext cx="8569431" cy="4528005"/>
          </a:xfrm>
        </p:spPr>
        <p:txBody>
          <a:bodyPr/>
          <a:lstStyle/>
          <a:p>
            <a:pPr marL="567071" indent="-567071">
              <a:buFont typeface="Wingdings" panose="05000000000000000000" pitchFamily="2" charset="2"/>
              <a:buAutoNum type="arabicPeriod"/>
              <a:defRPr/>
            </a:pPr>
            <a:r>
              <a:rPr lang="en-US" altLang="en-US" sz="3528" dirty="0"/>
              <a:t>Leadership</a:t>
            </a:r>
          </a:p>
          <a:p>
            <a:pPr marL="567071" indent="-567071">
              <a:buFont typeface="Wingdings" panose="05000000000000000000" pitchFamily="2" charset="2"/>
              <a:buAutoNum type="arabicPeriod"/>
              <a:defRPr/>
            </a:pPr>
            <a:r>
              <a:rPr lang="en-US" altLang="en-US" sz="3528" dirty="0"/>
              <a:t>Effectiveness/capability</a:t>
            </a:r>
          </a:p>
          <a:p>
            <a:pPr marL="567071" indent="-567071">
              <a:buFont typeface="Wingdings" panose="05000000000000000000" pitchFamily="2" charset="2"/>
              <a:buAutoNum type="arabicPeriod"/>
              <a:defRPr/>
            </a:pPr>
            <a:r>
              <a:rPr lang="en-US" altLang="en-US" sz="3528" dirty="0"/>
              <a:t>Accountability/transparency</a:t>
            </a:r>
          </a:p>
          <a:p>
            <a:pPr marL="567071" indent="-567071">
              <a:buFont typeface="Wingdings" panose="05000000000000000000" pitchFamily="2" charset="2"/>
              <a:buAutoNum type="arabicPeriod"/>
              <a:defRPr/>
            </a:pPr>
            <a:r>
              <a:rPr lang="en-US" altLang="en-US" sz="3528" dirty="0"/>
              <a:t>Relations with shareholders</a:t>
            </a:r>
          </a:p>
          <a:p>
            <a:pPr marL="567071" indent="-567071">
              <a:buFont typeface="Wingdings" panose="05000000000000000000" pitchFamily="2" charset="2"/>
              <a:buAutoNum type="arabicPeriod"/>
              <a:defRPr/>
            </a:pPr>
            <a:r>
              <a:rPr lang="en-US" altLang="en-US" sz="3528" dirty="0"/>
              <a:t>Sustainability</a:t>
            </a:r>
          </a:p>
          <a:p>
            <a:pPr marL="0" indent="0">
              <a:buNone/>
              <a:defRPr/>
            </a:pPr>
            <a:r>
              <a:rPr lang="en-US" altLang="en-US" sz="3528" dirty="0"/>
              <a:t>…but this is an evolving concept and </a:t>
            </a:r>
            <a:r>
              <a:rPr lang="en-GB" altLang="en-US" sz="3528" dirty="0"/>
              <a:t>organisations</a:t>
            </a:r>
            <a:r>
              <a:rPr lang="en-US" altLang="en-US" sz="3528" dirty="0"/>
              <a:t> must react to this.</a:t>
            </a:r>
          </a:p>
        </p:txBody>
      </p:sp>
      <p:sp>
        <p:nvSpPr>
          <p:cNvPr id="2" name="Footer Placeholder 1"/>
          <p:cNvSpPr>
            <a:spLocks noGrp="1"/>
          </p:cNvSpPr>
          <p:nvPr>
            <p:ph type="ftr" sz="quarter" idx="4294967295"/>
          </p:nvPr>
        </p:nvSpPr>
        <p:spPr/>
        <p:txBody>
          <a:bodyPr/>
          <a:lstStyle/>
          <a:p>
            <a:pPr>
              <a:defRPr/>
            </a:pPr>
            <a:r>
              <a:rPr lang="en-GB" dirty="0">
                <a:solidFill>
                  <a:schemeClr val="bg2"/>
                </a:solidFill>
              </a:rPr>
              <a:t>Enterprise and its Business Environment © Goodfellow Publishers 2016</a:t>
            </a:r>
            <a:endParaRPr lang="en-GB" dirty="0">
              <a:solidFill>
                <a:schemeClr val="bg2"/>
              </a:solidFill>
            </a:endParaRPr>
          </a:p>
        </p:txBody>
      </p:sp>
      <p:sp>
        <p:nvSpPr>
          <p:cNvPr id="19461" name="Slide Number Placeholder 2"/>
          <p:cNvSpPr>
            <a:spLocks noGrp="1"/>
          </p:cNvSpPr>
          <p:nvPr>
            <p:ph type="sldNum" sz="quarter" idx="12"/>
          </p:nvPr>
        </p:nvSpPr>
        <p:spPr>
          <a:noFill/>
        </p:spPr>
        <p:txBody>
          <a:bodyPr/>
          <a:lstStyle>
            <a:lvl1pPr>
              <a:defRPr sz="2646">
                <a:solidFill>
                  <a:schemeClr val="tx1"/>
                </a:solidFill>
                <a:latin typeface="Times New Roman" panose="02020603050405020304" pitchFamily="18" charset="0"/>
                <a:cs typeface="Arial" panose="020B0604020202020204" pitchFamily="34" charset="0"/>
              </a:defRPr>
            </a:lvl1pPr>
            <a:lvl2pPr marL="819102" indent="-315039">
              <a:defRPr sz="2646">
                <a:solidFill>
                  <a:schemeClr val="tx1"/>
                </a:solidFill>
                <a:latin typeface="Times New Roman" panose="02020603050405020304" pitchFamily="18" charset="0"/>
                <a:cs typeface="Arial" panose="020B0604020202020204" pitchFamily="34" charset="0"/>
              </a:defRPr>
            </a:lvl2pPr>
            <a:lvl3pPr marL="1260158" indent="-252032">
              <a:defRPr sz="2646">
                <a:solidFill>
                  <a:schemeClr val="tx1"/>
                </a:solidFill>
                <a:latin typeface="Times New Roman" panose="02020603050405020304" pitchFamily="18" charset="0"/>
                <a:cs typeface="Arial" panose="020B0604020202020204" pitchFamily="34" charset="0"/>
              </a:defRPr>
            </a:lvl3pPr>
            <a:lvl4pPr marL="1764221" indent="-252032">
              <a:defRPr sz="2646">
                <a:solidFill>
                  <a:schemeClr val="tx1"/>
                </a:solidFill>
                <a:latin typeface="Times New Roman" panose="02020603050405020304" pitchFamily="18" charset="0"/>
                <a:cs typeface="Arial" panose="020B0604020202020204" pitchFamily="34" charset="0"/>
              </a:defRPr>
            </a:lvl4pPr>
            <a:lvl5pPr marL="2268284" indent="-252032">
              <a:defRPr sz="2646">
                <a:solidFill>
                  <a:schemeClr val="tx1"/>
                </a:solidFill>
                <a:latin typeface="Times New Roman" panose="02020603050405020304" pitchFamily="18" charset="0"/>
                <a:cs typeface="Arial" panose="020B0604020202020204" pitchFamily="34" charset="0"/>
              </a:defRPr>
            </a:lvl5pPr>
            <a:lvl6pPr marL="2772347"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6pPr>
            <a:lvl7pPr marL="3276410"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7pPr>
            <a:lvl8pPr marL="3780473"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8pPr>
            <a:lvl9pPr marL="4284536" indent="-252032" eaLnBrk="0" fontAlgn="base" hangingPunct="0">
              <a:spcBef>
                <a:spcPct val="0"/>
              </a:spcBef>
              <a:spcAft>
                <a:spcPct val="0"/>
              </a:spcAft>
              <a:defRPr sz="2646">
                <a:solidFill>
                  <a:schemeClr val="tx1"/>
                </a:solidFill>
                <a:latin typeface="Times New Roman" panose="02020603050405020304" pitchFamily="18" charset="0"/>
                <a:cs typeface="Arial" panose="020B0604020202020204" pitchFamily="34" charset="0"/>
              </a:defRPr>
            </a:lvl9pPr>
          </a:lstStyle>
          <a:p>
            <a:fld id="{42A7770E-AAFA-4A0F-A462-F3060AF5EF4B}" type="slidenum">
              <a:rPr lang="en-GB" altLang="en-US" sz="1323">
                <a:latin typeface="Arial" panose="020B0604020202020204" pitchFamily="34" charset="0"/>
              </a:rPr>
              <a:pPr/>
              <a:t>31</a:t>
            </a:fld>
            <a:endParaRPr lang="en-GB" altLang="en-US" sz="1323">
              <a:latin typeface="Arial" panose="020B0604020202020204" pitchFamily="34" charset="0"/>
            </a:endParaRPr>
          </a:p>
        </p:txBody>
      </p:sp>
    </p:spTree>
    <p:extLst>
      <p:ext uri="{BB962C8B-B14F-4D97-AF65-F5344CB8AC3E}">
        <p14:creationId xmlns:p14="http://schemas.microsoft.com/office/powerpoint/2010/main" val="2499977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29-Jul-24</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32</a:t>
            </a:fld>
            <a:endParaRPr lang="en-US">
              <a:solidFill>
                <a:srgbClr val="FFFFFF"/>
              </a:solidFill>
            </a:endParaRPr>
          </a:p>
        </p:txBody>
      </p:sp>
    </p:spTree>
    <p:extLst>
      <p:ext uri="{BB962C8B-B14F-4D97-AF65-F5344CB8AC3E}">
        <p14:creationId xmlns:p14="http://schemas.microsoft.com/office/powerpoint/2010/main" val="1455156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7890" name="Picture 2" descr="http://image.slidesharecdn.com/professionalethics-120114101149-phpapp01/95/business-ethics-and-social-responsibility-3-728.jpg?cb=1327330939"/>
          <p:cNvPicPr>
            <a:picLocks noChangeAspect="1" noChangeArrowheads="1"/>
          </p:cNvPicPr>
          <p:nvPr/>
        </p:nvPicPr>
        <p:blipFill>
          <a:blip r:embed="rId2"/>
          <a:srcRect/>
          <a:stretch>
            <a:fillRect/>
          </a:stretch>
        </p:blipFill>
        <p:spPr bwMode="auto">
          <a:xfrm>
            <a:off x="623689" y="1113631"/>
            <a:ext cx="9711730" cy="5626761"/>
          </a:xfrm>
          <a:prstGeom prst="rect">
            <a:avLst/>
          </a:prstGeom>
          <a:noFill/>
        </p:spPr>
      </p:pic>
    </p:spTree>
    <p:extLst>
      <p:ext uri="{BB962C8B-B14F-4D97-AF65-F5344CB8AC3E}">
        <p14:creationId xmlns:p14="http://schemas.microsoft.com/office/powerpoint/2010/main" val="270661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9938" name="Picture 2" descr="http://image.slidesharecdn.com/professionalethics-120114101149-phpapp01/95/business-ethics-and-social-responsibility-6-728.jpg?cb=1327330939"/>
          <p:cNvPicPr>
            <a:picLocks noChangeAspect="1" noChangeArrowheads="1"/>
          </p:cNvPicPr>
          <p:nvPr/>
        </p:nvPicPr>
        <p:blipFill>
          <a:blip r:embed="rId2"/>
          <a:srcRect/>
          <a:stretch>
            <a:fillRect/>
          </a:stretch>
        </p:blipFill>
        <p:spPr bwMode="auto">
          <a:xfrm>
            <a:off x="697706" y="1113632"/>
            <a:ext cx="9444435" cy="5527674"/>
          </a:xfrm>
          <a:prstGeom prst="rect">
            <a:avLst/>
          </a:prstGeom>
          <a:noFill/>
        </p:spPr>
      </p:pic>
    </p:spTree>
    <p:extLst>
      <p:ext uri="{BB962C8B-B14F-4D97-AF65-F5344CB8AC3E}">
        <p14:creationId xmlns:p14="http://schemas.microsoft.com/office/powerpoint/2010/main" val="91904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8914" name="Picture 2" descr="http://image.slidesharecdn.com/professionalethics-120114101149-phpapp01/95/business-ethics-and-social-responsibility-4-728.jpg?cb=1327330939"/>
          <p:cNvPicPr>
            <a:picLocks noChangeAspect="1" noChangeArrowheads="1"/>
          </p:cNvPicPr>
          <p:nvPr/>
        </p:nvPicPr>
        <p:blipFill>
          <a:blip r:embed="rId2"/>
          <a:srcRect/>
          <a:stretch>
            <a:fillRect/>
          </a:stretch>
        </p:blipFill>
        <p:spPr bwMode="auto">
          <a:xfrm>
            <a:off x="545306" y="1113630"/>
            <a:ext cx="9622632" cy="5562601"/>
          </a:xfrm>
          <a:prstGeom prst="rect">
            <a:avLst/>
          </a:prstGeom>
          <a:noFill/>
        </p:spPr>
      </p:pic>
    </p:spTree>
    <p:extLst>
      <p:ext uri="{BB962C8B-B14F-4D97-AF65-F5344CB8AC3E}">
        <p14:creationId xmlns:p14="http://schemas.microsoft.com/office/powerpoint/2010/main" val="87829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0962" name="Picture 2" descr="http://image.slidesharecdn.com/professionalethics-120114101149-phpapp01/95/business-ethics-and-social-responsibility-7-728.jpg?cb=1327330939"/>
          <p:cNvPicPr>
            <a:picLocks noChangeAspect="1" noChangeArrowheads="1"/>
          </p:cNvPicPr>
          <p:nvPr/>
        </p:nvPicPr>
        <p:blipFill>
          <a:blip r:embed="rId2"/>
          <a:srcRect/>
          <a:stretch>
            <a:fillRect/>
          </a:stretch>
        </p:blipFill>
        <p:spPr bwMode="auto">
          <a:xfrm>
            <a:off x="240506" y="732631"/>
            <a:ext cx="10363200" cy="6436977"/>
          </a:xfrm>
          <a:prstGeom prst="rect">
            <a:avLst/>
          </a:prstGeom>
          <a:noFill/>
        </p:spPr>
      </p:pic>
    </p:spTree>
    <p:extLst>
      <p:ext uri="{BB962C8B-B14F-4D97-AF65-F5344CB8AC3E}">
        <p14:creationId xmlns:p14="http://schemas.microsoft.com/office/powerpoint/2010/main" val="425108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1986" name="Picture 2" descr="http://image.slidesharecdn.com/professionalethics-120114101149-phpapp01/95/business-ethics-and-social-responsibility-8-728.jpg?cb=1327330939"/>
          <p:cNvPicPr>
            <a:picLocks noChangeAspect="1" noChangeArrowheads="1"/>
          </p:cNvPicPr>
          <p:nvPr/>
        </p:nvPicPr>
        <p:blipFill>
          <a:blip r:embed="rId2"/>
          <a:srcRect/>
          <a:stretch>
            <a:fillRect/>
          </a:stretch>
        </p:blipFill>
        <p:spPr bwMode="auto">
          <a:xfrm>
            <a:off x="356394" y="1037431"/>
            <a:ext cx="9800829" cy="5704697"/>
          </a:xfrm>
          <a:prstGeom prst="rect">
            <a:avLst/>
          </a:prstGeom>
          <a:noFill/>
        </p:spPr>
      </p:pic>
    </p:spTree>
    <p:extLst>
      <p:ext uri="{BB962C8B-B14F-4D97-AF65-F5344CB8AC3E}">
        <p14:creationId xmlns:p14="http://schemas.microsoft.com/office/powerpoint/2010/main" val="184654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3010" name="Picture 2" descr="http://image.slidesharecdn.com/professionalethics-120114101149-phpapp01/95/business-ethics-and-social-responsibility-9-728.jpg?cb=1327330939"/>
          <p:cNvPicPr>
            <a:picLocks noChangeAspect="1" noChangeArrowheads="1"/>
          </p:cNvPicPr>
          <p:nvPr/>
        </p:nvPicPr>
        <p:blipFill>
          <a:blip r:embed="rId2"/>
          <a:srcRect/>
          <a:stretch>
            <a:fillRect/>
          </a:stretch>
        </p:blipFill>
        <p:spPr bwMode="auto">
          <a:xfrm>
            <a:off x="392906" y="1037431"/>
            <a:ext cx="9864483" cy="5620681"/>
          </a:xfrm>
          <a:prstGeom prst="rect">
            <a:avLst/>
          </a:prstGeom>
          <a:noFill/>
        </p:spPr>
      </p:pic>
    </p:spTree>
    <p:extLst>
      <p:ext uri="{BB962C8B-B14F-4D97-AF65-F5344CB8AC3E}">
        <p14:creationId xmlns:p14="http://schemas.microsoft.com/office/powerpoint/2010/main" val="30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5912</TotalTime>
  <Words>515</Words>
  <Application>Microsoft Office PowerPoint</Application>
  <PresentationFormat>Custom</PresentationFormat>
  <Paragraphs>77</Paragraphs>
  <Slides>32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MS PGothic</vt:lpstr>
      <vt:lpstr>Arial</vt:lpstr>
      <vt:lpstr>Calibri</vt:lpstr>
      <vt:lpstr>French Script MT</vt:lpstr>
      <vt:lpstr>Impact</vt:lpstr>
      <vt:lpstr>Wingdings</vt:lpstr>
      <vt:lpstr>Default Design</vt:lpstr>
      <vt:lpstr>PowerPoint Presentation</vt:lpstr>
      <vt:lpstr>Social responsibilities and Business Ethics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Whistle-blowing</vt:lpstr>
      <vt:lpstr>PowerPoint Presentation</vt:lpstr>
      <vt:lpstr>Business Ethics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Corporate governance </vt:lpstr>
      <vt:lpstr>Corporate governance defined?</vt:lpstr>
      <vt:lpstr>Corporate governance </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SASTRA</cp:lastModifiedBy>
  <cp:revision>574</cp:revision>
  <dcterms:created xsi:type="dcterms:W3CDTF">2015-02-25T10:23:39Z</dcterms:created>
  <dcterms:modified xsi:type="dcterms:W3CDTF">2024-07-30T05:00:35Z</dcterms:modified>
</cp:coreProperties>
</file>