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9"/>
  </p:notesMasterIdLst>
  <p:handoutMasterIdLst>
    <p:handoutMasterId r:id="rId20"/>
  </p:handoutMasterIdLst>
  <p:sldIdLst>
    <p:sldId id="281" r:id="rId2"/>
    <p:sldId id="282" r:id="rId3"/>
    <p:sldId id="285" r:id="rId4"/>
    <p:sldId id="293" r:id="rId5"/>
    <p:sldId id="296" r:id="rId6"/>
    <p:sldId id="297" r:id="rId7"/>
    <p:sldId id="298" r:id="rId8"/>
    <p:sldId id="286" r:id="rId9"/>
    <p:sldId id="287" r:id="rId10"/>
    <p:sldId id="294" r:id="rId11"/>
    <p:sldId id="288" r:id="rId12"/>
    <p:sldId id="289" r:id="rId13"/>
    <p:sldId id="290" r:id="rId14"/>
    <p:sldId id="291" r:id="rId15"/>
    <p:sldId id="295" r:id="rId16"/>
    <p:sldId id="299" r:id="rId17"/>
    <p:sldId id="292" r:id="rId18"/>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803" autoAdjust="0"/>
  </p:normalViewPr>
  <p:slideViewPr>
    <p:cSldViewPr>
      <p:cViewPr>
        <p:scale>
          <a:sx n="82" d="100"/>
          <a:sy n="82" d="100"/>
        </p:scale>
        <p:origin x="-1066" y="-58"/>
      </p:cViewPr>
      <p:guideLst>
        <p:guide orient="horz" pos="2160"/>
        <p:guide orient="horz" pos="2382"/>
        <p:guide pos="2880"/>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20-10-2020</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20-10-2020</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3E15DA6-6EFF-4B37-9CEF-EFDFE6C7AD8F}" type="slidenum">
              <a:rPr lang="en-US">
                <a:latin typeface="Arial" charset="0"/>
              </a:rPr>
              <a:pPr/>
              <a:t>5</a:t>
            </a:fld>
            <a:endParaRPr lang="en-US">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0DB222F-A3C3-4FD9-897D-B16C81F4FE12}" type="slidenum">
              <a:rPr lang="en-US">
                <a:latin typeface="Arial" charset="0"/>
              </a:rPr>
              <a:pPr/>
              <a:t>7</a:t>
            </a:fld>
            <a:endParaRPr lang="en-US">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20-Oct-20</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3689" y="420071"/>
            <a:ext cx="9444435" cy="773629"/>
          </a:xfrm>
          <a:prstGeom prst="rect">
            <a:avLst/>
          </a:prstGeom>
        </p:spPr>
        <p:txBody>
          <a:bodyPr lIns="104296" tIns="52148" rIns="104296" bIns="52148"/>
          <a:lstStyle/>
          <a:p>
            <a:r>
              <a:rPr lang="en-US" smtClean="0"/>
              <a:t>Click to edit Master title style</a:t>
            </a:r>
            <a:endParaRPr lang="en-IN"/>
          </a:p>
        </p:txBody>
      </p:sp>
      <p:sp>
        <p:nvSpPr>
          <p:cNvPr id="3" name="Footer Placeholder 2"/>
          <p:cNvSpPr>
            <a:spLocks noGrp="1"/>
          </p:cNvSpPr>
          <p:nvPr>
            <p:ph type="ftr" sz="quarter" idx="10"/>
          </p:nvPr>
        </p:nvSpPr>
        <p:spPr>
          <a:xfrm>
            <a:off x="0" y="6805137"/>
            <a:ext cx="6058694" cy="504084"/>
          </a:xfrm>
          <a:prstGeom prst="rect">
            <a:avLst/>
          </a:prstGeom>
        </p:spPr>
        <p:txBody>
          <a:bodyPr lIns="104296" tIns="52148" rIns="104296" bIns="52148"/>
          <a:lstStyle>
            <a:lvl1pPr algn="l">
              <a:defRPr smtClean="0"/>
            </a:lvl1pPr>
          </a:lstStyle>
          <a:p>
            <a:pPr>
              <a:defRPr/>
            </a:pPr>
            <a:r>
              <a:rPr lang="en-US" altLang="en-US"/>
              <a:t>Copyright © 2010 Pearson Education, Inc. Publishing as Prentice Hall</a:t>
            </a:r>
          </a:p>
          <a:p>
            <a:pPr>
              <a:defRPr/>
            </a:pPr>
            <a:endParaRPr lang="en-US"/>
          </a:p>
        </p:txBody>
      </p:sp>
      <p:sp>
        <p:nvSpPr>
          <p:cNvPr id="4" name="Slide Number Placeholder 3"/>
          <p:cNvSpPr>
            <a:spLocks noGrp="1"/>
          </p:cNvSpPr>
          <p:nvPr>
            <p:ph type="sldNum" sz="quarter" idx="11"/>
          </p:nvPr>
        </p:nvSpPr>
        <p:spPr/>
        <p:txBody>
          <a:bodyPr/>
          <a:lstStyle>
            <a:lvl1pPr>
              <a:defRPr smtClean="0"/>
            </a:lvl1pPr>
          </a:lstStyle>
          <a:p>
            <a:pPr>
              <a:defRPr/>
            </a:pPr>
            <a:r>
              <a:rPr lang="en-US"/>
              <a:t>1–</a:t>
            </a:r>
            <a:fld id="{26896439-8BC7-4F30-A2C7-0C5AC90FE6D4}" type="slidenum">
              <a:rPr lang="en-US"/>
              <a:pPr>
                <a:defRPr/>
              </a:pPr>
              <a:t>‹#›</a:t>
            </a:fld>
            <a:endParaRPr lang="en-US"/>
          </a:p>
        </p:txBody>
      </p:sp>
    </p:spTree>
    <p:extLst>
      <p:ext uri="{BB962C8B-B14F-4D97-AF65-F5344CB8AC3E}">
        <p14:creationId xmlns:p14="http://schemas.microsoft.com/office/powerpoint/2010/main" val="420617298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20-Oct-20</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r>
              <a:rPr lang="en-US" sz="2400" b="1" dirty="0" smtClean="0">
                <a:solidFill>
                  <a:srgbClr val="002060"/>
                </a:solidFill>
              </a:rPr>
              <a:t>MGT </a:t>
            </a:r>
            <a:r>
              <a:rPr lang="en-GB" sz="2400" b="1" dirty="0" smtClean="0">
                <a:solidFill>
                  <a:srgbClr val="002060"/>
                </a:solidFill>
              </a:rPr>
              <a:t>401  Foundations of Management &amp; Organizational Behaviour</a:t>
            </a:r>
            <a:endParaRPr lang="en-US" sz="2400" b="1" dirty="0" smtClean="0">
              <a:solidFill>
                <a:srgbClr val="002060"/>
              </a:solidFill>
            </a:endParaRPr>
          </a:p>
          <a:p>
            <a:pPr marL="0" indent="0">
              <a:buNone/>
            </a:pPr>
            <a:endParaRPr lang="en-US" b="1" dirty="0">
              <a:solidFill>
                <a:srgbClr val="C00000"/>
              </a:solidFill>
            </a:endParaRPr>
          </a:p>
          <a:p>
            <a:pPr marL="0" indent="0">
              <a:buNone/>
            </a:pPr>
            <a:r>
              <a:rPr lang="en-US" b="1" dirty="0" smtClean="0">
                <a:solidFill>
                  <a:srgbClr val="C00000"/>
                </a:solidFill>
              </a:rPr>
              <a:t>Topic: Management level</a:t>
            </a:r>
            <a:endParaRPr lang="en-US" b="1" dirty="0">
              <a:solidFill>
                <a:srgbClr val="002060"/>
              </a:solidFill>
            </a:endParaRPr>
          </a:p>
          <a:p>
            <a:pPr marL="0" indent="0" algn="ctr" eaLnBrk="1" hangingPunct="1">
              <a:buNone/>
              <a:defRPr/>
            </a:pPr>
            <a:r>
              <a:rPr lang="en-US" sz="2000" b="1" dirty="0">
                <a:solidFill>
                  <a:srgbClr val="002060"/>
                </a:solidFill>
              </a:rPr>
              <a:t>Dr. C. Vijaya Banu</a:t>
            </a:r>
          </a:p>
          <a:p>
            <a:pPr marL="0" indent="0" algn="ctr" eaLnBrk="1" hangingPunct="1">
              <a:buNone/>
              <a:defRPr/>
            </a:pPr>
            <a:r>
              <a:rPr lang="en-US" sz="2000" b="1" dirty="0">
                <a:solidFill>
                  <a:srgbClr val="002060"/>
                </a:solidFill>
              </a:rPr>
              <a:t>Associate Professor ,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 xmlns:a16="http://schemas.microsoft.com/office/drawing/2014/main" id="{76E78F1E-BCE3-4B91-B0B3-00747DFD291A}"/>
              </a:ext>
            </a:extLst>
          </p:cNvPr>
          <p:cNvSpPr>
            <a:spLocks noGrp="1"/>
          </p:cNvSpPr>
          <p:nvPr>
            <p:ph type="dt" sz="half" idx="10"/>
          </p:nvPr>
        </p:nvSpPr>
        <p:spPr>
          <a:xfrm>
            <a:off x="178198" y="7225206"/>
            <a:ext cx="1446790" cy="304052"/>
          </a:xfrm>
        </p:spPr>
        <p:txBody>
          <a:bodyPr/>
          <a:lstStyle/>
          <a:p>
            <a:pPr>
              <a:defRPr/>
            </a:pPr>
            <a:r>
              <a:rPr lang="en-US" dirty="0" smtClean="0">
                <a:solidFill>
                  <a:srgbClr val="FFFFFF"/>
                </a:solidFill>
              </a:rPr>
              <a:t>16-10-2020</a:t>
            </a:r>
            <a:endParaRPr lang="en-US" dirty="0">
              <a:solidFill>
                <a:srgbClr val="FFFFFF"/>
              </a:solidFill>
            </a:endParaRPr>
          </a:p>
        </p:txBody>
      </p:sp>
      <p:sp>
        <p:nvSpPr>
          <p:cNvPr id="5" name="Slide Number Placeholder 4">
            <a:extLst>
              <a:ext uri="{FF2B5EF4-FFF2-40B4-BE49-F238E27FC236}">
                <a16:creationId xmlns="" xmlns:a16="http://schemas.microsoft.com/office/drawing/2014/main"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28602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10</a:t>
            </a:fld>
            <a:endParaRPr lang="en-US">
              <a:solidFill>
                <a:srgbClr val="FFFFFF"/>
              </a:solidFill>
            </a:endParaRP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961231"/>
            <a:ext cx="5118417"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5333952" y="1037431"/>
            <a:ext cx="533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52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11</a:t>
            </a:fld>
            <a:endParaRPr lang="en-US">
              <a:solidFill>
                <a:srgbClr val="FFFFFF"/>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113631"/>
            <a:ext cx="1069181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0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12</a:t>
            </a:fld>
            <a:endParaRPr lang="en-US">
              <a:solidFill>
                <a:srgbClr val="FFFFFF"/>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 y="1037431"/>
            <a:ext cx="10689238" cy="520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75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13</a:t>
            </a:fld>
            <a:endParaRPr lang="en-US">
              <a:solidFill>
                <a:srgbClr val="FFFFFF"/>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60" y="1113631"/>
            <a:ext cx="10514045" cy="525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23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14</a:t>
            </a:fld>
            <a:endParaRPr lang="en-US">
              <a:solidFill>
                <a:srgbClr val="FFFFFF"/>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77" y="1113631"/>
            <a:ext cx="10658136" cy="525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0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15</a:t>
            </a:fld>
            <a:endParaRPr lang="en-US">
              <a:solidFill>
                <a:srgbClr val="FFFFFF"/>
              </a:solidFill>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306" y="1037431"/>
            <a:ext cx="10363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4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16</a:t>
            </a:fld>
            <a:endParaRPr lang="en-US">
              <a:solidFill>
                <a:srgbClr val="FFFFFF"/>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506" y="1428939"/>
            <a:ext cx="9525000" cy="4942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20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17</a:t>
            </a:fld>
            <a:endParaRPr lang="en-US">
              <a:solidFill>
                <a:srgbClr val="FFFFFF"/>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113631"/>
            <a:ext cx="10515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9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Levels of Management</a:t>
            </a:r>
          </a:p>
        </p:txBody>
      </p:sp>
      <p:sp>
        <p:nvSpPr>
          <p:cNvPr id="3" name="Content Placeholder 2"/>
          <p:cNvSpPr>
            <a:spLocks noGrp="1"/>
          </p:cNvSpPr>
          <p:nvPr>
            <p:ph idx="1"/>
          </p:nvPr>
        </p:nvSpPr>
        <p:spPr/>
        <p:txBody>
          <a:bodyPr/>
          <a:lstStyle/>
          <a:p>
            <a:r>
              <a:rPr lang="en-IN" sz="2000" dirty="0"/>
              <a:t>The term “Levels of Management’ refers to a line of </a:t>
            </a:r>
            <a:r>
              <a:rPr lang="en-IN" sz="2000" b="1" dirty="0">
                <a:solidFill>
                  <a:srgbClr val="FF0000"/>
                </a:solidFill>
              </a:rPr>
              <a:t>demarcation between various managerial positions in an organization. </a:t>
            </a:r>
            <a:endParaRPr lang="en-IN" sz="2000" b="1" dirty="0" smtClean="0">
              <a:solidFill>
                <a:srgbClr val="FF0000"/>
              </a:solidFill>
            </a:endParaRPr>
          </a:p>
          <a:p>
            <a:r>
              <a:rPr lang="en-IN" sz="2000" dirty="0" smtClean="0"/>
              <a:t> </a:t>
            </a:r>
            <a:r>
              <a:rPr lang="en-IN" sz="2000" dirty="0"/>
              <a:t>The number of levels in management increases when the size of the business and work force increases and vice versa. </a:t>
            </a:r>
            <a:endParaRPr lang="en-IN" sz="2000" dirty="0" smtClean="0"/>
          </a:p>
          <a:p>
            <a:r>
              <a:rPr lang="en-IN" sz="2000" dirty="0" smtClean="0"/>
              <a:t> </a:t>
            </a:r>
            <a:r>
              <a:rPr lang="en-IN" sz="2000" dirty="0"/>
              <a:t>The </a:t>
            </a:r>
            <a:r>
              <a:rPr lang="en-IN" sz="2000" b="1" dirty="0">
                <a:solidFill>
                  <a:srgbClr val="FF0000"/>
                </a:solidFill>
              </a:rPr>
              <a:t>level of management determines a </a:t>
            </a:r>
            <a:r>
              <a:rPr lang="en-IN" sz="2000" dirty="0"/>
              <a:t>chain of command, the amount of authority &amp; status enjoyed by any managerial position</a:t>
            </a:r>
            <a:r>
              <a:rPr lang="en-IN" sz="2000" dirty="0" smtClean="0"/>
              <a:t>.</a:t>
            </a:r>
          </a:p>
          <a:p>
            <a:r>
              <a:rPr lang="en-IN" sz="2000" dirty="0"/>
              <a:t> The levels of management can be classified in three broad categories: - </a:t>
            </a:r>
            <a:endParaRPr lang="en-IN" sz="2000" dirty="0" smtClean="0"/>
          </a:p>
          <a:p>
            <a:r>
              <a:rPr lang="en-IN" sz="2000" dirty="0" smtClean="0"/>
              <a:t> </a:t>
            </a:r>
            <a:r>
              <a:rPr lang="en-IN" sz="2000" b="1" dirty="0">
                <a:solidFill>
                  <a:srgbClr val="FF0000"/>
                </a:solidFill>
              </a:rPr>
              <a:t>Top level / Administrative level. </a:t>
            </a:r>
            <a:endParaRPr lang="en-IN" sz="2000" b="1" dirty="0" smtClean="0">
              <a:solidFill>
                <a:srgbClr val="FF0000"/>
              </a:solidFill>
            </a:endParaRPr>
          </a:p>
          <a:p>
            <a:r>
              <a:rPr lang="en-IN" sz="2000" b="1" dirty="0" smtClean="0">
                <a:solidFill>
                  <a:srgbClr val="FF0000"/>
                </a:solidFill>
              </a:rPr>
              <a:t> </a:t>
            </a:r>
            <a:r>
              <a:rPr lang="en-IN" sz="2000" b="1" dirty="0">
                <a:solidFill>
                  <a:srgbClr val="FF0000"/>
                </a:solidFill>
              </a:rPr>
              <a:t>Middle level management. </a:t>
            </a:r>
            <a:endParaRPr lang="en-IN" sz="2000" b="1" dirty="0" smtClean="0">
              <a:solidFill>
                <a:srgbClr val="FF0000"/>
              </a:solidFill>
            </a:endParaRPr>
          </a:p>
          <a:p>
            <a:r>
              <a:rPr lang="en-IN" sz="2000" b="1" dirty="0" smtClean="0">
                <a:solidFill>
                  <a:srgbClr val="FF0000"/>
                </a:solidFill>
              </a:rPr>
              <a:t> </a:t>
            </a:r>
            <a:r>
              <a:rPr lang="en-IN" sz="2000" b="1" dirty="0">
                <a:solidFill>
                  <a:srgbClr val="FF0000"/>
                </a:solidFill>
              </a:rPr>
              <a:t>Low level / Supervisory</a:t>
            </a:r>
            <a:r>
              <a:rPr lang="en-IN" sz="2000" dirty="0"/>
              <a: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60576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a:t>
            </a:fld>
            <a:endParaRPr lang="en-US">
              <a:solidFill>
                <a:srgbClr val="FFFFFF"/>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 y="1113631"/>
            <a:ext cx="10439400" cy="531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23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4</a:t>
            </a:fld>
            <a:endParaRPr lang="en-US">
              <a:solidFill>
                <a:srgbClr val="FFFFFF"/>
              </a:solidFill>
            </a:endParaRP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06" y="1037431"/>
            <a:ext cx="104394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26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pPr algn="ctr"/>
            <a:r>
              <a:rPr lang="en-US" altLang="en-US">
                <a:latin typeface="Arial" charset="0"/>
              </a:rPr>
              <a:t>Copyright © 2010 Pearson Education, Inc. Publishing as Prentice Hall</a:t>
            </a:r>
          </a:p>
          <a:p>
            <a:endParaRPr lang="en-US">
              <a:latin typeface="Arial" charset="0"/>
            </a:endParaRPr>
          </a:p>
        </p:txBody>
      </p:sp>
      <p:sp>
        <p:nvSpPr>
          <p:cNvPr id="21507" name="Slide Number Placeholder 4"/>
          <p:cNvSpPr>
            <a:spLocks noGrp="1"/>
          </p:cNvSpPr>
          <p:nvPr>
            <p:ph type="sldNum" sz="quarter" idx="4294967295"/>
          </p:nvPr>
        </p:nvSpPr>
        <p:spPr>
          <a:xfrm>
            <a:off x="7484269" y="6721123"/>
            <a:ext cx="2583855" cy="504084"/>
          </a:xfrm>
          <a:prstGeom prst="rect">
            <a:avLst/>
          </a:prstGeom>
          <a:noFill/>
        </p:spPr>
        <p:txBody>
          <a:bodyPr lIns="104296" tIns="52148" rIns="104296" bIns="52148"/>
          <a:lstStyle/>
          <a:p>
            <a:r>
              <a:rPr lang="en-US">
                <a:latin typeface="Arial" charset="0"/>
              </a:rPr>
              <a:t>1–</a:t>
            </a:r>
            <a:fld id="{D7B7F28D-84E6-4D4C-9D78-8988F457C144}" type="slidenum">
              <a:rPr lang="en-US">
                <a:latin typeface="Arial" charset="0"/>
              </a:rPr>
              <a:pPr/>
              <a:t>5</a:t>
            </a:fld>
            <a:endParaRPr lang="en-US">
              <a:latin typeface="Arial" charset="0"/>
            </a:endParaRPr>
          </a:p>
        </p:txBody>
      </p:sp>
      <p:sp>
        <p:nvSpPr>
          <p:cNvPr id="134146" name="Rectangle 2"/>
          <p:cNvSpPr>
            <a:spLocks noGrp="1" noChangeArrowheads="1"/>
          </p:cNvSpPr>
          <p:nvPr>
            <p:ph type="title"/>
          </p:nvPr>
        </p:nvSpPr>
        <p:spPr/>
        <p:txBody>
          <a:bodyPr/>
          <a:lstStyle/>
          <a:p>
            <a:pPr eaLnBrk="1" hangingPunct="1">
              <a:defRPr/>
            </a:pPr>
            <a:r>
              <a:rPr lang="en-US" smtClean="0"/>
              <a:t>Classifying Managers</a:t>
            </a:r>
          </a:p>
        </p:txBody>
      </p:sp>
      <p:sp>
        <p:nvSpPr>
          <p:cNvPr id="134147" name="Rectangle 3"/>
          <p:cNvSpPr>
            <a:spLocks noGrp="1" noChangeArrowheads="1"/>
          </p:cNvSpPr>
          <p:nvPr>
            <p:ph type="body" idx="1"/>
          </p:nvPr>
        </p:nvSpPr>
        <p:spPr/>
        <p:txBody>
          <a:bodyPr/>
          <a:lstStyle/>
          <a:p>
            <a:pPr eaLnBrk="1" hangingPunct="1">
              <a:defRPr/>
            </a:pPr>
            <a:r>
              <a:rPr lang="en-US" dirty="0" smtClean="0"/>
              <a:t>First-line Managers</a:t>
            </a:r>
          </a:p>
          <a:p>
            <a:pPr lvl="1" eaLnBrk="1" hangingPunct="1">
              <a:defRPr/>
            </a:pPr>
            <a:r>
              <a:rPr lang="en-US" dirty="0" smtClean="0"/>
              <a:t>Individuals </a:t>
            </a:r>
            <a:r>
              <a:rPr lang="en-US" b="1" dirty="0" smtClean="0">
                <a:solidFill>
                  <a:srgbClr val="FF0000"/>
                </a:solidFill>
              </a:rPr>
              <a:t>who manage the work of </a:t>
            </a:r>
            <a:r>
              <a:rPr lang="en-US" b="1" dirty="0" smtClean="0">
                <a:solidFill>
                  <a:srgbClr val="00B050"/>
                </a:solidFill>
              </a:rPr>
              <a:t>non-managerial </a:t>
            </a:r>
            <a:r>
              <a:rPr lang="en-US" b="1" dirty="0" smtClean="0">
                <a:solidFill>
                  <a:srgbClr val="FF0000"/>
                </a:solidFill>
              </a:rPr>
              <a:t>employees.</a:t>
            </a:r>
          </a:p>
          <a:p>
            <a:pPr eaLnBrk="1" hangingPunct="1">
              <a:defRPr/>
            </a:pPr>
            <a:r>
              <a:rPr lang="en-US" dirty="0" smtClean="0"/>
              <a:t>Middle Managers</a:t>
            </a:r>
          </a:p>
          <a:p>
            <a:pPr lvl="1" eaLnBrk="1" hangingPunct="1">
              <a:defRPr/>
            </a:pPr>
            <a:r>
              <a:rPr lang="en-US" dirty="0" smtClean="0"/>
              <a:t>Individuals who </a:t>
            </a:r>
            <a:r>
              <a:rPr lang="en-US" dirty="0" smtClean="0">
                <a:solidFill>
                  <a:srgbClr val="C00000"/>
                </a:solidFill>
              </a:rPr>
              <a:t>manage the work of first-line manage</a:t>
            </a:r>
            <a:r>
              <a:rPr lang="en-US" dirty="0" smtClean="0"/>
              <a:t>rs.</a:t>
            </a:r>
          </a:p>
          <a:p>
            <a:pPr eaLnBrk="1" hangingPunct="1">
              <a:defRPr/>
            </a:pPr>
            <a:r>
              <a:rPr lang="en-US" dirty="0" smtClean="0"/>
              <a:t>Top Managers</a:t>
            </a:r>
          </a:p>
          <a:p>
            <a:pPr lvl="1" eaLnBrk="1" hangingPunct="1">
              <a:defRPr/>
            </a:pPr>
            <a:r>
              <a:rPr lang="en-US" dirty="0" smtClean="0"/>
              <a:t>Individuals who are responsible for making </a:t>
            </a:r>
            <a:r>
              <a:rPr lang="en-US" dirty="0" smtClean="0">
                <a:solidFill>
                  <a:srgbClr val="C00000"/>
                </a:solidFill>
              </a:rPr>
              <a:t>organization-wide decisions</a:t>
            </a:r>
            <a:r>
              <a:rPr lang="en-US" dirty="0" smtClean="0"/>
              <a:t> and </a:t>
            </a:r>
            <a:r>
              <a:rPr lang="en-US" b="1" dirty="0" smtClean="0">
                <a:solidFill>
                  <a:srgbClr val="FF0000"/>
                </a:solidFill>
              </a:rPr>
              <a:t>establishing plans and goals </a:t>
            </a:r>
            <a:r>
              <a:rPr lang="en-US" dirty="0" smtClean="0"/>
              <a:t>that affect the entire organization.</a:t>
            </a:r>
          </a:p>
        </p:txBody>
      </p:sp>
    </p:spTree>
    <p:extLst>
      <p:ext uri="{BB962C8B-B14F-4D97-AF65-F5344CB8AC3E}">
        <p14:creationId xmlns:p14="http://schemas.microsoft.com/office/powerpoint/2010/main" val="115018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2785367" y="175391"/>
            <a:ext cx="6370539" cy="413091"/>
          </a:xfrm>
        </p:spPr>
        <p:txBody>
          <a:bodyPr/>
          <a:lstStyle/>
          <a:p>
            <a:pPr eaLnBrk="1" hangingPunct="1">
              <a:defRPr/>
            </a:pPr>
            <a:r>
              <a:rPr lang="en-US" sz="2000" dirty="0" smtClean="0"/>
              <a:t>How to classify managers in organizations?</a:t>
            </a:r>
            <a:endParaRPr lang="th-TH" sz="2000" dirty="0"/>
          </a:p>
        </p:txBody>
      </p:sp>
      <p:sp>
        <p:nvSpPr>
          <p:cNvPr id="3" name="ตัวยึดเนื้อหา 2"/>
          <p:cNvSpPr>
            <a:spLocks noGrp="1"/>
          </p:cNvSpPr>
          <p:nvPr>
            <p:ph idx="1"/>
          </p:nvPr>
        </p:nvSpPr>
        <p:spPr>
          <a:xfrm>
            <a:off x="623689" y="2016337"/>
            <a:ext cx="9474134" cy="4704786"/>
          </a:xfrm>
        </p:spPr>
        <p:txBody>
          <a:bodyPr>
            <a:normAutofit/>
          </a:bodyPr>
          <a:lstStyle/>
          <a:p>
            <a:pPr algn="ctr" eaLnBrk="1" hangingPunct="1">
              <a:buFontTx/>
              <a:buNone/>
              <a:defRPr/>
            </a:pPr>
            <a:r>
              <a:rPr lang="en-US" sz="2700" b="1" dirty="0">
                <a:solidFill>
                  <a:srgbClr val="FF0000"/>
                </a:solidFill>
              </a:rPr>
              <a:t>Traditional Pyramid Form of Management Level</a:t>
            </a:r>
            <a:endParaRPr lang="th-TH" sz="2700" b="1" dirty="0">
              <a:solidFill>
                <a:srgbClr val="FF0000"/>
              </a:solidFill>
            </a:endParaRPr>
          </a:p>
        </p:txBody>
      </p:sp>
      <p:grpSp>
        <p:nvGrpSpPr>
          <p:cNvPr id="22532" name="กลุ่ม 14"/>
          <p:cNvGrpSpPr>
            <a:grpSpLocks/>
          </p:cNvGrpSpPr>
          <p:nvPr/>
        </p:nvGrpSpPr>
        <p:grpSpPr bwMode="auto">
          <a:xfrm>
            <a:off x="545306" y="2835474"/>
            <a:ext cx="9611916" cy="4221705"/>
            <a:chOff x="2000232" y="2285992"/>
            <a:chExt cx="8215370" cy="3714776"/>
          </a:xfrm>
        </p:grpSpPr>
        <p:sp>
          <p:nvSpPr>
            <p:cNvPr id="4" name="สามเหลี่ยมหน้าจั่ว 3"/>
            <p:cNvSpPr/>
            <p:nvPr/>
          </p:nvSpPr>
          <p:spPr>
            <a:xfrm>
              <a:off x="2000232" y="2285992"/>
              <a:ext cx="4928833" cy="37147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h-TH" dirty="0"/>
            </a:p>
          </p:txBody>
        </p:sp>
        <p:sp>
          <p:nvSpPr>
            <p:cNvPr id="22540" name="TextBox 4"/>
            <p:cNvSpPr txBox="1">
              <a:spLocks noChangeArrowheads="1"/>
            </p:cNvSpPr>
            <p:nvPr/>
          </p:nvSpPr>
          <p:spPr bwMode="auto">
            <a:xfrm>
              <a:off x="5160003" y="2928934"/>
              <a:ext cx="4493866" cy="514557"/>
            </a:xfrm>
            <a:prstGeom prst="rect">
              <a:avLst/>
            </a:prstGeom>
            <a:noFill/>
            <a:ln w="9525">
              <a:noFill/>
              <a:miter lim="800000"/>
              <a:headEnd/>
              <a:tailEnd/>
            </a:ln>
          </p:spPr>
          <p:txBody>
            <a:bodyPr>
              <a:spAutoFit/>
            </a:bodyPr>
            <a:lstStyle/>
            <a:p>
              <a:pPr algn="ctr"/>
              <a:r>
                <a:rPr lang="en-US" sz="3200" b="1">
                  <a:solidFill>
                    <a:srgbClr val="FF0000"/>
                  </a:solidFill>
                </a:rPr>
                <a:t>Top  Managers</a:t>
              </a:r>
              <a:endParaRPr lang="th-TH" sz="3200" b="1">
                <a:solidFill>
                  <a:srgbClr val="FF0000"/>
                </a:solidFill>
              </a:endParaRPr>
            </a:p>
          </p:txBody>
        </p:sp>
        <p:sp>
          <p:nvSpPr>
            <p:cNvPr id="22541" name="TextBox 5"/>
            <p:cNvSpPr txBox="1">
              <a:spLocks noChangeArrowheads="1"/>
            </p:cNvSpPr>
            <p:nvPr/>
          </p:nvSpPr>
          <p:spPr bwMode="auto">
            <a:xfrm>
              <a:off x="5908980" y="4071942"/>
              <a:ext cx="3520803" cy="461665"/>
            </a:xfrm>
            <a:prstGeom prst="rect">
              <a:avLst/>
            </a:prstGeom>
            <a:noFill/>
            <a:ln w="9525">
              <a:noFill/>
              <a:miter lim="800000"/>
              <a:headEnd/>
              <a:tailEnd/>
            </a:ln>
          </p:spPr>
          <p:txBody>
            <a:bodyPr>
              <a:spAutoFit/>
            </a:bodyPr>
            <a:lstStyle/>
            <a:p>
              <a:pPr algn="ctr"/>
              <a:r>
                <a:rPr lang="en-US" sz="2700" b="1">
                  <a:solidFill>
                    <a:srgbClr val="FF0000"/>
                  </a:solidFill>
                </a:rPr>
                <a:t>Middle Managers</a:t>
              </a:r>
              <a:endParaRPr lang="th-TH" sz="2700" b="1">
                <a:solidFill>
                  <a:srgbClr val="FF0000"/>
                </a:solidFill>
              </a:endParaRPr>
            </a:p>
          </p:txBody>
        </p:sp>
        <p:sp>
          <p:nvSpPr>
            <p:cNvPr id="22542" name="TextBox 6"/>
            <p:cNvSpPr txBox="1">
              <a:spLocks noChangeArrowheads="1"/>
            </p:cNvSpPr>
            <p:nvPr/>
          </p:nvSpPr>
          <p:spPr bwMode="auto">
            <a:xfrm>
              <a:off x="6189847" y="4763168"/>
              <a:ext cx="3882879" cy="461665"/>
            </a:xfrm>
            <a:prstGeom prst="rect">
              <a:avLst/>
            </a:prstGeom>
            <a:noFill/>
            <a:ln w="9525">
              <a:noFill/>
              <a:miter lim="800000"/>
              <a:headEnd/>
              <a:tailEnd/>
            </a:ln>
          </p:spPr>
          <p:txBody>
            <a:bodyPr>
              <a:spAutoFit/>
            </a:bodyPr>
            <a:lstStyle/>
            <a:p>
              <a:pPr algn="ctr"/>
              <a:r>
                <a:rPr lang="en-US" sz="2700" b="1">
                  <a:solidFill>
                    <a:srgbClr val="FF0000"/>
                  </a:solidFill>
                </a:rPr>
                <a:t>First-Line Managers</a:t>
              </a:r>
              <a:endParaRPr lang="th-TH" sz="2700" b="1">
                <a:solidFill>
                  <a:srgbClr val="FF0000"/>
                </a:solidFill>
              </a:endParaRPr>
            </a:p>
          </p:txBody>
        </p:sp>
        <p:sp>
          <p:nvSpPr>
            <p:cNvPr id="22543" name="TextBox 7"/>
            <p:cNvSpPr txBox="1">
              <a:spLocks noChangeArrowheads="1"/>
            </p:cNvSpPr>
            <p:nvPr/>
          </p:nvSpPr>
          <p:spPr bwMode="auto">
            <a:xfrm>
              <a:off x="6845203" y="5143512"/>
              <a:ext cx="3370399" cy="704131"/>
            </a:xfrm>
            <a:prstGeom prst="rect">
              <a:avLst/>
            </a:prstGeom>
            <a:noFill/>
            <a:ln w="9525">
              <a:noFill/>
              <a:miter lim="800000"/>
              <a:headEnd/>
              <a:tailEnd/>
            </a:ln>
          </p:spPr>
          <p:txBody>
            <a:bodyPr>
              <a:spAutoFit/>
            </a:bodyPr>
            <a:lstStyle/>
            <a:p>
              <a:pPr algn="ctr"/>
              <a:r>
                <a:rPr lang="en-US" sz="2300" b="1">
                  <a:solidFill>
                    <a:srgbClr val="FF0000"/>
                  </a:solidFill>
                </a:rPr>
                <a:t>Non-Managerial </a:t>
              </a:r>
            </a:p>
            <a:p>
              <a:pPr algn="ctr"/>
              <a:r>
                <a:rPr lang="en-US" sz="2300" b="1">
                  <a:solidFill>
                    <a:srgbClr val="FF0000"/>
                  </a:solidFill>
                </a:rPr>
                <a:t>Employees</a:t>
              </a:r>
              <a:endParaRPr lang="th-TH" sz="2300" b="1">
                <a:solidFill>
                  <a:srgbClr val="FF0000"/>
                </a:solidFill>
              </a:endParaRPr>
            </a:p>
          </p:txBody>
        </p:sp>
        <p:cxnSp>
          <p:nvCxnSpPr>
            <p:cNvPr id="10" name="ตัวเชื่อมต่อตรง 9"/>
            <p:cNvCxnSpPr/>
            <p:nvPr/>
          </p:nvCxnSpPr>
          <p:spPr>
            <a:xfrm>
              <a:off x="3429925" y="3786072"/>
              <a:ext cx="2071397" cy="15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ตัวเชื่อมต่อตรง 10"/>
            <p:cNvCxnSpPr/>
            <p:nvPr/>
          </p:nvCxnSpPr>
          <p:spPr>
            <a:xfrm>
              <a:off x="2928655" y="4499149"/>
              <a:ext cx="2999819" cy="1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ตัวเชื่อมต่อตรง 12"/>
            <p:cNvCxnSpPr/>
            <p:nvPr/>
          </p:nvCxnSpPr>
          <p:spPr>
            <a:xfrm>
              <a:off x="2571720" y="5213766"/>
              <a:ext cx="3785857" cy="1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4" idx="0"/>
          </p:cNvCxnSpPr>
          <p:nvPr/>
        </p:nvCxnSpPr>
        <p:spPr>
          <a:xfrm>
            <a:off x="3428653" y="2835474"/>
            <a:ext cx="1249016" cy="4095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0"/>
          </p:cNvCxnSpPr>
          <p:nvPr/>
        </p:nvCxnSpPr>
        <p:spPr>
          <a:xfrm>
            <a:off x="3428653" y="2835474"/>
            <a:ext cx="2251372" cy="4095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0"/>
          </p:cNvCxnSpPr>
          <p:nvPr/>
        </p:nvCxnSpPr>
        <p:spPr>
          <a:xfrm>
            <a:off x="3428653" y="2835474"/>
            <a:ext cx="79599" cy="4095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 idx="0"/>
          </p:cNvCxnSpPr>
          <p:nvPr/>
        </p:nvCxnSpPr>
        <p:spPr>
          <a:xfrm>
            <a:off x="3428653" y="2835474"/>
            <a:ext cx="3379952" cy="40956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37" name="TextBox 24"/>
          <p:cNvSpPr txBox="1">
            <a:spLocks noChangeArrowheads="1"/>
          </p:cNvSpPr>
          <p:nvPr/>
        </p:nvSpPr>
        <p:spPr bwMode="auto">
          <a:xfrm>
            <a:off x="250590" y="6848895"/>
            <a:ext cx="1921185" cy="751645"/>
          </a:xfrm>
          <a:prstGeom prst="rect">
            <a:avLst/>
          </a:prstGeom>
          <a:noFill/>
          <a:ln w="9525">
            <a:noFill/>
            <a:miter lim="800000"/>
            <a:headEnd/>
            <a:tailEnd/>
          </a:ln>
        </p:spPr>
        <p:txBody>
          <a:bodyPr lIns="104296" tIns="52148" rIns="104296" bIns="52148">
            <a:spAutoFit/>
          </a:bodyPr>
          <a:lstStyle/>
          <a:p>
            <a:r>
              <a:rPr lang="en-US" b="1" dirty="0">
                <a:solidFill>
                  <a:srgbClr val="FF0000"/>
                </a:solidFill>
              </a:rPr>
              <a:t>Functional Areas</a:t>
            </a:r>
          </a:p>
        </p:txBody>
      </p:sp>
      <p:sp>
        <p:nvSpPr>
          <p:cNvPr id="22538" name="TextBox 25"/>
          <p:cNvSpPr txBox="1">
            <a:spLocks noChangeArrowheads="1"/>
          </p:cNvSpPr>
          <p:nvPr/>
        </p:nvSpPr>
        <p:spPr bwMode="auto">
          <a:xfrm>
            <a:off x="2138363" y="6906654"/>
            <a:ext cx="5256808" cy="351536"/>
          </a:xfrm>
          <a:prstGeom prst="rect">
            <a:avLst/>
          </a:prstGeom>
          <a:noFill/>
          <a:ln w="9525">
            <a:noFill/>
            <a:miter lim="800000"/>
            <a:headEnd/>
            <a:tailEnd/>
          </a:ln>
        </p:spPr>
        <p:txBody>
          <a:bodyPr lIns="104296" tIns="52148" rIns="104296" bIns="52148">
            <a:spAutoFit/>
          </a:bodyPr>
          <a:lstStyle/>
          <a:p>
            <a:r>
              <a:rPr lang="en-US" sz="1600" b="1" dirty="0">
                <a:solidFill>
                  <a:srgbClr val="FF0000"/>
                </a:solidFill>
              </a:rPr>
              <a:t>R&amp;D          Marketing   Finance   Production        HR</a:t>
            </a:r>
          </a:p>
        </p:txBody>
      </p:sp>
    </p:spTree>
    <p:extLst>
      <p:ext uri="{BB962C8B-B14F-4D97-AF65-F5344CB8AC3E}">
        <p14:creationId xmlns:p14="http://schemas.microsoft.com/office/powerpoint/2010/main" val="328360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pPr algn="ctr"/>
            <a:r>
              <a:rPr lang="en-US" altLang="en-US">
                <a:latin typeface="Arial" charset="0"/>
              </a:rPr>
              <a:t>Copyright © 2010 Pearson Education, Inc. Publishing as Prentice Hall</a:t>
            </a:r>
          </a:p>
          <a:p>
            <a:endParaRPr lang="en-US">
              <a:latin typeface="Arial" charset="0"/>
            </a:endParaRPr>
          </a:p>
        </p:txBody>
      </p:sp>
      <p:sp>
        <p:nvSpPr>
          <p:cNvPr id="23555" name="Slide Number Placeholder 3"/>
          <p:cNvSpPr>
            <a:spLocks noGrp="1"/>
          </p:cNvSpPr>
          <p:nvPr>
            <p:ph type="sldNum" sz="quarter" idx="11"/>
          </p:nvPr>
        </p:nvSpPr>
        <p:spPr>
          <a:noFill/>
        </p:spPr>
        <p:txBody>
          <a:bodyPr/>
          <a:lstStyle/>
          <a:p>
            <a:r>
              <a:rPr lang="en-US">
                <a:latin typeface="Arial" charset="0"/>
              </a:rPr>
              <a:t>1–</a:t>
            </a:r>
            <a:fld id="{669C45B8-F6F7-4809-9788-8AFECB614DC2}" type="slidenum">
              <a:rPr lang="en-US">
                <a:latin typeface="Arial" charset="0"/>
              </a:rPr>
              <a:pPr/>
              <a:t>7</a:t>
            </a:fld>
            <a:endParaRPr lang="en-US">
              <a:latin typeface="Arial" charset="0"/>
            </a:endParaRPr>
          </a:p>
        </p:txBody>
      </p:sp>
      <p:sp>
        <p:nvSpPr>
          <p:cNvPr id="13354" name="Rectangle 42"/>
          <p:cNvSpPr>
            <a:spLocks noGrp="1" noChangeArrowheads="1"/>
          </p:cNvSpPr>
          <p:nvPr>
            <p:ph type="title"/>
          </p:nvPr>
        </p:nvSpPr>
        <p:spPr>
          <a:xfrm>
            <a:off x="623689" y="0"/>
            <a:ext cx="9444435" cy="1186698"/>
          </a:xfrm>
        </p:spPr>
        <p:txBody>
          <a:bodyPr/>
          <a:lstStyle/>
          <a:p>
            <a:pPr marL="1569880" indent="-1569880" eaLnBrk="1" hangingPunct="1">
              <a:defRPr/>
            </a:pPr>
            <a:r>
              <a:rPr lang="en-US" sz="2700" dirty="0"/>
              <a:t>	Managerial Levels</a:t>
            </a:r>
          </a:p>
        </p:txBody>
      </p:sp>
      <p:sp>
        <p:nvSpPr>
          <p:cNvPr id="23557" name="Line 45"/>
          <p:cNvSpPr>
            <a:spLocks noChangeShapeType="1"/>
          </p:cNvSpPr>
          <p:nvPr/>
        </p:nvSpPr>
        <p:spPr bwMode="auto">
          <a:xfrm>
            <a:off x="712788" y="1176196"/>
            <a:ext cx="9266238" cy="0"/>
          </a:xfrm>
          <a:prstGeom prst="line">
            <a:avLst/>
          </a:prstGeom>
          <a:noFill/>
          <a:ln w="19050">
            <a:solidFill>
              <a:srgbClr val="996633"/>
            </a:solidFill>
            <a:round/>
            <a:headEnd/>
            <a:tailEnd/>
          </a:ln>
        </p:spPr>
        <p:txBody>
          <a:bodyPr wrap="none" lIns="104296" tIns="52148" rIns="104296" bIns="52148"/>
          <a:lstStyle/>
          <a:p>
            <a:endParaRPr lang="en-IN"/>
          </a:p>
        </p:txBody>
      </p:sp>
      <p:sp>
        <p:nvSpPr>
          <p:cNvPr id="23558" name="Line 46"/>
          <p:cNvSpPr>
            <a:spLocks noChangeShapeType="1"/>
          </p:cNvSpPr>
          <p:nvPr/>
        </p:nvSpPr>
        <p:spPr bwMode="auto">
          <a:xfrm>
            <a:off x="712788" y="623104"/>
            <a:ext cx="9266238" cy="0"/>
          </a:xfrm>
          <a:prstGeom prst="line">
            <a:avLst/>
          </a:prstGeom>
          <a:noFill/>
          <a:ln w="19050">
            <a:solidFill>
              <a:srgbClr val="996633"/>
            </a:solidFill>
            <a:round/>
            <a:headEnd/>
            <a:tailEnd/>
          </a:ln>
        </p:spPr>
        <p:txBody>
          <a:bodyPr wrap="none" lIns="104296" tIns="52148" rIns="104296" bIns="52148"/>
          <a:lstStyle/>
          <a:p>
            <a:endParaRPr lang="en-IN"/>
          </a:p>
        </p:txBody>
      </p:sp>
      <p:pic>
        <p:nvPicPr>
          <p:cNvPr id="13359" name="Picture 47"/>
          <p:cNvPicPr>
            <a:picLocks noChangeAspect="1" noChangeArrowheads="1"/>
          </p:cNvPicPr>
          <p:nvPr/>
        </p:nvPicPr>
        <p:blipFill>
          <a:blip r:embed="rId3"/>
          <a:srcRect/>
          <a:stretch>
            <a:fillRect/>
          </a:stretch>
        </p:blipFill>
        <p:spPr bwMode="auto">
          <a:xfrm>
            <a:off x="1035770" y="1984832"/>
            <a:ext cx="8620274" cy="3591600"/>
          </a:xfrm>
          <a:prstGeom prst="rect">
            <a:avLst/>
          </a:prstGeom>
          <a:noFill/>
          <a:ln w="9525">
            <a:noFill/>
            <a:miter lim="800000"/>
            <a:headEnd/>
            <a:tailEnd/>
          </a:ln>
        </p:spPr>
      </p:pic>
    </p:spTree>
    <p:extLst>
      <p:ext uri="{BB962C8B-B14F-4D97-AF65-F5344CB8AC3E}">
        <p14:creationId xmlns:p14="http://schemas.microsoft.com/office/powerpoint/2010/main" val="27158596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3359"/>
                                        </p:tgtEl>
                                        <p:attrNameLst>
                                          <p:attrName>style.visibility</p:attrName>
                                        </p:attrNameLst>
                                      </p:cBhvr>
                                      <p:to>
                                        <p:strVal val="visible"/>
                                      </p:to>
                                    </p:set>
                                    <p:animEffect transition="in" filter="wipe(down)">
                                      <p:cBhvr>
                                        <p:cTn id="7"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nSpc>
                <a:spcPct val="150000"/>
              </a:lnSpc>
            </a:pPr>
            <a:r>
              <a:rPr lang="en-IN" sz="1800" b="1" dirty="0">
                <a:solidFill>
                  <a:srgbClr val="C00000"/>
                </a:solidFill>
              </a:rPr>
              <a:t>Top management </a:t>
            </a:r>
            <a:r>
              <a:rPr lang="en-IN" sz="1800" dirty="0"/>
              <a:t>lays down the </a:t>
            </a:r>
            <a:r>
              <a:rPr lang="en-IN" sz="1800" dirty="0">
                <a:solidFill>
                  <a:srgbClr val="FF0000"/>
                </a:solidFill>
              </a:rPr>
              <a:t>objectives and broad policies of the enterprise</a:t>
            </a:r>
            <a:r>
              <a:rPr lang="en-IN" sz="1800" dirty="0"/>
              <a:t>. ◦ It issues necessary instructions for preparation of department budgets, procedures, schedules etc. ◦ It </a:t>
            </a:r>
            <a:r>
              <a:rPr lang="en-IN" sz="1800" b="1" dirty="0">
                <a:solidFill>
                  <a:srgbClr val="FF0000"/>
                </a:solidFill>
              </a:rPr>
              <a:t>prepares strategic plans &amp; policies for </a:t>
            </a:r>
            <a:r>
              <a:rPr lang="en-IN" sz="1800" dirty="0"/>
              <a:t>the enterprise. ◦ It appoints the executive for middle level i.e. departmental </a:t>
            </a:r>
            <a:r>
              <a:rPr lang="en-IN" sz="1800" dirty="0" smtClean="0"/>
              <a:t>managers</a:t>
            </a:r>
          </a:p>
          <a:p>
            <a:pPr lvl="1">
              <a:lnSpc>
                <a:spcPct val="150000"/>
              </a:lnSpc>
            </a:pPr>
            <a:r>
              <a:rPr lang="en-IN" sz="1800" dirty="0"/>
              <a:t>The branch managers and departmental managers constitute </a:t>
            </a:r>
            <a:r>
              <a:rPr lang="en-IN" sz="1800" b="1" dirty="0">
                <a:solidFill>
                  <a:srgbClr val="C00000"/>
                </a:solidFill>
              </a:rPr>
              <a:t>middle level. </a:t>
            </a:r>
            <a:r>
              <a:rPr lang="en-IN" sz="1800" dirty="0"/>
              <a:t>They are responsible to the top management for the functioning of their department. They devote more time to organizational and directional functions. In small organization, there is only one layer of middle level of management but in big enterprises, there may be senior and junior middle level management</a:t>
            </a:r>
            <a:r>
              <a:rPr lang="en-IN" sz="1800" dirty="0" smtClean="0"/>
              <a:t>.</a:t>
            </a:r>
          </a:p>
          <a:p>
            <a:pPr lvl="1">
              <a:lnSpc>
                <a:spcPct val="150000"/>
              </a:lnSpc>
            </a:pPr>
            <a:r>
              <a:rPr lang="en-IN" sz="1800" b="1" dirty="0">
                <a:solidFill>
                  <a:srgbClr val="C00000"/>
                </a:solidFill>
              </a:rPr>
              <a:t>Lower level </a:t>
            </a:r>
            <a:r>
              <a:rPr lang="en-IN" sz="1800" dirty="0"/>
              <a:t>is also known as supervisory / operative level of management. It consists of supervisors, foreman, section officers, superintendent etc. According to R.C. Davis, “Supervisory management refers to those executives whose work has to be largely with personal oversight and direction of operative employees”. In other words, they are concerned with direction and controlling function of management.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301832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Management Functions </a:t>
            </a:r>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20-Oct-20</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9</a:t>
            </a:fld>
            <a:endParaRPr lang="en-US">
              <a:solidFill>
                <a:srgbClr val="FFFFFF"/>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7431"/>
            <a:ext cx="10488196"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9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4500</TotalTime>
  <Words>417</Words>
  <Application>Microsoft Office PowerPoint</Application>
  <PresentationFormat>Custom</PresentationFormat>
  <Paragraphs>72</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Levels of Management</vt:lpstr>
      <vt:lpstr>PowerPoint Presentation</vt:lpstr>
      <vt:lpstr>PowerPoint Presentation</vt:lpstr>
      <vt:lpstr>Classifying Managers</vt:lpstr>
      <vt:lpstr>How to classify managers in organizations?</vt:lpstr>
      <vt:lpstr> Managerial Levels</vt:lpstr>
      <vt:lpstr>PowerPoint Presentation</vt:lpstr>
      <vt:lpstr>Management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Windows User</cp:lastModifiedBy>
  <cp:revision>572</cp:revision>
  <dcterms:created xsi:type="dcterms:W3CDTF">2015-02-25T10:23:39Z</dcterms:created>
  <dcterms:modified xsi:type="dcterms:W3CDTF">2020-10-20T06:32:26Z</dcterms:modified>
</cp:coreProperties>
</file>