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33"/>
  </p:notesMasterIdLst>
  <p:handoutMasterIdLst>
    <p:handoutMasterId r:id="rId34"/>
  </p:handoutMasterIdLst>
  <p:sldIdLst>
    <p:sldId id="281" r:id="rId2"/>
    <p:sldId id="312" r:id="rId3"/>
    <p:sldId id="286" r:id="rId4"/>
    <p:sldId id="288" r:id="rId5"/>
    <p:sldId id="313" r:id="rId6"/>
    <p:sldId id="311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1" r:id="rId15"/>
    <p:sldId id="309" r:id="rId16"/>
    <p:sldId id="310" r:id="rId17"/>
    <p:sldId id="303" r:id="rId18"/>
    <p:sldId id="304" r:id="rId19"/>
    <p:sldId id="282" r:id="rId20"/>
    <p:sldId id="314" r:id="rId21"/>
    <p:sldId id="318" r:id="rId22"/>
    <p:sldId id="316" r:id="rId23"/>
    <p:sldId id="317" r:id="rId24"/>
    <p:sldId id="319" r:id="rId25"/>
    <p:sldId id="321" r:id="rId26"/>
    <p:sldId id="322" r:id="rId27"/>
    <p:sldId id="323" r:id="rId28"/>
    <p:sldId id="324" r:id="rId29"/>
    <p:sldId id="325" r:id="rId30"/>
    <p:sldId id="326" r:id="rId31"/>
    <p:sldId id="327" r:id="rId32"/>
  </p:sldIdLst>
  <p:sldSz cx="10691813" cy="7561263"/>
  <p:notesSz cx="7315200" cy="9601200"/>
  <p:defaultTextStyle>
    <a:defPPr>
      <a:defRPr lang="en-US"/>
    </a:defPPr>
    <a:lvl1pPr marL="0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382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803" autoAdjust="0"/>
  </p:normalViewPr>
  <p:slideViewPr>
    <p:cSldViewPr>
      <p:cViewPr varScale="1">
        <p:scale>
          <a:sx n="58" d="100"/>
          <a:sy n="58" d="100"/>
        </p:scale>
        <p:origin x="1464" y="42"/>
      </p:cViewPr>
      <p:guideLst>
        <p:guide orient="horz" pos="2160"/>
        <p:guide pos="2880"/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2784" y="4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5CBAC3D-EBEE-4820-8663-E793D90DB177}" type="datetimeFigureOut">
              <a:rPr lang="en-IN" smtClean="0"/>
              <a:pPr/>
              <a:t>16-08-2023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5BE38153-F5C3-43E9-B1B3-6820974F76F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7520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5B566A5-67C5-4E3E-9C6E-79469278F95F}" type="datetimeFigureOut">
              <a:rPr lang="en-IN" smtClean="0"/>
              <a:pPr/>
              <a:t>16-08-2023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2838" y="720725"/>
            <a:ext cx="5089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9FD433C-C65C-4D37-94B3-5A547A2C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978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8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965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447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92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412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894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376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859" algn="l" defTabSz="104296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7B3B19-75C7-44E8-A16F-E8E582F1B80C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8D0481-AA4D-44DA-9985-5E90377EBFD5}" type="slidenum">
              <a:rPr lang="en-US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59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A8EE8A-3659-4DFF-8AF9-22F00D6B0DDC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4093E-D953-4CC8-A190-C9D2F4A64B66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ChangeArrowheads="1"/>
          </p:cNvSpPr>
          <p:nvPr userDrawn="1"/>
        </p:nvSpPr>
        <p:spPr bwMode="auto">
          <a:xfrm>
            <a:off x="0" y="6931158"/>
            <a:ext cx="10691813" cy="672112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356394" y="2211181"/>
            <a:ext cx="9979025" cy="2936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296" tIns="52148" rIns="104296" bIns="52148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Template for Preparing Presentation</a:t>
            </a:r>
          </a:p>
          <a:p>
            <a:pPr algn="ctr" eaLnBrk="0" fontAlgn="base" hangingPunct="0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4100" b="1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Session 2</a:t>
            </a:r>
            <a:endParaRPr lang="en-US" sz="2700" b="0" i="0" kern="1200" baseline="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sz="2700" b="0" i="0" kern="1200" baseline="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SASTRA University</a:t>
            </a:r>
          </a:p>
        </p:txBody>
      </p:sp>
      <p:sp>
        <p:nvSpPr>
          <p:cNvPr id="7" name="Text Box 18"/>
          <p:cNvSpPr txBox="1">
            <a:spLocks noChangeArrowheads="1"/>
          </p:cNvSpPr>
          <p:nvPr userDrawn="1"/>
        </p:nvSpPr>
        <p:spPr bwMode="auto">
          <a:xfrm>
            <a:off x="2791751" y="7043177"/>
            <a:ext cx="5078611" cy="52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7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  <p:extLst>
      <p:ext uri="{BB962C8B-B14F-4D97-AF65-F5344CB8AC3E}">
        <p14:creationId xmlns:p14="http://schemas.microsoft.com/office/powerpoint/2010/main" val="79875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367" y="175391"/>
            <a:ext cx="637053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197" y="1092183"/>
            <a:ext cx="10335419" cy="5838975"/>
          </a:xfrm>
        </p:spPr>
        <p:txBody>
          <a:bodyPr/>
          <a:lstStyle>
            <a:lvl1pPr>
              <a:lnSpc>
                <a:spcPts val="3600"/>
              </a:lnSpc>
              <a:spcBef>
                <a:spcPts val="0"/>
              </a:spcBef>
              <a:defRPr/>
            </a:lvl1pPr>
            <a:lvl2pPr>
              <a:lnSpc>
                <a:spcPts val="3600"/>
              </a:lnSpc>
              <a:spcBef>
                <a:spcPts val="0"/>
              </a:spcBef>
              <a:defRPr/>
            </a:lvl2pPr>
            <a:lvl3pPr>
              <a:lnSpc>
                <a:spcPts val="3600"/>
              </a:lnSpc>
              <a:spcBef>
                <a:spcPts val="0"/>
              </a:spcBef>
              <a:defRPr/>
            </a:lvl3pPr>
            <a:lvl4pPr>
              <a:lnSpc>
                <a:spcPts val="3600"/>
              </a:lnSpc>
              <a:spcBef>
                <a:spcPts val="0"/>
              </a:spcBef>
              <a:defRPr/>
            </a:lvl4pPr>
            <a:lvl5pPr>
              <a:lnSpc>
                <a:spcPts val="36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199412" y="7225205"/>
            <a:ext cx="1425575" cy="30405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04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87" y="130226"/>
            <a:ext cx="6036419" cy="597757"/>
          </a:xfrm>
          <a:prstGeom prst="rect">
            <a:avLst/>
          </a:prstGeom>
        </p:spPr>
        <p:txBody>
          <a:bodyPr lIns="104296" tIns="52148" rIns="104296" bIns="52148">
            <a:sp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3345" y="7225205"/>
            <a:ext cx="1521071" cy="273047"/>
          </a:xfrm>
        </p:spPr>
        <p:txBody>
          <a:bodyPr/>
          <a:lstStyle/>
          <a:p>
            <a:pPr>
              <a:defRPr/>
            </a:pPr>
            <a:fld id="{895465C8-0E71-406C-9EDF-6DC9EB482070}" type="datetime5">
              <a:rPr lang="en-IN" sz="1400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61748" y="1061161"/>
            <a:ext cx="5051250" cy="59960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5435005" y="1054700"/>
            <a:ext cx="5051250" cy="6002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6022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0" y="6805137"/>
            <a:ext cx="6058694" cy="504084"/>
          </a:xfrm>
          <a:prstGeom prst="rect">
            <a:avLst/>
          </a:prstGeom>
        </p:spPr>
        <p:txBody>
          <a:bodyPr lIns="104296" tIns="52148" rIns="104296" bIns="52148"/>
          <a:lstStyle>
            <a:lvl1pPr algn="l">
              <a:defRPr smtClean="0"/>
            </a:lvl1pPr>
          </a:lstStyle>
          <a:p>
            <a:pPr>
              <a:defRPr/>
            </a:pPr>
            <a:r>
              <a:rPr lang="en-US" altLang="en-US"/>
              <a:t>Copyright © 2010 Pearson Education, Inc. Publishing as Prentice Hall</a:t>
            </a:r>
          </a:p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1–</a:t>
            </a:r>
            <a:fld id="{F2E11DB1-91BE-40BB-B149-AFD2CA2C7D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2795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>
            <a:off x="0" y="7144692"/>
            <a:ext cx="10691813" cy="462077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8197" y="1050176"/>
            <a:ext cx="10335419" cy="583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auto">
          <a:xfrm>
            <a:off x="0" y="911213"/>
            <a:ext cx="10691813" cy="132386"/>
          </a:xfrm>
          <a:prstGeom prst="rect">
            <a:avLst/>
          </a:prstGeom>
          <a:solidFill>
            <a:srgbClr val="26267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4296" tIns="52148" rIns="104296" bIns="52148" anchor="ctr"/>
          <a:lstStyle/>
          <a:p>
            <a:pPr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550" y="7204203"/>
            <a:ext cx="1521071" cy="357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D173934C-5A8E-4307-8577-739A068507F4}" type="datetime5">
              <a:rPr lang="en-IN" sz="1400" smtClean="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16-Aug-23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1040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74311" y="7225206"/>
            <a:ext cx="2494756" cy="311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4296" tIns="52148" rIns="104296" bIns="52148" numCol="1" anchor="t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2A66A362-4403-4718-B072-B01303837876}" type="slidenum">
              <a:rPr lang="en-US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7" b="8028"/>
          <a:stretch/>
        </p:blipFill>
        <p:spPr bwMode="auto">
          <a:xfrm>
            <a:off x="0" y="83297"/>
            <a:ext cx="2834179" cy="80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2791751" y="7130629"/>
            <a:ext cx="5078611" cy="536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4296" tIns="52148" rIns="104296" bIns="5214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FFFFFF"/>
                </a:solidFill>
                <a:latin typeface="French Script MT" pitchFamily="66" charset="0"/>
              </a:rPr>
              <a:t>Progress Through Quality Education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</a:defRPr>
      </a:lvl5pPr>
      <a:lvl6pPr marL="521482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1042965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564447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2085929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91112" indent="-391112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47409" indent="-325926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 sz="2700">
          <a:solidFill>
            <a:srgbClr val="000097"/>
          </a:solidFill>
          <a:latin typeface="+mn-lt"/>
        </a:defRPr>
      </a:lvl2pPr>
      <a:lvl3pPr marL="1303706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Wingdings" pitchFamily="2" charset="2"/>
        <a:buChar char="ü"/>
        <a:defRPr sz="2300">
          <a:solidFill>
            <a:schemeClr val="tx1"/>
          </a:solidFill>
          <a:latin typeface="+mn-lt"/>
        </a:defRPr>
      </a:lvl3pPr>
      <a:lvl4pPr marL="1825188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chemeClr val="tx1"/>
        </a:buClr>
        <a:buFont typeface="Arial" charset="0"/>
        <a:buChar char="–"/>
        <a:defRPr>
          <a:solidFill>
            <a:srgbClr val="000097"/>
          </a:solidFill>
          <a:latin typeface="+mn-lt"/>
        </a:defRPr>
      </a:lvl4pPr>
      <a:lvl5pPr marL="2346670" indent="-260741" algn="l" rtl="0" eaLnBrk="0" fontAlgn="base" hangingPunct="0">
        <a:lnSpc>
          <a:spcPts val="4400"/>
        </a:lnSpc>
        <a:spcBef>
          <a:spcPts val="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5pPr>
      <a:lvl6pPr marL="2868153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6pPr>
      <a:lvl7pPr marL="3389635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7pPr>
      <a:lvl8pPr marL="3911117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8pPr>
      <a:lvl9pPr marL="4432600" indent="-260741" algn="l" rtl="0" fontAlgn="base">
        <a:spcBef>
          <a:spcPct val="20000"/>
        </a:spcBef>
        <a:spcAft>
          <a:spcPct val="0"/>
        </a:spcAft>
        <a:buClr>
          <a:srgbClr val="000097"/>
        </a:buClr>
        <a:buFont typeface="Arial" charset="0"/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8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965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447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92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412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894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376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859" algn="l" defTabSz="1042965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96D8-C2D3-4777-B48F-C78F8EAE2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32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Topic: Key managerial roles and skills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Dr. C. Vijaya Banu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 smtClean="0">
                <a:solidFill>
                  <a:srgbClr val="002060"/>
                </a:solidFill>
              </a:rPr>
              <a:t>Professor </a:t>
            </a:r>
            <a:r>
              <a:rPr lang="en-US" sz="2000" b="1" dirty="0">
                <a:solidFill>
                  <a:srgbClr val="002060"/>
                </a:solidFill>
              </a:rPr>
              <a:t>, School of Management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SASTRA Deemed University, Thanjavur – 613 401</a:t>
            </a:r>
          </a:p>
          <a:p>
            <a:pPr marL="0" indent="0" algn="ctr" eaLnBrk="1" hangingPunct="1">
              <a:buNone/>
              <a:defRPr/>
            </a:pPr>
            <a:r>
              <a:rPr lang="en-US" sz="2000" b="1" dirty="0">
                <a:solidFill>
                  <a:srgbClr val="C00000"/>
                </a:solidFill>
              </a:rPr>
              <a:t>vijayabanu@mba.sastra.edu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78F1E-BCE3-4B91-B0B3-00747DFD29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8198" y="7225206"/>
            <a:ext cx="1446790" cy="304052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solidFill>
                  <a:srgbClr val="FFFFFF"/>
                </a:solidFill>
              </a:rPr>
              <a:t>20-10-2020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E906A-E1B5-4D32-8332-A3EC40A0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26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2010 Pearson Education, Inc. Publishing as Prentice Hall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</p:spPr>
        <p:txBody>
          <a:bodyPr lIns="104296" tIns="52148" rIns="104296" bIns="52148"/>
          <a:lstStyle/>
          <a:p>
            <a:pPr>
              <a:defRPr/>
            </a:pPr>
            <a:r>
              <a:rPr lang="en-US" smtClean="0"/>
              <a:t>1–</a:t>
            </a:r>
            <a:fld id="{7010F23E-8E06-4E2C-94C3-828E0921408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1024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6" y="1189831"/>
            <a:ext cx="9533533" cy="542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1491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2010 Pearson Education, Inc. Publishing as Prentice Hall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</p:spPr>
        <p:txBody>
          <a:bodyPr lIns="104296" tIns="52148" rIns="104296" bIns="52148"/>
          <a:lstStyle/>
          <a:p>
            <a:pPr>
              <a:defRPr/>
            </a:pPr>
            <a:r>
              <a:rPr lang="en-US" smtClean="0"/>
              <a:t>1–</a:t>
            </a:r>
            <a:fld id="{7010F23E-8E06-4E2C-94C3-828E0921408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306" y="1037431"/>
            <a:ext cx="9444435" cy="5427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3763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Copyright © 2010 Pearson Education, Inc. Publishing as Prentice Hall</a:t>
            </a:r>
          </a:p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</p:spPr>
        <p:txBody>
          <a:bodyPr lIns="104296" tIns="52148" rIns="104296" bIns="52148"/>
          <a:lstStyle/>
          <a:p>
            <a:pPr>
              <a:defRPr/>
            </a:pPr>
            <a:r>
              <a:rPr lang="en-US" smtClean="0"/>
              <a:t>1–</a:t>
            </a:r>
            <a:fld id="{7010F23E-8E06-4E2C-94C3-828E0921408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788" y="1037432"/>
            <a:ext cx="9355336" cy="5599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715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B8FF3219-38B0-4B2A-B6EB-27A7A83B473A}" type="slidenum">
              <a:rPr lang="en-US">
                <a:latin typeface="Arial" charset="0"/>
              </a:rPr>
              <a:pPr/>
              <a:t>13</a:t>
            </a:fld>
            <a:endParaRPr lang="en-US">
              <a:latin typeface="Arial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Managers Do? 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Skills Managers Need </a:t>
            </a:r>
          </a:p>
          <a:p>
            <a:pPr lvl="1" eaLnBrk="1" hangingPunct="1">
              <a:defRPr/>
            </a:pPr>
            <a:r>
              <a:rPr lang="en-US" dirty="0" smtClean="0"/>
              <a:t>Technical skills</a:t>
            </a:r>
          </a:p>
          <a:p>
            <a:pPr lvl="2" eaLnBrk="1" hangingPunct="1">
              <a:defRPr/>
            </a:pPr>
            <a:r>
              <a:rPr lang="en-US" dirty="0" smtClean="0">
                <a:solidFill>
                  <a:srgbClr val="FF0000"/>
                </a:solidFill>
              </a:rPr>
              <a:t>Knowledge and proficiency </a:t>
            </a:r>
            <a:r>
              <a:rPr lang="en-US" dirty="0" smtClean="0"/>
              <a:t>in a specific field</a:t>
            </a:r>
          </a:p>
          <a:p>
            <a:pPr lvl="1" eaLnBrk="1" hangingPunct="1">
              <a:defRPr/>
            </a:pPr>
            <a:r>
              <a:rPr lang="en-US" dirty="0" smtClean="0"/>
              <a:t>Human skills</a:t>
            </a:r>
          </a:p>
          <a:p>
            <a:pPr lvl="2" eaLnBrk="1" hangingPunct="1">
              <a:defRPr/>
            </a:pPr>
            <a:r>
              <a:rPr lang="en-US" dirty="0" smtClean="0"/>
              <a:t>The ability to work </a:t>
            </a:r>
            <a:r>
              <a:rPr lang="en-US" dirty="0" smtClean="0">
                <a:solidFill>
                  <a:srgbClr val="FF0000"/>
                </a:solidFill>
              </a:rPr>
              <a:t>well with other people</a:t>
            </a:r>
          </a:p>
          <a:p>
            <a:pPr lvl="1" eaLnBrk="1" hangingPunct="1">
              <a:defRPr/>
            </a:pPr>
            <a:r>
              <a:rPr lang="en-US" dirty="0" smtClean="0"/>
              <a:t>Conceptual skills</a:t>
            </a:r>
          </a:p>
          <a:p>
            <a:pPr lvl="2" eaLnBrk="1" hangingPunct="1">
              <a:defRPr/>
            </a:pPr>
            <a:r>
              <a:rPr lang="en-US" dirty="0" smtClean="0"/>
              <a:t>The ability to </a:t>
            </a:r>
            <a:r>
              <a:rPr lang="en-US" dirty="0" smtClean="0">
                <a:solidFill>
                  <a:srgbClr val="FF0000"/>
                </a:solidFill>
              </a:rPr>
              <a:t>think and conceptualize </a:t>
            </a:r>
            <a:r>
              <a:rPr lang="en-US" dirty="0" smtClean="0"/>
              <a:t>about abstract and complex situations concerning the organization</a:t>
            </a:r>
          </a:p>
        </p:txBody>
      </p:sp>
    </p:spTree>
    <p:extLst>
      <p:ext uri="{BB962C8B-B14F-4D97-AF65-F5344CB8AC3E}">
        <p14:creationId xmlns:p14="http://schemas.microsoft.com/office/powerpoint/2010/main" val="3767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IN" smtClean="0"/>
          </a:p>
        </p:txBody>
      </p:sp>
      <p:sp>
        <p:nvSpPr>
          <p:cNvPr id="3686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2DA4B917-726B-4469-9F0B-5A05DAB30C35}" type="slidenum">
              <a:rPr lang="en-US">
                <a:latin typeface="Arial" charset="0"/>
              </a:rPr>
              <a:pPr/>
              <a:t>14</a:t>
            </a:fld>
            <a:endParaRPr lang="en-US">
              <a:latin typeface="Arial" charset="0"/>
            </a:endParaRPr>
          </a:p>
        </p:txBody>
      </p:sp>
      <p:pic>
        <p:nvPicPr>
          <p:cNvPr id="36870" name="Picture 2" descr="Different Managerial LevelsTop Management                    Conceptual                    SkillsMiddle Management       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0506" y="1113631"/>
            <a:ext cx="10058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4939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5" y="961231"/>
            <a:ext cx="10375107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84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106" y="1037431"/>
            <a:ext cx="10287000" cy="5054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891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662466" y="6885650"/>
            <a:ext cx="2494756" cy="525088"/>
          </a:xfrm>
          <a:prstGeom prst="rect">
            <a:avLst/>
          </a:prstGeom>
        </p:spPr>
        <p:txBody>
          <a:bodyPr/>
          <a:lstStyle/>
          <a:p>
            <a:fld id="{071B605A-BFA6-4DAC-AFDD-AEB26F08B54F}" type="slidenum">
              <a:rPr lang="en-CA"/>
              <a:pPr/>
              <a:t>17</a:t>
            </a:fld>
            <a:endParaRPr lang="en-CA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ln w="1905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r>
              <a:rPr lang="en-CA"/>
              <a:t>Political skills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Blip>
                <a:blip r:embed="rId2"/>
              </a:buBlip>
            </a:pPr>
            <a:r>
              <a:rPr lang="en-CA"/>
              <a:t>The ability to enhance one’s position, build a power base, establish connections, acquire resources for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77693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540C096A-84A7-44BC-82CE-15E0443A1F6E}" type="slidenum">
              <a:rPr lang="en-US">
                <a:latin typeface="Arial" charset="0"/>
              </a:rPr>
              <a:pPr/>
              <a:t>18</a:t>
            </a:fld>
            <a:endParaRPr lang="en-US">
              <a:latin typeface="Arial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983706" y="420072"/>
            <a:ext cx="7084418" cy="413091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How The Manager’s Job Is Changing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689" y="1764295"/>
            <a:ext cx="9474134" cy="5544926"/>
          </a:xfrm>
        </p:spPr>
        <p:txBody>
          <a:bodyPr/>
          <a:lstStyle/>
          <a:p>
            <a:pPr eaLnBrk="1" hangingPunct="1">
              <a:defRPr/>
            </a:pPr>
            <a:r>
              <a:rPr lang="en-US" sz="2000" dirty="0" smtClean="0"/>
              <a:t>The Increasing Importance of Customers</a:t>
            </a:r>
          </a:p>
          <a:p>
            <a:pPr lvl="1" eaLnBrk="1" hangingPunct="1">
              <a:defRPr/>
            </a:pPr>
            <a:r>
              <a:rPr lang="en-US" sz="2000" b="1" dirty="0" smtClean="0">
                <a:solidFill>
                  <a:srgbClr val="FF0000"/>
                </a:solidFill>
              </a:rPr>
              <a:t>Customers</a:t>
            </a:r>
            <a:r>
              <a:rPr lang="en-US" sz="2000" dirty="0" smtClean="0"/>
              <a:t>: the reason that organizations exist</a:t>
            </a:r>
          </a:p>
          <a:p>
            <a:pPr lvl="2" eaLnBrk="1" hangingPunct="1">
              <a:defRPr/>
            </a:pPr>
            <a:r>
              <a:rPr lang="en-US" sz="2000" dirty="0" smtClean="0"/>
              <a:t>Managing customer relationships is the responsibility of all managers and employees.</a:t>
            </a:r>
          </a:p>
          <a:p>
            <a:pPr lvl="2" eaLnBrk="1" hangingPunct="1">
              <a:defRPr/>
            </a:pPr>
            <a:r>
              <a:rPr lang="en-US" sz="2000" dirty="0" smtClean="0"/>
              <a:t>Consistent </a:t>
            </a:r>
            <a:r>
              <a:rPr lang="en-US" sz="2000" b="1" dirty="0" smtClean="0">
                <a:solidFill>
                  <a:srgbClr val="FF0000"/>
                </a:solidFill>
              </a:rPr>
              <a:t>high quality customer service </a:t>
            </a:r>
            <a:r>
              <a:rPr lang="en-US" sz="2000" dirty="0" smtClean="0"/>
              <a:t>is essential for survival.</a:t>
            </a:r>
          </a:p>
          <a:p>
            <a:pPr eaLnBrk="1" hangingPunct="1">
              <a:defRPr/>
            </a:pPr>
            <a:r>
              <a:rPr lang="en-US" sz="2000" dirty="0" smtClean="0"/>
              <a:t>Innovation</a:t>
            </a:r>
          </a:p>
          <a:p>
            <a:pPr lvl="1" eaLnBrk="1" hangingPunct="1">
              <a:defRPr/>
            </a:pPr>
            <a:r>
              <a:rPr lang="en-US" sz="2000" dirty="0" smtClean="0"/>
              <a:t>Doing things </a:t>
            </a:r>
            <a:r>
              <a:rPr lang="en-US" sz="2000" dirty="0" smtClean="0">
                <a:solidFill>
                  <a:srgbClr val="FF0000"/>
                </a:solidFill>
              </a:rPr>
              <a:t>differently, </a:t>
            </a:r>
            <a:r>
              <a:rPr lang="en-US" sz="2000" dirty="0" smtClean="0"/>
              <a:t>exploring new territory, and taking risks</a:t>
            </a:r>
          </a:p>
          <a:p>
            <a:pPr lvl="2" eaLnBrk="1" hangingPunct="1">
              <a:defRPr/>
            </a:pPr>
            <a:r>
              <a:rPr lang="en-US" sz="2000" dirty="0" smtClean="0"/>
              <a:t>Managers should encourage employees to be aware of and act on opportunities for innovation.</a:t>
            </a:r>
          </a:p>
          <a:p>
            <a:pPr lvl="2" eaLnBrk="1" hangingPunct="1">
              <a:defRPr/>
            </a:pPr>
            <a:r>
              <a:rPr lang="en-US" sz="4000" b="1" dirty="0" smtClean="0">
                <a:solidFill>
                  <a:srgbClr val="0070C0"/>
                </a:solidFill>
              </a:rPr>
              <a:t>Blue ocean strategy</a:t>
            </a:r>
          </a:p>
        </p:txBody>
      </p:sp>
    </p:spTree>
    <p:extLst>
      <p:ext uri="{BB962C8B-B14F-4D97-AF65-F5344CB8AC3E}">
        <p14:creationId xmlns:p14="http://schemas.microsoft.com/office/powerpoint/2010/main" val="44760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06" y="1037431"/>
            <a:ext cx="9372600" cy="5466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201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IN" smtClean="0"/>
          </a:p>
        </p:txBody>
      </p:sp>
      <p:sp>
        <p:nvSpPr>
          <p:cNvPr id="3584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913437F9-32DA-4764-9C69-BB282D480EC0}" type="slidenum">
              <a:rPr lang="en-US">
                <a:latin typeface="Arial" charset="0"/>
              </a:rPr>
              <a:pPr/>
              <a:t>2</a:t>
            </a:fld>
            <a:endParaRPr lang="en-US">
              <a:latin typeface="Arial" charset="0"/>
            </a:endParaRPr>
          </a:p>
        </p:txBody>
      </p:sp>
      <p:pic>
        <p:nvPicPr>
          <p:cNvPr id="35846" name="Picture 2" descr="Managerial Skills   There are three types of skills required by a  manager. They are:ï¶ Conceptual Skills-These skills are ..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6394" y="1037432"/>
            <a:ext cx="9800829" cy="578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7344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IN" sz="4400" b="1" dirty="0" smtClean="0"/>
              <a:t> </a:t>
            </a:r>
          </a:p>
          <a:p>
            <a:pPr marL="0" indent="0" algn="ctr">
              <a:buNone/>
            </a:pPr>
            <a:endParaRPr lang="en-IN" sz="4400" b="1" dirty="0"/>
          </a:p>
          <a:p>
            <a:pPr marL="0" indent="0" algn="ctr">
              <a:buNone/>
            </a:pPr>
            <a:endParaRPr lang="en-IN" sz="4400" b="1" smtClean="0"/>
          </a:p>
          <a:p>
            <a:pPr marL="0" indent="0" algn="ctr">
              <a:buNone/>
            </a:pPr>
            <a:r>
              <a:rPr lang="en-IN" sz="4400" b="1" smtClean="0"/>
              <a:t>Vision </a:t>
            </a:r>
            <a:r>
              <a:rPr lang="en-IN" sz="4400" b="1" dirty="0"/>
              <a:t>Mission Values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2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2" name="Picture 4" descr="Vision, Mission &amp; Valu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1342230"/>
            <a:ext cx="8305800" cy="4343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2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106" y="1113631"/>
            <a:ext cx="9999961" cy="594359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54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014" y="1266031"/>
            <a:ext cx="10569799" cy="56388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453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800" y="1505362"/>
            <a:ext cx="10336213" cy="50125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95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Difference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https://images.yen.com.gh/images/eb8865b5a9a42bdb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6" y="1816100"/>
            <a:ext cx="8382000" cy="439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70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Vision and Mission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622" y="1212750"/>
            <a:ext cx="2224884" cy="2720281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40494" y="1038543"/>
            <a:ext cx="2710511" cy="35813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2106" y="1038543"/>
            <a:ext cx="4355306" cy="35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1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02" y="1418431"/>
            <a:ext cx="9919704" cy="50292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38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48563"/>
            <a:ext cx="10469067" cy="514666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21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2" y="1163237"/>
            <a:ext cx="9794694" cy="581779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07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0718FEB8-77FE-4D2D-BFCD-C74D6442AA6C}" type="slidenum">
              <a:rPr lang="en-US">
                <a:latin typeface="Arial" charset="0"/>
              </a:rPr>
              <a:pPr/>
              <a:t>3</a:t>
            </a:fld>
            <a:endParaRPr lang="en-US">
              <a:latin typeface="Arial" charset="0"/>
            </a:endParaRPr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689" y="420070"/>
            <a:ext cx="9444435" cy="1213310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What Managers Do?</a:t>
            </a:r>
            <a:r>
              <a:rPr lang="en-US" sz="3600"/>
              <a:t> </a:t>
            </a:r>
            <a:br>
              <a:rPr lang="en-US" sz="3600"/>
            </a:br>
            <a:endParaRPr lang="en-US" sz="360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689" y="1008169"/>
            <a:ext cx="9474134" cy="5544926"/>
          </a:xfrm>
        </p:spPr>
        <p:txBody>
          <a:bodyPr/>
          <a:lstStyle/>
          <a:p>
            <a:pPr eaLnBrk="1" hangingPunct="1">
              <a:defRPr/>
            </a:pPr>
            <a:endParaRPr lang="en-US" dirty="0" smtClean="0"/>
          </a:p>
          <a:p>
            <a:pPr eaLnBrk="1" hangingPunct="1">
              <a:defRPr/>
            </a:pPr>
            <a:r>
              <a:rPr lang="en-US" dirty="0" smtClean="0"/>
              <a:t>Roles Manager’s Play</a:t>
            </a:r>
          </a:p>
          <a:p>
            <a:pPr lvl="1" eaLnBrk="1" hangingPunct="1">
              <a:defRPr/>
            </a:pPr>
            <a:r>
              <a:rPr lang="en-US" dirty="0" smtClean="0">
                <a:effectLst/>
              </a:rPr>
              <a:t>Roles are specific</a:t>
            </a:r>
            <a:r>
              <a:rPr lang="en-US" dirty="0" smtClean="0"/>
              <a:t> </a:t>
            </a:r>
            <a:r>
              <a:rPr lang="en-US" dirty="0" smtClean="0">
                <a:effectLst/>
              </a:rPr>
              <a:t>actions or behaviors expected of a manager.</a:t>
            </a:r>
          </a:p>
          <a:p>
            <a:pPr lvl="1" eaLnBrk="1" hangingPunct="1">
              <a:defRPr/>
            </a:pPr>
            <a:r>
              <a:rPr lang="en-US" dirty="0" err="1" smtClean="0">
                <a:effectLst/>
              </a:rPr>
              <a:t>Mintzberg</a:t>
            </a:r>
            <a:r>
              <a:rPr lang="en-US" dirty="0" smtClean="0">
                <a:effectLst/>
              </a:rPr>
              <a:t> identified 10 roles grouped around interpersonal relationships, the transfer of information, and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274139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2" y="1189831"/>
            <a:ext cx="10269655" cy="4953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49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3" y="886213"/>
            <a:ext cx="10269654" cy="63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65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8AD937E3-DCC8-4865-B968-E188DC3E2429}" type="slidenum">
              <a:rPr lang="en-US">
                <a:latin typeface="Arial" charset="0"/>
              </a:rPr>
              <a:pPr/>
              <a:t>4</a:t>
            </a:fld>
            <a:endParaRPr lang="en-US">
              <a:latin typeface="Arial" charset="0"/>
            </a:endParaRPr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Managers Do (Mintzberg)</a:t>
            </a:r>
          </a:p>
        </p:txBody>
      </p:sp>
      <p:sp>
        <p:nvSpPr>
          <p:cNvPr id="1914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890984" y="1764295"/>
            <a:ext cx="4989513" cy="319253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Actions</a:t>
            </a:r>
          </a:p>
          <a:p>
            <a:pPr lvl="1" eaLnBrk="1" hangingPunct="1">
              <a:defRPr/>
            </a:pPr>
            <a:r>
              <a:rPr lang="en-US" dirty="0" smtClean="0"/>
              <a:t>thoughtful thinking</a:t>
            </a:r>
          </a:p>
          <a:p>
            <a:pPr lvl="1" eaLnBrk="1" hangingPunct="1">
              <a:defRPr/>
            </a:pPr>
            <a:r>
              <a:rPr lang="en-US" dirty="0" smtClean="0"/>
              <a:t>practical doing</a:t>
            </a:r>
          </a:p>
          <a:p>
            <a:pPr lvl="1" eaLnBrk="1" hangingPunct="1">
              <a:defRPr/>
            </a:pPr>
            <a:r>
              <a:rPr lang="en-US" dirty="0" smtClean="0"/>
              <a:t>Action oriented </a:t>
            </a:r>
          </a:p>
        </p:txBody>
      </p:sp>
      <p:pic>
        <p:nvPicPr>
          <p:cNvPr id="191493" name="Picture 5" descr="PH01645J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21836" y="1764295"/>
            <a:ext cx="2878993" cy="4116688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3743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pPr algn="ctr"/>
            <a:r>
              <a:rPr lang="en-US" altLang="en-US">
                <a:latin typeface="Arial" charset="0"/>
              </a:rPr>
              <a:t>Copyright © 2010 Pearson Education, Inc. Publishing as Prentice Hall</a:t>
            </a:r>
          </a:p>
          <a:p>
            <a:endParaRPr lang="en-US">
              <a:latin typeface="Arial" charset="0"/>
            </a:endParaRP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484269" y="6721123"/>
            <a:ext cx="2583855" cy="504084"/>
          </a:xfrm>
          <a:prstGeom prst="rect">
            <a:avLst/>
          </a:prstGeom>
          <a:noFill/>
        </p:spPr>
        <p:txBody>
          <a:bodyPr lIns="104296" tIns="52148" rIns="104296" bIns="52148"/>
          <a:lstStyle/>
          <a:p>
            <a:r>
              <a:rPr lang="en-US">
                <a:latin typeface="Arial" charset="0"/>
              </a:rPr>
              <a:t>1–</a:t>
            </a:r>
            <a:fld id="{947172CA-96D3-43BF-8C12-FC369A95C629}" type="slidenum">
              <a:rPr lang="en-US">
                <a:latin typeface="Arial" charset="0"/>
              </a:rPr>
              <a:pPr/>
              <a:t>5</a:t>
            </a:fld>
            <a:endParaRPr lang="en-US">
              <a:latin typeface="Arial" charset="0"/>
            </a:endParaRPr>
          </a:p>
        </p:txBody>
      </p:sp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What Managers Do? 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689" y="1596267"/>
            <a:ext cx="5615059" cy="5544926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Management Roles  (Mintzberg)</a:t>
            </a:r>
          </a:p>
          <a:p>
            <a:pPr lvl="1" eaLnBrk="1" hangingPunct="1">
              <a:defRPr/>
            </a:pPr>
            <a:r>
              <a:rPr lang="en-US" smtClean="0"/>
              <a:t>Interpersonal roles</a:t>
            </a:r>
          </a:p>
          <a:p>
            <a:pPr lvl="2" eaLnBrk="1" hangingPunct="1">
              <a:defRPr/>
            </a:pPr>
            <a:r>
              <a:rPr lang="en-US" smtClean="0"/>
              <a:t>Figurehead, leader, liaison</a:t>
            </a:r>
          </a:p>
          <a:p>
            <a:pPr lvl="1" eaLnBrk="1" hangingPunct="1">
              <a:defRPr/>
            </a:pPr>
            <a:r>
              <a:rPr lang="en-US" smtClean="0"/>
              <a:t>Informational roles</a:t>
            </a:r>
          </a:p>
          <a:p>
            <a:pPr lvl="2" eaLnBrk="1" hangingPunct="1">
              <a:defRPr/>
            </a:pPr>
            <a:r>
              <a:rPr lang="en-US" smtClean="0"/>
              <a:t>Monitor, disseminator, spokesperson</a:t>
            </a:r>
          </a:p>
          <a:p>
            <a:pPr lvl="1" eaLnBrk="1" hangingPunct="1">
              <a:defRPr/>
            </a:pPr>
            <a:r>
              <a:rPr lang="en-US" smtClean="0"/>
              <a:t>Decisional roles</a:t>
            </a:r>
          </a:p>
          <a:p>
            <a:pPr lvl="2" eaLnBrk="1" hangingPunct="1">
              <a:defRPr/>
            </a:pPr>
            <a:r>
              <a:rPr lang="en-US" smtClean="0"/>
              <a:t>Entrepreneur, disturbance handler, resource allocator, negotiator</a:t>
            </a:r>
          </a:p>
        </p:txBody>
      </p:sp>
      <p:pic>
        <p:nvPicPr>
          <p:cNvPr id="31750" name="Picture 4" descr="PE03726_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8695" y="2688449"/>
            <a:ext cx="3495258" cy="411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70504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E4AD047-73D5-461C-8EC7-AF8E79B1D8CA}" type="datetime5">
              <a:rPr lang="en-IN" smtClean="0">
                <a:solidFill>
                  <a:srgbClr val="FFFFFF"/>
                </a:solidFill>
              </a:rPr>
              <a:pPr>
                <a:defRPr/>
              </a:pPr>
              <a:t>16-Aug-23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66A362-4403-4718-B072-B01303837876}" type="slidenum">
              <a:rPr lang="en-US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306" y="1113631"/>
            <a:ext cx="10298907" cy="5892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67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7662466" y="6885650"/>
            <a:ext cx="2494756" cy="525088"/>
          </a:xfrm>
          <a:prstGeom prst="rect">
            <a:avLst/>
          </a:prstGeom>
        </p:spPr>
        <p:txBody>
          <a:bodyPr/>
          <a:lstStyle/>
          <a:p>
            <a:fld id="{4C9EFC9E-E4A2-4DBB-BF06-361C61A0FF75}" type="slidenum">
              <a:rPr lang="en-CA"/>
              <a:pPr/>
              <a:t>7</a:t>
            </a:fld>
            <a:endParaRPr lang="en-CA"/>
          </a:p>
        </p:txBody>
      </p:sp>
      <p:graphicFrame>
        <p:nvGraphicFramePr>
          <p:cNvPr id="4250" name="Group 154"/>
          <p:cNvGraphicFramePr>
            <a:graphicFrameLocks noGrp="1"/>
          </p:cNvGraphicFramePr>
          <p:nvPr/>
        </p:nvGraphicFramePr>
        <p:xfrm>
          <a:off x="209754" y="1081681"/>
          <a:ext cx="10188777" cy="5587985"/>
        </p:xfrm>
        <a:graphic>
          <a:graphicData uri="http://schemas.openxmlformats.org/drawingml/2006/table">
            <a:tbl>
              <a:tblPr/>
              <a:tblGrid>
                <a:gridCol w="1950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1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6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92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4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INTERPERSONAL</a:t>
                      </a:r>
                      <a:endParaRPr kumimoji="0" lang="en-CA" sz="4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Role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Description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Identifiable Activity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Figurehead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serves as an official representative of the organization or unit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Greeting visitors; signing legal documents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01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Leader</a:t>
                      </a:r>
                      <a:endParaRPr kumimoji="0" lang="en-CA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guides and motivates staff and acts as a positive influence in the workplace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Staffing, training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918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Liaison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interacts with peers and with people outside the organization to gain information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Acknowledging mail/email; serving on boards; performing activities that involve outsiders</a:t>
                      </a:r>
                      <a:endParaRPr kumimoji="0" lang="en-CA" sz="35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49" name="Picture 153" descr="MCj0294234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943" y="208285"/>
            <a:ext cx="1213966" cy="158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00601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27"/>
          <p:cNvSpPr>
            <a:spLocks noGrp="1"/>
          </p:cNvSpPr>
          <p:nvPr>
            <p:ph type="sldNum" sz="quarter" idx="4294967295"/>
          </p:nvPr>
        </p:nvSpPr>
        <p:spPr>
          <a:xfrm>
            <a:off x="7662466" y="6885650"/>
            <a:ext cx="2494756" cy="525088"/>
          </a:xfrm>
          <a:prstGeom prst="rect">
            <a:avLst/>
          </a:prstGeom>
        </p:spPr>
        <p:txBody>
          <a:bodyPr/>
          <a:lstStyle/>
          <a:p>
            <a:fld id="{5FB1BA25-C2BD-41A9-9800-B3E33C9A9EBF}" type="slidenum">
              <a:rPr lang="en-CA"/>
              <a:pPr/>
              <a:t>8</a:t>
            </a:fld>
            <a:endParaRPr lang="en-CA"/>
          </a:p>
        </p:txBody>
      </p:sp>
      <p:graphicFrame>
        <p:nvGraphicFramePr>
          <p:cNvPr id="5283" name="Group 163"/>
          <p:cNvGraphicFramePr>
            <a:graphicFrameLocks noGrp="1"/>
          </p:cNvGraphicFramePr>
          <p:nvPr/>
        </p:nvGraphicFramePr>
        <p:xfrm>
          <a:off x="378669" y="1319721"/>
          <a:ext cx="9850946" cy="5573630"/>
        </p:xfrm>
        <a:graphic>
          <a:graphicData uri="http://schemas.openxmlformats.org/drawingml/2006/table">
            <a:tbl>
              <a:tblPr/>
              <a:tblGrid>
                <a:gridCol w="2357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99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83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92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INFORMATIONAL </a:t>
                      </a:r>
                      <a:endParaRPr kumimoji="0" lang="en-CA" sz="4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5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Role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Description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Identifiable Activity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Monitor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receives and collects information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Reading magazines and reports; maintaining personal contacts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Communication (Disseminator)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distributes information within the organization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Holding meetings; making phone calls to relay information; email/memos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Spokesperson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distributes information outside the organization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Holding board meetings; giving information to the media</a:t>
                      </a:r>
                      <a:endParaRPr kumimoji="0" lang="en-CA" sz="35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281" name="Picture 161" descr="MCj0299063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7110" y="287048"/>
            <a:ext cx="1505392" cy="1587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40915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7662466" y="6885650"/>
            <a:ext cx="2494756" cy="525088"/>
          </a:xfrm>
          <a:prstGeom prst="rect">
            <a:avLst/>
          </a:prstGeom>
        </p:spPr>
        <p:txBody>
          <a:bodyPr/>
          <a:lstStyle/>
          <a:p>
            <a:fld id="{DE1AE164-9F17-4EE9-BBE1-D09BF309029F}" type="slidenum">
              <a:rPr lang="en-CA"/>
              <a:pPr/>
              <a:t>9</a:t>
            </a:fld>
            <a:endParaRPr lang="en-CA"/>
          </a:p>
        </p:txBody>
      </p:sp>
      <p:graphicFrame>
        <p:nvGraphicFramePr>
          <p:cNvPr id="6328" name="Group 184"/>
          <p:cNvGraphicFramePr>
            <a:graphicFrameLocks noGrp="1"/>
          </p:cNvGraphicFramePr>
          <p:nvPr/>
        </p:nvGraphicFramePr>
        <p:xfrm>
          <a:off x="462199" y="287048"/>
          <a:ext cx="9936332" cy="6989966"/>
        </p:xfrm>
        <a:graphic>
          <a:graphicData uri="http://schemas.openxmlformats.org/drawingml/2006/table">
            <a:tbl>
              <a:tblPr/>
              <a:tblGrid>
                <a:gridCol w="2190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45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14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2929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DECISIONAL</a:t>
                      </a:r>
                      <a:endParaRPr kumimoji="0" lang="en-CA" sz="6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8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Role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Description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Identifiable Activity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Entrepreneur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initiates change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Organizing sessions to develop new programs; supervises design of projects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Disturbance Handler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decides how conflicts between subordinates should be resolved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Steps in when an employee suddenly leaves or an important customer is lost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Resource Allocator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decides how the organization will use its resources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Scheduling; requesting authorization; budgeting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50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Negotiator</a:t>
                      </a:r>
                      <a:endParaRPr kumimoji="0" lang="en-CA" sz="35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Manager decides to negotiate major contracts with other organizations or individuals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CA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cs typeface="Times New Roman" pitchFamily="18" charset="0"/>
                        </a:rPr>
                        <a:t>Participating in union contract negotiations or in those with suppliers</a:t>
                      </a:r>
                      <a:endParaRPr kumimoji="0" lang="en-CA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cs typeface="Arial" charset="0"/>
                      </a:endParaRPr>
                    </a:p>
                  </a:txBody>
                  <a:tcPr marL="106918" marR="106918" marT="50408" marB="5040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6325" name="Picture 181" descr="MCj0434411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8194" y="0"/>
            <a:ext cx="1019064" cy="1081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90845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4985</TotalTime>
  <Words>631</Words>
  <Application>Microsoft Office PowerPoint</Application>
  <PresentationFormat>Custom</PresentationFormat>
  <Paragraphs>155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Comic Sans MS</vt:lpstr>
      <vt:lpstr>French Script MT</vt:lpstr>
      <vt:lpstr>Times New Roman</vt:lpstr>
      <vt:lpstr>Wingdings</vt:lpstr>
      <vt:lpstr>Default Design</vt:lpstr>
      <vt:lpstr>PowerPoint Presentation</vt:lpstr>
      <vt:lpstr>PowerPoint Presentation</vt:lpstr>
      <vt:lpstr>What Managers Do?  </vt:lpstr>
      <vt:lpstr>What Managers Do (Mintzberg)</vt:lpstr>
      <vt:lpstr>What Managers Do?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Managers Do? </vt:lpstr>
      <vt:lpstr>PowerPoint Presentation</vt:lpstr>
      <vt:lpstr>PowerPoint Presentation</vt:lpstr>
      <vt:lpstr>PowerPoint Presentation</vt:lpstr>
      <vt:lpstr>Political skills</vt:lpstr>
      <vt:lpstr>How The Manager’s Job Is Changing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Difference</vt:lpstr>
      <vt:lpstr>Vision and Mission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Oxidation of Organic Compounds using Nanomaterial Based Technologies</dc:title>
  <dc:creator>Gautham Jegadeesan</dc:creator>
  <cp:lastModifiedBy>SASTRA</cp:lastModifiedBy>
  <cp:revision>594</cp:revision>
  <dcterms:created xsi:type="dcterms:W3CDTF">2015-02-25T10:23:39Z</dcterms:created>
  <dcterms:modified xsi:type="dcterms:W3CDTF">2023-08-16T04:23:01Z</dcterms:modified>
</cp:coreProperties>
</file>