
<file path=[Content_Types].xml><?xml version="1.0" encoding="utf-8"?>
<Types xmlns="http://schemas.openxmlformats.org/package/2006/content-types">
  <Default ContentType="image/vnd.ms-photo" Extension="wdp"/>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11" Type="http://schemas.openxmlformats.org/officeDocument/2006/relationships/slide" Target="slides/slide8.xml"/><Relationship Id="rId10" Type="http://schemas.openxmlformats.org/officeDocument/2006/relationships/slide" Target="slides/slide7.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A0A85FF-ADB0-40FB-BB74-AC644C72BF15}" type="datetimeFigureOut">
              <a:rPr lang="en-IN" smtClean="0"/>
              <a:t>08-12-2022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369457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0A85FF-ADB0-40FB-BB74-AC644C72BF1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426923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A0A85FF-ADB0-40FB-BB74-AC644C72BF15}" type="datetimeFigureOut">
              <a:rPr lang="en-IN" smtClean="0"/>
              <a:t>08-12-2022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726636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A0A85FF-ADB0-40FB-BB74-AC644C72BF15}" type="datetimeFigureOut">
              <a:rPr lang="en-IN" smtClean="0"/>
              <a:t>08-12-2022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28BFEAB-A261-4ACA-812B-E6BFD19343B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947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A0A85FF-ADB0-40FB-BB74-AC644C72BF15}" type="datetimeFigureOut">
              <a:rPr lang="en-IN" smtClean="0"/>
              <a:t>08-12-2022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546489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0A85FF-ADB0-40FB-BB74-AC644C72BF15}"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96191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0A85FF-ADB0-40FB-BB74-AC644C72BF15}"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4140986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A85FF-ADB0-40FB-BB74-AC644C72BF15}"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781827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A0A85FF-ADB0-40FB-BB74-AC644C72BF15}" type="datetimeFigureOut">
              <a:rPr lang="en-IN" smtClean="0"/>
              <a:t>08-12-2022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329690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A85FF-ADB0-40FB-BB74-AC644C72BF15}"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251594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A0A85FF-ADB0-40FB-BB74-AC644C72BF15}" type="datetimeFigureOut">
              <a:rPr lang="en-IN" smtClean="0"/>
              <a:t>08-12-2022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400265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0A85FF-ADB0-40FB-BB74-AC644C72BF1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3171149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0A85FF-ADB0-40FB-BB74-AC644C72BF15}"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58479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0A85FF-ADB0-40FB-BB74-AC644C72BF15}"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315445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A85FF-ADB0-40FB-BB74-AC644C72BF15}"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68057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0A85FF-ADB0-40FB-BB74-AC644C72BF1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69213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0A85FF-ADB0-40FB-BB74-AC644C72BF15}"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8BFEAB-A261-4ACA-812B-E6BFD19343B1}" type="slidenum">
              <a:rPr lang="en-IN" smtClean="0"/>
              <a:t>‹#›</a:t>
            </a:fld>
            <a:endParaRPr lang="en-IN"/>
          </a:p>
        </p:txBody>
      </p:sp>
    </p:spTree>
    <p:extLst>
      <p:ext uri="{BB962C8B-B14F-4D97-AF65-F5344CB8AC3E}">
        <p14:creationId xmlns:p14="http://schemas.microsoft.com/office/powerpoint/2010/main" val="57144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0A85FF-ADB0-40FB-BB74-AC644C72BF15}" type="datetimeFigureOut">
              <a:rPr lang="en-IN" smtClean="0"/>
              <a:t>08-12-2022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8BFEAB-A261-4ACA-812B-E6BFD19343B1}" type="slidenum">
              <a:rPr lang="en-IN" smtClean="0"/>
              <a:t>‹#›</a:t>
            </a:fld>
            <a:endParaRPr lang="en-IN"/>
          </a:p>
        </p:txBody>
      </p:sp>
    </p:spTree>
    <p:extLst>
      <p:ext uri="{BB962C8B-B14F-4D97-AF65-F5344CB8AC3E}">
        <p14:creationId xmlns:p14="http://schemas.microsoft.com/office/powerpoint/2010/main" val="3557608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B61C2C-5588-0A71-9E94-286FE5F642E3}"/>
              </a:ext>
            </a:extLst>
          </p:cNvPr>
          <p:cNvSpPr>
            <a:spLocks noGrp="1"/>
          </p:cNvSpPr>
          <p:nvPr>
            <p:ph type="title"/>
          </p:nvPr>
        </p:nvSpPr>
        <p:spPr>
          <a:xfrm>
            <a:off x="2079811" y="854021"/>
            <a:ext cx="8610600" cy="1293028"/>
          </a:xfrm>
        </p:spPr>
        <p:txBody>
          <a:bodyPr>
            <a:normAutofit/>
          </a:bodyPr>
          <a:lstStyle/>
          <a:p>
            <a:pPr algn="ctr"/>
            <a:r>
              <a:rPr lang="en-IN" sz="7000" dirty="0">
                <a:latin typeface="Verdana" panose="020B0604030504040204" pitchFamily="34" charset="0"/>
                <a:ea typeface="Verdana" panose="020B0604030504040204" pitchFamily="34" charset="0"/>
              </a:rPr>
              <a:t>SWOT Analysis</a:t>
            </a:r>
          </a:p>
        </p:txBody>
      </p:sp>
      <p:sp>
        <p:nvSpPr>
          <p:cNvPr id="5" name="TextBox 4">
            <a:extLst>
              <a:ext uri="{FF2B5EF4-FFF2-40B4-BE49-F238E27FC236}">
                <a16:creationId xmlns:a16="http://schemas.microsoft.com/office/drawing/2014/main" id="{5E68442A-06E9-3260-7743-D6CDD0A6BC6E}"/>
              </a:ext>
            </a:extLst>
          </p:cNvPr>
          <p:cNvSpPr txBox="1"/>
          <p:nvPr/>
        </p:nvSpPr>
        <p:spPr>
          <a:xfrm>
            <a:off x="1389529" y="2923528"/>
            <a:ext cx="9197789" cy="3170099"/>
          </a:xfrm>
          <a:prstGeom prst="rect">
            <a:avLst/>
          </a:prstGeom>
          <a:noFill/>
        </p:spPr>
        <p:txBody>
          <a:bodyPr wrap="square" rtlCol="0">
            <a:spAutoFit/>
          </a:bodyPr>
          <a:lstStyle/>
          <a:p>
            <a:pPr marL="285750" indent="-285750">
              <a:buFont typeface="Arial" panose="020B0604020202020204" pitchFamily="34" charset="0"/>
              <a:buChar char="•"/>
            </a:pPr>
            <a:r>
              <a:rPr lang="en-IN" sz="5000" dirty="0"/>
              <a:t>Strengths</a:t>
            </a:r>
          </a:p>
          <a:p>
            <a:pPr marL="285750" indent="-285750">
              <a:buFont typeface="Arial" panose="020B0604020202020204" pitchFamily="34" charset="0"/>
              <a:buChar char="•"/>
            </a:pPr>
            <a:r>
              <a:rPr lang="en-IN" sz="5000" dirty="0"/>
              <a:t>Weaknesses </a:t>
            </a:r>
          </a:p>
          <a:p>
            <a:pPr marL="285750" indent="-285750">
              <a:buFont typeface="Arial" panose="020B0604020202020204" pitchFamily="34" charset="0"/>
              <a:buChar char="•"/>
            </a:pPr>
            <a:r>
              <a:rPr lang="en-IN" sz="5000" dirty="0"/>
              <a:t>Opportunities</a:t>
            </a:r>
          </a:p>
          <a:p>
            <a:pPr marL="285750" indent="-285750">
              <a:buFont typeface="Arial" panose="020B0604020202020204" pitchFamily="34" charset="0"/>
              <a:buChar char="•"/>
            </a:pPr>
            <a:r>
              <a:rPr lang="en-IN" sz="5000" dirty="0"/>
              <a:t>Threats</a:t>
            </a:r>
          </a:p>
        </p:txBody>
      </p:sp>
      <p:pic>
        <p:nvPicPr>
          <p:cNvPr id="1026" name="Picture 2" descr="Johnny Sins - CEO&quot; Photographic Print for Sale by azuraranger | Redbubble">
            <a:extLst>
              <a:ext uri="{FF2B5EF4-FFF2-40B4-BE49-F238E27FC236}">
                <a16:creationId xmlns:a16="http://schemas.microsoft.com/office/drawing/2014/main" id="{A657FFDB-F0A3-C7DB-D76C-7818E89A37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69" t="11146" r="7255" b="12453"/>
          <a:stretch/>
        </p:blipFill>
        <p:spPr bwMode="auto">
          <a:xfrm>
            <a:off x="7702118" y="2753198"/>
            <a:ext cx="3341498" cy="308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325200"/>
      </p:ext>
    </p:extLst>
  </p:cSld>
  <p:clrMapOvr>
    <a:masterClrMapping/>
  </p:clrMapOvr>
  <mc:AlternateContent xmlns:mc="http://schemas.openxmlformats.org/markup-compatibility/2006" xmlns:p14="http://schemas.microsoft.com/office/powerpoint/2010/main">
    <mc:Choice Requires="p14">
      <p:transition spd="slow" p14:dur="4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9182-16AA-70D1-C86C-FEBC9CCD5840}"/>
              </a:ext>
            </a:extLst>
          </p:cNvPr>
          <p:cNvSpPr>
            <a:spLocks noGrp="1"/>
          </p:cNvSpPr>
          <p:nvPr>
            <p:ph type="title"/>
          </p:nvPr>
        </p:nvSpPr>
        <p:spPr/>
        <p:txBody>
          <a:bodyPr>
            <a:normAutofit/>
          </a:bodyPr>
          <a:lstStyle/>
          <a:p>
            <a:pPr algn="l"/>
            <a:r>
              <a:rPr lang="en-IN" sz="3500" dirty="0">
                <a:solidFill>
                  <a:srgbClr val="00B0F0"/>
                </a:solidFill>
                <a:latin typeface="Book Antiqua" panose="02040602050305030304" pitchFamily="18" charset="0"/>
              </a:rPr>
              <a:t>What is swot analysis</a:t>
            </a:r>
          </a:p>
        </p:txBody>
      </p:sp>
      <p:sp>
        <p:nvSpPr>
          <p:cNvPr id="3" name="Content Placeholder 2">
            <a:extLst>
              <a:ext uri="{FF2B5EF4-FFF2-40B4-BE49-F238E27FC236}">
                <a16:creationId xmlns:a16="http://schemas.microsoft.com/office/drawing/2014/main" id="{DF652DD9-A55E-D857-0000-0F30A726A6C0}"/>
              </a:ext>
            </a:extLst>
          </p:cNvPr>
          <p:cNvSpPr>
            <a:spLocks noGrp="1"/>
          </p:cNvSpPr>
          <p:nvPr>
            <p:ph idx="1"/>
          </p:nvPr>
        </p:nvSpPr>
        <p:spPr/>
        <p:txBody>
          <a:bodyPr>
            <a:normAutofit/>
          </a:bodyPr>
          <a:lstStyle/>
          <a:p>
            <a:r>
              <a:rPr lang="en-US" sz="2600" b="0" i="0" dirty="0">
                <a:solidFill>
                  <a:schemeClr val="accent4">
                    <a:lumMod val="40000"/>
                    <a:lumOff val="60000"/>
                  </a:schemeClr>
                </a:solidFill>
                <a:effectLst/>
                <a:latin typeface="Arial" panose="020B0604020202020204" pitchFamily="34" charset="0"/>
                <a:cs typeface="Arial" panose="020B0604020202020204" pitchFamily="34" charset="0"/>
              </a:rPr>
              <a:t>SWOT analysis is a method for identifying and analyzing internal strengths and weaknesses and external opportunities and threats that shape current and future operations and help develop strategic goals.</a:t>
            </a:r>
          </a:p>
          <a:p>
            <a:r>
              <a:rPr lang="en-US" sz="2600" dirty="0">
                <a:solidFill>
                  <a:schemeClr val="accent4">
                    <a:lumMod val="40000"/>
                    <a:lumOff val="60000"/>
                  </a:schemeClr>
                </a:solidFill>
                <a:latin typeface="Arial" panose="020B0604020202020204" pitchFamily="34" charset="0"/>
                <a:cs typeface="Arial" panose="020B0604020202020204" pitchFamily="34" charset="0"/>
              </a:rPr>
              <a:t>It is designed to facilitate a realistic, fact-based, data-driven look at the strengths and weaknesses of an organization, initiatives, or within its industry</a:t>
            </a:r>
          </a:p>
          <a:p>
            <a:r>
              <a:rPr lang="en-US" sz="2600" dirty="0">
                <a:solidFill>
                  <a:schemeClr val="accent4">
                    <a:lumMod val="40000"/>
                    <a:lumOff val="60000"/>
                  </a:schemeClr>
                </a:solidFill>
                <a:latin typeface="Arial" panose="020B0604020202020204" pitchFamily="34" charset="0"/>
                <a:cs typeface="Arial" panose="020B0604020202020204" pitchFamily="34" charset="0"/>
              </a:rPr>
              <a:t>Using internal and external data, the technique can guide businesses toward strategies more likely to be successful, and away from those in which they have been, or are likely to be, less successful.</a:t>
            </a:r>
            <a:endParaRPr lang="en-IN" sz="2600" dirty="0">
              <a:solidFill>
                <a:schemeClr val="accent4">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463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5296FF-4701-4347-E8F3-8A5AFEDAEF2C}"/>
              </a:ext>
            </a:extLst>
          </p:cNvPr>
          <p:cNvPicPr>
            <a:picLocks noChangeAspect="1"/>
          </p:cNvPicPr>
          <p:nvPr/>
        </p:nvPicPr>
        <p:blipFill>
          <a:blip r:embed="rId2">
            <a:duotone>
              <a:prstClr val="black"/>
              <a:schemeClr val="accent6">
                <a:lumMod val="75000"/>
                <a:tint val="45000"/>
                <a:satMod val="400000"/>
              </a:schemeClr>
            </a:duotone>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1891078" y="1374397"/>
            <a:ext cx="8696240" cy="4972615"/>
          </a:xfrm>
          <a:prstGeom prst="rect">
            <a:avLst/>
          </a:prstGeom>
        </p:spPr>
      </p:pic>
    </p:spTree>
    <p:extLst>
      <p:ext uri="{BB962C8B-B14F-4D97-AF65-F5344CB8AC3E}">
        <p14:creationId xmlns:p14="http://schemas.microsoft.com/office/powerpoint/2010/main" val="2821262397"/>
      </p:ext>
    </p:extLst>
  </p:cSld>
  <p:clrMapOvr>
    <a:masterClrMapping/>
  </p:clrMapOvr>
  <mc:AlternateContent xmlns:mc="http://schemas.openxmlformats.org/markup-compatibility/2006" xmlns:p14="http://schemas.microsoft.com/office/powerpoint/2010/main">
    <mc:Choice Requires="p14">
      <p:transition spd="slow" p14:dur="5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FAF5-8A8F-FA4F-09BC-FC9B0D1A112E}"/>
              </a:ext>
            </a:extLst>
          </p:cNvPr>
          <p:cNvSpPr>
            <a:spLocks noGrp="1"/>
          </p:cNvSpPr>
          <p:nvPr>
            <p:ph type="title"/>
          </p:nvPr>
        </p:nvSpPr>
        <p:spPr>
          <a:xfrm>
            <a:off x="1790700" y="639315"/>
            <a:ext cx="8610600" cy="1293028"/>
          </a:xfrm>
        </p:spPr>
        <p:txBody>
          <a:bodyPr>
            <a:normAutofit/>
          </a:bodyPr>
          <a:lstStyle/>
          <a:p>
            <a:pPr algn="l"/>
            <a:r>
              <a:rPr lang="en-IN" sz="3500" dirty="0">
                <a:solidFill>
                  <a:srgbClr val="9999FF"/>
                </a:solidFill>
              </a:rPr>
              <a:t>How to implement swot analysis</a:t>
            </a:r>
          </a:p>
        </p:txBody>
      </p:sp>
      <p:sp>
        <p:nvSpPr>
          <p:cNvPr id="3" name="Content Placeholder 2">
            <a:extLst>
              <a:ext uri="{FF2B5EF4-FFF2-40B4-BE49-F238E27FC236}">
                <a16:creationId xmlns:a16="http://schemas.microsoft.com/office/drawing/2014/main" id="{7A45EFB1-4A8C-003D-BEE6-62787584AD81}"/>
              </a:ext>
            </a:extLst>
          </p:cNvPr>
          <p:cNvSpPr>
            <a:spLocks noGrp="1"/>
          </p:cNvSpPr>
          <p:nvPr>
            <p:ph idx="1"/>
          </p:nvPr>
        </p:nvSpPr>
        <p:spPr/>
        <p:txBody>
          <a:bodyPr>
            <a:normAutofit/>
          </a:bodyPr>
          <a:lstStyle/>
          <a:p>
            <a:r>
              <a:rPr lang="en-IN" sz="2800" dirty="0">
                <a:solidFill>
                  <a:srgbClr val="00B0F0"/>
                </a:solidFill>
                <a:latin typeface="Arial" panose="020B0604020202020204" pitchFamily="34" charset="0"/>
                <a:cs typeface="Arial" panose="020B0604020202020204" pitchFamily="34" charset="0"/>
              </a:rPr>
              <a:t>Step 1: Determine your objective</a:t>
            </a:r>
          </a:p>
          <a:p>
            <a:pPr lvl="1"/>
            <a:r>
              <a:rPr lang="en-US" sz="2200" dirty="0">
                <a:solidFill>
                  <a:schemeClr val="accent3">
                    <a:lumMod val="40000"/>
                    <a:lumOff val="60000"/>
                  </a:schemeClr>
                </a:solidFill>
                <a:latin typeface="Arial" panose="020B0604020202020204" pitchFamily="34" charset="0"/>
                <a:cs typeface="Arial" panose="020B0604020202020204" pitchFamily="34" charset="0"/>
              </a:rPr>
              <a:t>A SWOT analysis can be broad, though more value will likely be generated if the analysis is pointed directly at an objective. For example, the objective of a SWOT analysis may focused only on whether or not to perform a new product rollout. </a:t>
            </a:r>
            <a:endParaRPr lang="en-IN" sz="2400" dirty="0">
              <a:solidFill>
                <a:schemeClr val="accent3">
                  <a:lumMod val="40000"/>
                  <a:lumOff val="60000"/>
                </a:schemeClr>
              </a:solidFill>
              <a:latin typeface="Arial" panose="020B0604020202020204" pitchFamily="34" charset="0"/>
              <a:cs typeface="Arial" panose="020B0604020202020204" pitchFamily="34" charset="0"/>
            </a:endParaRPr>
          </a:p>
          <a:p>
            <a:r>
              <a:rPr lang="en-US" sz="2800" dirty="0">
                <a:solidFill>
                  <a:srgbClr val="00B0F0"/>
                </a:solidFill>
                <a:latin typeface="Arial" panose="020B0604020202020204" pitchFamily="34" charset="0"/>
                <a:cs typeface="Arial" panose="020B0604020202020204" pitchFamily="34" charset="0"/>
              </a:rPr>
              <a:t>Step 2: Gather Resources</a:t>
            </a:r>
          </a:p>
          <a:p>
            <a:pPr lvl="1"/>
            <a:r>
              <a:rPr lang="en-US" sz="2400" dirty="0">
                <a:solidFill>
                  <a:schemeClr val="accent3">
                    <a:lumMod val="40000"/>
                    <a:lumOff val="60000"/>
                  </a:schemeClr>
                </a:solidFill>
                <a:latin typeface="Arial" panose="020B0604020202020204" pitchFamily="34" charset="0"/>
                <a:cs typeface="Arial" panose="020B0604020202020204" pitchFamily="34" charset="0"/>
              </a:rPr>
              <a:t>Every SWOT analysis will vary, and a company may need different data sets to support pulling together different SWOT analysis tables. A company should begin by understanding what information it has access to, what data limitations it faces, and how reliable its external data sources are.</a:t>
            </a:r>
          </a:p>
          <a:p>
            <a:pPr lvl="1"/>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9176216"/>
      </p:ext>
    </p:extLst>
  </p:cSld>
  <p:clrMapOvr>
    <a:masterClrMapping/>
  </p:clrMapOvr>
  <mc:AlternateContent xmlns:mc="http://schemas.openxmlformats.org/markup-compatibility/2006" xmlns:p14="http://schemas.microsoft.com/office/powerpoint/2010/main">
    <mc:Choice Requires="p14">
      <p:transition spd="slow" p14:dur="4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D6C3A-800F-C8E5-1E2F-9FDAD8041340}"/>
              </a:ext>
            </a:extLst>
          </p:cNvPr>
          <p:cNvSpPr txBox="1"/>
          <p:nvPr/>
        </p:nvSpPr>
        <p:spPr>
          <a:xfrm>
            <a:off x="1017494" y="1855694"/>
            <a:ext cx="10157012" cy="3908762"/>
          </a:xfrm>
          <a:prstGeom prst="rect">
            <a:avLst/>
          </a:prstGeom>
          <a:noFill/>
        </p:spPr>
        <p:txBody>
          <a:bodyPr wrap="square" rtlCol="0">
            <a:spAutoFit/>
          </a:bodyPr>
          <a:lstStyle/>
          <a:p>
            <a:pPr marL="285750" indent="-285750">
              <a:buFont typeface="Arial" panose="020B0604020202020204" pitchFamily="34" charset="0"/>
              <a:buChar char="•"/>
            </a:pPr>
            <a:r>
              <a:rPr lang="en-US" sz="3000" dirty="0">
                <a:solidFill>
                  <a:srgbClr val="00B0F0"/>
                </a:solidFill>
                <a:latin typeface="Arial" panose="020B0604020202020204" pitchFamily="34" charset="0"/>
                <a:cs typeface="Arial" panose="020B0604020202020204" pitchFamily="34" charset="0"/>
              </a:rPr>
              <a:t>Step 3: Compile Ideas</a:t>
            </a:r>
          </a:p>
          <a:p>
            <a:pPr marL="742950" lvl="1" indent="-285750">
              <a:buFont typeface="Arial" panose="020B0604020202020204" pitchFamily="34" charset="0"/>
              <a:buChar char="•"/>
            </a:pPr>
            <a:r>
              <a:rPr lang="en-US" sz="2800" dirty="0">
                <a:solidFill>
                  <a:schemeClr val="accent3">
                    <a:lumMod val="40000"/>
                    <a:lumOff val="60000"/>
                  </a:schemeClr>
                </a:solidFill>
                <a:latin typeface="Arial" panose="020B0604020202020204" pitchFamily="34" charset="0"/>
                <a:cs typeface="Arial" panose="020B0604020202020204" pitchFamily="34" charset="0"/>
              </a:rPr>
              <a:t>For each of the four components of the SWOT analysis, the group of people assigned to performing the analysis should begin listing ideas within each category.</a:t>
            </a:r>
            <a:endParaRPr lang="en-US" sz="2600" dirty="0">
              <a:solidFill>
                <a:srgbClr val="00B0F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3000" dirty="0">
                <a:solidFill>
                  <a:srgbClr val="00B0F0"/>
                </a:solidFill>
                <a:latin typeface="Arial" panose="020B0604020202020204" pitchFamily="34" charset="0"/>
                <a:cs typeface="Arial" panose="020B0604020202020204" pitchFamily="34" charset="0"/>
              </a:rPr>
              <a:t>Step 4: Refine Findings</a:t>
            </a:r>
          </a:p>
          <a:p>
            <a:pPr marL="742950" lvl="1" indent="-285750">
              <a:buFont typeface="Arial" panose="020B0604020202020204" pitchFamily="34" charset="0"/>
              <a:buChar char="•"/>
            </a:pPr>
            <a:r>
              <a:rPr lang="en-US" sz="2600" dirty="0">
                <a:solidFill>
                  <a:schemeClr val="accent3">
                    <a:lumMod val="40000"/>
                    <a:lumOff val="60000"/>
                  </a:schemeClr>
                </a:solidFill>
                <a:latin typeface="Arial" panose="020B0604020202020204" pitchFamily="34" charset="0"/>
                <a:cs typeface="Arial" panose="020B0604020202020204" pitchFamily="34" charset="0"/>
              </a:rPr>
              <a:t>With the list of ideas within each category, it is now time to clean-up the ideas. By refining the thoughts that everyone had, a company can focus on only the best ideas or largest risks to the company. </a:t>
            </a:r>
          </a:p>
        </p:txBody>
      </p:sp>
    </p:spTree>
    <p:extLst>
      <p:ext uri="{BB962C8B-B14F-4D97-AF65-F5344CB8AC3E}">
        <p14:creationId xmlns:p14="http://schemas.microsoft.com/office/powerpoint/2010/main" val="871867932"/>
      </p:ext>
    </p:extLst>
  </p:cSld>
  <p:clrMapOvr>
    <a:masterClrMapping/>
  </p:clrMapOvr>
  <mc:AlternateContent xmlns:mc="http://schemas.openxmlformats.org/markup-compatibility/2006" xmlns:p14="http://schemas.microsoft.com/office/powerpoint/2010/main">
    <mc:Choice Requires="p14">
      <p:transition spd="slow" p14:dur="40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89467-9442-1F9C-B5BD-89B41936E35D}"/>
              </a:ext>
            </a:extLst>
          </p:cNvPr>
          <p:cNvSpPr txBox="1"/>
          <p:nvPr/>
        </p:nvSpPr>
        <p:spPr>
          <a:xfrm>
            <a:off x="401823" y="1424365"/>
            <a:ext cx="8996820" cy="2950865"/>
          </a:xfrm>
          <a:prstGeom prst="rect">
            <a:avLst/>
          </a:prstGeom>
          <a:noFill/>
        </p:spPr>
        <p:txBody>
          <a:bodyPr wrap="square" rtlCol="0">
            <a:spAutoFit/>
          </a:bodyPr>
          <a:lstStyle/>
          <a:p>
            <a:pPr marL="285750" indent="-285750">
              <a:buFont typeface="Arial" panose="020B0604020202020204" pitchFamily="34" charset="0"/>
              <a:buChar char="•"/>
            </a:pPr>
            <a:r>
              <a:rPr lang="en-US" sz="3000" dirty="0">
                <a:solidFill>
                  <a:srgbClr val="00B0F0"/>
                </a:solidFill>
                <a:latin typeface="Arial" panose="020B0604020202020204" pitchFamily="34" charset="0"/>
                <a:cs typeface="Arial" panose="020B0604020202020204" pitchFamily="34" charset="0"/>
              </a:rPr>
              <a:t>Step 5: Develop the Strategy</a:t>
            </a:r>
          </a:p>
          <a:p>
            <a:pPr marL="742950" lvl="1" indent="-285750">
              <a:buFont typeface="Arial" panose="020B0604020202020204" pitchFamily="34" charset="0"/>
              <a:buChar char="•"/>
            </a:pPr>
            <a:r>
              <a:rPr lang="en-US" sz="2600" dirty="0">
                <a:solidFill>
                  <a:schemeClr val="accent3">
                    <a:lumMod val="40000"/>
                    <a:lumOff val="60000"/>
                  </a:schemeClr>
                </a:solidFill>
                <a:latin typeface="Arial" panose="020B0604020202020204" pitchFamily="34" charset="0"/>
                <a:cs typeface="Arial" panose="020B0604020202020204" pitchFamily="34" charset="0"/>
              </a:rPr>
              <a:t>Armed with the ranked list of strengths, weaknesses, opportunities, and threats, it is time to convert the SWOT analysis into a strategic plan. Members of the analysis team take the bulleted list of items within each category and create a synthesized plan that provides guidance on the original objective.</a:t>
            </a:r>
          </a:p>
        </p:txBody>
      </p:sp>
      <p:pic>
        <p:nvPicPr>
          <p:cNvPr id="1028" name="Picture 4" descr="SWOT analysis - Wikipedia">
            <a:extLst>
              <a:ext uri="{FF2B5EF4-FFF2-40B4-BE49-F238E27FC236}">
                <a16:creationId xmlns:a16="http://schemas.microsoft.com/office/drawing/2014/main" id="{BD30916B-A6C0-A3E0-5CFD-FE869842BB4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3944"/>
          <a:stretch/>
        </p:blipFill>
        <p:spPr bwMode="auto">
          <a:xfrm>
            <a:off x="8646289" y="3616567"/>
            <a:ext cx="3252486" cy="314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732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7B94-AFC2-9AB9-9090-1230E9ED0A57}"/>
              </a:ext>
            </a:extLst>
          </p:cNvPr>
          <p:cNvSpPr>
            <a:spLocks noGrp="1"/>
          </p:cNvSpPr>
          <p:nvPr>
            <p:ph type="title"/>
          </p:nvPr>
        </p:nvSpPr>
        <p:spPr>
          <a:xfrm>
            <a:off x="974204" y="998759"/>
            <a:ext cx="8610600" cy="1293028"/>
          </a:xfrm>
        </p:spPr>
        <p:txBody>
          <a:bodyPr>
            <a:noAutofit/>
          </a:bodyPr>
          <a:lstStyle/>
          <a:p>
            <a:pPr algn="l"/>
            <a:r>
              <a:rPr lang="en-IN" dirty="0">
                <a:solidFill>
                  <a:srgbClr val="FFC000"/>
                </a:solidFill>
                <a:latin typeface="Arial" panose="020B0604020202020204" pitchFamily="34" charset="0"/>
                <a:cs typeface="Arial" panose="020B0604020202020204" pitchFamily="34" charset="0"/>
              </a:rPr>
              <a:t>Benefits of swot </a:t>
            </a:r>
            <a:r>
              <a:rPr lang="en-IN" sz="4400" dirty="0">
                <a:solidFill>
                  <a:srgbClr val="FFC000"/>
                </a:solidFill>
                <a:latin typeface="Arial" panose="020B0604020202020204" pitchFamily="34" charset="0"/>
                <a:cs typeface="Arial" panose="020B0604020202020204" pitchFamily="34" charset="0"/>
              </a:rPr>
              <a:t>analysis</a:t>
            </a:r>
          </a:p>
        </p:txBody>
      </p:sp>
      <p:sp>
        <p:nvSpPr>
          <p:cNvPr id="3" name="Content Placeholder 2">
            <a:extLst>
              <a:ext uri="{FF2B5EF4-FFF2-40B4-BE49-F238E27FC236}">
                <a16:creationId xmlns:a16="http://schemas.microsoft.com/office/drawing/2014/main" id="{530B1991-8D47-FA2E-15D5-88E7242A03F8}"/>
              </a:ext>
            </a:extLst>
          </p:cNvPr>
          <p:cNvSpPr>
            <a:spLocks noGrp="1"/>
          </p:cNvSpPr>
          <p:nvPr>
            <p:ph idx="1"/>
          </p:nvPr>
        </p:nvSpPr>
        <p:spPr>
          <a:xfrm>
            <a:off x="412830" y="2291787"/>
            <a:ext cx="11366340" cy="4158391"/>
          </a:xfrm>
        </p:spPr>
        <p:txBody>
          <a:bodyPr>
            <a:normAutofit/>
          </a:bodyPr>
          <a:lstStyle/>
          <a:p>
            <a:r>
              <a:rPr lang="en-US" sz="2600" b="1" dirty="0">
                <a:solidFill>
                  <a:schemeClr val="accent4">
                    <a:lumMod val="75000"/>
                  </a:schemeClr>
                </a:solidFill>
                <a:latin typeface="Arial" panose="020B0604020202020204" pitchFamily="34" charset="0"/>
                <a:cs typeface="Arial" panose="020B0604020202020204" pitchFamily="34" charset="0"/>
              </a:rPr>
              <a:t>A SWOT analysis makes complex problems more manageable.</a:t>
            </a:r>
            <a:r>
              <a:rPr lang="en-US" sz="2600" dirty="0">
                <a:solidFill>
                  <a:schemeClr val="accent4">
                    <a:lumMod val="75000"/>
                  </a:schemeClr>
                </a:solidFill>
                <a:latin typeface="Arial" panose="020B0604020202020204" pitchFamily="34" charset="0"/>
                <a:cs typeface="Arial" panose="020B0604020202020204" pitchFamily="34" charset="0"/>
              </a:rPr>
              <a:t> </a:t>
            </a:r>
          </a:p>
          <a:p>
            <a:r>
              <a:rPr lang="en-US" sz="2600" b="1" dirty="0">
                <a:solidFill>
                  <a:schemeClr val="accent4">
                    <a:lumMod val="75000"/>
                  </a:schemeClr>
                </a:solidFill>
                <a:latin typeface="Arial" panose="020B0604020202020204" pitchFamily="34" charset="0"/>
                <a:cs typeface="Arial" panose="020B0604020202020204" pitchFamily="34" charset="0"/>
              </a:rPr>
              <a:t>A SWOT analysis requires external consider.</a:t>
            </a:r>
          </a:p>
          <a:p>
            <a:r>
              <a:rPr lang="en-US" sz="2600" b="1" dirty="0">
                <a:solidFill>
                  <a:schemeClr val="accent4">
                    <a:lumMod val="75000"/>
                  </a:schemeClr>
                </a:solidFill>
                <a:latin typeface="Arial" panose="020B0604020202020204" pitchFamily="34" charset="0"/>
                <a:cs typeface="Arial" panose="020B0604020202020204" pitchFamily="34" charset="0"/>
              </a:rPr>
              <a:t>A SWOT analysis can be applied to almost every business question.</a:t>
            </a:r>
          </a:p>
          <a:p>
            <a:r>
              <a:rPr lang="en-US" sz="2600" b="1" dirty="0">
                <a:solidFill>
                  <a:schemeClr val="accent4">
                    <a:lumMod val="75000"/>
                  </a:schemeClr>
                </a:solidFill>
                <a:latin typeface="Arial" panose="020B0604020202020204" pitchFamily="34" charset="0"/>
                <a:cs typeface="Arial" panose="020B0604020202020204" pitchFamily="34" charset="0"/>
              </a:rPr>
              <a:t>A SWOT analysis leverages different data sources.</a:t>
            </a:r>
          </a:p>
          <a:p>
            <a:r>
              <a:rPr lang="en-US" sz="2600" b="1" dirty="0">
                <a:solidFill>
                  <a:schemeClr val="accent4">
                    <a:lumMod val="75000"/>
                  </a:schemeClr>
                </a:solidFill>
                <a:latin typeface="Arial" panose="020B0604020202020204" pitchFamily="34" charset="0"/>
                <a:cs typeface="Arial" panose="020B0604020202020204" pitchFamily="34" charset="0"/>
              </a:rPr>
              <a:t>A SWOT analysis may not be overly costly to prepare.</a:t>
            </a:r>
            <a:r>
              <a:rPr lang="en-US" sz="2600" dirty="0">
                <a:solidFill>
                  <a:schemeClr val="accent4">
                    <a:lumMod val="75000"/>
                  </a:schemeClr>
                </a:solidFill>
                <a:latin typeface="Arial" panose="020B0604020202020204" pitchFamily="34" charset="0"/>
                <a:cs typeface="Arial" panose="020B0604020202020204" pitchFamily="34" charset="0"/>
              </a:rPr>
              <a:t> </a:t>
            </a:r>
            <a:endParaRPr lang="en-IN" sz="260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772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555C9-792C-0A18-0C29-44B7C0DC58CA}"/>
              </a:ext>
            </a:extLst>
          </p:cNvPr>
          <p:cNvSpPr txBox="1"/>
          <p:nvPr/>
        </p:nvSpPr>
        <p:spPr>
          <a:xfrm>
            <a:off x="2709270" y="1441159"/>
            <a:ext cx="3682565" cy="1169551"/>
          </a:xfrm>
          <a:prstGeom prst="rect">
            <a:avLst/>
          </a:prstGeom>
          <a:solidFill>
            <a:schemeClr val="bg1">
              <a:lumMod val="85000"/>
              <a:lumOff val="15000"/>
            </a:schemeClr>
          </a:solidFill>
          <a:scene3d>
            <a:camera prst="orthographicFront"/>
            <a:lightRig rig="threePt" dir="t"/>
          </a:scene3d>
          <a:sp3d>
            <a:bevelT/>
          </a:sp3d>
        </p:spPr>
        <p:txBody>
          <a:bodyPr wrap="square" rtlCol="0">
            <a:spAutoFit/>
          </a:bodyPr>
          <a:lstStyle/>
          <a:p>
            <a:pPr algn="ctr"/>
            <a:r>
              <a:rPr lang="en-IN" sz="7000" dirty="0">
                <a:latin typeface="Lucida Bright" panose="02040602050505020304" pitchFamily="18" charset="0"/>
              </a:rPr>
              <a:t>THANK</a:t>
            </a:r>
          </a:p>
        </p:txBody>
      </p:sp>
      <p:sp>
        <p:nvSpPr>
          <p:cNvPr id="3" name="TextBox 2">
            <a:extLst>
              <a:ext uri="{FF2B5EF4-FFF2-40B4-BE49-F238E27FC236}">
                <a16:creationId xmlns:a16="http://schemas.microsoft.com/office/drawing/2014/main" id="{57BF372B-8B6F-B0E7-A51C-0CC51A19857C}"/>
              </a:ext>
            </a:extLst>
          </p:cNvPr>
          <p:cNvSpPr txBox="1"/>
          <p:nvPr/>
        </p:nvSpPr>
        <p:spPr>
          <a:xfrm>
            <a:off x="7596851" y="4907666"/>
            <a:ext cx="4595149" cy="1477328"/>
          </a:xfrm>
          <a:prstGeom prst="rect">
            <a:avLst/>
          </a:prstGeom>
          <a:noFill/>
        </p:spPr>
        <p:txBody>
          <a:bodyPr wrap="square" rtlCol="0">
            <a:spAutoFit/>
          </a:bodyPr>
          <a:lstStyle/>
          <a:p>
            <a:r>
              <a:rPr lang="en-IN" sz="3000" dirty="0">
                <a:solidFill>
                  <a:srgbClr val="00B050"/>
                </a:solidFill>
                <a:latin typeface="Cooper Black" panose="0208090404030B020404" pitchFamily="18" charset="0"/>
              </a:rPr>
              <a:t>By-</a:t>
            </a:r>
          </a:p>
          <a:p>
            <a:r>
              <a:rPr lang="en-IN" sz="3000" dirty="0">
                <a:solidFill>
                  <a:srgbClr val="00B050"/>
                </a:solidFill>
                <a:latin typeface="Cooper Black" panose="0208090404030B020404" pitchFamily="18" charset="0"/>
              </a:rPr>
              <a:t>Abhinav Paidisetti</a:t>
            </a:r>
          </a:p>
          <a:p>
            <a:r>
              <a:rPr lang="en-IN" sz="3000" dirty="0">
                <a:solidFill>
                  <a:srgbClr val="00B050"/>
                </a:solidFill>
                <a:latin typeface="Cooper Black" panose="0208090404030B020404" pitchFamily="18" charset="0"/>
              </a:rPr>
              <a:t>N. Shanmukha Sai</a:t>
            </a:r>
          </a:p>
        </p:txBody>
      </p:sp>
      <p:sp>
        <p:nvSpPr>
          <p:cNvPr id="4" name="TextBox 3">
            <a:extLst>
              <a:ext uri="{FF2B5EF4-FFF2-40B4-BE49-F238E27FC236}">
                <a16:creationId xmlns:a16="http://schemas.microsoft.com/office/drawing/2014/main" id="{13BECB80-076C-7332-2282-02979011373B}"/>
              </a:ext>
            </a:extLst>
          </p:cNvPr>
          <p:cNvSpPr txBox="1"/>
          <p:nvPr/>
        </p:nvSpPr>
        <p:spPr>
          <a:xfrm>
            <a:off x="6480745" y="1441159"/>
            <a:ext cx="2232212" cy="1169551"/>
          </a:xfrm>
          <a:prstGeom prst="rect">
            <a:avLst/>
          </a:prstGeom>
          <a:solidFill>
            <a:schemeClr val="accent3"/>
          </a:solidFill>
          <a:ln>
            <a:noFill/>
          </a:ln>
          <a:scene3d>
            <a:camera prst="orthographicFront"/>
            <a:lightRig rig="threePt" dir="t"/>
          </a:scene3d>
          <a:sp3d>
            <a:bevelT w="165100" prst="coolSlant"/>
          </a:sp3d>
        </p:spPr>
        <p:txBody>
          <a:bodyPr wrap="square" rtlCol="0">
            <a:spAutoFit/>
          </a:bodyPr>
          <a:lstStyle/>
          <a:p>
            <a:r>
              <a:rPr lang="en-IN" sz="7000" dirty="0">
                <a:solidFill>
                  <a:schemeClr val="bg1"/>
                </a:solidFill>
                <a:latin typeface="Lucida Bright" panose="02040602050505020304" pitchFamily="18" charset="0"/>
              </a:rPr>
              <a:t>YOU</a:t>
            </a:r>
          </a:p>
        </p:txBody>
      </p:sp>
    </p:spTree>
    <p:extLst>
      <p:ext uri="{BB962C8B-B14F-4D97-AF65-F5344CB8AC3E}">
        <p14:creationId xmlns:p14="http://schemas.microsoft.com/office/powerpoint/2010/main" val="2306053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wind"/>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