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01" r:id="rId2"/>
    <p:sldId id="345" r:id="rId3"/>
    <p:sldId id="303" r:id="rId4"/>
    <p:sldId id="307" r:id="rId5"/>
    <p:sldId id="304" r:id="rId6"/>
    <p:sldId id="309" r:id="rId7"/>
    <p:sldId id="305" r:id="rId8"/>
    <p:sldId id="308" r:id="rId9"/>
    <p:sldId id="306" r:id="rId10"/>
    <p:sldId id="261" r:id="rId11"/>
    <p:sldId id="262" r:id="rId12"/>
    <p:sldId id="263" r:id="rId13"/>
    <p:sldId id="264" r:id="rId14"/>
    <p:sldId id="265" r:id="rId15"/>
    <p:sldId id="267" r:id="rId16"/>
    <p:sldId id="310" r:id="rId17"/>
    <p:sldId id="298" r:id="rId18"/>
    <p:sldId id="268" r:id="rId19"/>
    <p:sldId id="311" r:id="rId20"/>
    <p:sldId id="269" r:id="rId21"/>
    <p:sldId id="312" r:id="rId22"/>
    <p:sldId id="270" r:id="rId23"/>
    <p:sldId id="313" r:id="rId24"/>
    <p:sldId id="314" r:id="rId25"/>
    <p:sldId id="271" r:id="rId26"/>
    <p:sldId id="272" r:id="rId27"/>
    <p:sldId id="315" r:id="rId28"/>
    <p:sldId id="273" r:id="rId29"/>
    <p:sldId id="316" r:id="rId30"/>
    <p:sldId id="318" r:id="rId31"/>
    <p:sldId id="319" r:id="rId32"/>
    <p:sldId id="320" r:id="rId33"/>
    <p:sldId id="321" r:id="rId34"/>
    <p:sldId id="275" r:id="rId35"/>
    <p:sldId id="323" r:id="rId36"/>
    <p:sldId id="322" r:id="rId37"/>
    <p:sldId id="276" r:id="rId38"/>
    <p:sldId id="326" r:id="rId39"/>
    <p:sldId id="325" r:id="rId40"/>
    <p:sldId id="324" r:id="rId41"/>
    <p:sldId id="277" r:id="rId42"/>
    <p:sldId id="329" r:id="rId43"/>
    <p:sldId id="327" r:id="rId44"/>
    <p:sldId id="278" r:id="rId45"/>
    <p:sldId id="279" r:id="rId46"/>
    <p:sldId id="330" r:id="rId47"/>
    <p:sldId id="331" r:id="rId48"/>
    <p:sldId id="332" r:id="rId49"/>
    <p:sldId id="287" r:id="rId50"/>
    <p:sldId id="333" r:id="rId51"/>
    <p:sldId id="334" r:id="rId52"/>
    <p:sldId id="280" r:id="rId53"/>
    <p:sldId id="281" r:id="rId54"/>
    <p:sldId id="335" r:id="rId55"/>
    <p:sldId id="289" r:id="rId56"/>
    <p:sldId id="295" r:id="rId57"/>
    <p:sldId id="336" r:id="rId58"/>
    <p:sldId id="297" r:id="rId59"/>
    <p:sldId id="337" r:id="rId60"/>
    <p:sldId id="284" r:id="rId61"/>
    <p:sldId id="338" r:id="rId62"/>
    <p:sldId id="283" r:id="rId63"/>
    <p:sldId id="285" r:id="rId64"/>
    <p:sldId id="339" r:id="rId65"/>
    <p:sldId id="286" r:id="rId66"/>
    <p:sldId id="340" r:id="rId67"/>
    <p:sldId id="341" r:id="rId68"/>
    <p:sldId id="296" r:id="rId69"/>
    <p:sldId id="342" r:id="rId70"/>
    <p:sldId id="288" r:id="rId71"/>
    <p:sldId id="290" r:id="rId72"/>
    <p:sldId id="291" r:id="rId73"/>
    <p:sldId id="292" r:id="rId74"/>
    <p:sldId id="260" r:id="rId75"/>
    <p:sldId id="293" r:id="rId76"/>
    <p:sldId id="294" r:id="rId7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8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08T06:20:21.461"/>
    </inkml:context>
    <inkml:brush xml:id="br0">
      <inkml:brushProperty name="width" value="0.05292" units="cm"/>
      <inkml:brushProperty name="height" value="0.05292" units="cm"/>
      <inkml:brushProperty name="color" value="#FF0000"/>
    </inkml:brush>
  </inkml:definitions>
  <inkml:trace contextRef="#ctx0" brushRef="#br0">20935 13940 0,'0'50'47,"0"-100"-47,0 125 0,0-51 16,0 76 31,-25 24-16,25-75-31,0-24 15,0 25 1,0-1-16,0-24 16,0 50 31,0-51 31,0 1-16,0 0 1,0 0-48</inkml:trace>
  <inkml:trace contextRef="#ctx0" brushRef="#br0" timeOffset="1255.56">20985 13841 0,'0'25'47,"25"-25"-32,-25 25 1,24-25-16,1 24 16,0 26 15,49 0 0,-74-26-31,25 1 16,0 25-1,-25-25-15,25-1 16,49 125 31,-49-49 0,-25-76-47,25 1 15,-25 0 32</inkml:trace>
  <inkml:trace contextRef="#ctx0" brushRef="#br0" timeOffset="2558.37">21010 14412 0,'24'0'47,"26"0"-31,-25 0-16,74-50 47,-25 50 0,-49-25-32,0 25 1,0 0 0,0 0 93</inkml:trace>
  <inkml:trace contextRef="#ctx0" brushRef="#br0" timeOffset="3975.5">22299 14163 0,'25'0'187,"0"0"-187,25 0 47,24 0-16,-49 0-31,0 0 32,-1 0-17,1 0 48</inkml:trace>
  <inkml:trace contextRef="#ctx0" brushRef="#br0" timeOffset="5375.5">21977 14660 0</inkml:trace>
  <inkml:trace contextRef="#ctx0" brushRef="#br0" timeOffset="7123.06">22225 14362 0,'25'0'63,"0"0"-48,49 0 1,-24 0-16,49 0 31,-25 0 0,-49 0 1,0 0-17,0 0 63</inkml:trace>
  <inkml:trace contextRef="#ctx0" brushRef="#br0" timeOffset="8783.45">23540 13866 0,'-25'0'0,"-25"-25"16,1 25-1,-26 0 1,26 0 15,24 0-31,0 0 16,0 0-1,0 0-15,1 25 16,-100 74 31,99-74 15,25 0-62,0-1 16,0 26 0,0-25-16,0 24 15,0 1 1,0 0-1,0-26 1,0 1 0,25 0 15,-1-25-15,150 75 46,-149-75-62,99 0 47,-99 24-47,-1-24 0,1 0 16,0 0-16,0 0 15,24 0-15,-24 0 16,0 0-1,0 0-15,24 0 47,-24-24-31,0 24 0,-25-25-1</inkml:trace>
  <inkml:trace contextRef="#ctx0" brushRef="#br0" timeOffset="9853.94">24061 14139 0,'24'0'47,"26"0"-47,0-25 16,421-149 46,-298 125-15,-148 24-31,0 25 15</inkml:trace>
  <inkml:trace contextRef="#ctx0" brushRef="#br0" timeOffset="12365.38">24557 13990 0,'24'25'31,"-48"-50"-31,73 149 47,-49-99-31,0-1 15,0 1-15,25-25-1,-25 25 1,0 0 0,25 0-1,-25-1-15,25 1 16,-25 0-16,0 0 31,0 0 0,0-75 172,0 25-187,0-24 0,0 24-1,0 0 1,0 0 15,-25-99 16,0 99-31,25 1 15,0-1-15,-25 25 15,25-25 31,0 0-62,-25 25 32,25-25-32,-24 1 46,24-1 17,0 0-47,-25 0-16,25 0 15,0 1 1,0-1-1,0 0 17,-25 0-1,25 0-15,0 1 109</inkml:trace>
  <inkml:trace contextRef="#ctx0" brushRef="#br0" timeOffset="14120.58">25152 13717 0,'0'-50'47,"0"75"109,50 124-109,-26-124-47,-24 0 32,0-1-32,0 1 15,0 50-15,25-26 16,-25 1-16,25 74 47,0-75-32,-25-24 1,0 0 15,0 0-15,25 25 46,-25-26-62,24 1 32,-24 0-1,25-25 78,0 0-93,0 0-1,0 0-15,24 0 16,-24 0-16,273-50 63,-100 26-17,-173-1-46,0 25 16,24 0-16,-24 0 31,0 0-31,0 0 32,0 0 14</inkml:trace>
  <inkml:trace contextRef="#ctx0" brushRef="#br0" timeOffset="17395.82">21034 15329 0,'-24'0'141,"-1"0"-126,0 0-15,0 25 16,0 0 0,1-25-1,-1 25 17,0 0-1,0-25-16,0 24 1,1 1 0,24 0 62,-25 25-31,25-1-32,0-24 1,0 0 0,0 0-16,0-1 31,0 51 31,0-50-46,0-1 0,25-24 15,-1 25-16,76 0 32,-26-25 0,-49 0-31,0 0-16,-1 0 0,1 0 15,0 0 1,0 0 0,0 0-1,-1 0 32,1 0-16,-25-25-15,25 25 0</inkml:trace>
  <inkml:trace contextRef="#ctx0" brushRef="#br0" timeOffset="18690.27">22200 15453 0,'25'-24'156,"74"24"-125,0-25 0,-74 25-15,0-25 0,0 25-1,0 0 1,24 0 15,-24 0-15,0 0 31</inkml:trace>
  <inkml:trace contextRef="#ctx0" brushRef="#br0" timeOffset="19915.7">22299 15652 0,'25'0'78,"0"0"-63,0 0 1,0 0 0,-1 0-16,1 0 15,0 0 1,0 0-16,0 0 31,-1 0-15,1 0-1,0 0 1</inkml:trace>
  <inkml:trace contextRef="#ctx0" brushRef="#br0" timeOffset="23379.95">23292 15304 0,'0'25'125,"0"50"-110,0-50 1,0 24-16,24-24 15,-24 0-15,0 0 16,0-1 0,0 1 15,0 0-15,0 25-1,0-26 1,0 26-16,0-25 15,0 0-15,0-1 16,0 1 0,0 0-16,0 0 47,0 0 15,0-1 110,25 1-172,-25 25 16,0-1-16,0 1 15,25 0 1,-25-26 15,0-48 94,0-1-125,0 0 16,0-25-1,0 26-15,0-26 16,0 0-16,0-24 16,0 0-1,0-50 1,0 74-1,0 0 1,0 26 0,0-1-1,0 0 17,0 0 30,0 0-31,0 1 1,0-1-32,0 0 31,25 0 16,24 0-16,-24 25-15,0 0-1,0 0-15,0 0 16,-1 0-1,51 50 48,-26 74-16,1-25-32,-25-49 1,-25-1-16,0-24 31,0 0-31,0 0 16,0 0-16,0-1 31,0 1-31,0 0 16,0 0-1,0 24 1,0 1 15,0-25-15,0 0 0,0-1-1,0 1-15,0 0 16,0 0 46,0 0-15</inkml:trace>
  <inkml:trace contextRef="#ctx0" brushRef="#br0" timeOffset="24474.44">23316 15900 0,'50'-25'109,"49"-25"-77,25-24-17,-74 49-15,-1 0 16,-24 25-16,25-24 15,-50-1 1,25 25-16,-1 0 16,1 0 46</inkml:trace>
  <inkml:trace contextRef="#ctx0" brushRef="#br0" timeOffset="25669.38">24383 15553 0,'25'0'78,"0"0"-62,-1 0 0,26-25-16,0 25 15,-1-25-15,174-25 47,-98 26 16,-101 24-48,1 0 48</inkml:trace>
  <inkml:trace contextRef="#ctx0" brushRef="#br0" timeOffset="27050.43">25326 15056 0,'24'0'16,"1"50"15,-25-25-31,25 0 0,0-1 31,0 76 1,24 73-1,-24-123-31,-25 0 0,25-26 15,-25 1 1,0 0 0,0 0 15,25 0 0,-25-1-31,24 51 63,-24-50-16,75-25 62,-26 0-93,1 0-1,24 0-15,26-25 16,-51 0-16,-24 25 15,74-50 32,-74 50 0,0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2T04:39:53.293"/>
    </inkml:context>
    <inkml:brush xml:id="br0">
      <inkml:brushProperty name="width" value="0.05292" units="cm"/>
      <inkml:brushProperty name="height" value="0.05292" units="cm"/>
      <inkml:brushProperty name="color" value="#FF0000"/>
    </inkml:brush>
  </inkml:definitions>
  <inkml:trace contextRef="#ctx0" brushRef="#br0">18504 8558 0,'-149'24'78,"75"26"-78,-174 49 47,198-74-47,-24 74 47,49-74-47,0 49 15,1 1 1,-1-25-16,25 24 16,0-49-16,0 0 15,0 24 1,0-24-1,0 0 48,74 0-47,75-1 30,49-24 1,-148 0-31,0 0-16,-1 0 16,1-24-16,-25-1 15,-1 25 1,26-50-16,-25 50 15,0-25 1</inkml:trace>
  <inkml:trace contextRef="#ctx0" brushRef="#br0" timeOffset="961.39">19397 8756 0,'50'0'78,"-1"0"-62,1-25 0,0-24-16,123 24 46,-123 0 1</inkml:trace>
  <inkml:trace contextRef="#ctx0" brushRef="#br0" timeOffset="1770.65">19496 9128 0,'25'0'47,"75"-25"-1,98-99 1,-173 124-47,0 0 0,-1-25 16,1 25 15</inkml:trace>
  <inkml:trace contextRef="#ctx0" brushRef="#br0" timeOffset="3246.97">20588 9252 0,'0'-49'16,"0"-75"0,0 74-1,0-49-15,0 24 16,0-24-16,0-124 31,0 148-31,25-49 16,-25 75-1,24 24 1,-24-25-16,0 26 16,0-1-16,25 0 47,-25 0-1,25 25 64,0 0-95,0 0-15,24 99 16,26 1 0,-26-1-16,100 198 47,-149-272-47,50 99 46,-50-99-46,25 0 16,-25 0 0,0-1-1,0 1 1,24-25 0,1 25 46</inkml:trace>
  <inkml:trace contextRef="#ctx0" brushRef="#br0" timeOffset="4266.3">20786 8806 0,'0'0'15,"75"-50"-15,98-49 32,-123 74-17,-25 25 1,24-25 46</inkml:trace>
  <inkml:trace contextRef="#ctx0" brushRef="#br0" timeOffset="5163.57">21382 8607 0,'49'0'31,"1"0"-15,24 0-16,25 0 31,1 0-15,-51 0-16,1 0 15,-50-25 1,25 25-16,0 0 47,-1 0-16</inkml:trace>
  <inkml:trace contextRef="#ctx0" brushRef="#br0" timeOffset="6552.91">22101 8285 0,'25'124'31,"0"-75"-15,-25 1-16,0-25 15,24 24 1,1 26 0,-25-26-1,25-49-15,-25 25 16,0 0 0,0 0 15,0 0-16,99-25 126,-49 0-125,74 0-16,-25 0 15,25 0-15,-49-25 16,-1 0 0,124-25 30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2T04:48:03.228"/>
    </inkml:context>
    <inkml:brush xml:id="br0">
      <inkml:brushProperty name="width" value="0.05292" units="cm"/>
      <inkml:brushProperty name="height" value="0.05292" units="cm"/>
      <inkml:brushProperty name="color" value="#FF0000"/>
    </inkml:brush>
  </inkml:definitions>
  <inkml:trace contextRef="#ctx0" brushRef="#br0">22771 10344 0,'0'24'78,"0"1"-62,0-99 249,0 49-249,0 0-16,0-24 16,0 24 15,-50-74 31,50 74-15,0 50 110,50 297-95,-25-248 1,-25-49-48</inkml:trace>
  <inkml:trace contextRef="#ctx0" brushRef="#br0" timeOffset="1411.27">22572 10071 0,'75'-25'62,"-51"25"-62,1 0 16,0-25-16,0 25 15,0-25 1,99 25 47,-25 0-1,-74 25-62,0 0 31,-25 0-15,0 49 15,0 1 0,0-51-31,0 26 16,-25-25-16,0 24 16,-25-24-16,26 0 15,-150 173 48,99-148-1,51-50-46</inkml:trace>
  <inkml:trace contextRef="#ctx0" brushRef="#br0" timeOffset="3355.14">22969 10418 0,'25'0'203,"0"0"-203,0 0 15,24-25-15,1 0 32,-1 1-17,-24-1 1,0 25 0,0 0-16,24-75 62,26-24-15,-50 74-31,-25 1-16,0-1 78,-25 25 15,0 0-77,0 0 15,0 0-31,1 0 16,-1 0-16,25 25 16,-25-25-16,25 24 15,0 1 16,-25-25-15,25 25 0,0 0-1,0 0 1,-25-1 0,25 26 30,0-25 1,0 0-31,0-1 31,25-24-16,0 0 0,0 0-31,74 0 63,-74 0-63,24 0 47,-24 0-32,0-24 32,0-1-16,-25 0-15,25 25-16,-1 0 47,-24-25-31</inkml:trace>
  <inkml:trace contextRef="#ctx0" brushRef="#br0" timeOffset="4657.46">23738 9922 0,'-50'99'31,"100"-198"-31,-100 248 16,26-124-1,24-1 1,0 1 0,0 0-1,0 0 1,0 49 31,0-24 0,24-50 46,1 0-61,0 0-32,0 0 0,0 0 31,-1 0 31,1 0-15,0 0-47</inkml:trace>
  <inkml:trace contextRef="#ctx0" brushRef="#br0" timeOffset="7244.31">24457 9947 0,'-24'0'78,"24"-25"-47,-25 0-15,25 0 0,0-49 30,0 49 1,0 0-31,25 25 0,24 0 15,-24 0 0,0 0-31,0 0 31,-1 149 32,-24 74-32,0-148-15,0-50-16,0-1 15,0 1 1,0 0-16,-24 0 16,-1 0 30,0-1-14,0-24-1,0 0 0,25-24 32,0-1-63,0 0 31,0 0-15,25 25 46,25 0 1,-1 25-17,-24-25-46,0 0 47,0 0 16,0 0-16,-1 0 0,1 0-32,-25-25 1,0 0 46</inkml:trace>
  <inkml:trace contextRef="#ctx0" brushRef="#br0" timeOffset="8710.02">24904 10145 0,'25'50'63,"0"-50"-48,-1 0 17,1 0-32,0 0 15,0 0 17,0 0-32,-1-50 78,1-24-31,-25 49-1,0 0-14,0 0-32,0 0 47,-25 25-32,-24-24 32,24 24-31,0 0-1,0 0 17,1 24-17,-1-24 1,25 25-1,0 0-15,0 0 47,0 0 0,0 24 0,0-24 16</inkml:trace>
  <inkml:trace contextRef="#ctx0" brushRef="#br0" timeOffset="9961.34">25177 9897 0,'25'0'16,"49"199"31,-49-175-32,-25 1-15,0 25 16,0-25-16,25-1 31,-25 1-15,0 0 15,0 0 16</inkml:trace>
  <inkml:trace contextRef="#ctx0" brushRef="#br0" timeOffset="11632.25">25648 9823 0,'-25'0'15,"-24"0"17,24 24-17,0-24-15,0 0 31,0 25-15,25 0 62,0 0-31,0 0-16,0-1 1,0 1-1,0 0-16,0 0 1,0 0 62,25-25-47,0 0-15,0 0 15,24-50 16,-24 25-31,-25-24-1,0 24 1,25 0 31,0 75 125,49 297-110,-74-223-62,75 50 32,-75-150-17</inkml:trace>
  <inkml:trace contextRef="#ctx0" brushRef="#br0" timeOffset="12924.89">26194 10195 0,'49'0'94,"75"0"-78,0-25 30,-99 0-46,0 25 32</inkml:trace>
  <inkml:trace contextRef="#ctx0" brushRef="#br0" timeOffset="14781.02">26814 10195 0,'0'74'16,"0"-148"-16,49 223 47,-49-125 265,0-73-171,-24-1-125,-1 25-16,0-24 15,25 24 1,-25 0-16,25-24 31,-49 24-15,49 0-1</inkml:trace>
  <inkml:trace contextRef="#ctx0" brushRef="#br0" timeOffset="16469.82">27037 9971 0,'0'25'94,"0"0"-79,0 0-15,0 0 32,0 0-32,25 24 47,-25-24 31,25 0-47,24-25 31,-24 0-46,0 0 15,0 0-15,0 0 15,-1 0 47,-24-25-62,0 0 0,0 0 77,0-24-46,-49-1 0,24 50 31,0 0-62,0 0 109</inkml:trace>
  <inkml:trace contextRef="#ctx0" brushRef="#br0" timeOffset="18118.07">27484 9947 0,'24'0'16,"-24"49"15,50-24-16,-50 0 1,25 0 0,0-25 93,-1 0-62,1 0-47,0 0 47,0 0 0,0 0 0,-1-75-1,-24 50 17,0 1-47,0-1 15,0 0-16,-24 25 48,-1 0-32,-99 0 0,99 0 1,0 0-17</inkml:trace>
  <inkml:trace contextRef="#ctx0" brushRef="#br0" timeOffset="20130.59">28203 9897 0,'-25'0'125,"0"0"63,1 0-79,24 25-77,0 0-17,0 49 32,0-49 125,0 0-156,24-25-1,1 0-15,74 0 47,-49 0 0,-25 0-31,0 0-16,-1 0 31,-24-25-16,0 0 48,0 0-16,-99-49 0,50 74 15,24 0-46</inkml:trace>
  <inkml:trace contextRef="#ctx0" brushRef="#br0" timeOffset="21624.16">28823 9947 0,'0'24'47,"25"1"0,0 0-31,-25 0-16,0 0 15,24-25-15,-24 25 16,50-1 46,0 1-15,-26-25-31,26 0-1,-25 0 1,0-25 78,-25 1-79,0-26 1,0 0 31,-25 1 0,25 24-32,-25 25 1,0 0-16,0 0 16,-24 0 15,-26 0-15,51 0-1,-1 0 1</inkml:trace>
  <inkml:trace contextRef="#ctx0" brushRef="#br0" timeOffset="23022.03">27508 10120 0,'0'25'32,"0"74"30,0-74-46</inkml:trace>
  <inkml:trace contextRef="#ctx0" brushRef="#br0" timeOffset="26520.47">30237 9847 0,'-25'0'15,"-74"0"32,-25 50 16,49 0-16,75-26 93,0 1-140,0 0 31,0 50 16,25-75 63,25 24-79,-25-24-31,-1 0 16,1 0-1,74 0 32,26-24 16,-101 24-63</inkml:trace>
  <inkml:trace contextRef="#ctx0" brushRef="#br0" timeOffset="27880.48">30460 9748 0,'0'25'141,"25"0"-125,25 99-16,-26-75 15,-24 1 1,50-25-16,-50 25 16,25-1-1,0 1 16,-25-25-31</inkml:trace>
  <inkml:trace contextRef="#ctx0" brushRef="#br0" timeOffset="28540.46">30659 10220 0,'24'0'94,"51"-50"-47,-75 25 78,25 25-109,-1 0 31,-24-25-1</inkml:trace>
  <inkml:trace contextRef="#ctx0" brushRef="#br0" timeOffset="29670.52">30956 9872 0</inkml:trace>
  <inkml:trace contextRef="#ctx0" brushRef="#br0" timeOffset="31177.95">31279 9451 0,'0'24'16,"25"1"62,-1-25-47,100 0 16,-24 0 0,-76 0 62,-24 25-77,0 124 15,0-75-1,0-49-30,-24-25 15,-1 0 1,-25 0-1,25 0 16,1 0 0,24-74-16,0 24-16,0 25 17</inkml:trace>
  <inkml:trace contextRef="#ctx0" brushRef="#br0" timeOffset="32535.01">31651 9302 0,'0'0'0,"0"49"16,25-24-16,-1 0 31,-24 49-15,25-24-1,0-25 1,0 49 47,0-74 124,-1 0-171,76 0 46</inkml:trace>
  <inkml:trace contextRef="#ctx0" brushRef="#br0" timeOffset="33751.41">31899 9227 0,'124'-99'62,"-248"198"-62,297-247 63,-148 148-63,-25-25 47</inkml:trace>
  <inkml:trace contextRef="#ctx0" brushRef="#br0" timeOffset="37008.65">25003 10840 0,'25'-25'218,"25"0"-171,-26 0-31,1 25-16,-25-25 15,25 25 17,0 0 15,0 0 15,-1 0-31,1 0 16,0 0-31,0 0 46,0 0-62,-1 0 47,1 0 0,-25 75 0,0-50-31,0-1-1,0 26 16,0-25-15,0 0 0,0-1 31,-25 26-1,-24-50 1,24 0-15,0 0-1,0 0 0,1 0-15,-1 0 15,0 0 31</inkml:trace>
  <inkml:trace contextRef="#ctx0" brushRef="#br0" timeOffset="40170.37">25648 10840 0,'-25'0'15,"0"-25"1,1 25 15,-51 0 32,50 0-16,1 0-32,24 25 63,0-1-15,0 1-47,0 25 30,0-25-14,24-1-32,1 1 62,0-25-15,25 0 0,-1-25 0,-49 1-32,25-1 17,-25-25-1,0 25-15,0 1 62,25 24 47,0 0-110,-1 0 1,26 99 31,-25-74 0,0-1-32,-1-24 17,1 0-17,0 0 32,-25-24-16,25-76 16,-25 51 0,0 24-31,0 0 15,25 25 94,24 75-78,-49-51-32,25-24-15,-25 25 32,25-25-1,-25-49 156,0-1-171,0 25-16,0 0 31,0 1-15,25 24 46,0 0-15,-1 0 0,26 0-31,-25 24 46,0 1-30,-25 25 14</inkml:trace>
  <inkml:trace contextRef="#ctx0" brushRef="#br0" timeOffset="41253.01">26665 10840 0,'25'0'110,"0"0"-110,99-50 47,-100 50-32</inkml:trace>
  <inkml:trace contextRef="#ctx0" brushRef="#br0" timeOffset="42584.16">27310 10616 0,'0'50'15,"0"-100"-15,25 100 16,-25-25-16,25-25 0,49 49 31,-24 1 0,-1-25-31,-24-25 47,74 0 0,-24-124 16,-75 99-63,0 0 15,0 0 1,0 1-16,0-1 31,0 0-31,0 0 16,-25 0-16,-25 25 15,25-24 1,1 24-16,-175-25 78,150 25-31,49 25-31,0-1-16,0 1 125</inkml:trace>
  <inkml:trace contextRef="#ctx0" brushRef="#br0" timeOffset="44087.73">27756 10368 0,'25'25'109,"0"25"-93,49 123 15,1 1-15,-50-100-16,-1-24 15,1 0-15,0 74 63,-25-100 46</inkml:trace>
  <inkml:trace contextRef="#ctx0" brushRef="#br0" timeOffset="45717.2">28029 10691 0,'25'0'16,"-50"0"-16,100 0 62,-50 0-62,-1 0 94,-24 25 16,0-1-95,0 1 79,-49 0-78,24-25 15,25 25-31,-50 0 62</inkml:trace>
  <inkml:trace contextRef="#ctx0" brushRef="#br0" timeOffset="46791.21">28302 10716 0</inkml:trace>
  <inkml:trace contextRef="#ctx0" brushRef="#br0" timeOffset="48945.07">28649 10492 0,'0'25'15,"0"0"48,25-25-47,0 0 15,0 0 16,0 0 0,-1 0-16,1 0-16,0 0 1,0 0 0,-25 25 202,0 0-202,0-1-16,0 1 31,0 0 1,0 0-1,-124 0 31,49-25-15,51 0-31,-1 0 15</inkml:trace>
  <inkml:trace contextRef="#ctx0" brushRef="#br0" timeOffset="50783.58">28873 10418 0,'0'-25'16,"0"0"-1,0 1 1,0-1 31,0 50 156,0-1-109,24 1-79,-24 0 1,0 0 0,0 0 62,0-1-31,25 1-16,-25 25 16,25-50 140,0 0-171,0 0 0,-1 0-16,1 0 31,0 0-16,0 0 1,0 0 0</inkml:trace>
  <inkml:trace contextRef="#ctx0" brushRef="#br0" timeOffset="51962.07">28922 10468 0,'0'-25'78,"0"0"32,0 0-95,0 0 1,25 25-16,0 0 16,24-49 46,-24 49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2T04:55:31.297"/>
    </inkml:context>
    <inkml:brush xml:id="br0">
      <inkml:brushProperty name="width" value="0.05292" units="cm"/>
      <inkml:brushProperty name="height" value="0.05292" units="cm"/>
      <inkml:brushProperty name="color" value="#FF0000"/>
    </inkml:brush>
  </inkml:definitions>
  <inkml:trace contextRef="#ctx0" brushRef="#br0">9649 14908 0</inkml:trace>
  <inkml:trace contextRef="#ctx0" brushRef="#br0" timeOffset="6791.8">13593 12998 0,'0'24'813,"0"26"-798,25 74 16,-25-74-15,25 24 0,-25-49-16,24 25 15,-24-26 1,0 26 0,25 24-1,-25-49-15,0 0 16,0 0-16,0 0 15,0-1 1,0 26 31,0-25-16,0 0-15,0-1 15,0 1 157</inkml:trace>
  <inkml:trace contextRef="#ctx0" brushRef="#br0" timeOffset="7894.75">13692 13816 0,'0'-25'31,"0"1"0,0-1-15,0 0 15,0 0 0,0 0 16,0 1 47,-25 24-94,1 0 15,24-25 1,-25 25 0,-25-50 31,25 50-47,1 0 62,24-25-15,-25 25-31,25-24-1,-25 24 1,0-50-1,25 25 1,-25-24 15,1 49-31,24-25 63,0 0-1</inkml:trace>
  <inkml:trace contextRef="#ctx0" brushRef="#br0" timeOffset="12252.77">12526 13271 0,'0'-25'485,"0"74"-267,0-24-218,0 50 16,0-26-16,0 1 16,25-1-16,-25 175 62,0 73 16,0-272-62,25-25-16,-25 25 15,0 0 64,0-1-79,0 1 46</inkml:trace>
  <inkml:trace contextRef="#ctx0" brushRef="#br0" timeOffset="13958.11">12303 13568 0,'0'-49'62,"25"-1"-46,-25 0-16,25-24 16,0 0-1,24-1 16,-49 25-15,0 26 0,25 24-1,-25-50 48,25 25-16,0 25-16,-1-25 63,1 25-32,0 0-46,25 0 31,-26 0-32,1 25 1,-25 0-16,25-25 16,-25 25-1,50 24-15,-26 26 31,1-1 1,0-49-32,-25 0 15,25 25-15,-25-26 16,74 150 31,-49-124 0,-25-26-32</inkml:trace>
  <inkml:trace contextRef="#ctx0" brushRef="#br0" timeOffset="16188.75">13543 14585 0,'0'-49'15,"0"98"-15,0-123 0,0 24 16,0 1-1,0-1-15,0 25 16,0-297 47,0 173-17,0 124-30,0-25-16,0 26 31,0-26 1,0 0-17,0 26 1,0-1-1,0 0-15,0 0 16,0-74 31,0 74-31,0-49 30,0 49-46,0-25 16,0 26 31,0-1-16,0 0-31,0 0 31,0 0-15,25 25 78,0 0-63,0 0-31,0 0 31,24 100 16,-24-76-47,-25 1 16,25 0-1,-25 0 1,49 124 31,26 99 0,-50-199-32,-25 26-15,24-26 16,1 26-16,0-26 16,0 1-16,0 49 31,24-49-15,-49-26-1,0 1-15,25-25 16,-25 25-16,25 0 47,0 25 0,-25-26-32,24 1 1,-24 0-1,25-25 1,-25 25 0</inkml:trace>
  <inkml:trace contextRef="#ctx0" brushRef="#br0" timeOffset="17369.25">13742 14015 0,'99'-75'62,"-198"150"-62,198-175 0,-74 76 32,0 24-1,-25-25-15,24 25 30</inkml:trace>
  <inkml:trace contextRef="#ctx0" brushRef="#br0" timeOffset="18957.22">14337 13643 0,'-50'0'203,"50"24"-188,0 1 1,-24 0 15,24 74 16,0 0 0,0-74-31,0 0-1,74-25 63,-49 0-62,25 0-16,-1 0 31,-24 0-31,49-74 47,-49 74 0,0 0 0,0 0-31,-25 49 15,0 50-16,0-74 1,0 25-16,-25-1 16,-49 51 31,24-51-47,-49-24 46,74 0-46,0 0 32,0-25 30</inkml:trace>
  <inkml:trace contextRef="#ctx0" brushRef="#br0" timeOffset="20961.09">14982 13667 0,'0'-24'16,"0"-26"15,0 25-15,-25 25 109,-24 0-94,24 0 0,25 25-31,0 0 16,-25-25 0,25 25-1,-25-25 1,25 24 0,0 26 30,0-25-30,0 0 0,25 24 31,25-24-1,-26-25-30,1 0-16,0 0 16,25 0-1,-26 0 1,1 0 15,25 0-15,-25 0-1,-1 0 32,1 0 0,-25 25-16,0 0-15,0-1 0,0 1-1,0 0 1,0 25 0,0-26 15,-25 1-16,25 0-15,-24-25 16,-26 25 47,0-25-32,26 0 16</inkml:trace>
  <inkml:trace contextRef="#ctx0" brushRef="#br0" timeOffset="24963.06">15429 13866 0,'0'-25'16,"0"0"-1,0 0 1,-25 1 31,-50-1-16,50 25-15,25-25-1,-24 25 17,-1 25 61,25 0-61,0-1-17,0 1 16,0 0-15,0 0 47,0 0-48,25-25 1,-1 0-16,51 49 47,-50-24 0,0-25-32,-1 0 16,1 0 1,0 0-17,0 0 17,-25-25-32,25 0 15,-1-24 32,-24-50 16,0 74-63,0 0 15,0 0-15,0-24 31,0 24-15,0-25 15,0 25-31,0 1 16,0-1 0,-74-74 30,49 74 1,0 25-31,25-25-16,-24 25 16,24-25 15,-25 0 0,25 1 47,0 48 16,0 1-63,0 0-15,0 0-16,25-25 15,-1 25 1,-24-1-16,25 26 47,0 24 0,0-49-32,-25 0 1,25 0 0,-25 0-1,24-1 32,-24 1-31,25-25-1,-25 25 32,50 0 0,-25 0-31,-1-25 62,1 0-31,25 0 0,-25 0 0,-1 0-16,1-25 0,-25-25-15,0 25-1,0 1 1,0-1-16,0 0 16,0 0-16,25-74 62,-25 74-15,0 0-16,-25 25 47,0 0-62,1 0 0,-1 0 30,25 25 17,25 0 15,-1-25-62,1 0-16,25 0 15,-1 25 32,-24-25-47,25 49 47,-25-49-31,-25 25-1,24 0 32,1 25-31,-25-26-1,0 1 17,0 0-1,-49 0 16,49 0-32,-25-25-15,0 24 47,0-24-31</inkml:trace>
  <inkml:trace contextRef="#ctx0" brushRef="#br0" timeOffset="26333.27">15503 13419 0,'50'-49'47,"297"-224"-15,-248 198-17,-49 26-15,-1-1 16,26 50-16,-26-49 47,-24 24-32,0 25 32</inkml:trace>
  <inkml:trace contextRef="#ctx0" brushRef="#br0" timeOffset="27654.12">16570 12849 0,'24'0'47,"1"99"-15,0-25-17,0-24-15,-25 0 16,0-26-16,0 26 15,25-25-15,-25 0 16,24 24 0,1 1-1,-25-25-15,0 49 16,0-24 0,0-1-16,25-24 15,0 99 32,0-49 0,-25-51-16</inkml:trace>
  <inkml:trace contextRef="#ctx0" brushRef="#br0" timeOffset="29149.14">16570 13717 0,'24'0'63,"26"0"-32,0 25 0,-26 0-31,26-1 16,-25 1-16,74 74 63,-49-24-32,-26-50-16,1-25 1,0 49 31,0-49 0,0 0 0,-1 0 46,26-74-77,-50 24 0,25 25-16,0-24 15,-25 24 1,49-74 46,-49 74-15,0 0-31</inkml:trace>
  <inkml:trace contextRef="#ctx0" brushRef="#br0" timeOffset="30568.07">18107 13419 0,'25'-74'46,"-50"148"-46,50-198 47,-25 100-47,0-1 32,0-25 30,0 75 94,0 0-140,0 0 0,0 24-16,25 75 31,0 0-16,-25-99 1,0 0-16,0 0 16,0-1-1,0 26 48</inkml:trace>
  <inkml:trace contextRef="#ctx0" brushRef="#br0" timeOffset="30941.18">18182 13717 0</inkml:trace>
  <inkml:trace contextRef="#ctx0" brushRef="#br0" timeOffset="32099.54">18058 12973 0</inkml:trace>
  <inkml:trace contextRef="#ctx0" brushRef="#br0" timeOffset="33873.17">18430 13271 0,'0'24'47,"25"26"0,24 99-31,-24-100-1,-25-24-15,0 0 16,0 49 31,0-24 0,0-75 78,0-49-110,0-1-15,0-24 16,25-50 31,25 25 0,-26 99-32,1 1 1,0-1-16,0 0 31,24 25-15,-24-25 15,0 25-31,0 0 16,0 0-1,-1 0 1,26 50 15,24 148 16,-74-148-31,25 0-16,-25-1 15,0 1-15,0-1 16,0 1-16,0-25 31,0 24-15,0-24-1</inkml:trace>
  <inkml:trace contextRef="#ctx0" brushRef="#br0" timeOffset="36114.65">19596 12898 0,'0'50'141,"25"49"-126,74 521 32,-74-471-31,-1-74-16,-24-26 15,0 1 1,0-25 15,0-1-31,0-48 156,25-1-140,-25 0 0,25 0-1,-25 0-15,25 25 32,-25-24-32,25 24 15,-1-25 1,51 25 15,24-25 32,-74 25-63,-25-25 31,25 25 16,-1 0-32,-24-25 1,0 1 15,0-1 0,0-50 1,0 51-17,-24-1-15,24 0 16,0 0 0,-25 0-1,25 1 32,0 48 16,25 125-32,49 25 16,-49-149-32</inkml:trace>
  <inkml:trace contextRef="#ctx0" brushRef="#br0" timeOffset="37272.9">20067 13196 0,'0'-25'141</inkml:trace>
  <inkml:trace contextRef="#ctx0" brushRef="#br0" timeOffset="40873.48">20563 13295 0,'-50'50'16,"100"-100"-16,-100 125 15,50-50 1,0-1 0,0 1 31,0 25-1,0-25-30,0-1 15,25-24 1,-25 25-1,25-25-16,0 0 48,0 0-1,-1 0-30,1-49-1,0-1-15,-25 25-16,0 0 15,0 1 1,0-1-1,0-25 32,0 25 0,0 50 78,0 0-109,25-25-16,-25 25 15,25 0 32,0-25-47,-1 24 47,-24 1-47,25-25 16,0 0-1,0 0 1,0 0 15,-1 0 16,1 0-16,-25-49 1,0-75 15,0 74-32,0 25-15,0 0 16,0-24-16,0-1 15,-49 0 1,-1-74 0,25 75-1,0 49 1,25-25-16,0 0 16,0 75 93,0-25-109,0-1 16,0 1-1,0 0-15,0 0 16,25 0-1,0-1 1,-25 1 0,0 0 15,25-25 141,0 0-141,-1-25-15,1 25 31,0 0-1,-25 25 17,0 49-32,0-49-31,0 0 16,-25 0-1,25 0-15,-25-25 94,50 0 250,0 0-297,0-25-16,24 25 63,-24 0-79,-25 50 1,50 24 31,-50-49-47,0 49 47,-25-74-16,-25 0-15,26 0 15,-1 0-15,0 0-16,0 0 15</inkml:trace>
  <inkml:trace contextRef="#ctx0" brushRef="#br0" timeOffset="46735.92">31155 6350 0,'24'99'219,"-24"-49"-219,0-1 0,25 26 15,0-1 1,0-24-16,25 198 47,-50-223-47,24 74 47,-24-74-32,25-25 1,-25 25 0</inkml:trace>
  <inkml:trace contextRef="#ctx0" brushRef="#br0" timeOffset="48537.44">31080 7069 0,'25'25'15,"-50"-50"-15,100 100 47,-75-50-16,24-25-31,1 24 78,0-24-15,0 0-16,-25 25 15,25-25-46,24 50 46,-24-50-46,0 0 0,-25 25-1,25-25 1,0 0 31,-1 0 62,1-50-31,0 0-78,0 1 16,-25 24 0,0 0-16,25-99 62,-25 25 1,0 74-48,0 0 16,24 25 1</inkml:trace>
  <inkml:trace contextRef="#ctx0" brushRef="#br0" timeOffset="50778.27">31676 6350 0,'49'99'16,"-98"-198"-16,98 223 0,26 124 47,-51-223-47,1 24 15,0 1 1,-25-25-1,25 25 1,-25-26 0,0 1 15,0 0 16,0-50 140,-50-124-140,-49-74 0,99 198-31,0-24-16,0 24 15,0 0 17,0-25-17,0 1 16,0 24-31,0 0 16,0 0 31,0 1 0,0-1 15,0 0 1,50 0-16,-26 25-32,76 0 48,-1 99-16,-74-74-32,-25 0-15,24 25 16,-24-26 0,25 1-16,0 25 15,0-1 16,-25-24-31,0 0 16,0 0 15,25 0-31,-25-1 63,0 1-16,0 0 31,0 0-63</inkml:trace>
  <inkml:trace contextRef="#ctx0" brushRef="#br0" timeOffset="51841.92">31800 6623 0,'0'-25'15,"0"0"1,24 25-16,1-25 15,99-49 32,0 0 0,-99 74-31,-25-25-16,25 25 0,0 0 15</inkml:trace>
  <inkml:trace contextRef="#ctx0" brushRef="#br0" timeOffset="52645.18">32445 6028 0,'322'520'47,"-272"-445"-31,-1 24 15,-24-74-16,-25 0-15,0-1 157</inkml:trace>
  <inkml:trace contextRef="#ctx0" brushRef="#br0" timeOffset="54764.24">32420 6201 0,'0'-25'31,"0"50"-31,0-74 78,0 24-31,0 0-31,0 0 15,0 0 0,0 1 110,0-1-110,0 0 0,0 0 16,0 0-31,0 1 62,25 24-31,-1 0-32,51 0 32,-50 24-31,-1-24-16,1 0 16,-25 25 77,25-25-61,0 25 14</inkml:trace>
  <inkml:trace contextRef="#ctx0" brushRef="#br0" timeOffset="56652.21">32717 5829 0,'25'25'109,"25"0"-77,-50 0-32,25-1 15,-1 1 1,1-25-16,0 99 47,0-99-32,24 100 17,-49-76-17,0 1 1,25 0-16,-25 0 16,0 0-1,25-1 1,0 1 15,-25 0-15,25-25 15,-1 0 63,1 0-94,25-50 15,24-24 1,-49 24-16,49 1 16,-49-1-1,0 25 1,-25 1-16,25-1 15,0 25 1,-25-25-16</inkml:trace>
  <inkml:trace contextRef="#ctx0" brushRef="#br0" timeOffset="71972.16">25946 5308 0,'49'0'172,"150"25"-125,-75-25-31,-99 0-1,24 0-15,1 0 16,-25 0-1,24 0-15,1 0 16,-1 0 0,1 0-16,74 0 15,-74 0 1,-1 0-16,26 0 16,-26 0-1,150 0 16,24 0 16,-99 0-31,-74 0-16,-1 0 16,26 0-1,-1 0-15,100 0 31,173 0-15,-173-25 0,-50 25-16,0 0 15,0 0 1,198-25 31,-24 1-16,-224 24-15,1 0-16,24 0 15,-25 0 1,-24 0-16,-1 0 16,1 0-1,-25 0 1</inkml:trace>
  <inkml:trace contextRef="#ctx0" brushRef="#br0" timeOffset="75176.14">7243 6573 0,'0'-25'16,"0"1"31,74-1-16,-49 25-15,0 0-16,0 0 15,24-25 1,1 25-16,74-25 47,-99 25-47,74 0 31,-49 0-15,-26 0-16,1 0 15,25 0-15,-25 0 16,-1 0 0,1 0-16,25 0 15,0 0 1,49 0-1,-25 0 17,-24 0-32,-1 0 15,26 0 1,-26 0-16,100 0 47,-74 0 0,-26 0 46</inkml:trace>
  <inkml:trace contextRef="#ctx0" brushRef="#br0" timeOffset="76860.92">11361 6573 0,'24'0'31,"1"0"-31,25 0 16,-25-25-16,247 1 62,225 24-30,-274 0-17,50 0-15,-75 0 16,75 24-16,-50 1 16,25 0-1,25 25-15,-75-50 16,-74 0-1,50 24-15,173 1 16,-223-25 0,50 0-16,-50 0 15,199 0 32,173 0 0,-372 0-47,-25 0 16,0 0-16,50 0 15,-50 0 1,0 0-16,50 0 16,-50 0-1,75-25 1,-100 25-16,1-24 15,24 24 1,-25 0-16,274-50 47,-224 25 0,-99 25-32,-1 0-15,1 0 16,0 0 0,0 0 46</inkml:trace>
  <inkml:trace contextRef="#ctx0" brushRef="#br0" timeOffset="81744.89">5928 12551 0,'25'0'109,"50"0"-77,-51 0-32,26 0 15,-25 0-15,0 0 16,24 0 0,-24 0-16,25 0 15,74 0 1,24 0-1,-98 0 1,0 0-16,24 0 16,-24 0-1,-1 0-15,323 0 63,-148 0-32,-175 0-15,1 0-16,-1 0 15,1 0-15,0 0 16,-1 0 0,-24 0-16,74 0 31,-49 0-16,-1 0-15,-24 0 16,0 0-16,0 0 16,173 0 31,50 0-1,-173 0-30,24 0-16,0 0 0,0 0 16,1 0-1,-1 0-15,-25 0 16,26 0 0,73 0-1,-49 0-15,-25 0 16,-24 0-1,-1 0-15,50 0 47,-49 0 0,-51 0 203,26 0-234,49 0-16,25 0 15,124 0 1,-49 0-16,49 0 16,174 50-1,-323-25 1,0-25-16,-25 0 16,-24 24-1,0-24-15,148 0 47,472 50 0,-571-25-31,-49 0-16,24-25 15,-24 0-15,-1 0 16,-24 0-1,74 24 1,-74-24-16,0 0 16,0 0-16,-1 0 15,51 25 32,-25-25 0,-26 0-31,1 0 62</inkml:trace>
  <inkml:trace contextRef="#ctx0" brushRef="#br0" timeOffset="84216.16">16049 12626 0,'24'0'47,"1"0"-32,25-25-15,-25 25 16,148-25 46,-123 0-62,148 25 47,-148 0-47,0-25 0,-26 25 16,1 0-1,25 0-15,-1 0 16,26 0 0,49 0 15,-75 0-31,1 0 0,24 0 16,-24 0-1,223 0 32,-124 0-47,446 50 31,-421 0-15,24-50-16,50 49 16,-49-24-1,-26 0-15,26 24 16,49-49-1,-99 25-15,123-25 16,-172 0 0,-26 0-1,-24 0-15,-26 0 16,51 0 31,-50 0 0,-1 0 156,26-49-188,24 24 1,75-25-16,273-24 31,521 74-15,-770 25 0,1-1-1,-75-24-15,0 25 16,472 25 31,-100-25 0,-297-25-32,-100 0-15,1 0 16,-26 0-16,1 0 31,24 0-31,50 0 16,-99 0-1,25 0 1,-26 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5-01-06T03:56:45.660"/>
    </inkml:context>
    <inkml:brush xml:id="br0">
      <inkml:brushProperty name="width" value="0.05292" units="cm"/>
      <inkml:brushProperty name="height" value="0.05292" units="cm"/>
      <inkml:brushProperty name="color" value="#FF0000"/>
    </inkml:brush>
  </inkml:definitions>
  <inkml:trace contextRef="#ctx0" brushRef="#br0">7789 15801 0,'0'24'265,"0"100"-249,0 25 0,0-50-1,0-74 1,0 25 15,0-25-31,0-1 16,0 26-1,0-25 1,0 0 0,0 0-1,0-1 1,0 1-1,0 0 1,0 0 0</inkml:trace>
  <inkml:trace contextRef="#ctx0" brushRef="#br0" timeOffset="2216.85">7367 15974 0,'74'-49'281,"26"-1"-250,-76 25-31,1 0 16,0 1-1,0 24 1,0 0 15,-25-25 1,49 0-17,-24 0 1,25 0-1,-50 1 1,24-1 0,1 0-1,0-25 17,0 50-17,-25 25 220,0 0-220,0 0-15,0 49 16,0 1-1,0-26-15,0-24 16,25 49-16,-25-24 16,0 0-1,24-1 1,-24 50 0,25-49-1,-25 0 1,0-26-1,25-24 1</inkml:trace>
  <inkml:trace contextRef="#ctx0" brushRef="#br0" timeOffset="5452.02">8607 15825 0,'0'75'219,"0"-26"-203,0-24-16,0 25 15,0-1 1,0 26 0,-25-26-1,25-24 1,0 0 15,0 49 94,0 1-109,0-1-1,0 26 1,0-76-16,0 1 31,0-99 204,0-25-220,0-1 1,25-49 0,-25 75-1,0-25 1,0 74-16,0-74 15,25 0 1,-25 74 0,0-25-1,25 50 157,0 0-156,24 25 15,-24 0-15,0-25-1,-25 25-15,49 24 32,-49-24-32,25 25 15,-25-26 1,0 26-1,0-25 1,0 0-16,0-1 16,25 26-1,-25-25 1,0 0 0,0-1 15,0 1-16,0 0 17,0 0-17,0 0 1,0 24 31,0-24-32,0 25 1,0-25 15,0-1-15,0 1 0,0 0-1,0 0 1,0 24-1,0-24 1,0 0 15,25-25 32,-25-25-16</inkml:trace>
  <inkml:trace contextRef="#ctx0" brushRef="#br0" timeOffset="7527.72">8632 16297 0,'25'0'406,"0"0"-359,-1 0-15,51 0 46,-1 0-63,-49 0-15,49 0 16,-24 0 0,-25 0-1,-25-25 1,0 99 234</inkml:trace>
  <inkml:trace contextRef="#ctx0" brushRef="#br0" timeOffset="11306.11">9971 16173 0,'-24'49'297,"24"-24"-281,-25 0 0,0 24 30,-25-24-30,50 0-16,-24 0 16,-1 25-1,-25-50 1,25 49 0,25-24-1,-24-25 16,24-25 141,24 0-156,-24-24-16,50-100 16,-50 124-1,0-49 1,0 24-1,0 0-15,25 1 32,0 24-17,-25 0 1,-25 25 62,25-25-47,-25 25 1,0 0-1,-24 0-16,-1 0 1,25 0 0,-24 25-1,24 0 1,0 25 0,25-26 15,0 1-16,0 0-15,25-25 16,24 50 0,-24-26-16,25 26 15,-25-50 1,-1 25 0,1 0-1,0-1 48,0-24-48,-25 25-15,25 0 16,-1-25 15,-24 25-31,0 0 16,25-25-1,-25 25 32,25-25-31,-25 24 0,0 1 140,0 0-141,0 0 17,0 0-17</inkml:trace>
  <inkml:trace contextRef="#ctx0" brushRef="#br0" timeOffset="26613.59">11286 15801 0,'-25'0'312,"-49"0"-296,24 0 0,25 24-1,1-24 17,-1 25-1,0-25-31,0 0 0,0 0 15,-24 25 1,24-25 0,0 0-1,0 0 1,25 25 46,-24-25-15,-1 25-15,0-1-1,25 1 31,0 50-46,0-51-16,0 26 16,0 0-16,0 74 15,25-25 1,-25-74-16,25 49 15,-1-49 1,-24 0 0,0 0-1,0-1 17,-24 1 46,-1-25-16,25-74 94,49-1-140,-24 26 0,0 24-1,0 25-15,24 0 32,-24 0-17,25 0 1,-1 0-1,1 0 1,-25 25 0,25 0-1,-26-25 17,1 0-32,-25 24 156</inkml:trace>
  <inkml:trace contextRef="#ctx0" brushRef="#br0" timeOffset="28330.75">10790 16197 0,'25'0'281,"49"0"-265,-49 0 0,0 0-1,0 0 1,-1 0 156,-24 25-94</inkml:trace>
  <inkml:trace contextRef="#ctx0" brushRef="#br0" timeOffset="30637.37">11956 15825 0,'-25'50'313,"-25"0"-298,1-26 1,-1 76 0,25-76-1,25 1 142,-24 0-126,24 0-16,-25 0 1,0-1 93,25 1-93,0 0-16,-25 0 16,25 24-1,-25-49 1,25 25 46,-24 0 95,-26-25-126</inkml:trace>
  <inkml:trace contextRef="#ctx0" brushRef="#br0" timeOffset="32768.73">11609 16024 0,'24'25'359,"26"24"-343,0 26-1,-26-75 1,-24 24 0,0 1-1,25-25 126,0 25-63,0-25-47,-25 25-15,0 0 124,25-25-124,-1 24 0,26 1-1,-50 0 1,25 0 0,-25 0 46</inkml:trace>
  <inkml:trace contextRef="#ctx0" brushRef="#br0" timeOffset="34534.94">12129 15949 0,'0'50'421,"0"49"-405,0 25 0,0-49-1,0-51-15,0 26 16,0 0 0,0-25-1,0 24 1,0 26-1,0-51 1,0 1-16,0 0 16,0 0-16,0 0 31,0-1 31</inkml:trace>
  <inkml:trace contextRef="#ctx0" brushRef="#br0" timeOffset="37246.76">12154 16024 0,'25'0'437,"0"0"-421,0 0 0,0 0-1,-1 0 1,1 0 15,0 0-15,25 0 15,-26 0-15,1 25 15,0-25 78,-25 24-46,0 1-32,0 0 16,0 0-31,0 0 15,-25-1-16,25 1 1,-25-25 0,1 25-1,-1 0 17,0 0-17,0-25 1,25 24-16,-49-24 31,24 25-15,25 0-16,-25 0 15,0-25 48,0 0-16</inkml:trace>
  <inkml:trace contextRef="#ctx0" brushRef="#br0" timeOffset="39813.83">13221 16123 0,'25'0'422,"49"0"-391,-49 0 0,25 0-15,-26-25 0,1 25 15,0 0-16,25 0 79,-26 0-78,26 0-1,-25 0 1</inkml:trace>
  <inkml:trace contextRef="#ctx0" brushRef="#br0" timeOffset="41519.24">14461 15776 0,'0'25'359,"0"-1"-343,0 76 0,0-1-1,0-50 1,0 26 0,0-50-1,0-1 63,0 26-62,0 0 15,0-1-15,0-24-16,0 0 31,0 0-15,0-50 109</inkml:trace>
  <inkml:trace contextRef="#ctx0" brushRef="#br0" timeOffset="44749.78">14263 15825 0,'24'0'515,"26"0"-484,0 0-15,-25 0 0,24 0-1,1 0 1,-25 0 0,-25 25-16,49-25 15,1 0 16,-25 0 48,-1 0-48,26 25 0,0 0 0,-1-25 1,-24 25-1,-25-1 0,25 1 0,0 0 1,-25 0-1,0 0-16,0-1 1,0 1 15,0 0-15,0 25 15,-25-26-15,25 1-16,-25 0 15,0-25 1,25 25 0,-25 0 15,1-25-15,-1 24 30,0 1-30,0 0 15,0-25-15,1 0-16,-1 0 16,0 25-1,0-25 16,0 0-15,1 25 0,-26-25-1,0 0 1,26 0 0,-1 0-16,25 25 15,-50-25 1,25 0 62,0 0 16</inkml:trace>
  <inkml:trace contextRef="#ctx0" brushRef="#br0" timeOffset="49218.83">15106 16545 0,'0'-25'1109,"25"-49"-1093,-25-1 0,25 25-1,-1 26 1,-24-1-1,0 0 32,0 0-31,0 0 31,0 1 0,0-1 15,0 0 32,-24 25 47,-1 0-32,25 25-93,-25 0-1,-25-1 48,50 26-48,0-25 110,25-25-31,0 25-47,0-25-31,0 0-1,-1 0 1,1 0-1,0 0 1,0-25 15,0 25-15,-1 0 0,1-25-1,0 0 1,0 25 15,0 0-15,-25-25-1,0 50 407,0 25-391,0-25-31,0 24 0,0-24 16,25 0 0,-25 0-1,0 0 17,24-1-1,-24 1-16,0 0 17,25-25-17</inkml:trace>
  <inkml:trace contextRef="#ctx0" brushRef="#br0" timeOffset="52981.08">7689 17438 0,'0'24'469,"0"200"-438,0-199-31,0 24 16,0 26-1,0-51-15,0 51 16,0 24 0,0-49-16,0-1 15,0-24-15,0 99 16,0-25-1,0-49-15,0-25 16,0 49 0,0-49-1,0 25 1,0-26 0,0 1 15</inkml:trace>
  <inkml:trace contextRef="#ctx0" brushRef="#br0" timeOffset="56182.79">7367 17810 0,'0'-25'391,"74"-25"-360,-74 26-31,25-1 31,25-25 0,-50 25 16,25 25-31,-1-24 15,-24-1-15,25 25-1,-25-25 1,25 0 31,25-74-31,-1 24-1,-49 26 16,25 24 16,-25 50 219,25 24-219,-25 1-32,25 0-15,-1-1 16,26 51 0,-50-51-1,25 1 1,0-25 0,-1-1-1,-24 1 1,0 0-16,25 0 31,-25 0-31,0-1 16,50 26-1,-50-25 17,0 0 124</inkml:trace>
  <inkml:trace contextRef="#ctx0" brushRef="#br0" timeOffset="58327.29">8483 17636 0,'0'75'375,"0"-51"-359,0 1-16,0 25 16,-25-1-1,25-24 1,0 0-16,0 0 31,0 0-15,-24 24-1,24-24 1,0 0-16,-25 0 16,25 24-1,0 1 1,0-25 0,0-1-1,0 1 16,25-25 282,-1 0-297,1 0-1,74 0 1,-74 0-1,50 0 1,-51 0-16,26 0 16,24 0-1,1 0-15,-26 0 16,76-25 0,-76 25-1,-24 0 1,0 0 15</inkml:trace>
  <inkml:trace contextRef="#ctx0" brushRef="#br0" timeOffset="60958.74">10393 17859 0,'-25'0'297,"25"25"-282,-24 0-15,24 0 16,-50-25-1,50 25-15,0-1 16,-25 1 0,0 0-1,25 0 1,-24 0 0,-1-1-1,-25 51 16,25-26-15,-24-49 0,49 25-1,25-50 173,24-123-157,-49 98-15,25-24-1,25-26 1,-1-24 0,-49 100-16,25-26 15,-25 25 16,0 0-15,-25-24 47,-24 24-48,-1-25 1,25 50 15,0 0 0,1 0-15,-26 50 46,25-25-46,25 0-16,0-1 78,0 1-47,0 25-15,0-1 0,25-24-16,0 25 15,24 49 1,1-74-16,-25 24 16,0 1-1,-25-25 1,24 0 15,1-25 0,-25 49-15,25-24-16,-25 25 31,25-1 32,-25 1-32,0-25-15,0-1 15,0-48 78</inkml:trace>
  <inkml:trace contextRef="#ctx0" brushRef="#br0" timeOffset="63871.06">10765 17785 0,'0'-25'938,"0"0"-860,0-24-16,0-1-30,0 25-1,0 1 94,0 48 109,0 100-202,0-74-17,0-25 1,0 24-16,0 1 31,0-25-31,0 0 16,0 24 15,0-24-15,0 25-1,0-26 1,0 1-16,0 0 15,0 25 1,0-1 0,0-24 109</inkml:trace>
  <inkml:trace contextRef="#ctx0" brushRef="#br0" timeOffset="65767.03">10641 18281 0,'25'0'344,"25"0"-313,-26 0 141,1 0-110,0 0 16,25 0-62,24 0 0,-24 0-1,-1 0-15,1 0 32</inkml:trace>
  <inkml:trace contextRef="#ctx0" brushRef="#br0" timeOffset="67711.09">10492 17661 0,'25'0'422,"0"0"-407,0 0 1,24 0-1,-24 0 1,0 0 0,49 0 46,100 0-31,-124 0 1,-26 0-17</inkml:trace>
  <inkml:trace contextRef="#ctx0" brushRef="#br0" timeOffset="71016.61">11187 17735 0,'0'25'437,"25"0"-421,-25 0-16,0 0 15,0-1-15,0 1 32,0 25-17,0-25 1,0 24 0,0-24-1,0 0 32,0 0-31,0-1-1,0 1 1,0 0-16,0 0 16,0 0 15,0-1-16,0-48 423,0-1-407,0 0 16,25 25 0,-25-25-31,0 0-1,0 1 32,49-1-31,-24 0 15,-25-25-15,25 50-1,-25-24 1,0-1 15,25 25-15,-25-25-1,24 0 1,1 25 46,0 0 204,-25 50-250,0 24-1,0-49 17,0 25-1,0-1 31,0-24-30,0 0-17,0 0 1,0-50 187,50-50-172,-1 26-31,1-1 31</inkml:trace>
  <inkml:trace contextRef="#ctx0" brushRef="#br0" timeOffset="81142.02">11584 18008 0,'49'-49'454,"1"-1"-439,-25 25-15,0 0 31,-25 1 48,0 48 139,-25 1-155,-74 50-32,74-51-31,-25 1 16,25 0-1,1 25-15,-1-50 16,0 24 0,25 1 15,0 0 16,0 25-32,0-1 17,0-24-17,0 0 1,0 0 46,0-1-15,25 1-16,24-25 1,1 0-17,-25 0 17,0 0-17,24-25 1,-24 1-1,0 24 1,24-50 0,-24 50-1,-25-25 1,25 0-16,-25 1 47,50 24-32,-50-25 32,0 0 125,-25 25-47,25 50 63,25 74-157,-25-75-15,24-49 46,1 0 79,25 0-110,-25-25 16,-1 1-16,1-1 16,-25 0-31,0 0-1,0-24 1,0 24-1,0 0-15,0 0 16,0 0 0,0 1 15,0-1 63,0 0-63,-25 0-15,1 25-1,-1 0 16,0 0 16,0 0-15,0 0-17,1 0 1,24 25 15,0 0 16,0 0 62,0-1-77,0 1-1,0 0 31,24-25 16,1-25-62,0 25 15,0 0-31,0-25 32,-1 25-17,1-24 1,0 24-1,0 0 48,-25-25-47,0 0 15,0 0 0,25 0 0,-1 1 1,-24-1-17,0 0 1,25 0 93,-25 75 94,0-25-187,50-1 0,-50 26-1,0-25-15,0 0 94,0-1-63,0 1 16,0 0 0,0 25 0,0-26-32,0 1 17,0 0 30,0 0-31,0 0 1,0-50 171,50-124-172,49-149 0,-99 249-15,0 24 15,25 50 407,-25 0-423,0 24 32,0-24-31,0 0 62,0 0 0,24-1-31,-24 1-31,0 25 15,0-25 141,0-1-157,25-24-15,-25 25 16,0 0 62,25-25 125,-25 25-187,0 0 249,25 24-249,-25 1 0,0-25 77,0-50 126,0-25-188,0 25-31,0 1 32,0-1-1,0 0-15,0 0-1,0-24 16,0 24 79,0 0-79,0 0-15,0 0 46,25 25 1,-25-24-32,24-1 16,1 25 0,0 0-16,-25-25-15,25 25 62,0 0-16,24 50-15,-49-26-31,25-24-16,-25 25 15,0 0 1,0 0 0,0 0-1,0-1 1,0 1-1,0 25 1,0-25 0,0-1-1,0 1 1,0 0 0,0 0-1,0 0 63,25-25 63,0 0-125,-1 0 30,1 0-14,0 0-17,25 0 1,-26-25 15,1-25-15,0 50-1,0-25 1,-25 1 0,25-1-1,-25 0 1,24-25 0,-24 26-16,25-1 15,-25-25 16,0 25-31,25 1 47,-25-1-31,0 0 0,0 0 15,0 0 31,-50-24-30,26 24 14,-1 25 1,0 0-15,-25 0-1,26 0-16,24 25-15,-25-25 16,25 25 0,0-1 15,0 1-15,0 0-1,0 25 16,0-26 1,0 1-17,0 0 1,0 0 0,0 0-1,0-1 1,25 1-1,-1 0 17,1 0-17,0-25 1,0 0 0,-25 25-16,0-1 15,25-24 1,24 0 15,-49 25-15,25-25-16,0 0 31,-25 25-15,25-25-16,-1 0 31,1 0 16,0 0-32,25 0 1,-25 0 0,-1 0-1,1-25-15,0 0 63,-75 25 124</inkml:trace>
  <inkml:trace contextRef="#ctx0" brushRef="#br0" timeOffset="82640.13">13618 18033 0,'25'0'282,"49"0"-267,-24 0-15,24 0 16,0 0-1,-49 0-15,50-25 16,-26 25 0,-24 0 15,-75 25 203</inkml:trace>
  <inkml:trace contextRef="#ctx0" brushRef="#br0" timeOffset="85374.46">14883 17487 0,'-25'0'515,"-25"25"-483,50 0-32,-24 0 15,-1-25 1,25 25-1,-25-1 17,0 1-17,0-25 1,1 25 15,24 0-15,-25-25-16,0 49 15,0-24 1,25 0-16,-25 0 16,25 0 46,0-1-15,0 51-16,0-50-15,0-1 0,25 1-1,-25 0 1,25-25-1,0 25-15,-25 0 16,25-25 0,-25 24-1,24-24 1,-24 25 0,50-25-1,-25 25 1,24-25 15,-24 0-15,0 25-1,0-25 17,0 0-1,-1 0-16,1 0 1,25 0 0,-25-25-1,24 0 1,-49 0 0,25 25-1,-25-24 32,25-1 0,-25 0 297</inkml:trace>
  <inkml:trace contextRef="#ctx0" brushRef="#br0" timeOffset="89918.04">15379 18207 0,'0'-25'578,"0"0"-578,0 0 16,0 0 15,0 1 0,0-1-15,0 0 0,0 0 15,0 0 16,0-24-32,0-1 1,0 25 0,0 1-1,0-1 16,-25 0 1,25 0 15,-25 25-16,0 0-16,25-25 17,-24 25-17,-1 0 1,-50 50 31,75-25-32,-49 0-15,49-1 16,0 1 0,0 0 124,25-25-124,-1 0 15,26 0-15,-25 0-1,0 0 1,24 0 0,-24-25-1,0 25 1,-25-25 15,25 25 0,0 0 32,-1 0 1062,76-74-1094,-76 74 0,-24-25 16,0 50 156,0 0-109,0 0-78,0-1-16,0 1 15,-24 50 1,24-51 0,0 51-1,0-50 1,-25 24 0,25-24-16,0 49 15,0-49 1,0 25-16,0-25 15,0-1 1,0 1 0,0 0-16,0 0 15,0 0 48</inkml:trace>
  <inkml:trace contextRef="#ctx0" brushRef="#br0" timeOffset="96346.52">8508 3398 0,'-25'0'359,"-74"50"-328,25 49 1,74-74-17,-25-25-15,0 49 16,25-24 15,0 0-15,0 25-16,0-25 15,0-1 17,0 1-17,0 0 1,0 0 15,25 0 0,24 24-15,-24 1 0,0-50-1,0 49-15,24-24 16,1-25 0,0 25-16,-26 0 15,1-25-15,50 25 16,-26-25-1,-24 0 1,0 0 47</inkml:trace>
  <inkml:trace contextRef="#ctx0" brushRef="#br0" timeOffset="99705.23">8855 3820 0,'25'0'485,"0"25"-454,0 0 0,-25-1 0,24-24-15,1 25 0,0 0-1,0 0 1,0 24 0,0-49-1,-25 25 79,0 0-47,0 0 0,0 0-32,-25 24 79,0-24-63,25 0-31,0 0 78,0-50 126,0 0-158,0-49-14,0 24-17,0 25 17,50-24 14,-26-51-14,1 100-32,-25-24 15,25-1 1,0 0 78,-25 0-47,25 25-32,-1 0 32,-24-25 31,25 25 157,0 0-204,0 25 0,0 0-15,-1 25 15,1-50-15</inkml:trace>
  <inkml:trace contextRef="#ctx0" brushRef="#br0" timeOffset="101315.26">9401 3249 0,'50'25'204,"-26"25"-189,1-25-15,25 49 31,-1 25-15,-49-49 0,50 24-1,-50-49 1,0 0 0,0 0-1,0 0 1,0 24-1,0-24-15,0 0 16,0 49 0,0 1-1,0-51 1,0 1 0,0 25 15,0-1-16,-25-24 1,25 0-16,-25 0 16,25 0-1,-24-1-15,-1 1 94,0 0-63,0 0 1</inkml:trace>
  <inkml:trace contextRef="#ctx0" brushRef="#br0" timeOffset="103616.13">8260 3324 0,'0'49'469,"-25"-24"-454,25 0 1,0 25 0,-25-26-1,1 26 1,24-25 0,0 0-1,-25 24 1,25-24 31,-25 25-32,25-25 1,0-1 0,-25 1-16,25 0 31,0 0 0,0 0 32,0 24-32,0-24 0,75 74 0,-26-99-15,26 124 0,-51-124-16,1 50 15,0-50-15,0 49 16,24-49-1,-24 25-15,0 0 32,0-25-17,0 0 79,-1 0-63,-24 25 110</inkml:trace>
  <inkml:trace contextRef="#ctx0" brushRef="#br0" timeOffset="109446.76">4167 10840 0,'0'49'422,"0"-24"-407,0 0-15,0 0 0,0-1 16,0 1 0,0 0-16,0 0 15,0 0 16,0 24-15,0 26 0,0-26-1,0-24-15,0 0 16,0 25 46,0-26-30</inkml:trace>
  <inkml:trace contextRef="#ctx0" brushRef="#br0" timeOffset="112032.7">3944 10815 0,'50'0'360,"24"-25"-345,0 25 1,26 0 0,-51 0-1,-24 0 17,25 0-32,-26 0 15,1 0 1,0 0-16,25 25 31,-50 0-15,24-25-1,1 0 1,25 0 0,-50 24 15,25-24-16,-1 25 1,1-25 0,0 25-1,-25 0 1,0 0 0,0-1 15,0 1-16,0 25 1,-25-25 31,-24 74-31,-26-49-1,1-1 1,49-24-1,-25 0 1,26 0-16,-26-1 16,0-24-1,1 75 1,-50-75 0,49 49-1,0-49 1,26 0-1,-1 0-15,25 25 16,-25-25 0,0 0 15,0 0 31,1 0-46,-1 0 0,0 0-1</inkml:trace>
  <inkml:trace contextRef="#ctx0" brushRef="#br0" timeOffset="115624.3">4862 11410 0,'0'-25'532,"25"-24"-501,-25 24-16,0 0 1,49-24 0,-24-51-1,-25 51 1,0 24 0,25-25-1,-25 25 1,0 1-1,25 24 1,-1-50-16,-24 25 31,0 0 94,-24 25-62,-1 0-16,-50 50-16,51-50-31,24 25 16,-75 24-1,50-49 1,0 25-1,25 0 110,25-25-93,-25 74-1,25-49-15,0-25 15,25 0 0,-26 0-15,1 0-16,0 0 15,49 0 1,1-25 0,-1 1-1,-49-1 1,0 25-1,0 0 1,-25-25 31,0 0 15,-25 50 110,0 174-140,0-150-17,25 50 1,0-49-1,0-25 79,0 0-78,0-1 109</inkml:trace>
  <inkml:trace contextRef="#ctx0" brushRef="#br0" timeOffset="117871.08">5234 10344 0,'49'24'343,"1"51"-327,-25-50 0,-25-1-1,25 1 1,-1 0-1,1 25 1,0-1 15,-25-24-31,0 0 16,50 74 0,-26-49-1,1 49 1,0-50-1,0 1 1,-25-25 0,0 0-1,0-1-15,0 26 32,0-25-17,0 0-15,0 24 31,0 1 1,0-25-32,-25 0 0,0 24 31,0-24-31,1 0 16,-26 74-1,25-74 1,-24 0-1,49-1 17,0 1-17,-25-25 1,-25 0 0,25 0-1,1 0 1,-1 25-16,0 0 31,0-25 0,25-25 94</inkml:trace>
  <inkml:trace contextRef="#ctx0" brushRef="#br0" timeOffset="120249.33">4490 10393 0,'-25'0'266,"0"25"-251,-25 0 1,26 0 0,-26-1-1,25-24-15,-24 50 16,24-25-1,0 0-15,0-1 16,0 1 0,1-25-16,-26 50 31,0-25-15,26-1-16,-1 1 15,-50 25 1,51-25-1,-1-25-15,0 49 16,0-24 0,-24 0 15,49 0-31,-25-25 0,0 0 16,25 24-1,-25 26 1,0-25-1,0 0 1,25-1 0,-24 26-1,-1-25 1,25 0 15,0 0-15,0 24-1,0-24 1,0 0 15,0 24-15,0-24-16,0 25 31,0-25-15,25-25-16,-25 49 15,24-24 1,1 25-16,0-26 16,0 26-16,25 24 15,-1 1 1,1-75-16,-50 25 16,49-1-1,-24 1 1,0 25-1,25-50 1,-50 25 0,24-25-1,51 24 1,-26 1 0,51 0-1,-26-25 1,0 25-1,-49-25-15,50 25 16,-51-25 0,1 0-16,0 0 31</inkml:trace>
  <inkml:trace contextRef="#ctx0" brushRef="#br0" timeOffset="121760.98">21233 16073 0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3T04:59:24.853"/>
    </inkml:context>
    <inkml:brush xml:id="br0">
      <inkml:brushProperty name="width" value="0.05292" units="cm"/>
      <inkml:brushProperty name="height" value="0.05292" units="cm"/>
      <inkml:brushProperty name="color" value="#FF0000"/>
    </inkml:brush>
  </inkml:definitions>
  <inkml:trace contextRef="#ctx0" brushRef="#br0">9351 11137 0,'-74'0'16,"49"0"-16,0 0 16,1 0-1,-1 0-15,-25 0 32,1 25-17,24 0-15,0 0 31,0 0-15,0 74 31,25-25-16,0-49-15,0 0-16,0 0 15,0-1 1,0 1-16,0 0 16,50 0-1,0 0 1,49 24 15,-74-49-31,-1 0 0,26 0 16,0 0-1,-26 0 1,76 0 15,-26 0 1,-49 0-1,0 0 47</inkml:trace>
  <inkml:trace contextRef="#ctx0" brushRef="#br0" timeOffset="984.89">9947 11410 0,'24'0'47,"175"-25"16,-25 1-32,-150-1-15,1 25-1,0 0 1,0 0 15</inkml:trace>
  <inkml:trace contextRef="#ctx0" brushRef="#br0" timeOffset="1755.01">10244 11733 0,'50'-25'16,"-100"50"-16,174-50 0,-74 25 15,-25 0-15,0 0 16,-1-25-16,1 25 31,0 0 0,0 0 32</inkml:trace>
  <inkml:trace contextRef="#ctx0" brushRef="#br0" timeOffset="3504.8">10939 11931 0,'25'-25'78,"-1"-49"-62,51-125-1,-1-24 17,-49 124-32,-25 25 15,25-1-15,0 50 16,-25 0-1,49-123 32,-24 48-15,0 100 155,25 100-171,123 396 31,-123-422-47,-50-24 0,25-1 15,-1 26 1,-24-50-16,25-1 15,-25 1 1</inkml:trace>
  <inkml:trace contextRef="#ctx0" brushRef="#br0" timeOffset="4685.05">11237 11385 0,'99'0'16,"-198"0"-16,223 0 15,-100 0 1,1 0-16,0 0 31,0 0-31,0 0 63</inkml:trace>
  <inkml:trace contextRef="#ctx0" brushRef="#br0" timeOffset="5515.18">12179 11311 0,'50'0'15,"-100"0"-15,149 0 16,-74 0-16</inkml:trace>
  <inkml:trace contextRef="#ctx0" brushRef="#br0" timeOffset="6335.04">12650 11311 0,'75'0'31,"-150"0"-31,175 0 172</inkml:trace>
  <inkml:trace contextRef="#ctx0" brushRef="#br0" timeOffset="7052.46">12601 11311 0,'0'0'0,"-25"0"31,0 0-31,-24 0 16,-1 0-1,25 0 1,0 0 0,-49 25 15,49-25 16,0 0-16</inkml:trace>
  <inkml:trace contextRef="#ctx0" brushRef="#br0" timeOffset="8654.96">13271 10914 0,'74'149'125,"-49"-50"-109,0-49-1,-1-1-15,-24-24 16,0 25-16,25-25 47,0-25 62,-25 24-109,0 1 16,0 0-1,25 25 1,-25-26 15,25-24 94,74-24-109,-50 24-1,26-50 1,-1 25-16,-24 25 16,-1 0-1,51 0 1,-51 0-16,-24 0 31,0 0-31,0 0 16</inkml:trace>
  <inkml:trace contextRef="#ctx0" brushRef="#br0" timeOffset="11050.12">9153 11906 0,'0'-25'31,"0"50"63,0 0-94,0 25 0,0-26 16,0 76 15,0-26 0,25-74-31,-25 50 16,25-25-16,-25-1 15,0 1 1,0 0 0,0 0 15,24-25 344,1 0-313,-50 0-30</inkml:trace>
  <inkml:trace contextRef="#ctx0" brushRef="#br0" timeOffset="13154.85">9004 12328 0,'25'0'62,"0"0"-62,0 0 16,-1 0-16,1 0 15,50 25 32,-26 24 0,-49-24-31,25 0-16,0 0 31,0-25-15,-25 25-1,24-1 48,-24 1-32,50-174 203,-25 125-234,0-1 16,-25-25 0,0 25-1,24 25 1,-24-24 31</inkml:trace>
  <inkml:trace contextRef="#ctx0" brushRef="#br0" timeOffset="15570.03">9624 12874 0,'-25'0'47,"-49"24"-16,24 1-15,1 0-1,-26 0 1,1 0 0,49-1-16,0 1 15,-24-25 1,-50 25 31,24 25-16,50-50-15,0 0-16,25 24 15,0 1 126,0 25-110,25 49 0,0-49-31,0 49 47,-25-74-31,25-25-1,-25 25-15,0-1 16,0 1 31,25 0-16,-25 25 204,0-26-204,24-24-31,-24 25 31,25-25 47,-25 25-78,25-25 63,0 0-1,0 0-46,-1 0-1,100-25 32,-99 25-15</inkml:trace>
  <inkml:trace contextRef="#ctx0" brushRef="#br0" timeOffset="19695.38">9029 13444 0,'25'0'172,"74"-25"-141,25 1 16,-99-1-47,-25 0 15,49 25-15,-49-25 16,25 25-16,-25-25 16,25 25-1,-25-24 1,25 24 31,0 0 15</inkml:trace>
  <inkml:trace contextRef="#ctx0" brushRef="#br0" timeOffset="26995.21">10021 13246 0,'0'0'0,"-99"0"47,74 0-31,-49 0 15,49 49-15,0 1-16,25-25 15,-50 0 1,50-1-16,0 1 15,-24 25 17,24-1-1,0-24-15,0 0 15,0 0 16,0 0 0,24-25 15,26 0-31,-25 0-15,24 0 0,-49-25-1,100-174 32,-100 150-16,0 24-15,24 25-16,-24-25 31,25 25 235,-25 149-235,0-124-31,0 24 16,0 1-1,25 24-15,25 298 47,-1-198-16,-49-149-15,0 0 0,25-1 15,0-24 47,0 0-47,49-272 16,-24 123 0,-50 99-31,0 25-16,0 1 15,0-1 1,0 0-16,0 0 16,0 0-16,0 1 15,0-1 16,0-25-15,0 25 0,0 1 31,25 48 124,-1 1-155,-24 0 0,25 49 31,25-24-16,-25-50 0,-25 25 16,24-25 62,1-99-77,-25 49-17,0 0-15,0 26 16,25 48 156,-25 26-157,50 24 17,-50-49-32,24-25 15,1 25-15,0-25 125,0 0-109,0 0 15,24-174 16,-49-24-16,0 148 0,0 26-31,0-1 32,0 0-17,0-25 1,0 1 15,-25 49-15,25 49 171,25-49-171,0 25-16,-25 25 16,25-1-1,0-24 1,-25 0-16,0 0 0,24 24 47,-24-24 78,50-25-94,-50 25 0,25-25-15,0 0-1,-1 0 32,26-25-15,-50 0-32,0 1 15,25-26-15,-25 0 16,0 1-1,0-1-15,0 25 16,0-24 0,0-1-1,0-24 17,0 49-32,0 0 15,0 0-15,0-24 16,-50-150 15,-24 75 32,74 99-63,0 75 109,0 24-93,0 1-1,74 173 32,25-25-16,-74-173-15,-25-1 0,25-24-1,0-25 126,0 0-110,0-49 141,-25 24-172,0 0 0,0-25 16,0 25-1,0 1 32,0 48 125,0 1-172,0 0 16,0 0-16,0-75 140,0 25-124,0-24-1,0-26-15,0 51 16,0-1-16,0-50 31,0 51 1,24 24 436,1 24-452,-25 51-16,50 49 47,-50-99 78,25-1-78,-1-24-16,-24 25 16,25-25-16,0 0-31,0 0 31,0 0 16,-1-49-31,-24 24-1,25 25-15,-25-50 0,0 25 32,0 1-1,0-26 0,0 25 94,0 50 0,0 49-109,0 1-16,0-1 15,0 1 1,0 49-16,25 0 16,0 25-16,-25-75 15,0 124 1,0-123 0,25 24-1,-25-74-15,0 0 16,0-1-1,-25-24 48,-248 0-32,248 0-15,0 0-16,1 0 15,-1 0 1,25-24 15,0-125-15,0 99-16,0 1 16,0-1-1,25 0 1,-1 1-16,76-1 15,98-99 32,-173 149-47,24-24 32</inkml:trace>
  <inkml:trace contextRef="#ctx0" brushRef="#br0" timeOffset="28395.28">10592 13047 0,'0'-25'15,"0"1"32,24 24 94,-24-25-48,0 0-61,0 0-32</inkml:trace>
  <inkml:trace contextRef="#ctx0" brushRef="#br0" timeOffset="29984.96">11137 12824 0,'0'-25'125,"0"-24"-125,25 24 16,25-25-16,-1 25 16,1-24-1,-25 49-15,49-50 31,-49 50-31,0-25 16,0 25-16,-1 0 16,1 0-1,-25-24 1,25 24 31,0 0-16</inkml:trace>
  <inkml:trace contextRef="#ctx0" brushRef="#br0" timeOffset="31417.71">12254 12650 0,'24'0'94,"26"0"-79,173-49 32,-173 49-47,-25 0 16,-1-25-16,1 25 15,0 0 17,0 0 30</inkml:trace>
  <inkml:trace contextRef="#ctx0" brushRef="#br0" timeOffset="32320.08">12626 12824 0,'0'0'15,"49"-25"-15,1 25 0,-25-25 16,-1 25 0,1 0-16,0 0 31</inkml:trace>
  <inkml:trace contextRef="#ctx0" brushRef="#br0" timeOffset="34364.91">13395 13072 0,'24'-347'94,"-24"148"-94,25 75 16,-25 75-16,25-50 15,-25 49 1,0 25-16,25-49 47,0 74 203,99 173-219,0 224 16,-124-347-31,0-25 109,0-1-125,0 26 15,0-25 1,0 24 15</inkml:trace>
  <inkml:trace contextRef="#ctx0" brushRef="#br0" timeOffset="35535.21">13494 12750 0,'-25'0'31,"25"-25"0,-25 25-31,25-25 78,0 0-62,99-49 15,-49 24-15,0 25-16,-26 1 16,1 24-1,0 0 32,0 0 31</inkml:trace>
  <inkml:trace contextRef="#ctx0" brushRef="#br0" timeOffset="36914.81">14362 12576 0,'0'-25'31,"0"0"63,50 1-63,-1-1-15,-24 25-16,25-25 15,-1 0-15,-24 25 16,0 0-1,24-49 1,-24 49 0,25 0-1,-1-25 1,-49 0-16,25 25 16</inkml:trace>
  <inkml:trace contextRef="#ctx0" brushRef="#br0" timeOffset="38039.92">14982 11857 0,'25'24'47,"49"76"-16,100 197 16,-125-197-47,-24-76 16,0 26-16,-25-25 15,25 0 1,0-25 281,24 0-297,51-50 31,-1 0-31,-50 26 0,-24 24 16,25-25-1</inkml:trace>
  <inkml:trace contextRef="#ctx0" brushRef="#br0" timeOffset="46580.09">6648 10889 0,'0'-25'31,"0"1"63,0-1 31,49 25-109,-24 0-16,0 0 31,0 0-15,-1 0-1,1 0 1,75-25 15,-51 25-15,-24 0-16,0 0 15,0 0-15,49 0 16,-49 0 0,124 0 15,24 0 16,-148 0-32,0 0-15,24 0 0,-24 0 16,0 0-16,0 0 16,24 0-1,-24 0-15,74 0 32,-49 0-1,0 0-31,-26 0 15,1 0-15,0 0 16,0 0 0,149 0 31,-75 0-1,-50 0-46,-24 0 16,0 0 0,0 25-1,24-25-15,1 0 32,-25 0-17,74 25 1,-74-25-16,24 0 15,1 0-15,-25 0 16,0 0 0,74 0 15,124 0 16,-198 0-32,25 0-15,-26 0 16,1 0-16,25 0 16,-25 0-1,49 0 1,50 0 15,-74 0-15,24 0-16,-24-25 15,-26 25-15,76 0 63,-76-25 15,1 25-47,0-25-15,0 25 46,0 0-46,24-25 15,-24 25 16,0 0 78</inkml:trace>
  <inkml:trace contextRef="#ctx0" brushRef="#br0" timeOffset="51135.18">17388 9500 0,'25'0'266,"0"0"-251,-1 0 1,1 0-16,0 0 0,25 0 15,-25 0 1,123-25 15,-48 1-15,-51 24-16,26-25 16,148 0 15,74 25 31,-247 0-62,25 0 16,-26 0-16,1 0 16,-1 0-16,1 0 0,-25 0 15,49 0 16,50 0-15,-49 0-16,-1 0 16,-24 0-1,-1 0 1,1 0-16,248 0 47,-150 0 0,-123 0-32,0 25-15,0-25 141,0 0-94,123 74-16,1-24-15,-99-25-1,-1-25 1,1 24-16,-25-24 0,24 0 16,1 0-16,24 0 31,-24 0 0,-25 0 250,24 0-265,968-272 31,720 222-16,-1415 149-15,-98-24-16,-26-26 15,-49 1-15,-25-1 16,-50-49-16,1 25 16,-51 0-16,1-25 15,0 0 1,0 0-1,0 0 251,24-25-250,50 25-1,1-25-15,24 1 16,297 24 31,-297 0-16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3T05:01:45.807"/>
    </inkml:context>
    <inkml:brush xml:id="br0">
      <inkml:brushProperty name="width" value="0.05292" units="cm"/>
      <inkml:brushProperty name="height" value="0.05292" units="cm"/>
      <inkml:brushProperty name="color" value="#FF0000"/>
    </inkml:brush>
  </inkml:definitions>
  <inkml:trace contextRef="#ctx0" brushRef="#br0">11981 14163 0,'24'75'0,"1"-26"32,25 125-1,-25-149-31,-25 0 0,24 0 16,-24-1 15,0 1 16,25 0-16,0-25 0</inkml:trace>
  <inkml:trace contextRef="#ctx0" brushRef="#br0" timeOffset="840.17">12526 14585 0,'0'75'15,"0"297"48,0-323-16</inkml:trace>
  <inkml:trace contextRef="#ctx0" brushRef="#br0" timeOffset="2235.31">12923 14536 0,'0'49'32,"0"-98"-32,25 123 15,-25-49 1,50 0 0,-50-1-16,49 26 31,-24-25 0,0-25-31,24 49 47,-24-49-47,50 0 62,-50 0-62,-1 0 32,1 0-32,0-24 31,-25-1 0,0-25-15,0 25-1,0 1-15,0-76 63,-99 1-16,74 74-32,0 25-15,0 0 16,0 0 0,1 0-16,-1 0 31,0 0-31,0 25 16,0-25-16,25 25 15,-24-25 16</inkml:trace>
  <inkml:trace contextRef="#ctx0" brushRef="#br0" timeOffset="3460.14">13618 14486 0,'0'50'31,"0"-1"0,0-24-31,0 0 16,0 0-1,0-1 1,74 51 31,1 24 0,-51-99-32,1 0-15,0 0 16,0 0 0,0 0 15,-1 0-15,1 0-16,0-25 15,-25 0 1,50-123 31,-50 24 0,-25 99-47,25 0 15,-25 0-15,0-24 16,0 49-1,1-25-15,-1 25 16,-25-50 0,25 50-1,1 0 1,-1 0-16,-50 0 16,51 0-1,-76 25 32,76 0-16</inkml:trace>
  <inkml:trace contextRef="#ctx0" brushRef="#br0" timeOffset="4440.03">14387 14635 0,'0'25'31,"0"123"1,0-98-17</inkml:trace>
  <inkml:trace contextRef="#ctx0" brushRef="#br0" timeOffset="5880.31">14585 14436 0,'25'50'47,"0"-25"15,49 74-15,-49-99-47,49 25 62,-49-25-46,0 25-16,25-25 63,-26 0-1,1-75-15,-25 1 0,0 49-32,-25 0-15,1 25 16,-1-25 0,-25 25-16,-24-24 31,24 24 0,25 0-15,1 0 31,-1 0-16</inkml:trace>
  <inkml:trace contextRef="#ctx0" brushRef="#br0" timeOffset="7200.24">15180 14412 0,'25'0'62,"25"74"-15,-25-49 16,49 0-32,-49-25-15,0 0-1,0 0 1,-1 0-16,-24-25 109,0 0-93,0 0-16,0 0 16,0 1 15,0-1-16,0 0 17,-24 25-32,-101 0 47,26 0 15</inkml:trace>
  <inkml:trace contextRef="#ctx0" brushRef="#br0" timeOffset="8815.15">15478 14287 0,'25'0'16,"0"-24"0,0 24 15,-1 0 250,1 0-250,0 49 1,0 26-1,0-50-31,-1-25 109,1 0-77,0 24-17,25-24 63,-26 0-78,1 0 16,0-24-16,-25-51 62,0 1-30,0 49-32,-25 25 15,-24 0 1,-1-25-16,0 25 16,1 0-16,24 0 15,-25 0 1,26 0-1</inkml:trace>
  <inkml:trace contextRef="#ctx0" brushRef="#br0" timeOffset="12600.33">16470 14337 0,'25'0'93,"0"0"-77,25-74-16,-1-1 0,50-49 16,-49 50-1,49-1-15,-49 26 16,24-50-1,1 24-15,24 1 0,-50-1 16,51-24 0,98-124 15,-173 148 0,0 75-15,0 0 15,-25 50 157</inkml:trace>
  <inkml:trace contextRef="#ctx0" brushRef="#br0" timeOffset="13819.94">16470 14486 0,'50'-50'15,"24"1"1,1-1-16,74 0 47,-100 26-47,224-51 31,-174 50-15,-24 25-16,-26 0 15,1-24-15,-1 24 16,1 0-1,0 0 1,-25 0 0,74-25 15,-74 0-31,-1 25 0,1 0 16,0 0-16</inkml:trace>
  <inkml:trace contextRef="#ctx0" brushRef="#br0" timeOffset="15660.23">16396 14536 0,'25'0'93,"0"0"-77,-1 0 0,26 0-16,0 24 15,-1 1 1,26 25-16,24-25 16,-50 24-16,100 50 31,-74-74-31,-26 25 15,-24-25-15,25-25 16,-50 24-16,49 1 47,-24 0 15,0-25 1,24 25-16,-24-25-32,0 25-15,0-25 32,24 49 15,1 1-1,0-25-30,-1-1 0,-49 1-16,25-25 15</inkml:trace>
  <inkml:trace contextRef="#ctx0" brushRef="#br0" timeOffset="19240.52">17884 13047 0,'0'25'62,"0"0"-30,25 24 15,-25-24-32,0 0-15,0 0 0,0 0 16,0 0-1,25-25-15,-25 24 16,0 1 78,0 0-47,25-25 78,49-25-63,-74 0-46,25 25-1,0 0 1,49-24 47,0 24-17,-74 24-30,0 1 0,0 25 15,0-1-15,0-24 15,0 0-16,0 0 17,-49 0-1,24-1 0</inkml:trace>
  <inkml:trace contextRef="#ctx0" brushRef="#br0" timeOffset="20879.98">17909 13246 0,'0'-25'63,"25"-25"-48,0 50 1,-1-25-16,1 1 16,25 24-1,-50-25-15,25 0 16,49 25-1,0-25 17,-24 25-32,-25-25 15,0 1 1,24 24 31,-24 0 47,0 0-79,-25 24 110</inkml:trace>
  <inkml:trace contextRef="#ctx0" brushRef="#br0" timeOffset="22340.32">18728 13271 0,'0'49'157,"0"-24"-126,0 0 16,24 0-16,1-1 0,-25 1-15,25-25-1,0 0 17,-25 25-17,25-25 1,-1 0 0,1 0-1,0 0 1,25 0 46,-26-25-15,-24 0-16,0 1 1,0-1 15,0 0-16,-124 0 31,50 0-15</inkml:trace>
  <inkml:trace contextRef="#ctx0" brushRef="#br0" timeOffset="23520.3">19273 13444 0,'0'124'62,"0"-248"-62,0 273 16</inkml:trace>
  <inkml:trace contextRef="#ctx0" brushRef="#br0" timeOffset="25529.86">19546 13320 0,'0'50'15,"0"-1"48,50-24-47,-50 0-1,25 0 1,-1-25 78,26 0-48,-25 0-46,-25-25 157,-25 25-110,-74 0-32,24 0 32</inkml:trace>
  <inkml:trace contextRef="#ctx0" brushRef="#br0" timeOffset="26570.34">19621 13469 0,'0'0'16,"24"0"-1,1 0-15,0 0 16,0 0 78,-25-50 62,0 26-47,-25 24-93,-49 0 15,49 0-15</inkml:trace>
  <inkml:trace contextRef="#ctx0" brushRef="#br0" timeOffset="27460.15">20513 13221 0,'0'0'0,"-24"0"0,-1 0 16,0 0-1,0 0 1,0 0 31,1 0 0</inkml:trace>
  <inkml:trace contextRef="#ctx0" brushRef="#br0" timeOffset="28484.57">20340 13271 0,'0'0'16,"0"24"31,99-24-16,-49 0-16,-26 0-15,1 0 16,0 0 0,0 0-16,74 0 62,-74 0-62,0-24 47,-25-1 31,0 0-62,0 0 31,-25 25-47,-25 0 47,1 0-1,24 0-30,0 0 0,0 0 31</inkml:trace>
  <inkml:trace contextRef="#ctx0" brushRef="#br0" timeOffset="30650.12">19943 13494 0,'0'25'234,"0"-1"-202,25-24-17,0 0 32,24 0 0,-24 0-16,0 0-15,0 0-1,-1-24 32,-24-1-31,25 25-16,-25-25 16,0 0 30,0 0 33,0 1-33,0-1 48,-25 25-78,-24 0 31,24 0 0,0 0-32,0 0 1,1 0-1,24 25 1,-25-25 0,25 24-1,0 1 79,0 0-63,0 0 1,0 0-32,0-100 46</inkml:trace>
  <inkml:trace contextRef="#ctx0" brushRef="#br0" timeOffset="32940.31">21679 13246 0,'-49'25'47,"98"-50"-47,-148 74 47,99-24-47,-25 0 16,25 0-1,-25 0 1,25-1-16,-24 26 63,24-25-48,0 0 16,24-1 32,51-24-16,-50 25-47,-1-25 31,26 0 16,-25 0 47,-25 25-63,0 49 0,0-49-15,-25-25-1,0 25 1,-24 0 15,-1 0 1,25-1-17,0-24 1,1 0-1,-26 0 32,25 0 16</inkml:trace>
  <inkml:trace contextRef="#ctx0" brushRef="#br0" timeOffset="35170.18">21878 13221 0,'25'50'78,"-25"-26"-62,24 26 0,-24-25-16,25 0 15,-25-1 1,0 1-16,0 0 15,0 49 32,25-74-47,-25 75 47,0-50-31,25-1 15,-25 1 0,0 0 1,0-50 186,25-24-186,-25 24-17,24 0 16,-24 0 16,25 0 0,0 1-31,-25-1 15,25 25-31,0 0 31,-1 0-15,-24-25 0,25 25 93,0 0-62,0 0-16,-25 50-15,0-26 15,0 1-31,0 0 16,0 0 93</inkml:trace>
  <inkml:trace contextRef="#ctx0" brushRef="#br0" timeOffset="38230.25">18306 14114 0,'0'0'16,"0"25"15,0 74 32,0 0-16,-25-74-32,25 0 1,-25 0-16,25-1 15,-25-24 1,1 25 0,-1 0 15,0 0 0,0-25-15,25 25-16,-25-25 31,1 0 63,24-25 109,0 0-172,0 0 0,49 25 1,26 0-1,-51 0-15,1 0-16,25 0 31,-25 50 16,-1-50 46,1 0-93,0 0 32,-25-25 108,0 0-124,0 50 15</inkml:trace>
  <inkml:trace contextRef="#ctx0" brushRef="#br0" timeOffset="39885.05">18554 14213 0,'0'50'47,"0"-26"-47,0 1 16,0 0-1,25-25 298,0 0-266,-1 0 15,1 0-46,-25 25 140,0 49-109,0-49-47,-25 0 47,25 0-47,-49-25 31,24 25-31,-25-1 31</inkml:trace>
  <inkml:trace contextRef="#ctx0" brushRef="#br0" timeOffset="40945.39">18728 14163 0,'0'0'0,"24"0"16,1 0-1,0 0 16</inkml:trace>
  <inkml:trace contextRef="#ctx0" brushRef="#br0" timeOffset="42799.8">19100 14238 0,'0'25'78,"0"24"-31,24-24-1,1-25-46,0 25 0,0-25 32,0 0-17,-25 25 1,49 0 31,-24-25-32,0 0 1,0 0 15,-1 0-31,26 0 47,-25 0 0,-25-25-16,0 0 1,0 0-1,0 0-31,0 0 15,0 1 32,-25 24-31,0-25 15,-49 25 16,49 0-31,0 0-16,0 0 0,1 0 47,-1 0-32,0 0 16,0 25-31,0-25 16</inkml:trace>
  <inkml:trace contextRef="#ctx0" brushRef="#br0" timeOffset="44408.14">19596 14238 0,'0'0'15,"25"25"-15,-25-1 16,24 1-1,26 50 32,0-26 0,-50-24-47,24-25 94,1 0-78,0 0 30,-25-25 48,0-24-63,0-1 16,-50 25-31,26 0 0,-1 25 15,0-24-31,0 24 31,0 0 0,-24 0-31,24 0 16,0 0 15</inkml:trace>
  <inkml:trace contextRef="#ctx0" brushRef="#br0" timeOffset="45800.35">20241 14263 0,'-25'24'63,"25"1"-48,-25-25 1,25 25-16,0 0 31,-25 25 0,25-26-31,0 1 16,0 0 15,0 25 0,0-1 32,0-24-47,25-25 30,0 0-30,0 0-16,24 0 31,-24 0-31,0 0 16,0 0 0,-25-25-1,49 0 32,-24-123 0,-25 123-47,0 0 16,0 0-16,0 0 15,0 0 1,0 1-1,-124 24 32,99 0-47,-24 0 16,24 0-16,0 0 16,0 0-1</inkml:trace>
  <inkml:trace contextRef="#ctx0" brushRef="#br0" timeOffset="47699.95">18182 14263 0,'0'-25'234,"25"0"-31,-1 25-156,1 0 31</inkml:trace>
  <inkml:trace contextRef="#ctx0" brushRef="#br0" timeOffset="49270.06">21233 14312 0,'173'0'94,"-148"0"-79,0 0-15,0 0 16,24 0 31,-24 0 0,0 0 93</inkml:trace>
  <inkml:trace contextRef="#ctx0" brushRef="#br0" timeOffset="51230.2">21903 14461 0,'0'-25'188,"0"1"-172,0-1 140,0 0-125,24 50 110,1 99-110,0-99-31,-25 49 16,0-49-16,0 0 31,0-50 266,-25 0-282,75 75 32</inkml:trace>
  <inkml:trace contextRef="#ctx0" brushRef="#br0" timeOffset="53250.66">21903 14188 0,'24'0'140,"1"0"-140,0-25 31,0 25-31,0 0 16,-1 0 0,26-24-16,-25 24 31,24-25-15,-24 25-16,0 0 31,0 0-31,0 0 31,24 0 0,-24 25 16,-25-1-31,0 1 31,0 0-47,0 0 0,0 24 31,0 1 0,0 0-15,0-25-1,-25-1-15,-173 249 63,-1-99-32,175-149-15,-26-1-1,0 1 1,26-25 0</inkml:trace>
  <inkml:trace contextRef="#ctx0" brushRef="#br0" timeOffset="55260.35">22423 14536 0,'25'0'31,"0"0"-15,25-25 15,-26 25 0,1 0-31,0 0 16,0-25 0,-25 0-16,25 25 15,-1-49 32,-73 24 125,24 25-156,0 0 15,-49 49 16,74-24 15,0 0-15,0 0 63,74 24-64,-49 1 1,0-50-47,24 0 16,1 0 31,25 0-32,-51 0 1,1-25 0,-25 0-16,50 25 15,-25-49 32</inkml:trace>
  <inkml:trace contextRef="#ctx0" brushRef="#br0" timeOffset="56370.18">22920 14312 0,'0'-25'62,"24"50"47,76 199-62,-51-76 0,1-98-31,-50 0-16,0-26 15,0 1 1,25 0 15</inkml:trace>
  <inkml:trace contextRef="#ctx0" brushRef="#br0" timeOffset="57980">22994 14412 0,'25'-25'31,"0"25"31,-1-25-46,1 25 0,0 0-1,25 0 1,-26 0 0,1 0-1,0 0-15,-25 25 235,0 49-189,-25 1 1,0-51-31,1-24 31,-26 25-16</inkml:trace>
  <inkml:trace contextRef="#ctx0" brushRef="#br0" timeOffset="59730.49">23540 14362 0,'0'25'15,"0"0"1,-25 24-16,25-24 109,0 0-93,0 0 0,0-1-16,0 1 15,0 0 17,25-25 139,-1 0-155,1 0 15,25 0-15,-25 0 0,-1 0-1,-24-25 63,0 0 32,0 1-79,-24-1 0,-1 25-15,-25 0 46,25 0 16,1 0-15</inkml:trace>
  <inkml:trace contextRef="#ctx0" brushRef="#br0" timeOffset="61540.1">23986 14163 0,'-49'50'31,"98"-100"-31,-98 125 63,49-50-48,-25-1 32,50-24 234,24 0-249,26 0 15,-75 25 93,0 0-140,0 0 16,0 25-1,0-1 17,-50 26 15,25-51-32,0-24 1,25 25-16,-24-25 15,-1 0 1,0 25 0,-25-25-1,25 0 17</inkml:trace>
  <inkml:trace contextRef="#ctx0" brushRef="#br0" timeOffset="63085.21">24284 14213 0,'0'25'47,"0"24"-47,25 51 47,-25-75 281,24-25-312,-24 24-16,0 1 15</inkml:trace>
  <inkml:trace contextRef="#ctx0" brushRef="#br0" timeOffset="64460.23">24284 14064 0,'0'-25'234,"0"1"-187,0-1-16</inkml:trace>
  <inkml:trace contextRef="#ctx0" brushRef="#br0" timeOffset="65950.2">24358 13866 0,'25'25'0,"0"-1"16,-25 1-1,49 25 1,-49-1-16,25-24 15,25 74 1,-50-24 15,25-75-31,-25 49 16,0-24 0,0 0-1,24 50 32,-24-51 0,0 1-47,0 0 16,50-25 171,-25 0-187,24 0 16,-24 0-1,0 0 110</inkml:trace>
  <inkml:trace contextRef="#ctx0" brushRef="#br0" timeOffset="67490.17">24631 14188 0,'25'-25'172,"124"-24"-125,-125 49-47,1 0 156,0-25-156,0 25 0</inkml:trace>
  <inkml:trace contextRef="#ctx0" brushRef="#br0" timeOffset="69570.2">17934 15875 0</inkml:trace>
  <inkml:trace contextRef="#ctx0" brushRef="#br0" timeOffset="71590.58">18008 15304 0,'-25'0'172,"1"0"-141,-1 0-15,25-24 93,0-1-62,74-25 0,-49 50-32,0 0 1,0 0 0,-1 0 15,1 0-31,0 0 15,-25 25 1,0 0 0,0 74 31,-25 25-1,0-74-30,25-25-16,-24-1 0,-1 1 31,0-25-15,0 25 0,-24 0-1,24-25-15,25 25 16,-25-25-1,0 0-15,25-25 125,0 0-125,0 0 32,25 25 15,25 0-32,-1 0 1,1 0-16,74 50 47,-99-50 62,24 0-62</inkml:trace>
  <inkml:trace contextRef="#ctx0" brushRef="#br0" timeOffset="72870.16">18380 15478 0,'0'0'47,"25"0"109,74 0-109,-74 0 78,0 0-94,-25 25 31,-25 25 1,0-26-32,0-24-15,1 0-1</inkml:trace>
  <inkml:trace contextRef="#ctx0" brushRef="#br0" timeOffset="75149.87">18355 15429 0,'0'-25'125,"25"0"140,0 0-265,0 25 32,0 0-32,-1 0 0,1 0 31,0 0-31,0 0 109,-25-25-93,25 25-16</inkml:trace>
  <inkml:trace contextRef="#ctx0" brushRef="#br0" timeOffset="77160.2">18926 15205 0,'0'25'156,"0"25"-140,0-26 31,0 1 31,0 0-31,0 0-16,0 0-31,25 0 188,0-25-188,-1 0 15,1 0 1,0 0 0,49 0 30,1 0 17,-75-25 15,-25 0 0,0 25-78,-24 0 31,24 0-15,0 0 0,-25 0 15,26 0 141,-1 0-125,25-25-32,-25 25 1,75 0 62</inkml:trace>
  <inkml:trace contextRef="#ctx0" brushRef="#br0" timeOffset="78150.15">18976 15354 0,'0'-25'63,"24"25"-32,1 0-15,0 0-16,0 0 15,0 0 1,-1 0 15,1 0-31,0 0 16,0 0 15,0 0 0,-1 0-15,-24 25 78,25 0-79,-25 0 32,0 0-15,0-1 14,0 1-14,0 0-17,0 0 32</inkml:trace>
  <inkml:trace contextRef="#ctx0" brushRef="#br0" timeOffset="79870.37">19472 15429 0,'0'49'141,"0"-24"-126,24-25 95,1 0-79,0 0-16,0 0 95,-25-25-1,0 0-78,0 1 63,-25 24 31,0 0-109</inkml:trace>
  <inkml:trace contextRef="#ctx0" brushRef="#br0" timeOffset="81760">19893 15280 0,'0'49'47,"0"-24"46,0 0-77,0 0-16,0 0 141,0-1-110,0 1 0,25-25 78,0 0-93,0 0 0,0 0 62,-1 0-31,-24-25 0,0 1-32,0-1 32,0 0 31,0 0-31,-24 25 0,-1 0-47,0 0 16,99 25 30</inkml:trace>
  <inkml:trace contextRef="#ctx0" brushRef="#br0" timeOffset="84690.16">20886 15255 0,'-50'0'484,"0"0"-453,1 0 47,24 25-62,0-25-16,0 0 0,75 0 234,0 0-234,-1 0 16,1 0 0</inkml:trace>
  <inkml:trace contextRef="#ctx0" brushRef="#br0" timeOffset="86449.9">21233 15304 0,'0'50'0,"0"-100"0,25 150 15,-25-51 1,24-24-16,-24 0 16,0 25 30,0-26 64,0 1-48,0 0 32</inkml:trace>
  <inkml:trace contextRef="#ctx0" brushRef="#br0" timeOffset="88690.03">21109 15304 0,'25'0'94,"-1"0"-78,1 0-1,50-24 32,-1 24 0,-49 0-31,0 0-1,-1 0 1,1 0 0,0 0 62,0 0-16,0 0-15,-1 24 0,-24 1-31,0 25-16,0-25 15,0 0 1,0 24 15,0-24 16,0 0-31,-24-25-16,-26 124 78,-24-50-47,49-74-15,25 25-16,-50 0 15,25 0-15,1-25 16,-1 0-1,25 24-15,-50-24 16,25 0 31,1 0 47,-1 0-47</inkml:trace>
  <inkml:trace contextRef="#ctx0" brushRef="#br0" timeOffset="91190.21">21704 15627 0,'0'-25'157,"25"0"-142,25-49 16,-50 49-15,24 25-16,1 0 16,-25-25 62,0 1-63,0-1 17,0 0-17,0 0 63,0 0-31,-25 25 0,1 0 47,-1 0-47,0 0 47,25 25-63,-25 0 31,25 74-15,0 0 0,0-74-47,0 0 16,0 0-1,25 0 1,-25-1 0,0 1-1,25-25 110,49 0-94,-24 0 1,-25-25-17,-1 1 17</inkml:trace>
  <inkml:trace contextRef="#ctx0" brushRef="#br0" timeOffset="93390.48">21977 15106 0,'0'0'31,"25"0"110,0 99-79,49 25-15,-49-99-47,-25 25 0,0-25 16,0-1-1,0 1-15,25 0 31,-25 0-15,0 0 0,0-1-16,0 26 31,0-25-31,0-50 344,0-25-313,0 26 156,0-1-155,0 0 46,0 0-31,0 0 15,0 1 63</inkml:trace>
  <inkml:trace contextRef="#ctx0" brushRef="#br0" timeOffset="94965.13">22151 15354 0,'0'-25'62,"24"25"-15,1-25-31,0 25-1,0 0 32,0 0 125,-1 0-78,-24 25 109,0 0-156,0 0-47,0 25 31,0-26 63,0 1-79,0 0 110,0 0-78,0 0 16,-24-25-63</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0-13T05:05:28.368"/>
    </inkml:context>
    <inkml:brush xml:id="br0">
      <inkml:brushProperty name="width" value="0.05292" units="cm"/>
      <inkml:brushProperty name="height" value="0.05292" units="cm"/>
      <inkml:brushProperty name="color" value="#FF0000"/>
    </inkml:brush>
  </inkml:definitions>
  <inkml:trace contextRef="#ctx0" brushRef="#br0">7020 14337 0,'0'0'0,"-25"-25"15,25-24 1,0 24-16,-25 0 16,25 0 46,0 100 1,0 247-32,0-99 0,0-148-31,0-1 0,0-49 16,0 49-1,0 26 17,0-76 14,0 1-14</inkml:trace>
  <inkml:trace contextRef="#ctx0" brushRef="#br0" timeOffset="1209.83">6548 15205 0,'25'0'93,"50"0"-61,-51 0-17,1 25-15,25 0 0,-25 0 16,24 24 15,-24-24-31,-25 0 16,25 0-16,0 0 15,-25-1 48,25 1-32,-25 0-31,24-25 16,-24 25-1,25-25 1,0 0 0,-25 25-1,25-25 1,0 0 0,-1 0-1,150-273 48,49-124-16,-223 347-32,25 50 1,-25-25-16,0 1 15</inkml:trace>
  <inkml:trace contextRef="#ctx0" brushRef="#br0" timeOffset="5230.52">4539 16818 0,'0'-25'47,"-25"0"-47,25 0 31,25 50 63,0 49-78,124 100-16,173 471 62,-297-546-62,25-49 0,-25-1 16,-1-24-1,26 25-15,-50-25 16,0-1-16,25 1 47,-75-99 78,-99-149-78,100 173-47,24 0 15,0 1-15,0 24 16,1-25-16,-1 25 0,0-24 31,0-1-31,25 25 0,-50-74 63,50 50-16,0 24-16,0 0-16,0 0 1,0-24 0,0 24-1,0 0-15,0 0 32,0 0-1,25 1-16,75-26 48,-51 25-47,1 25-16,-25 0 0,24 0 15,-24 0 1,25 0-16,-26 25 31,26 0-31,-25 24 0,0 1 16,49-25-1,-74 49-15,50-49 16,49 124 31,-74-100 0,-1-24-32,-24 0-15,25 0 32,25 49 14,-25-49-30,-25 0 0,0 0 15,24-25 0</inkml:trace>
  <inkml:trace contextRef="#ctx0" brushRef="#br0" timeOffset="6249.95">5011 17537 0,'0'-25'15,"99"-74"17,-74 74-17,-1 0-15,26-24 31,-50 24 16,25 25-31,-25-25 0,25 25 62</inkml:trace>
  <inkml:trace contextRef="#ctx0" brushRef="#br0" timeOffset="7650.25">5705 16991 0,'25'0'172,"0"0"-157,-1 0 1,-24-25 0,100-24 30,-51-26 1,-49 51-31,25 24-16,-25-25 16,25 25-1,-25-25 48,25 25-16</inkml:trace>
  <inkml:trace contextRef="#ctx0" brushRef="#br0" timeOffset="9730.01">5953 16470 0,'0'-24'31,"25"-1"32,0 0-63,0 0 16,-1 25-16,1 0 15,74 0 32,-74 0-47,0 0 16,0 0-16,0 0 15,24 0 48,1 149-16,-50-99-47,0 24 15,0-24 1,0-26-16,0 1 16,0 25-1,0-25 1,0-1 15,-25-24 125,50-24-15,148-100-79,-148 124-62,25 0 0,-25-25 16,-1 25 0,1 0-16,0 0 47,-25-25-1</inkml:trace>
  <inkml:trace contextRef="#ctx0" brushRef="#br0" timeOffset="11220.06">6846 16297 0,'124'99'47,"-248"-198"-47,298 198 16,-149-99 31,24 0 15,1-99 1,-50 49-48,0 25 1,0-24 15,-25 24-31,25 0 16,-25 25 0,-99-50 30,25 26 1,74 24-31,25 24 78,-25 1-79,25 0-15,0 25 63,25-26-16,0-24-32,0 0 17,0 0-32</inkml:trace>
  <inkml:trace contextRef="#ctx0" brushRef="#br0" timeOffset="12659.73">7317 15925 0,'25'24'16,"-50"-48"-16,75 48 0,-25-24 31,24 0 16,-24 0 31,-25-49 0,0 24-78,0 0 16,0 0-16,0-24 15,-49-50 48,24 99-16,0 0-32,-25 0 1,1 0 15,24 49-15,25-24-1,-25-25 1,25 25-16,-25 24 16,25-24 15,0 50 0,0-51 32</inkml:trace>
  <inkml:trace contextRef="#ctx0" brushRef="#br0" timeOffset="14209.87">7739 15602 0,'0'25'110,"25"0"-110,24 49 47,-24-49-32,0-25 1,0 25 0,0-25 62,-25-25-16,24 0-46,-24 0-1,0 1-15,0-1 32,0 0-1,0 0 16,-24 0-32,-26 25 48,25 0-16</inkml:trace>
  <inkml:trace contextRef="#ctx0" brushRef="#br0" timeOffset="15809.84">8037 15503 0,'25'0'47,"-1"0"-15,100 50 30,-49-50-15,-50 0-16,-1 0 0,1 0-31,0 0 16,-25-50 62,0 25-62,0 0-1,0 1-15,0-1 16,-50-25 31,50 25-47,-49 25 47,-1 0-32,25 0 1,-24 0 0,24 0-1,0 0 1,0 0 31,25 50-32,0-25 1,0 49 31</inkml:trace>
  <inkml:trace contextRef="#ctx0" brushRef="#br0" timeOffset="17040.05">7367 16272 0,'0'25'94,"0"-1"-78,0 1 46,0 0-15</inkml:trace>
  <inkml:trace contextRef="#ctx0" brushRef="#br0" timeOffset="22809.82">5829 18058 0,'50'0'62,"173"173"17,-173-123-17,-26-25-46,-24 0-1,25-25 1,-25 24 15,25-24-31,-25 25 31,25 0-31,0-25 32,-1 0 15,1 0-47,149-174 62,-100 100-15,-49 74-16,-25-25 0,0 0 1,25 25-17,0 0 17</inkml:trace>
  <inkml:trace contextRef="#ctx0" brushRef="#br0" timeOffset="23979.83">6821 17636 0,'50'0'125,"49"-74"-62,-49 24-16,-50 25-47,25 0 31,-1 25 94</inkml:trace>
  <inkml:trace contextRef="#ctx0" brushRef="#br0" timeOffset="26369.82">7367 16966 0,'25'0'109,"0"0"-93,-25 25 0,0 0-1,24-25-15,-24 25 110,25-25-48,0 0-15,0 0-31,0 0 15,49-50 31,0 50-15,-49 0-31,0 0 0,0 0 15,0 25 0,-25 0-31,24 173 63,-48-123-1,-1-51-62,0-24 16,25 25-1,-25-25 1,0 0 0,1 0-1,-1 0 32</inkml:trace>
  <inkml:trace contextRef="#ctx0" brushRef="#br0" timeOffset="27900.17">7392 16842 0,'49'-24'109,"-98"48"-109</inkml:trace>
  <inkml:trace contextRef="#ctx0" brushRef="#br0" timeOffset="30539.85">7714 16594 0,'0'25'47,"0"0"0,25 0-31,0 0-16,0-1 31,-1 26-15,1-50-16,0 50 15,0-50-15,0 24 16,-1 1-1,51 25 48,-25-50-16,-26 0-47,1 0 31,0 0 16,0 0-16,0 0 16,-1 0 16,-24-75-17,25 75-30,-25-24-16,0-1 31,0 0-15,0 0 15,0 0 0,-25-24 16,-24-1 0,24 25-31,0 25-1,-49-24 48,49 24-32,0 0-15,0 0 31,-24 0 0,24 0-32,0 0 79,0 0 125,0 0-172,1 0-1,73 24-14</inkml:trace>
  <inkml:trace contextRef="#ctx0" brushRef="#br0" timeOffset="32319.74">8186 16173 0,'24'0'15,"26"74"17,0-24-1,-26-50-31,26 49 31,-25-24-31,0-25 16,-1 25-1,1 0 1,50 0 46,-75-1-62,49 1 63,-24-25-63,0 25 16,0-25 15,49 0 63,-49 0-79,0-25 32,-25-24 0,24-26 0,-24 50-32,0 0 1,0 1 15,0-26 16,-24 50-47,24-25 0,-25 25 16,0 0-1,0-25-15,-74 1 63,25 24-16,49 0-47,0 0 15,0 0 1,0 0 0,1 0-1,-1 0-15,0 0 16</inkml:trace>
  <inkml:trace contextRef="#ctx0" brushRef="#br0" timeOffset="34314.84">8657 15974 0,'25'0'16,"-1"25"15,1-25-15,0 0-16,0 25 31,24-25-15,75 49 30,1-24 1,-76 0-31,1-25-16,-25 0 31,-1 0 0,1 0-31,-25-25 172,0-24-140,0 24-32,0 0 15,0 0-15,0 0 16,0 1-1,0-1 48,-74-25-16,49 50-47,0 0 15,0 0 17,-24 0-17,24 0 1,0 0-16,0 0 31,0 0-31,-74 0 63,25 25-1,49-25-62,25 25 31,-25 0 1,25-1-32</inkml:trace>
  <inkml:trace contextRef="#ctx0" brushRef="#br0" timeOffset="35869.88">9252 15404 0,'0'25'94,"0"-1"-63,25-24 1,0 75-17,0-75-15,-25 49 16,24-49-16,1 25 16,25 25 30,49-1 1,-74-24-31,0-25 0,-1 0 77,1 0-77,0-49 62,-25-26-31,0 50-47,0-24 16,0 24-1,0 0 1,-25 0-1,25 1-15,-25 24 16,25-25 0,-24 25-16,-26-25 47,-49 0-16,-50 25 16,124 0-32,0 0 1,-24 0 0,-1 0 15</inkml:trace>
  <inkml:trace contextRef="#ctx0" brushRef="#br0" timeOffset="38210.18">7441 16942 0,'-24'0'328,"24"-25"-219,0 0-93,0 0-1,0 0 17,0 1 14,0-1 1,0 0-15,24 25 30,-24-50-15,25 50 0,-25 25 140,0 25-171,0-25 0,0-1-16,0 1 15</inkml:trace>
  <inkml:trace contextRef="#ctx0" brushRef="#br0" timeOffset="51309.92">6598 12030 0,'25'0'31,"24"0"-15,100 0 31,-99 0-47,0 0 16,-1 0-16,1 0 0,396 0 62,-148 0-15,-273 0-31,24 0-1,1 0-15,-25 0 16,24 0-1,-24 0-15,25 0 0,24 0 16,25 0 15,75-25-15,-124 25 0,-1 0-16,1 0 15,-1 0 1,199 0 46,50 0-15,-248 0-31,-1 0-1,1 25-15,-50 0 16,50-25 0,-1 25 15,-24-25-31,0 0 16,0 0-16,99 0 78,-75 0-78,150 0 31,-175 0-15,1 0-1,0 0-15,0 0 16,0 0-1,-1 0-15,26 0 32</inkml:trace>
  <inkml:trace contextRef="#ctx0" brushRef="#br0" timeOffset="118830.76">8954 15404 0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D54959A-B38D-4F77-B3D7-C6A95421682C}" type="datetimeFigureOut">
              <a:rPr lang="en-US"/>
              <a:pPr>
                <a:defRPr/>
              </a:pPr>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992AA7A-6DB4-4E4D-8A6C-AFB02FAD923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43A7C4FD-1302-4883-A94D-CF0DC10AA65B}" type="datetime1">
              <a:rPr lang="en-US" smtClean="0"/>
              <a:pPr>
                <a:defRPr/>
              </a:pPr>
              <a:t>1/6/2025</a:t>
            </a:fld>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School of Management, SASTRA Deemed University, Thanjavur</a:t>
            </a:r>
          </a:p>
        </p:txBody>
      </p:sp>
      <p:sp>
        <p:nvSpPr>
          <p:cNvPr id="8" name="Slide Number Placeholder 9"/>
          <p:cNvSpPr>
            <a:spLocks noGrp="1"/>
          </p:cNvSpPr>
          <p:nvPr>
            <p:ph type="sldNum" sz="quarter" idx="12"/>
          </p:nvPr>
        </p:nvSpPr>
        <p:spPr/>
        <p:txBody>
          <a:bodyPr/>
          <a:lstStyle>
            <a:lvl1pPr>
              <a:defRPr/>
            </a:lvl1pPr>
          </a:lstStyle>
          <a:p>
            <a:pPr>
              <a:defRPr/>
            </a:pPr>
            <a:fld id="{064963A3-E46F-4208-97FD-F9BD1233F776}"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2E6DB7C-7544-4BA5-B75D-912A6D198561}" type="datetime1">
              <a:rPr lang="en-US" smtClean="0"/>
              <a:pPr>
                <a:defRPr/>
              </a:pPr>
              <a:t>1/6/2025</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School of Management, SASTRA Deemed University, Thanjavur</a:t>
            </a:r>
          </a:p>
        </p:txBody>
      </p:sp>
      <p:sp>
        <p:nvSpPr>
          <p:cNvPr id="6" name="Slide Number Placeholder 21"/>
          <p:cNvSpPr>
            <a:spLocks noGrp="1"/>
          </p:cNvSpPr>
          <p:nvPr>
            <p:ph type="sldNum" sz="quarter" idx="12"/>
          </p:nvPr>
        </p:nvSpPr>
        <p:spPr/>
        <p:txBody>
          <a:bodyPr/>
          <a:lstStyle>
            <a:lvl1pPr>
              <a:defRPr/>
            </a:lvl1pPr>
          </a:lstStyle>
          <a:p>
            <a:pPr>
              <a:defRPr/>
            </a:pPr>
            <a:fld id="{37A7AA3C-66B8-4945-8B1E-608B1CF29B1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F7EEAEDE-1C22-4B09-8BCE-324F3B8AE875}" type="datetime1">
              <a:rPr lang="en-US" smtClean="0"/>
              <a:pPr>
                <a:defRPr/>
              </a:pPr>
              <a:t>1/6/2025</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School of Management, SASTRA Deemed University, Thanjavur</a:t>
            </a:r>
          </a:p>
        </p:txBody>
      </p:sp>
      <p:sp>
        <p:nvSpPr>
          <p:cNvPr id="6" name="Slide Number Placeholder 21"/>
          <p:cNvSpPr>
            <a:spLocks noGrp="1"/>
          </p:cNvSpPr>
          <p:nvPr>
            <p:ph type="sldNum" sz="quarter" idx="12"/>
          </p:nvPr>
        </p:nvSpPr>
        <p:spPr/>
        <p:txBody>
          <a:bodyPr/>
          <a:lstStyle>
            <a:lvl1pPr>
              <a:defRPr/>
            </a:lvl1pPr>
          </a:lstStyle>
          <a:p>
            <a:pPr>
              <a:defRPr/>
            </a:pPr>
            <a:fld id="{9AD2A994-8E7A-49E3-B37E-B3437F51053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23"/>
          <p:cNvSpPr>
            <a:spLocks noGrp="1"/>
          </p:cNvSpPr>
          <p:nvPr>
            <p:ph type="dt" sz="half" idx="10"/>
          </p:nvPr>
        </p:nvSpPr>
        <p:spPr/>
        <p:txBody>
          <a:bodyPr/>
          <a:lstStyle>
            <a:lvl1pPr>
              <a:defRPr/>
            </a:lvl1pPr>
          </a:lstStyle>
          <a:p>
            <a:pPr>
              <a:defRPr/>
            </a:pPr>
            <a:fld id="{98C148F2-5B8C-4261-B3E0-95B6FE79E9A1}" type="datetime1">
              <a:rPr lang="en-US" smtClean="0"/>
              <a:pPr>
                <a:defRPr/>
              </a:pPr>
              <a:t>1/6/2025</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School of Management, SASTRA Deemed University, Thanjavur</a:t>
            </a:r>
          </a:p>
        </p:txBody>
      </p:sp>
      <p:sp>
        <p:nvSpPr>
          <p:cNvPr id="6" name="Slide Number Placeholder 21"/>
          <p:cNvSpPr>
            <a:spLocks noGrp="1"/>
          </p:cNvSpPr>
          <p:nvPr>
            <p:ph type="sldNum" sz="quarter" idx="12"/>
          </p:nvPr>
        </p:nvSpPr>
        <p:spPr/>
        <p:txBody>
          <a:bodyPr/>
          <a:lstStyle>
            <a:lvl1pPr>
              <a:defRPr/>
            </a:lvl1pPr>
          </a:lstStyle>
          <a:p>
            <a:pPr>
              <a:defRPr/>
            </a:pPr>
            <a:fld id="{04B5B5F3-8911-404A-97E2-FC1A6540D158}" type="slidenum">
              <a:rPr lang="en-US" altLang="en-US"/>
              <a:pPr>
                <a:defRPr/>
              </a:pPr>
              <a:t>‹#›</a:t>
            </a:fld>
            <a:endParaRPr lang="en-US" altLang="en-US"/>
          </a:p>
        </p:txBody>
      </p:sp>
      <p:pic>
        <p:nvPicPr>
          <p:cNvPr id="7" name="Picture 6" descr="Image result for sastra logo"/>
          <p:cNvPicPr>
            <a:picLocks noChangeAspect="1" noChangeArrowheads="1"/>
          </p:cNvPicPr>
          <p:nvPr userDrawn="1"/>
        </p:nvPicPr>
        <p:blipFill>
          <a:blip r:embed="rId2"/>
          <a:srcRect/>
          <a:stretch>
            <a:fillRect/>
          </a:stretch>
        </p:blipFill>
        <p:spPr bwMode="auto">
          <a:xfrm>
            <a:off x="10073027" y="164890"/>
            <a:ext cx="1816100" cy="55721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43589A12-C308-4F6C-92B9-397391882EEE}" type="datetime1">
              <a:rPr lang="en-US" smtClean="0"/>
              <a:pPr>
                <a:defRPr/>
              </a:pPr>
              <a:t>1/6/2025</a:t>
            </a:fld>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School of Management, SASTRA Deemed University, Thanjavur</a:t>
            </a:r>
          </a:p>
        </p:txBody>
      </p:sp>
      <p:sp>
        <p:nvSpPr>
          <p:cNvPr id="10" name="Slide Number Placeholder 5"/>
          <p:cNvSpPr>
            <a:spLocks noGrp="1"/>
          </p:cNvSpPr>
          <p:nvPr>
            <p:ph type="sldNum" sz="quarter" idx="12"/>
          </p:nvPr>
        </p:nvSpPr>
        <p:spPr/>
        <p:txBody>
          <a:bodyPr/>
          <a:lstStyle>
            <a:lvl1pPr>
              <a:defRPr/>
            </a:lvl1pPr>
          </a:lstStyle>
          <a:p>
            <a:pPr>
              <a:defRPr/>
            </a:pPr>
            <a:fld id="{E778D456-240A-4D43-9F7B-DBF6A706B86B}"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309321CE-1532-4553-9C58-E6283B73B349}" type="datetime1">
              <a:rPr lang="en-US" smtClean="0"/>
              <a:pPr>
                <a:defRPr/>
              </a:pPr>
              <a:t>1/6/2025</a:t>
            </a:fld>
            <a:endParaRPr lang="en-US"/>
          </a:p>
        </p:txBody>
      </p:sp>
      <p:sp>
        <p:nvSpPr>
          <p:cNvPr id="6" name="Footer Placeholder 9"/>
          <p:cNvSpPr>
            <a:spLocks noGrp="1"/>
          </p:cNvSpPr>
          <p:nvPr>
            <p:ph type="ftr" sz="quarter" idx="11"/>
          </p:nvPr>
        </p:nvSpPr>
        <p:spPr/>
        <p:txBody>
          <a:bodyPr/>
          <a:lstStyle>
            <a:lvl1pPr>
              <a:defRPr/>
            </a:lvl1pPr>
          </a:lstStyle>
          <a:p>
            <a:pPr>
              <a:defRPr/>
            </a:pPr>
            <a:r>
              <a:rPr lang="en-US"/>
              <a:t>School of Management, SASTRA Deemed University, Thanjavur</a:t>
            </a:r>
          </a:p>
        </p:txBody>
      </p:sp>
      <p:sp>
        <p:nvSpPr>
          <p:cNvPr id="7" name="Slide Number Placeholder 21"/>
          <p:cNvSpPr>
            <a:spLocks noGrp="1"/>
          </p:cNvSpPr>
          <p:nvPr>
            <p:ph type="sldNum" sz="quarter" idx="12"/>
          </p:nvPr>
        </p:nvSpPr>
        <p:spPr/>
        <p:txBody>
          <a:bodyPr/>
          <a:lstStyle>
            <a:lvl1pPr>
              <a:defRPr/>
            </a:lvl1pPr>
          </a:lstStyle>
          <a:p>
            <a:pPr>
              <a:defRPr/>
            </a:pPr>
            <a:fld id="{75DC0D54-A8DF-4C6A-A60D-ABF66478424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4EC8E550-E2CD-4F1B-B268-D93F269C3A6C}" type="datetime1">
              <a:rPr lang="en-US" smtClean="0"/>
              <a:pPr>
                <a:defRPr/>
              </a:pPr>
              <a:t>1/6/2025</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School of Management, SASTRA Deemed University, Thanjavur</a:t>
            </a:r>
          </a:p>
        </p:txBody>
      </p:sp>
      <p:sp>
        <p:nvSpPr>
          <p:cNvPr id="9" name="Slide Number Placeholder 8"/>
          <p:cNvSpPr>
            <a:spLocks noGrp="1"/>
          </p:cNvSpPr>
          <p:nvPr>
            <p:ph type="sldNum" sz="quarter" idx="12"/>
          </p:nvPr>
        </p:nvSpPr>
        <p:spPr/>
        <p:txBody>
          <a:bodyPr/>
          <a:lstStyle>
            <a:lvl1pPr>
              <a:defRPr/>
            </a:lvl1pPr>
          </a:lstStyle>
          <a:p>
            <a:pPr>
              <a:defRPr/>
            </a:pPr>
            <a:fld id="{D1971B30-DEC9-4C79-AEDF-20D421E41FC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F31ADDC5-9E2A-4D08-9B53-E49DA983AAA2}" type="datetime1">
              <a:rPr lang="en-US" smtClean="0"/>
              <a:pPr>
                <a:defRPr/>
              </a:pPr>
              <a:t>1/6/2025</a:t>
            </a:fld>
            <a:endParaRPr lang="en-US"/>
          </a:p>
        </p:txBody>
      </p:sp>
      <p:sp>
        <p:nvSpPr>
          <p:cNvPr id="4" name="Footer Placeholder 9"/>
          <p:cNvSpPr>
            <a:spLocks noGrp="1"/>
          </p:cNvSpPr>
          <p:nvPr>
            <p:ph type="ftr" sz="quarter" idx="11"/>
          </p:nvPr>
        </p:nvSpPr>
        <p:spPr/>
        <p:txBody>
          <a:bodyPr/>
          <a:lstStyle>
            <a:lvl1pPr>
              <a:defRPr/>
            </a:lvl1pPr>
          </a:lstStyle>
          <a:p>
            <a:pPr>
              <a:defRPr/>
            </a:pPr>
            <a:r>
              <a:rPr lang="en-US"/>
              <a:t>School of Management, SASTRA Deemed University, Thanjavur</a:t>
            </a:r>
          </a:p>
        </p:txBody>
      </p:sp>
      <p:sp>
        <p:nvSpPr>
          <p:cNvPr id="5" name="Slide Number Placeholder 21"/>
          <p:cNvSpPr>
            <a:spLocks noGrp="1"/>
          </p:cNvSpPr>
          <p:nvPr>
            <p:ph type="sldNum" sz="quarter" idx="12"/>
          </p:nvPr>
        </p:nvSpPr>
        <p:spPr/>
        <p:txBody>
          <a:bodyPr/>
          <a:lstStyle>
            <a:lvl1pPr>
              <a:defRPr/>
            </a:lvl1pPr>
          </a:lstStyle>
          <a:p>
            <a:pPr>
              <a:defRPr/>
            </a:pPr>
            <a:fld id="{E57C544D-0D14-407B-AC6F-F97DC56C756B}"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82732465-4F6F-4D29-B7BD-A8F3DD1A6237}" type="datetime1">
              <a:rPr lang="en-US" smtClean="0"/>
              <a:pPr>
                <a:defRPr/>
              </a:pPr>
              <a:t>1/6/2025</a:t>
            </a:fld>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School of Management, SASTRA Deemed University, Thanjavur</a:t>
            </a:r>
          </a:p>
        </p:txBody>
      </p:sp>
      <p:sp>
        <p:nvSpPr>
          <p:cNvPr id="6" name="Slide Number Placeholder 3"/>
          <p:cNvSpPr>
            <a:spLocks noGrp="1"/>
          </p:cNvSpPr>
          <p:nvPr>
            <p:ph type="sldNum" sz="quarter" idx="12"/>
          </p:nvPr>
        </p:nvSpPr>
        <p:spPr/>
        <p:txBody>
          <a:bodyPr/>
          <a:lstStyle>
            <a:lvl1pPr>
              <a:defRPr/>
            </a:lvl1pPr>
          </a:lstStyle>
          <a:p>
            <a:pPr>
              <a:defRPr/>
            </a:pPr>
            <a:fld id="{1F8D6884-4986-42BF-BDF5-1209B3E1629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12DFCB46-DD60-4A8B-A166-23A0FD46307B}" type="datetime1">
              <a:rPr lang="en-US" smtClean="0"/>
              <a:pPr>
                <a:defRPr/>
              </a:pPr>
              <a:t>1/6/2025</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School of Management, SASTRA Deemed University, Thanjavur</a:t>
            </a:r>
          </a:p>
        </p:txBody>
      </p:sp>
      <p:sp>
        <p:nvSpPr>
          <p:cNvPr id="7" name="Slide Number Placeholder 6"/>
          <p:cNvSpPr>
            <a:spLocks noGrp="1"/>
          </p:cNvSpPr>
          <p:nvPr>
            <p:ph type="sldNum" sz="quarter" idx="12"/>
          </p:nvPr>
        </p:nvSpPr>
        <p:spPr/>
        <p:txBody>
          <a:bodyPr/>
          <a:lstStyle>
            <a:lvl1pPr>
              <a:defRPr/>
            </a:lvl1pPr>
          </a:lstStyle>
          <a:p>
            <a:pPr>
              <a:defRPr/>
            </a:pPr>
            <a:fld id="{D0A5A18A-D3BD-438D-B984-83C1E779EEBE}"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lowchart: Process 6"/>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4043E560-12BA-48DC-B9BB-5EFB0570A2CB}" type="datetime1">
              <a:rPr lang="en-US" smtClean="0"/>
              <a:pPr>
                <a:defRPr/>
              </a:pPr>
              <a:t>1/6/2025</a:t>
            </a:fld>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School of Management, SASTRA Deemed University, Thanjavur</a:t>
            </a:r>
          </a:p>
        </p:txBody>
      </p:sp>
      <p:sp>
        <p:nvSpPr>
          <p:cNvPr id="10" name="Slide Number Placeholder 6"/>
          <p:cNvSpPr>
            <a:spLocks noGrp="1"/>
          </p:cNvSpPr>
          <p:nvPr>
            <p:ph type="sldNum" sz="quarter" idx="12"/>
          </p:nvPr>
        </p:nvSpPr>
        <p:spPr/>
        <p:txBody>
          <a:bodyPr/>
          <a:lstStyle>
            <a:lvl1pPr>
              <a:defRPr/>
            </a:lvl1pPr>
          </a:lstStyle>
          <a:p>
            <a:pPr>
              <a:defRPr/>
            </a:pPr>
            <a:fld id="{CC6C3F5F-0F6D-4E72-B746-D64E8436E60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913467" y="274638"/>
            <a:ext cx="9999133" cy="1143000"/>
          </a:xfrm>
          <a:prstGeom prst="rect">
            <a:avLst/>
          </a:prstGeom>
        </p:spPr>
        <p:txBody>
          <a:bodyPr anchor="ctr">
            <a:normAutofit/>
          </a:bodyPr>
          <a:lstStyle/>
          <a:p>
            <a:r>
              <a:rPr lang="en-US" dirty="0"/>
              <a:t>Click to edit Master title style</a:t>
            </a:r>
          </a:p>
        </p:txBody>
      </p:sp>
      <p:sp>
        <p:nvSpPr>
          <p:cNvPr id="1033" name="Text Placeholder 8"/>
          <p:cNvSpPr>
            <a:spLocks noGrp="1"/>
          </p:cNvSpPr>
          <p:nvPr>
            <p:ph type="body" idx="1"/>
          </p:nvPr>
        </p:nvSpPr>
        <p:spPr bwMode="auto">
          <a:xfrm>
            <a:off x="1913467" y="1447800"/>
            <a:ext cx="9999133"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1CAF9C84-E3C0-474A-ABF1-BF310D0F53B5}" type="datetime1">
              <a:rPr lang="en-US" smtClean="0"/>
              <a:pPr>
                <a:defRPr/>
              </a:pPr>
              <a:t>1/6/2025</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r>
              <a:rPr lang="en-US"/>
              <a:t>School of Management, SASTRA Deemed University, Thanjavur</a:t>
            </a:r>
          </a:p>
        </p:txBody>
      </p:sp>
      <p:sp>
        <p:nvSpPr>
          <p:cNvPr id="22" name="Slide Number Placeholder 21"/>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latin typeface="Gill Sans MT" pitchFamily="34" charset="0"/>
              </a:defRPr>
            </a:lvl1pPr>
          </a:lstStyle>
          <a:p>
            <a:pPr>
              <a:defRPr/>
            </a:pPr>
            <a:fld id="{4C9E44A0-ABD3-4439-8F15-D10259B42189}" type="slidenum">
              <a:rPr lang="en-US" altLang="en-US"/>
              <a:pPr>
                <a:defRPr/>
              </a:pPr>
              <a:t>‹#›</a:t>
            </a:fld>
            <a:endParaRPr lang="en-US" altLang="en-US"/>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300" kern="1200">
          <a:solidFill>
            <a:srgbClr val="C00000"/>
          </a:solidFill>
          <a:effectLst>
            <a:outerShdw blurRad="50000" dist="30000" dir="5400000" algn="tl" rotWithShape="0">
              <a:srgbClr val="000000">
                <a:alpha val="30000"/>
              </a:srgbClr>
            </a:outerShdw>
          </a:effectLst>
          <a:latin typeface="+mn-lt"/>
          <a:ea typeface="+mj-ea"/>
          <a:cs typeface="+mj-cs"/>
        </a:defRPr>
      </a:lvl1pPr>
      <a:lvl2pPr algn="l" rtl="0" eaLnBrk="0" fontAlgn="base" hangingPunct="0">
        <a:spcBef>
          <a:spcPct val="0"/>
        </a:spcBef>
        <a:spcAft>
          <a:spcPct val="0"/>
        </a:spcAft>
        <a:defRPr sz="4300">
          <a:solidFill>
            <a:srgbClr val="C00000"/>
          </a:solidFill>
          <a:latin typeface="Gill Sans MT" pitchFamily="34" charset="0"/>
        </a:defRPr>
      </a:lvl2pPr>
      <a:lvl3pPr algn="l" rtl="0" eaLnBrk="0" fontAlgn="base" hangingPunct="0">
        <a:spcBef>
          <a:spcPct val="0"/>
        </a:spcBef>
        <a:spcAft>
          <a:spcPct val="0"/>
        </a:spcAft>
        <a:defRPr sz="4300">
          <a:solidFill>
            <a:srgbClr val="C00000"/>
          </a:solidFill>
          <a:latin typeface="Gill Sans MT" pitchFamily="34" charset="0"/>
        </a:defRPr>
      </a:lvl3pPr>
      <a:lvl4pPr algn="l" rtl="0" eaLnBrk="0" fontAlgn="base" hangingPunct="0">
        <a:spcBef>
          <a:spcPct val="0"/>
        </a:spcBef>
        <a:spcAft>
          <a:spcPct val="0"/>
        </a:spcAft>
        <a:defRPr sz="4300">
          <a:solidFill>
            <a:srgbClr val="C00000"/>
          </a:solidFill>
          <a:latin typeface="Gill Sans MT" pitchFamily="34" charset="0"/>
        </a:defRPr>
      </a:lvl4pPr>
      <a:lvl5pPr algn="l" rtl="0" eaLnBrk="0" fontAlgn="base" hangingPunct="0">
        <a:spcBef>
          <a:spcPct val="0"/>
        </a:spcBef>
        <a:spcAft>
          <a:spcPct val="0"/>
        </a:spcAft>
        <a:defRPr sz="4300">
          <a:solidFill>
            <a:srgbClr val="C00000"/>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customXml" Target="../ink/ink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3385" y="1628778"/>
            <a:ext cx="6604000" cy="1066801"/>
          </a:xfrm>
        </p:spPr>
        <p:txBody>
          <a:bodyPr>
            <a:noAutofit/>
          </a:bodyPr>
          <a:lstStyle/>
          <a:p>
            <a:pPr algn="ctr" eaLnBrk="1" fontAlgn="auto" hangingPunct="1">
              <a:spcAft>
                <a:spcPts val="0"/>
              </a:spcAft>
              <a:defRPr/>
            </a:pPr>
            <a:br>
              <a:rPr lang="en-US" sz="2800" dirty="0"/>
            </a:br>
            <a:r>
              <a:rPr lang="en-US" sz="4400" dirty="0"/>
              <a:t>Introduction to Accounting</a:t>
            </a:r>
            <a:endParaRPr lang="en-US" sz="4400" dirty="0">
              <a:effectLst>
                <a:outerShdw blurRad="38100" dist="38100" dir="2700000" algn="tl">
                  <a:srgbClr val="000000">
                    <a:alpha val="43137"/>
                  </a:srgbClr>
                </a:outerShdw>
              </a:effectLst>
            </a:endParaRPr>
          </a:p>
        </p:txBody>
      </p:sp>
      <p:sp>
        <p:nvSpPr>
          <p:cNvPr id="8195" name="Subtitle 2"/>
          <p:cNvSpPr>
            <a:spLocks noGrp="1"/>
          </p:cNvSpPr>
          <p:nvPr>
            <p:ph type="subTitle" idx="1"/>
          </p:nvPr>
        </p:nvSpPr>
        <p:spPr>
          <a:xfrm>
            <a:off x="1727202" y="4114800"/>
            <a:ext cx="9876367" cy="2057400"/>
          </a:xfrm>
        </p:spPr>
        <p:txBody>
          <a:bodyPr/>
          <a:lstStyle/>
          <a:p>
            <a:pPr marL="26988" algn="ctr" eaLnBrk="1" hangingPunct="1"/>
            <a:r>
              <a:rPr lang="en-US" altLang="en-US" sz="2200" b="1" dirty="0">
                <a:solidFill>
                  <a:schemeClr val="tx1"/>
                </a:solidFill>
                <a:latin typeface="+mj-lt"/>
              </a:rPr>
              <a:t>Dr. R.Nalini</a:t>
            </a:r>
          </a:p>
          <a:p>
            <a:pPr marL="26988" algn="ctr" eaLnBrk="1" hangingPunct="1"/>
            <a:r>
              <a:rPr lang="en-US" altLang="en-US" sz="2200" b="1" dirty="0">
                <a:solidFill>
                  <a:schemeClr val="tx1"/>
                </a:solidFill>
                <a:latin typeface="+mj-lt"/>
              </a:rPr>
              <a:t>Faculty Member,  School of Management</a:t>
            </a:r>
          </a:p>
          <a:p>
            <a:pPr marL="26988" algn="ctr" eaLnBrk="1" hangingPunct="1"/>
            <a:r>
              <a:rPr lang="en-US" altLang="en-US" sz="2200" b="1" dirty="0">
                <a:solidFill>
                  <a:schemeClr val="tx1"/>
                </a:solidFill>
                <a:latin typeface="+mj-lt"/>
              </a:rPr>
              <a:t>SASTRA Deemed To Be University</a:t>
            </a:r>
          </a:p>
          <a:p>
            <a:pPr marL="26988" algn="ctr" eaLnBrk="1" hangingPunct="1"/>
            <a:r>
              <a:rPr lang="en-US" altLang="en-US" sz="2200" b="1" dirty="0">
                <a:solidFill>
                  <a:schemeClr val="tx1"/>
                </a:solidFill>
                <a:latin typeface="+mj-lt"/>
              </a:rPr>
              <a:t> </a:t>
            </a:r>
            <a:r>
              <a:rPr lang="en-US" altLang="en-US" sz="2200" b="1" dirty="0" err="1">
                <a:solidFill>
                  <a:schemeClr val="tx1"/>
                </a:solidFill>
                <a:latin typeface="+mj-lt"/>
              </a:rPr>
              <a:t>Thanjavur</a:t>
            </a:r>
            <a:r>
              <a:rPr lang="en-US" altLang="en-US" sz="2200" b="1" dirty="0">
                <a:solidFill>
                  <a:schemeClr val="tx1"/>
                </a:solidFill>
                <a:latin typeface="+mj-lt"/>
              </a:rPr>
              <a:t> – 613 401</a:t>
            </a:r>
          </a:p>
          <a:p>
            <a:pPr marL="26988" algn="ctr" eaLnBrk="1" hangingPunct="1"/>
            <a:r>
              <a:rPr lang="en-US" altLang="en-US" sz="2200" b="1" dirty="0">
                <a:solidFill>
                  <a:schemeClr val="tx1"/>
                </a:solidFill>
                <a:latin typeface="+mj-lt"/>
              </a:rPr>
              <a:t>nalini@mba.sastra.edu</a:t>
            </a:r>
          </a:p>
        </p:txBody>
      </p:sp>
      <p:sp>
        <p:nvSpPr>
          <p:cNvPr id="8200" name="Slide Number Placeholder 9"/>
          <p:cNvSpPr>
            <a:spLocks noGrp="1" noChangeArrowheads="1"/>
          </p:cNvSpPr>
          <p:nvPr>
            <p:ph type="sldNum" sz="quarter" idx="12"/>
          </p:nvPr>
        </p:nvSpPr>
        <p:spPr bwMode="auto">
          <a:noFill/>
          <a:ln>
            <a:miter lim="800000"/>
            <a:headEnd/>
            <a:tailEnd/>
          </a:ln>
        </p:spPr>
        <p:txBody>
          <a:bodyPr/>
          <a:lstStyle/>
          <a:p>
            <a:fld id="{28AF2AC4-30AB-446E-B805-05D3F1B349A3}" type="slidenum">
              <a:rPr lang="en-US" altLang="en-US" smtClean="0">
                <a:solidFill>
                  <a:srgbClr val="C00000"/>
                </a:solidFill>
                <a:latin typeface="+mj-lt"/>
              </a:rPr>
              <a:pPr/>
              <a:t>1</a:t>
            </a:fld>
            <a:endParaRPr lang="en-US" altLang="en-US">
              <a:solidFill>
                <a:srgbClr val="C00000"/>
              </a:solidFill>
              <a:latin typeface="+mj-lt"/>
            </a:endParaRPr>
          </a:p>
        </p:txBody>
      </p:sp>
      <p:sp>
        <p:nvSpPr>
          <p:cNvPr id="8196" name="AutoShape 2" descr="Image result for sastra logo"/>
          <p:cNvSpPr>
            <a:spLocks noChangeAspect="1" noChangeArrowheads="1"/>
          </p:cNvSpPr>
          <p:nvPr/>
        </p:nvSpPr>
        <p:spPr bwMode="auto">
          <a:xfrm>
            <a:off x="207433" y="-144463"/>
            <a:ext cx="406400" cy="304801"/>
          </a:xfrm>
          <a:prstGeom prst="rect">
            <a:avLst/>
          </a:prstGeom>
          <a:noFill/>
          <a:ln w="9525">
            <a:noFill/>
            <a:miter lim="800000"/>
            <a:headEnd/>
            <a:tailEnd/>
          </a:ln>
        </p:spPr>
        <p:txBody>
          <a:bodyPr/>
          <a:lstStyle/>
          <a:p>
            <a:pPr eaLnBrk="1" hangingPunct="1"/>
            <a:endParaRPr lang="en-US" altLang="en-US">
              <a:latin typeface="+mj-lt"/>
            </a:endParaRPr>
          </a:p>
        </p:txBody>
      </p:sp>
      <p:sp>
        <p:nvSpPr>
          <p:cNvPr id="8197" name="AutoShape 4" descr="Image result for sastra logo"/>
          <p:cNvSpPr>
            <a:spLocks noChangeAspect="1" noChangeArrowheads="1"/>
          </p:cNvSpPr>
          <p:nvPr/>
        </p:nvSpPr>
        <p:spPr bwMode="auto">
          <a:xfrm>
            <a:off x="207433" y="-144463"/>
            <a:ext cx="406400" cy="304801"/>
          </a:xfrm>
          <a:prstGeom prst="rect">
            <a:avLst/>
          </a:prstGeom>
          <a:noFill/>
          <a:ln w="9525">
            <a:noFill/>
            <a:miter lim="800000"/>
            <a:headEnd/>
            <a:tailEnd/>
          </a:ln>
        </p:spPr>
        <p:txBody>
          <a:bodyPr/>
          <a:lstStyle/>
          <a:p>
            <a:pPr eaLnBrk="1" hangingPunct="1"/>
            <a:endParaRPr lang="en-US" altLang="en-US">
              <a:latin typeface="+mj-lt"/>
            </a:endParaRPr>
          </a:p>
        </p:txBody>
      </p:sp>
      <p:pic>
        <p:nvPicPr>
          <p:cNvPr id="8198" name="Picture 6" descr="Image result for sastra logo"/>
          <p:cNvPicPr>
            <a:picLocks noChangeAspect="1" noChangeArrowheads="1"/>
          </p:cNvPicPr>
          <p:nvPr/>
        </p:nvPicPr>
        <p:blipFill>
          <a:blip r:embed="rId2"/>
          <a:srcRect/>
          <a:stretch>
            <a:fillRect/>
          </a:stretch>
        </p:blipFill>
        <p:spPr bwMode="auto">
          <a:xfrm>
            <a:off x="4368800" y="304800"/>
            <a:ext cx="4201584" cy="966788"/>
          </a:xfrm>
          <a:prstGeom prst="rect">
            <a:avLst/>
          </a:prstGeom>
          <a:noFill/>
          <a:ln w="9525">
            <a:noFill/>
            <a:miter lim="800000"/>
            <a:headEnd/>
            <a:tailEnd/>
          </a:ln>
        </p:spPr>
      </p:pic>
      <p:cxnSp>
        <p:nvCxnSpPr>
          <p:cNvPr id="9" name="Straight Connector 8"/>
          <p:cNvCxnSpPr/>
          <p:nvPr/>
        </p:nvCxnSpPr>
        <p:spPr>
          <a:xfrm>
            <a:off x="1422400" y="3886200"/>
            <a:ext cx="10261600" cy="1588"/>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advTm="855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323806" y="1254034"/>
            <a:ext cx="5612674" cy="498884"/>
          </a:xfrm>
        </p:spPr>
        <p:txBody>
          <a:bodyPr>
            <a:normAutofit fontScale="90000"/>
          </a:bodyPr>
          <a:lstStyle/>
          <a:p>
            <a:pPr algn="ctr"/>
            <a:br>
              <a:rPr lang="en-US" sz="3200" b="1" dirty="0">
                <a:cs typeface="Times New Roman" pitchFamily="18" charset="0"/>
              </a:rPr>
            </a:br>
            <a:r>
              <a:rPr lang="en-US" sz="3200" b="1" dirty="0">
                <a:cs typeface="Times New Roman" pitchFamily="18" charset="0"/>
              </a:rPr>
              <a:t>Definition of accounting</a:t>
            </a:r>
            <a:br>
              <a:rPr lang="en-US" dirty="0"/>
            </a:br>
            <a:endParaRPr lang="en-US" dirty="0"/>
          </a:p>
        </p:txBody>
      </p:sp>
      <p:sp>
        <p:nvSpPr>
          <p:cNvPr id="3" name="Content Placeholder 2"/>
          <p:cNvSpPr>
            <a:spLocks noGrp="1"/>
          </p:cNvSpPr>
          <p:nvPr>
            <p:ph idx="1"/>
          </p:nvPr>
        </p:nvSpPr>
        <p:spPr>
          <a:xfrm>
            <a:off x="1593669" y="2142308"/>
            <a:ext cx="9891364" cy="4467497"/>
          </a:xfrm>
        </p:spPr>
        <p:txBody>
          <a:bodyPr rtlCol="0">
            <a:normAutofit/>
          </a:bodyPr>
          <a:lstStyle/>
          <a:p>
            <a:pPr marL="0" indent="0" algn="just" fontAlgn="auto">
              <a:spcAft>
                <a:spcPts val="0"/>
              </a:spcAft>
              <a:buFont typeface="Arial" pitchFamily="34" charset="0"/>
              <a:buNone/>
              <a:defRPr/>
            </a:pPr>
            <a:r>
              <a:rPr lang="en-US" sz="2400" dirty="0">
                <a:cs typeface="Times New Roman" panose="02020603050405020304" pitchFamily="18" charset="0"/>
              </a:rPr>
              <a:t>Accounting is an information system that provides accounting information to the users for decision-making. It is the language through which it speaks about the financial condition of the business to insiders and outsiders, namely stakeholders. </a:t>
            </a:r>
          </a:p>
          <a:p>
            <a:pPr marL="0" indent="0" algn="just" fontAlgn="auto">
              <a:spcAft>
                <a:spcPts val="0"/>
              </a:spcAft>
              <a:buFont typeface="Arial" pitchFamily="34" charset="0"/>
              <a:buNone/>
              <a:defRPr/>
            </a:pP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The American Institute of Certified Public Accountants defines accounting as ‘‘Accounting is the art of recording, classifying and summarizing in a significant manner and in terms of money, transactions and events which are, in part at least, of financial character, and interpreting the results thereof.’’</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46DD4FBB-A1D3-4C81-8FFC-935C837610B1}" type="slidenum">
              <a:rPr lang="en-US"/>
              <a:pPr>
                <a:defRPr/>
              </a:pPr>
              <a:t>10</a:t>
            </a:fld>
            <a:endParaRPr lang="en-US"/>
          </a:p>
        </p:txBody>
      </p:sp>
      <p:pic>
        <p:nvPicPr>
          <p:cNvPr id="2" name="Picture 1"/>
          <p:cNvPicPr>
            <a:picLocks noChangeAspect="1"/>
          </p:cNvPicPr>
          <p:nvPr/>
        </p:nvPicPr>
        <p:blipFill>
          <a:blip r:embed="rId2"/>
          <a:stretch>
            <a:fillRect/>
          </a:stretch>
        </p:blipFill>
        <p:spPr>
          <a:xfrm>
            <a:off x="1345474" y="9843"/>
            <a:ext cx="2769326" cy="1437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gn="ctr"/>
            <a:r>
              <a:rPr lang="en-US" sz="2800" b="1" dirty="0">
                <a:cs typeface="Times New Roman" pitchFamily="18" charset="0"/>
              </a:rPr>
              <a:t>Meaning of accounting</a:t>
            </a:r>
          </a:p>
        </p:txBody>
      </p:sp>
      <p:sp>
        <p:nvSpPr>
          <p:cNvPr id="3" name="Content Placeholder 2"/>
          <p:cNvSpPr>
            <a:spLocks noGrp="1"/>
          </p:cNvSpPr>
          <p:nvPr>
            <p:ph idx="1"/>
          </p:nvPr>
        </p:nvSpPr>
        <p:spPr>
          <a:xfrm>
            <a:off x="1913467" y="1447800"/>
            <a:ext cx="8480213" cy="4800600"/>
          </a:xfrm>
        </p:spPr>
        <p:txBody>
          <a:bodyPr rtlCol="0">
            <a:normAutofit fontScale="92500" lnSpcReduction="20000"/>
          </a:bodyPr>
          <a:lstStyle/>
          <a:p>
            <a:pPr algn="just" fontAlgn="auto">
              <a:spcAft>
                <a:spcPts val="0"/>
              </a:spcAft>
              <a:defRPr/>
            </a:pPr>
            <a:r>
              <a:rPr lang="en-US" sz="2800" b="1" dirty="0">
                <a:cs typeface="Times New Roman" panose="02020603050405020304" pitchFamily="18" charset="0"/>
              </a:rPr>
              <a:t>Recording: </a:t>
            </a:r>
            <a:r>
              <a:rPr lang="en-US" sz="2800" dirty="0">
                <a:cs typeface="Times New Roman" panose="02020603050405020304" pitchFamily="18" charset="0"/>
              </a:rPr>
              <a:t>It is concerned with the recording of financial transactions in an orderly manner, soon after their occurrence in the proper books of accounts.</a:t>
            </a:r>
          </a:p>
          <a:p>
            <a:pPr algn="just" fontAlgn="auto">
              <a:spcAft>
                <a:spcPts val="0"/>
              </a:spcAft>
              <a:defRPr/>
            </a:pPr>
            <a:r>
              <a:rPr lang="en-US" sz="2800" b="1" dirty="0">
                <a:cs typeface="Times New Roman" panose="02020603050405020304" pitchFamily="18" charset="0"/>
              </a:rPr>
              <a:t>Classifying:</a:t>
            </a:r>
            <a:r>
              <a:rPr lang="en-US" sz="2800" dirty="0">
                <a:cs typeface="Times New Roman" panose="02020603050405020304" pitchFamily="18" charset="0"/>
              </a:rPr>
              <a:t> It is concerned with the systematic analysis of the recorded data to accumulate the transactions of similar type at one place. </a:t>
            </a:r>
          </a:p>
          <a:p>
            <a:pPr algn="just" fontAlgn="auto">
              <a:spcAft>
                <a:spcPts val="0"/>
              </a:spcAft>
              <a:defRPr/>
            </a:pPr>
            <a:r>
              <a:rPr lang="en-US" sz="2800" b="1" dirty="0">
                <a:cs typeface="Times New Roman" panose="02020603050405020304" pitchFamily="18" charset="0"/>
              </a:rPr>
              <a:t>Summarizing:</a:t>
            </a:r>
            <a:r>
              <a:rPr lang="en-US" sz="2800" dirty="0">
                <a:cs typeface="Times New Roman" panose="02020603050405020304" pitchFamily="18" charset="0"/>
              </a:rPr>
              <a:t> It is concerned with the preparation and presentation of the classified data in a manner useful to the users. </a:t>
            </a:r>
          </a:p>
          <a:p>
            <a:pPr algn="just" fontAlgn="auto">
              <a:spcAft>
                <a:spcPts val="0"/>
              </a:spcAft>
              <a:defRPr/>
            </a:pPr>
            <a:r>
              <a:rPr lang="en-US" sz="2800" b="1" dirty="0">
                <a:cs typeface="Times New Roman" panose="02020603050405020304" pitchFamily="18" charset="0"/>
              </a:rPr>
              <a:t>Interpreting: </a:t>
            </a:r>
            <a:r>
              <a:rPr lang="en-US" sz="2800" dirty="0">
                <a:cs typeface="Times New Roman" panose="02020603050405020304" pitchFamily="18" charset="0"/>
              </a:rPr>
              <a:t>The accountants should interpret the statements in a manner useful to action. The accountant should explain not only what has happened but also (a) why it happened, and (b) what is likely to happen under specified conditions.</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966B1437-7E6D-4664-91C7-177106BB35BC}"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880360" y="461963"/>
            <a:ext cx="6736080" cy="1162050"/>
          </a:xfrm>
        </p:spPr>
        <p:txBody>
          <a:bodyPr>
            <a:normAutofit fontScale="90000"/>
          </a:bodyPr>
          <a:lstStyle/>
          <a:p>
            <a:pPr algn="ctr"/>
            <a:r>
              <a:rPr lang="en-US" sz="3200" b="1" dirty="0">
                <a:cs typeface="Times New Roman" pitchFamily="18" charset="0"/>
              </a:rPr>
              <a:t>Objectives of Accounting</a:t>
            </a:r>
            <a:br>
              <a:rPr lang="en-US" dirty="0"/>
            </a:br>
            <a:endParaRPr lang="en-US" dirty="0"/>
          </a:p>
        </p:txBody>
      </p:sp>
      <p:sp>
        <p:nvSpPr>
          <p:cNvPr id="5123" name="Content Placeholder 2"/>
          <p:cNvSpPr>
            <a:spLocks noGrp="1"/>
          </p:cNvSpPr>
          <p:nvPr>
            <p:ph idx="1"/>
          </p:nvPr>
        </p:nvSpPr>
        <p:spPr>
          <a:xfrm>
            <a:off x="1676400" y="1475105"/>
            <a:ext cx="9326880" cy="3032125"/>
          </a:xfrm>
        </p:spPr>
        <p:txBody>
          <a:bodyPr/>
          <a:lstStyle/>
          <a:p>
            <a:r>
              <a:rPr lang="en-US" sz="2400" dirty="0">
                <a:cs typeface="Times New Roman" pitchFamily="18" charset="0"/>
              </a:rPr>
              <a:t>To provide useful information to various interested parties.</a:t>
            </a:r>
          </a:p>
          <a:p>
            <a:r>
              <a:rPr lang="en-US" sz="2400" dirty="0">
                <a:cs typeface="Times New Roman" pitchFamily="18" charset="0"/>
              </a:rPr>
              <a:t>To maintain systematic and complete records of business transactions</a:t>
            </a:r>
          </a:p>
          <a:p>
            <a:r>
              <a:rPr lang="en-US" sz="2400" dirty="0">
                <a:cs typeface="Times New Roman" pitchFamily="18" charset="0"/>
              </a:rPr>
              <a:t>To protect business properties</a:t>
            </a:r>
          </a:p>
          <a:p>
            <a:r>
              <a:rPr lang="en-US" sz="2400" dirty="0">
                <a:cs typeface="Times New Roman" pitchFamily="18" charset="0"/>
              </a:rPr>
              <a:t>To facilitate rational decision making</a:t>
            </a:r>
          </a:p>
          <a:p>
            <a:r>
              <a:rPr lang="en-US" sz="2400" dirty="0">
                <a:cs typeface="Times New Roman" pitchFamily="18" charset="0"/>
              </a:rPr>
              <a:t>To calculate profit and loss</a:t>
            </a:r>
          </a:p>
          <a:p>
            <a:r>
              <a:rPr lang="en-US" sz="2400" dirty="0">
                <a:cs typeface="Times New Roman" pitchFamily="18" charset="0"/>
              </a:rPr>
              <a:t>To ascertain the financial position of the business.</a:t>
            </a:r>
          </a:p>
          <a:p>
            <a:endParaRPr lang="en-US" dirty="0"/>
          </a:p>
        </p:txBody>
      </p:sp>
      <p:sp>
        <p:nvSpPr>
          <p:cNvPr id="6" name="Slide Number Placeholder 5"/>
          <p:cNvSpPr>
            <a:spLocks noGrp="1"/>
          </p:cNvSpPr>
          <p:nvPr>
            <p:ph type="sldNum" sz="quarter" idx="12"/>
          </p:nvPr>
        </p:nvSpPr>
        <p:spPr/>
        <p:txBody>
          <a:bodyPr/>
          <a:lstStyle/>
          <a:p>
            <a:pPr>
              <a:defRPr/>
            </a:pPr>
            <a:fld id="{BFE8A216-6D71-47CB-8248-8CE779CAE7A3}"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26720"/>
            <a:ext cx="8107680" cy="1143000"/>
          </a:xfrm>
        </p:spPr>
        <p:txBody>
          <a:bodyPr>
            <a:normAutofit fontScale="90000"/>
          </a:bodyPr>
          <a:lstStyle/>
          <a:p>
            <a:pPr algn="ctr"/>
            <a:r>
              <a:rPr lang="en-US" sz="3200" b="1" dirty="0">
                <a:cs typeface="Times New Roman" pitchFamily="18" charset="0"/>
              </a:rPr>
              <a:t>Definition of Bookkeeping</a:t>
            </a:r>
            <a:br>
              <a:rPr lang="en-US" dirty="0"/>
            </a:br>
            <a:endParaRPr lang="en-US" dirty="0"/>
          </a:p>
        </p:txBody>
      </p:sp>
      <p:sp>
        <p:nvSpPr>
          <p:cNvPr id="3" name="Content Placeholder 2"/>
          <p:cNvSpPr>
            <a:spLocks noGrp="1"/>
          </p:cNvSpPr>
          <p:nvPr>
            <p:ph idx="1"/>
          </p:nvPr>
        </p:nvSpPr>
        <p:spPr>
          <a:xfrm>
            <a:off x="1913467" y="2274570"/>
            <a:ext cx="9150773" cy="3878036"/>
          </a:xfrm>
        </p:spPr>
        <p:txBody>
          <a:bodyPr rtlCol="0">
            <a:normAutofit fontScale="77500" lnSpcReduction="20000"/>
          </a:bodyPr>
          <a:lstStyle/>
          <a:p>
            <a:pPr marL="0" indent="0" algn="just" fontAlgn="auto">
              <a:lnSpc>
                <a:spcPct val="120000"/>
              </a:lnSpc>
              <a:spcAft>
                <a:spcPts val="0"/>
              </a:spcAft>
              <a:buFont typeface="Wingdings" pitchFamily="2" charset="2"/>
              <a:buChar char="Ø"/>
              <a:defRPr/>
            </a:pPr>
            <a:r>
              <a:rPr lang="en-US" sz="2800" dirty="0">
                <a:cs typeface="Times New Roman" panose="02020603050405020304" pitchFamily="18" charset="0"/>
              </a:rPr>
              <a:t>The process of complete and systematic record keeping of the monetary transactions of an organization by the bookkeeper is known as bookkeeping. </a:t>
            </a:r>
          </a:p>
          <a:p>
            <a:pPr marL="0" indent="0" algn="just" fontAlgn="auto">
              <a:lnSpc>
                <a:spcPct val="120000"/>
              </a:lnSpc>
              <a:spcAft>
                <a:spcPts val="0"/>
              </a:spcAft>
              <a:buFont typeface="Wingdings" pitchFamily="2" charset="2"/>
              <a:buChar char="Ø"/>
              <a:defRPr/>
            </a:pPr>
            <a:r>
              <a:rPr lang="en-US" sz="2800" dirty="0">
                <a:cs typeface="Times New Roman" panose="02020603050405020304" pitchFamily="18" charset="0"/>
              </a:rPr>
              <a:t>The purpose of bookkeeping is to disclose the correct picture of income and expenditure at the end of the accounting period. </a:t>
            </a:r>
          </a:p>
          <a:p>
            <a:pPr marL="0" indent="0" algn="just" fontAlgn="auto">
              <a:lnSpc>
                <a:spcPct val="120000"/>
              </a:lnSpc>
              <a:spcAft>
                <a:spcPts val="0"/>
              </a:spcAft>
              <a:buFont typeface="Wingdings" pitchFamily="2" charset="2"/>
              <a:buChar char="Ø"/>
              <a:defRPr/>
            </a:pPr>
            <a:r>
              <a:rPr lang="en-US" sz="2800" dirty="0">
                <a:cs typeface="Times New Roman" panose="02020603050405020304" pitchFamily="18" charset="0"/>
              </a:rPr>
              <a:t>The work of the accountant begins where the work of bookkeeper ends. </a:t>
            </a:r>
          </a:p>
          <a:p>
            <a:pPr marL="0" indent="0" algn="just" fontAlgn="auto">
              <a:lnSpc>
                <a:spcPct val="120000"/>
              </a:lnSpc>
              <a:spcAft>
                <a:spcPts val="0"/>
              </a:spcAft>
              <a:buFont typeface="Arial" pitchFamily="34" charset="0"/>
              <a:buNone/>
              <a:defRPr/>
            </a:pPr>
            <a:r>
              <a:rPr lang="en-US" sz="2800" dirty="0">
                <a:cs typeface="Times New Roman" panose="02020603050405020304" pitchFamily="18" charset="0"/>
              </a:rPr>
              <a:t>      There are two methods of Bookkeeping:</a:t>
            </a:r>
          </a:p>
          <a:p>
            <a:pPr algn="just" fontAlgn="auto">
              <a:lnSpc>
                <a:spcPct val="120000"/>
              </a:lnSpc>
              <a:spcAft>
                <a:spcPts val="0"/>
              </a:spcAft>
              <a:defRPr/>
            </a:pPr>
            <a:r>
              <a:rPr lang="en-US" sz="2800" dirty="0">
                <a:cs typeface="Times New Roman" panose="02020603050405020304" pitchFamily="18" charset="0"/>
              </a:rPr>
              <a:t>    Single Entry system of Bookkeeping</a:t>
            </a:r>
          </a:p>
          <a:p>
            <a:pPr algn="just" fontAlgn="auto">
              <a:lnSpc>
                <a:spcPct val="120000"/>
              </a:lnSpc>
              <a:spcAft>
                <a:spcPts val="0"/>
              </a:spcAft>
              <a:defRPr/>
            </a:pPr>
            <a:r>
              <a:rPr lang="en-US" sz="2800" dirty="0">
                <a:cs typeface="Times New Roman" panose="02020603050405020304" pitchFamily="18" charset="0"/>
              </a:rPr>
              <a:t>    Double Entry system of Bookkeeping</a:t>
            </a:r>
          </a:p>
        </p:txBody>
      </p:sp>
      <p:sp>
        <p:nvSpPr>
          <p:cNvPr id="6" name="Slide Number Placeholder 5"/>
          <p:cNvSpPr>
            <a:spLocks noGrp="1"/>
          </p:cNvSpPr>
          <p:nvPr>
            <p:ph type="sldNum" sz="quarter" idx="12"/>
          </p:nvPr>
        </p:nvSpPr>
        <p:spPr/>
        <p:txBody>
          <a:bodyPr/>
          <a:lstStyle/>
          <a:p>
            <a:pPr>
              <a:defRPr/>
            </a:pPr>
            <a:fld id="{BBFA6829-439B-414C-A6BD-BDA0D7E1F059}" type="slidenum">
              <a:rPr lang="en-US"/>
              <a:pPr>
                <a:defRPr/>
              </a:pPr>
              <a:t>13</a:t>
            </a:fld>
            <a:endParaRPr lang="en-US"/>
          </a:p>
        </p:txBody>
      </p:sp>
      <p:pic>
        <p:nvPicPr>
          <p:cNvPr id="2" name="Picture 1"/>
          <p:cNvPicPr>
            <a:picLocks noChangeAspect="1"/>
          </p:cNvPicPr>
          <p:nvPr/>
        </p:nvPicPr>
        <p:blipFill>
          <a:blip r:embed="rId2"/>
          <a:stretch>
            <a:fillRect/>
          </a:stretch>
        </p:blipFill>
        <p:spPr>
          <a:xfrm>
            <a:off x="1348604" y="13335"/>
            <a:ext cx="2466975" cy="1847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441370" y="533718"/>
            <a:ext cx="4763589" cy="792162"/>
          </a:xfrm>
        </p:spPr>
        <p:txBody>
          <a:bodyPr>
            <a:normAutofit fontScale="90000"/>
          </a:bodyPr>
          <a:lstStyle/>
          <a:p>
            <a:pPr algn="ctr"/>
            <a:br>
              <a:rPr lang="en-US" sz="3200" b="1" dirty="0">
                <a:cs typeface="Times New Roman" pitchFamily="18" charset="0"/>
              </a:rPr>
            </a:br>
            <a:r>
              <a:rPr lang="en-US" sz="3200" b="1" dirty="0">
                <a:cs typeface="Times New Roman" pitchFamily="18" charset="0"/>
              </a:rPr>
              <a:t>Branches of accounting</a:t>
            </a:r>
            <a:br>
              <a:rPr lang="en-US" dirty="0"/>
            </a:br>
            <a:endParaRPr lang="en-US" dirty="0"/>
          </a:p>
        </p:txBody>
      </p:sp>
      <p:sp>
        <p:nvSpPr>
          <p:cNvPr id="3" name="Content Placeholder 2"/>
          <p:cNvSpPr>
            <a:spLocks noGrp="1"/>
          </p:cNvSpPr>
          <p:nvPr>
            <p:ph idx="1"/>
          </p:nvPr>
        </p:nvSpPr>
        <p:spPr>
          <a:xfrm>
            <a:off x="1737361" y="1841862"/>
            <a:ext cx="9433560" cy="4406537"/>
          </a:xfrm>
        </p:spPr>
        <p:txBody>
          <a:bodyPr rtlCol="0">
            <a:normAutofit fontScale="92500" lnSpcReduction="10000"/>
          </a:bodyPr>
          <a:lstStyle/>
          <a:p>
            <a:pPr marL="0" indent="0" fontAlgn="auto">
              <a:spcAft>
                <a:spcPts val="0"/>
              </a:spcAft>
              <a:buFont typeface="Arial" pitchFamily="34" charset="0"/>
              <a:buNone/>
              <a:defRPr/>
            </a:pPr>
            <a:r>
              <a:rPr lang="en-US" dirty="0"/>
              <a:t>1</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Financial accounting:</a:t>
            </a:r>
            <a:endParaRPr lang="en-US" sz="26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600" dirty="0">
                <a:latin typeface="Times New Roman" panose="02020603050405020304" pitchFamily="18" charset="0"/>
                <a:cs typeface="Times New Roman" panose="02020603050405020304" pitchFamily="18" charset="0"/>
              </a:rPr>
              <a:t>The object is to ascertain the results (profit or loss) of business operations during the particular period and to state the financial position (balance sheet) as on a date at the end of the period.</a:t>
            </a:r>
          </a:p>
          <a:p>
            <a:pPr marL="0" indent="0" fontAlgn="auto">
              <a:spcAft>
                <a:spcPts val="0"/>
              </a:spcAft>
              <a:buFont typeface="Arial" pitchFamily="34" charset="0"/>
              <a:buNone/>
              <a:defRPr/>
            </a:pPr>
            <a:r>
              <a:rPr lang="en-US" sz="2600" dirty="0">
                <a:latin typeface="Times New Roman" panose="02020603050405020304" pitchFamily="18" charset="0"/>
                <a:cs typeface="Times New Roman" panose="02020603050405020304" pitchFamily="18" charset="0"/>
              </a:rPr>
              <a:t>2. </a:t>
            </a:r>
            <a:r>
              <a:rPr lang="en-US" sz="2600" b="1" dirty="0">
                <a:latin typeface="Times New Roman" panose="02020603050405020304" pitchFamily="18" charset="0"/>
                <a:cs typeface="Times New Roman" panose="02020603050405020304" pitchFamily="18" charset="0"/>
              </a:rPr>
              <a:t>Cost accounting:</a:t>
            </a:r>
            <a:endParaRPr lang="en-US" sz="26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600" dirty="0">
                <a:latin typeface="Times New Roman" panose="02020603050405020304" pitchFamily="18" charset="0"/>
                <a:cs typeface="Times New Roman" panose="02020603050405020304" pitchFamily="18" charset="0"/>
              </a:rPr>
              <a:t>The object is to find out the cost of goods produced, or services rendered by a business. It also helps the business in controlling the costs by indicating avoidable losses and wastes.</a:t>
            </a:r>
          </a:p>
          <a:p>
            <a:pPr marL="0" indent="0" fontAlgn="auto">
              <a:spcAft>
                <a:spcPts val="0"/>
              </a:spcAft>
              <a:buFont typeface="Arial" pitchFamily="34" charset="0"/>
              <a:buNone/>
              <a:defRPr/>
            </a:pPr>
            <a:r>
              <a:rPr lang="en-US" sz="2600" dirty="0">
                <a:latin typeface="Times New Roman" panose="02020603050405020304" pitchFamily="18" charset="0"/>
                <a:cs typeface="Times New Roman" panose="02020603050405020304" pitchFamily="18" charset="0"/>
              </a:rPr>
              <a:t>3. </a:t>
            </a:r>
            <a:r>
              <a:rPr lang="en-US" sz="2600" b="1" dirty="0">
                <a:latin typeface="Times New Roman" panose="02020603050405020304" pitchFamily="18" charset="0"/>
                <a:cs typeface="Times New Roman" panose="02020603050405020304" pitchFamily="18" charset="0"/>
              </a:rPr>
              <a:t>Management accounting:</a:t>
            </a:r>
            <a:endParaRPr lang="en-US" sz="26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600" dirty="0">
                <a:latin typeface="Times New Roman" panose="02020603050405020304" pitchFamily="18" charset="0"/>
                <a:cs typeface="Times New Roman" panose="02020603050405020304" pitchFamily="18" charset="0"/>
              </a:rPr>
              <a:t>The object is to supply relevant information at appropriate time to the management to enable it to take decisions and effect control.</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E6658044-6A46-4D6A-A29A-E0BE6063FC2B}" type="slidenum">
              <a:rPr lang="en-US"/>
              <a:pPr>
                <a:defRPr/>
              </a:pPr>
              <a:t>14</a:t>
            </a:fld>
            <a:endParaRPr lang="en-US"/>
          </a:p>
        </p:txBody>
      </p:sp>
      <p:pic>
        <p:nvPicPr>
          <p:cNvPr id="5" name="Content Placeholder 4"/>
          <p:cNvPicPr>
            <a:picLocks noChangeAspect="1"/>
          </p:cNvPicPr>
          <p:nvPr/>
        </p:nvPicPr>
        <p:blipFill>
          <a:blip r:embed="rId2"/>
          <a:stretch>
            <a:fillRect/>
          </a:stretch>
        </p:blipFill>
        <p:spPr bwMode="auto">
          <a:xfrm>
            <a:off x="1346495" y="0"/>
            <a:ext cx="2981325" cy="15335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68880" y="487998"/>
            <a:ext cx="7345680" cy="1143000"/>
          </a:xfrm>
        </p:spPr>
        <p:txBody>
          <a:bodyPr>
            <a:normAutofit fontScale="90000"/>
          </a:bodyPr>
          <a:lstStyle/>
          <a:p>
            <a:pPr algn="ctr"/>
            <a:r>
              <a:rPr lang="en-US" sz="3200" b="1" dirty="0">
                <a:cs typeface="Times New Roman" pitchFamily="18" charset="0"/>
              </a:rPr>
              <a:t>Users of accounting information</a:t>
            </a:r>
            <a:br>
              <a:rPr lang="en-US" dirty="0">
                <a:cs typeface="Times New Roman" pitchFamily="18" charset="0"/>
              </a:rPr>
            </a:br>
            <a:endParaRPr lang="en-US" dirty="0"/>
          </a:p>
        </p:txBody>
      </p:sp>
      <p:sp>
        <p:nvSpPr>
          <p:cNvPr id="3" name="Content Placeholder 2"/>
          <p:cNvSpPr>
            <a:spLocks noGrp="1"/>
          </p:cNvSpPr>
          <p:nvPr>
            <p:ph idx="1"/>
          </p:nvPr>
        </p:nvSpPr>
        <p:spPr>
          <a:xfrm>
            <a:off x="1985554" y="1828800"/>
            <a:ext cx="8987246" cy="4476750"/>
          </a:xfrm>
        </p:spPr>
        <p:txBody>
          <a:bodyPr rtlCol="0">
            <a:noAutofit/>
          </a:bodyPr>
          <a:lstStyle/>
          <a:p>
            <a:pPr marL="0" indent="0" algn="just" fontAlgn="auto">
              <a:spcAft>
                <a:spcPts val="0"/>
              </a:spcAft>
              <a:buFont typeface="Arial" pitchFamily="34" charset="0"/>
              <a:buNone/>
              <a:defRPr/>
            </a:pPr>
            <a:r>
              <a:rPr lang="en-US" sz="2800" b="1" dirty="0">
                <a:latin typeface="Times New Roman" panose="02020603050405020304" pitchFamily="18" charset="0"/>
                <a:cs typeface="Times New Roman" panose="02020603050405020304" pitchFamily="18" charset="0"/>
              </a:rPr>
              <a:t>      </a:t>
            </a:r>
            <a:r>
              <a:rPr lang="en-US" sz="2800" b="1" dirty="0">
                <a:cs typeface="Times New Roman" panose="02020603050405020304" pitchFamily="18" charset="0"/>
              </a:rPr>
              <a:t>External  Users  of  Accounting  Information:  </a:t>
            </a:r>
            <a:endParaRPr lang="en-US" sz="2800" dirty="0">
              <a:cs typeface="Times New Roman" panose="02020603050405020304" pitchFamily="18" charset="0"/>
            </a:endParaRPr>
          </a:p>
          <a:p>
            <a:pPr algn="just" fontAlgn="auto">
              <a:spcAft>
                <a:spcPts val="0"/>
              </a:spcAft>
              <a:defRPr/>
            </a:pPr>
            <a:r>
              <a:rPr lang="en-US" sz="2800" b="1" dirty="0">
                <a:cs typeface="Times New Roman" panose="02020603050405020304" pitchFamily="18" charset="0"/>
              </a:rPr>
              <a:t>Investors:</a:t>
            </a:r>
            <a:endParaRPr lang="en-US" sz="2800" dirty="0">
              <a:cs typeface="Times New Roman" panose="02020603050405020304" pitchFamily="18" charset="0"/>
            </a:endParaRPr>
          </a:p>
          <a:p>
            <a:pPr marL="0" indent="0" algn="just" fontAlgn="auto">
              <a:spcAft>
                <a:spcPts val="0"/>
              </a:spcAft>
              <a:buFont typeface="Arial" pitchFamily="34" charset="0"/>
              <a:buNone/>
              <a:defRPr/>
            </a:pPr>
            <a:r>
              <a:rPr lang="en-US" sz="2800" dirty="0">
                <a:cs typeface="Times New Roman" panose="02020603050405020304" pitchFamily="18" charset="0"/>
              </a:rPr>
              <a:t>      Investors are interested in knowing the financial health of the organisation and safety of their investment. </a:t>
            </a:r>
          </a:p>
          <a:p>
            <a:pPr algn="just" fontAlgn="auto">
              <a:spcAft>
                <a:spcPts val="0"/>
              </a:spcAft>
              <a:defRPr/>
            </a:pPr>
            <a:r>
              <a:rPr lang="en-US" sz="2800" b="1" dirty="0">
                <a:cs typeface="Times New Roman" panose="02020603050405020304" pitchFamily="18" charset="0"/>
              </a:rPr>
              <a:t> Creditors:</a:t>
            </a:r>
            <a:endParaRPr lang="en-US" sz="2800" dirty="0">
              <a:cs typeface="Times New Roman" panose="02020603050405020304" pitchFamily="18" charset="0"/>
            </a:endParaRPr>
          </a:p>
          <a:p>
            <a:pPr marL="0" indent="0" algn="just" fontAlgn="auto">
              <a:spcAft>
                <a:spcPts val="0"/>
              </a:spcAft>
              <a:buFont typeface="Arial" pitchFamily="34" charset="0"/>
              <a:buNone/>
              <a:defRPr/>
            </a:pPr>
            <a:r>
              <a:rPr lang="en-US" sz="2800" dirty="0">
                <a:cs typeface="Times New Roman" panose="02020603050405020304" pitchFamily="18" charset="0"/>
              </a:rPr>
              <a:t>       To know the liquid position, they need accounting information relating to current assets, quick assets and current liabilities which is available in the financial statements.</a:t>
            </a:r>
          </a:p>
          <a:p>
            <a:pPr marL="0" indent="0" algn="just" fontAlgn="auto">
              <a:spcAft>
                <a:spcPts val="0"/>
              </a:spcAft>
              <a:buFont typeface="Arial" pitchFamily="34" charset="0"/>
              <a:buNone/>
              <a:defRPr/>
            </a:pPr>
            <a:endParaRPr lang="en-US" sz="2800" dirty="0"/>
          </a:p>
        </p:txBody>
      </p:sp>
      <p:sp>
        <p:nvSpPr>
          <p:cNvPr id="6" name="Slide Number Placeholder 5"/>
          <p:cNvSpPr>
            <a:spLocks noGrp="1"/>
          </p:cNvSpPr>
          <p:nvPr>
            <p:ph type="sldNum" sz="quarter" idx="12"/>
          </p:nvPr>
        </p:nvSpPr>
        <p:spPr/>
        <p:txBody>
          <a:bodyPr/>
          <a:lstStyle/>
          <a:p>
            <a:pPr>
              <a:defRPr/>
            </a:pPr>
            <a:fld id="{B9D1DCC3-4EB0-4811-9383-FD574626C4FF}"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68880" y="487998"/>
            <a:ext cx="7345680" cy="1143000"/>
          </a:xfrm>
        </p:spPr>
        <p:txBody>
          <a:bodyPr>
            <a:normAutofit/>
          </a:bodyPr>
          <a:lstStyle/>
          <a:p>
            <a:pPr algn="ctr"/>
            <a:r>
              <a:rPr lang="en-US" sz="2800" b="1" dirty="0">
                <a:cs typeface="Times New Roman" pitchFamily="18" charset="0"/>
              </a:rPr>
              <a:t>External  Users  of  Accounting  Information </a:t>
            </a:r>
            <a:endParaRPr lang="en-US" sz="2800" dirty="0"/>
          </a:p>
        </p:txBody>
      </p:sp>
      <p:sp>
        <p:nvSpPr>
          <p:cNvPr id="3" name="Content Placeholder 2"/>
          <p:cNvSpPr>
            <a:spLocks noGrp="1"/>
          </p:cNvSpPr>
          <p:nvPr>
            <p:ph idx="1"/>
          </p:nvPr>
        </p:nvSpPr>
        <p:spPr>
          <a:xfrm>
            <a:off x="1630679" y="1289050"/>
            <a:ext cx="9342121" cy="3816350"/>
          </a:xfrm>
        </p:spPr>
        <p:txBody>
          <a:bodyPr rtlCol="0">
            <a:noAutofit/>
          </a:bodyPr>
          <a:lstStyle/>
          <a:p>
            <a:pPr marL="0" indent="0" algn="just" fontAlgn="auto">
              <a:spcAft>
                <a:spcPts val="0"/>
              </a:spcAft>
              <a:buFont typeface="Arial" pitchFamily="34" charset="0"/>
              <a:buNone/>
              <a:defRPr/>
            </a:pPr>
            <a:r>
              <a:rPr lang="en-US" sz="2400" b="1" dirty="0">
                <a:latin typeface="Times New Roman" panose="02020603050405020304" pitchFamily="18" charset="0"/>
                <a:cs typeface="Times New Roman" panose="02020603050405020304" pitchFamily="18" charset="0"/>
              </a:rPr>
              <a:t>      </a:t>
            </a:r>
            <a:endParaRPr lang="en-US" sz="2400" dirty="0">
              <a:cs typeface="Times New Roman" panose="02020603050405020304" pitchFamily="18" charset="0"/>
            </a:endParaRPr>
          </a:p>
          <a:p>
            <a:pPr algn="just" fontAlgn="auto">
              <a:spcAft>
                <a:spcPts val="0"/>
              </a:spcAft>
              <a:defRPr/>
            </a:pPr>
            <a:r>
              <a:rPr lang="en-US" sz="2400" b="1" dirty="0">
                <a:cs typeface="Times New Roman" panose="02020603050405020304" pitchFamily="18" charset="0"/>
              </a:rPr>
              <a:t>Members  of  Non-profit  Organisations</a:t>
            </a:r>
            <a:r>
              <a:rPr lang="en-US" sz="2400" dirty="0">
                <a:cs typeface="Times New Roman" panose="02020603050405020304" pitchFamily="18" charset="0"/>
              </a:rPr>
              <a:t>:</a:t>
            </a:r>
          </a:p>
          <a:p>
            <a:pPr marL="0" indent="0" algn="just" fontAlgn="auto">
              <a:spcAft>
                <a:spcPts val="0"/>
              </a:spcAft>
              <a:buFont typeface="Arial" pitchFamily="34" charset="0"/>
              <a:buNone/>
              <a:defRPr/>
            </a:pPr>
            <a:r>
              <a:rPr lang="en-US" sz="2400" dirty="0">
                <a:cs typeface="Times New Roman" panose="02020603050405020304" pitchFamily="18" charset="0"/>
              </a:rPr>
              <a:t>       They need accounting information to know how their contributed funds are being utilised and to ascertain if the organisation deserves continued support or not. </a:t>
            </a:r>
          </a:p>
          <a:p>
            <a:pPr algn="just" fontAlgn="auto">
              <a:spcAft>
                <a:spcPts val="0"/>
              </a:spcAft>
              <a:defRPr/>
            </a:pPr>
            <a:r>
              <a:rPr lang="en-US" sz="2400" b="1" dirty="0">
                <a:cs typeface="Times New Roman" panose="02020603050405020304" pitchFamily="18" charset="0"/>
              </a:rPr>
              <a:t>Government:</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      Central and State Governments are interested in the accounting information because they want to know earnings or sales for a particular period for purposes of taxation. </a:t>
            </a:r>
          </a:p>
          <a:p>
            <a:pPr marL="0" indent="0" algn="just" fontAlgn="auto">
              <a:spcAft>
                <a:spcPts val="0"/>
              </a:spcAft>
              <a:buFont typeface="Arial" pitchFamily="34" charset="0"/>
              <a:buNone/>
              <a:defRPr/>
            </a:pPr>
            <a:endParaRPr lang="en-US" sz="2400" dirty="0">
              <a:cs typeface="Times New Roman" panose="02020603050405020304" pitchFamily="18" charset="0"/>
            </a:endParaRPr>
          </a:p>
          <a:p>
            <a:pPr marL="0" indent="0" algn="just" fontAlgn="auto">
              <a:spcAft>
                <a:spcPts val="0"/>
              </a:spcAft>
              <a:buFont typeface="Arial" pitchFamily="34" charset="0"/>
              <a:buNone/>
              <a:defRPr/>
            </a:pPr>
            <a:endParaRPr lang="en-US" sz="1400" dirty="0"/>
          </a:p>
        </p:txBody>
      </p:sp>
      <p:sp>
        <p:nvSpPr>
          <p:cNvPr id="6" name="Slide Number Placeholder 5"/>
          <p:cNvSpPr>
            <a:spLocks noGrp="1"/>
          </p:cNvSpPr>
          <p:nvPr>
            <p:ph type="sldNum" sz="quarter" idx="12"/>
          </p:nvPr>
        </p:nvSpPr>
        <p:spPr/>
        <p:txBody>
          <a:bodyPr/>
          <a:lstStyle/>
          <a:p>
            <a:pPr>
              <a:defRPr/>
            </a:pPr>
            <a:fld id="{B9D1DCC3-4EB0-4811-9383-FD574626C4FF}"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 </a:t>
            </a:r>
            <a:r>
              <a:rPr lang="en-US" sz="3100" b="1" dirty="0">
                <a:latin typeface="+mj-lt"/>
                <a:cs typeface="Times New Roman" pitchFamily="18" charset="0"/>
              </a:rPr>
              <a:t>External  Users  of  Accounting  </a:t>
            </a:r>
            <a:br>
              <a:rPr lang="en-US" sz="3100" b="1" dirty="0">
                <a:latin typeface="+mj-lt"/>
                <a:cs typeface="Times New Roman" pitchFamily="18" charset="0"/>
              </a:rPr>
            </a:br>
            <a:r>
              <a:rPr lang="en-US" sz="3100" b="1" dirty="0">
                <a:latin typeface="+mj-lt"/>
                <a:cs typeface="Times New Roman" pitchFamily="18" charset="0"/>
              </a:rPr>
              <a:t>Information </a:t>
            </a:r>
            <a:endParaRPr lang="en-US" sz="3100" dirty="0">
              <a:latin typeface="+mj-lt"/>
            </a:endParaRPr>
          </a:p>
        </p:txBody>
      </p:sp>
      <p:sp>
        <p:nvSpPr>
          <p:cNvPr id="3" name="Content Placeholder 2"/>
          <p:cNvSpPr>
            <a:spLocks noGrp="1"/>
          </p:cNvSpPr>
          <p:nvPr>
            <p:ph idx="1"/>
          </p:nvPr>
        </p:nvSpPr>
        <p:spPr>
          <a:xfrm>
            <a:off x="1722120" y="1764665"/>
            <a:ext cx="9570720" cy="3096895"/>
          </a:xfrm>
        </p:spPr>
        <p:txBody>
          <a:bodyPr rtlCol="0">
            <a:noAutofit/>
          </a:bodyPr>
          <a:lstStyle/>
          <a:p>
            <a:pPr algn="just" fontAlgn="auto">
              <a:spcAft>
                <a:spcPts val="0"/>
              </a:spcAft>
              <a:defRPr/>
            </a:pPr>
            <a:r>
              <a:rPr lang="en-US" sz="2400" b="1" dirty="0">
                <a:cs typeface="Times New Roman" panose="02020603050405020304" pitchFamily="18" charset="0"/>
              </a:rPr>
              <a:t>Consumers:</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     Consumers need accounting information for establishing good accounting control so that cost of production may be reduced with the resultant reduction of the prices of goods they buy. </a:t>
            </a:r>
          </a:p>
          <a:p>
            <a:pPr algn="just" fontAlgn="auto">
              <a:spcAft>
                <a:spcPts val="0"/>
              </a:spcAft>
              <a:defRPr/>
            </a:pPr>
            <a:r>
              <a:rPr lang="en-US" sz="2400" b="1" dirty="0">
                <a:cs typeface="Times New Roman" panose="02020603050405020304" pitchFamily="18" charset="0"/>
              </a:rPr>
              <a:t>Research Scholars:</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    Accounting information, being a mirror of the financial performance  of  a  business  organisation,  is  of  immense  value  to  the  research scholars who wants to make a study to the financial operations of a particular firm. </a:t>
            </a:r>
          </a:p>
          <a:p>
            <a:pPr marL="0" indent="0" fontAlgn="auto">
              <a:spcAft>
                <a:spcPts val="0"/>
              </a:spcAft>
              <a:buFont typeface="Arial" pitchFamily="34" charset="0"/>
              <a:buNone/>
              <a:defRPr/>
            </a:pPr>
            <a:r>
              <a:rPr lang="en-US" sz="2400" dirty="0">
                <a:cs typeface="Times New Roman" panose="02020603050405020304" pitchFamily="18" charset="0"/>
              </a:rPr>
              <a:t> </a:t>
            </a:r>
          </a:p>
          <a:p>
            <a:pPr marL="0" indent="0" fontAlgn="auto">
              <a:spcAft>
                <a:spcPts val="0"/>
              </a:spcAft>
              <a:buFont typeface="Arial" pitchFamily="34" charset="0"/>
              <a:buNone/>
              <a:defRPr/>
            </a:pPr>
            <a:r>
              <a:rPr lang="en-US" sz="2400" dirty="0">
                <a:cs typeface="Times New Roman" panose="02020603050405020304" pitchFamily="18" charset="0"/>
              </a:rPr>
              <a:t> </a:t>
            </a:r>
          </a:p>
          <a:p>
            <a:pPr fontAlgn="auto">
              <a:spcAft>
                <a:spcPts val="0"/>
              </a:spcAft>
              <a:defRPr/>
            </a:pPr>
            <a:endParaRPr lang="en-US" sz="2400" dirty="0"/>
          </a:p>
        </p:txBody>
      </p:sp>
      <p:sp>
        <p:nvSpPr>
          <p:cNvPr id="6" name="Slide Number Placeholder 5"/>
          <p:cNvSpPr>
            <a:spLocks noGrp="1"/>
          </p:cNvSpPr>
          <p:nvPr>
            <p:ph type="sldNum" sz="quarter" idx="12"/>
          </p:nvPr>
        </p:nvSpPr>
        <p:spPr/>
        <p:txBody>
          <a:bodyPr/>
          <a:lstStyle/>
          <a:p>
            <a:pPr>
              <a:defRPr/>
            </a:pPr>
            <a:fld id="{6E6237CA-2387-498C-A10F-A9F18AB96A19}"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13467" y="274638"/>
            <a:ext cx="8693573" cy="1143000"/>
          </a:xfrm>
        </p:spPr>
        <p:txBody>
          <a:bodyPr>
            <a:normAutofit/>
          </a:bodyPr>
          <a:lstStyle/>
          <a:p>
            <a:pPr algn="ctr"/>
            <a:r>
              <a:rPr lang="en-US" sz="2800" b="1" dirty="0">
                <a:cs typeface="Times New Roman" pitchFamily="18" charset="0"/>
              </a:rPr>
              <a:t>Internal users of accounting information </a:t>
            </a:r>
            <a:endParaRPr lang="en-US" sz="2800" dirty="0"/>
          </a:p>
        </p:txBody>
      </p:sp>
      <p:sp>
        <p:nvSpPr>
          <p:cNvPr id="3" name="Content Placeholder 2"/>
          <p:cNvSpPr>
            <a:spLocks noGrp="1"/>
          </p:cNvSpPr>
          <p:nvPr>
            <p:ph idx="1"/>
          </p:nvPr>
        </p:nvSpPr>
        <p:spPr>
          <a:xfrm>
            <a:off x="1706880" y="1559243"/>
            <a:ext cx="9387840" cy="2967037"/>
          </a:xfrm>
        </p:spPr>
        <p:txBody>
          <a:bodyPr rtlCol="0">
            <a:noAutofit/>
          </a:bodyPr>
          <a:lstStyle/>
          <a:p>
            <a:pPr marL="0" indent="0" algn="just" fontAlgn="auto">
              <a:spcAft>
                <a:spcPts val="0"/>
              </a:spcAft>
              <a:buFont typeface="Arial" pitchFamily="34" charset="0"/>
              <a:buNone/>
              <a:defRPr/>
            </a:pP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Internal users of accounting information  are  those  persons  or  groups  which  are  within  the  organisation.</a:t>
            </a:r>
          </a:p>
          <a:p>
            <a:pPr algn="just" fontAlgn="auto">
              <a:spcAft>
                <a:spcPts val="0"/>
              </a:spcAft>
              <a:defRPr/>
            </a:pPr>
            <a:r>
              <a:rPr lang="en-US" sz="2400" b="1" dirty="0">
                <a:cs typeface="Times New Roman" panose="02020603050405020304" pitchFamily="18" charset="0"/>
              </a:rPr>
              <a:t>Owners:</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They need accounting information to know the profitability and the financial position of the concern in which they have invested their funds.</a:t>
            </a:r>
          </a:p>
        </p:txBody>
      </p:sp>
      <p:sp>
        <p:nvSpPr>
          <p:cNvPr id="6" name="Slide Number Placeholder 5"/>
          <p:cNvSpPr>
            <a:spLocks noGrp="1"/>
          </p:cNvSpPr>
          <p:nvPr>
            <p:ph type="sldNum" sz="quarter" idx="12"/>
          </p:nvPr>
        </p:nvSpPr>
        <p:spPr/>
        <p:txBody>
          <a:bodyPr/>
          <a:lstStyle/>
          <a:p>
            <a:pPr>
              <a:defRPr/>
            </a:pPr>
            <a:fld id="{EE90C74B-FE4B-4C67-88D8-3BD4042EFDCE}"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algn="ctr"/>
            <a:r>
              <a:rPr lang="en-US" sz="2800" b="1" dirty="0">
                <a:cs typeface="Times New Roman" pitchFamily="18" charset="0"/>
              </a:rPr>
              <a:t>Internal users of accounting information</a:t>
            </a:r>
            <a:endParaRPr lang="en-US" sz="2800" dirty="0"/>
          </a:p>
        </p:txBody>
      </p:sp>
      <p:sp>
        <p:nvSpPr>
          <p:cNvPr id="3" name="Content Placeholder 2"/>
          <p:cNvSpPr>
            <a:spLocks noGrp="1"/>
          </p:cNvSpPr>
          <p:nvPr>
            <p:ph idx="1"/>
          </p:nvPr>
        </p:nvSpPr>
        <p:spPr>
          <a:xfrm>
            <a:off x="1493520" y="1300163"/>
            <a:ext cx="9723120" cy="4094797"/>
          </a:xfrm>
        </p:spPr>
        <p:txBody>
          <a:bodyPr rtlCol="0">
            <a:noAutofit/>
          </a:bodyPr>
          <a:lstStyle/>
          <a:p>
            <a:pPr algn="just" fontAlgn="auto">
              <a:spcAft>
                <a:spcPts val="0"/>
              </a:spcAft>
              <a:defRPr/>
            </a:pPr>
            <a:r>
              <a:rPr lang="en-US" sz="2400" b="1" dirty="0">
                <a:cs typeface="Times New Roman" panose="02020603050405020304" pitchFamily="18" charset="0"/>
              </a:rPr>
              <a:t>Management:</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Accounting information is an aid in this respect because it helps a manager in appraising the performance of the subordinates.  The important functions of management like planning and controlling can be carried with the accounting information.  Accounting information is also helpful to the management in fixing reasonable selling prices for its products. </a:t>
            </a:r>
          </a:p>
          <a:p>
            <a:pPr algn="just" fontAlgn="auto">
              <a:spcAft>
                <a:spcPts val="0"/>
              </a:spcAft>
              <a:defRPr/>
            </a:pPr>
            <a:r>
              <a:rPr lang="en-US" sz="2400" b="1" dirty="0">
                <a:cs typeface="Times New Roman" panose="02020603050405020304" pitchFamily="18" charset="0"/>
              </a:rPr>
              <a:t>Employees:</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 Employees are interested in the financial position of a concern they serve particularly when payment of bonus depends upon the size of the profits earned.</a:t>
            </a:r>
          </a:p>
        </p:txBody>
      </p:sp>
      <p:sp>
        <p:nvSpPr>
          <p:cNvPr id="6" name="Slide Number Placeholder 5"/>
          <p:cNvSpPr>
            <a:spLocks noGrp="1"/>
          </p:cNvSpPr>
          <p:nvPr>
            <p:ph type="sldNum" sz="quarter" idx="12"/>
          </p:nvPr>
        </p:nvSpPr>
        <p:spPr/>
        <p:txBody>
          <a:bodyPr/>
          <a:lstStyle/>
          <a:p>
            <a:pPr>
              <a:defRPr/>
            </a:pPr>
            <a:fld id="{EE90C74B-FE4B-4C67-88D8-3BD4042EFDCE}"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090" y="2701750"/>
            <a:ext cx="8314266" cy="1143000"/>
          </a:xfrm>
        </p:spPr>
        <p:txBody>
          <a:bodyPr/>
          <a:lstStyle/>
          <a:p>
            <a:r>
              <a:rPr lang="en-IN" dirty="0"/>
              <a:t>Unit 1 – Introduction to Accounting</a:t>
            </a:r>
          </a:p>
        </p:txBody>
      </p:sp>
      <p:sp>
        <p:nvSpPr>
          <p:cNvPr id="4" name="Slide Number Placeholder 3"/>
          <p:cNvSpPr>
            <a:spLocks noGrp="1"/>
          </p:cNvSpPr>
          <p:nvPr>
            <p:ph type="sldNum" sz="quarter" idx="12"/>
          </p:nvPr>
        </p:nvSpPr>
        <p:spPr/>
        <p:txBody>
          <a:bodyPr/>
          <a:lstStyle/>
          <a:p>
            <a:pPr>
              <a:defRPr/>
            </a:pPr>
            <a:fld id="{04B5B5F3-8911-404A-97E2-FC1A6540D158}" type="slidenum">
              <a:rPr lang="en-US" altLang="en-US" smtClean="0"/>
              <a:pPr>
                <a:defRPr/>
              </a:pPr>
              <a:t>2</a:t>
            </a:fld>
            <a:endParaRPr lang="en-US" altLang="en-US"/>
          </a:p>
        </p:txBody>
      </p:sp>
    </p:spTree>
    <p:extLst>
      <p:ext uri="{BB962C8B-B14F-4D97-AF65-F5344CB8AC3E}">
        <p14:creationId xmlns:p14="http://schemas.microsoft.com/office/powerpoint/2010/main" val="280701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320" y="700405"/>
            <a:ext cx="7620000" cy="868363"/>
          </a:xfrm>
        </p:spPr>
        <p:txBody>
          <a:bodyPr rtlCol="0">
            <a:noAutofit/>
          </a:bodyPr>
          <a:lstStyle/>
          <a:p>
            <a:pPr algn="ctr" fontAlgn="auto">
              <a:spcAft>
                <a:spcPts val="0"/>
              </a:spcAft>
              <a:defRPr/>
            </a:pPr>
            <a:r>
              <a:rPr lang="en-US" sz="3200" b="1" dirty="0">
                <a:cs typeface="Times New Roman" panose="02020603050405020304" pitchFamily="18" charset="0"/>
              </a:rPr>
              <a:t>Systems of accounting</a:t>
            </a:r>
            <a:br>
              <a:rPr lang="en-US" sz="3200" dirty="0"/>
            </a:br>
            <a:endParaRPr lang="en-US" sz="3200" dirty="0"/>
          </a:p>
        </p:txBody>
      </p:sp>
      <p:sp>
        <p:nvSpPr>
          <p:cNvPr id="3" name="Content Placeholder 2"/>
          <p:cNvSpPr>
            <a:spLocks noGrp="1"/>
          </p:cNvSpPr>
          <p:nvPr>
            <p:ph idx="1"/>
          </p:nvPr>
        </p:nvSpPr>
        <p:spPr>
          <a:xfrm>
            <a:off x="1935480" y="1449388"/>
            <a:ext cx="8763000" cy="3275012"/>
          </a:xfrm>
        </p:spPr>
        <p:txBody>
          <a:bodyPr rtlCol="0">
            <a:normAutofit/>
          </a:bodyPr>
          <a:lstStyle/>
          <a:p>
            <a:pPr algn="just" fontAlgn="auto">
              <a:spcAft>
                <a:spcPts val="0"/>
              </a:spcAft>
              <a:defRPr/>
            </a:pPr>
            <a:r>
              <a:rPr lang="en-US" sz="2400" b="1" dirty="0">
                <a:cs typeface="Times New Roman" panose="02020603050405020304" pitchFamily="18" charset="0"/>
              </a:rPr>
              <a:t>Cash  System:</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Under this system, actual cash receipts and actual cash payments are recorded. Credit transactions are not recorded at all until the cash is actually received or paid. This system does not make a complete record  of  financial  transactions  of  a  trading  period  as  it  does  not  record outstanding transactions like outstanding expenses and outstanding incomes. </a:t>
            </a:r>
          </a:p>
          <a:p>
            <a:pPr marL="0" indent="0" fontAlgn="auto">
              <a:spcAft>
                <a:spcPts val="0"/>
              </a:spcAft>
              <a:buFont typeface="Arial" pitchFamily="34" charset="0"/>
              <a:buNone/>
              <a:defRPr/>
            </a:pPr>
            <a:endParaRPr lang="en-US" dirty="0"/>
          </a:p>
        </p:txBody>
      </p:sp>
      <p:sp>
        <p:nvSpPr>
          <p:cNvPr id="6" name="Slide Number Placeholder 5"/>
          <p:cNvSpPr>
            <a:spLocks noGrp="1"/>
          </p:cNvSpPr>
          <p:nvPr>
            <p:ph type="sldNum" sz="quarter" idx="12"/>
          </p:nvPr>
        </p:nvSpPr>
        <p:spPr/>
        <p:txBody>
          <a:bodyPr/>
          <a:lstStyle/>
          <a:p>
            <a:pPr>
              <a:defRPr/>
            </a:pPr>
            <a:fld id="{9199F24F-17DF-4EED-B081-94FE86E11BB7}"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0" y="608965"/>
            <a:ext cx="7620000" cy="868363"/>
          </a:xfrm>
        </p:spPr>
        <p:txBody>
          <a:bodyPr rtlCol="0">
            <a:noAutofit/>
          </a:bodyPr>
          <a:lstStyle/>
          <a:p>
            <a:pPr algn="ctr" fontAlgn="auto">
              <a:spcAft>
                <a:spcPts val="0"/>
              </a:spcAft>
              <a:defRPr/>
            </a:pPr>
            <a:r>
              <a:rPr lang="en-US" sz="3200" b="1" dirty="0">
                <a:cs typeface="Times New Roman" panose="02020603050405020304" pitchFamily="18" charset="0"/>
              </a:rPr>
              <a:t>Systems of accounting </a:t>
            </a:r>
            <a:br>
              <a:rPr lang="en-US" sz="3200" dirty="0"/>
            </a:br>
            <a:endParaRPr lang="en-US" sz="3200" dirty="0"/>
          </a:p>
        </p:txBody>
      </p:sp>
      <p:sp>
        <p:nvSpPr>
          <p:cNvPr id="3" name="Content Placeholder 2"/>
          <p:cNvSpPr>
            <a:spLocks noGrp="1"/>
          </p:cNvSpPr>
          <p:nvPr>
            <p:ph idx="1"/>
          </p:nvPr>
        </p:nvSpPr>
        <p:spPr>
          <a:xfrm>
            <a:off x="1828800" y="1615440"/>
            <a:ext cx="8930640" cy="3474720"/>
          </a:xfrm>
        </p:spPr>
        <p:txBody>
          <a:bodyPr rtlCol="0">
            <a:normAutofit/>
          </a:bodyPr>
          <a:lstStyle/>
          <a:p>
            <a:pPr algn="just" fontAlgn="auto">
              <a:spcAft>
                <a:spcPts val="0"/>
              </a:spcAft>
              <a:defRPr/>
            </a:pPr>
            <a:r>
              <a:rPr lang="en-US" sz="2400" b="1" dirty="0">
                <a:cs typeface="Times New Roman" panose="02020603050405020304" pitchFamily="18" charset="0"/>
              </a:rPr>
              <a:t>Mercantile (Accrual) system:</a:t>
            </a:r>
            <a:endParaRPr lang="en-US" sz="2400" dirty="0">
              <a:cs typeface="Times New Roman" panose="02020603050405020304" pitchFamily="18" charset="0"/>
            </a:endParaRPr>
          </a:p>
          <a:p>
            <a:pPr marL="0" indent="0" algn="just" fontAlgn="auto">
              <a:spcAft>
                <a:spcPts val="0"/>
              </a:spcAft>
              <a:buFont typeface="Arial" pitchFamily="34" charset="0"/>
              <a:buNone/>
              <a:defRPr/>
            </a:pPr>
            <a:r>
              <a:rPr lang="en-US" sz="2400" dirty="0">
                <a:cs typeface="Times New Roman" panose="02020603050405020304" pitchFamily="18" charset="0"/>
              </a:rPr>
              <a:t>Under this system all transactions relating to a period are recorded in the books of account i.e., in addition to actual receipts and payments of cash income receivable and expenses payable are also recorded. This system gives a complete picture of the financial transactions of the business as it makes a record of all transactions relating to a period. </a:t>
            </a:r>
          </a:p>
          <a:p>
            <a:pPr marL="0" indent="0" fontAlgn="auto">
              <a:spcAft>
                <a:spcPts val="0"/>
              </a:spcAft>
              <a:buFont typeface="Arial" pitchFamily="34" charset="0"/>
              <a:buNone/>
              <a:defRPr/>
            </a:pPr>
            <a:endParaRPr lang="en-US" dirty="0"/>
          </a:p>
        </p:txBody>
      </p:sp>
      <p:sp>
        <p:nvSpPr>
          <p:cNvPr id="6" name="Slide Number Placeholder 5"/>
          <p:cNvSpPr>
            <a:spLocks noGrp="1"/>
          </p:cNvSpPr>
          <p:nvPr>
            <p:ph type="sldNum" sz="quarter" idx="12"/>
          </p:nvPr>
        </p:nvSpPr>
        <p:spPr/>
        <p:txBody>
          <a:bodyPr/>
          <a:lstStyle/>
          <a:p>
            <a:pPr>
              <a:defRPr/>
            </a:pPr>
            <a:fld id="{9199F24F-17DF-4EED-B081-94FE86E11BB7}"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33600" y="594678"/>
            <a:ext cx="7757160" cy="1005522"/>
          </a:xfrm>
        </p:spPr>
        <p:txBody>
          <a:bodyPr>
            <a:normAutofit fontScale="90000"/>
          </a:bodyPr>
          <a:lstStyle/>
          <a:p>
            <a:pPr algn="ctr"/>
            <a:r>
              <a:rPr lang="en-US" sz="3200" b="1" dirty="0">
                <a:cs typeface="Times New Roman" pitchFamily="18" charset="0"/>
              </a:rPr>
              <a:t>Advantages of financial accounting</a:t>
            </a:r>
            <a:br>
              <a:rPr lang="en-US" sz="3200" dirty="0"/>
            </a:br>
            <a:endParaRPr lang="en-US" sz="3200" dirty="0"/>
          </a:p>
        </p:txBody>
      </p:sp>
      <p:sp>
        <p:nvSpPr>
          <p:cNvPr id="3" name="Content Placeholder 2"/>
          <p:cNvSpPr>
            <a:spLocks noGrp="1"/>
          </p:cNvSpPr>
          <p:nvPr>
            <p:ph idx="1"/>
          </p:nvPr>
        </p:nvSpPr>
        <p:spPr>
          <a:xfrm>
            <a:off x="1913467" y="1447800"/>
            <a:ext cx="8952653" cy="3688080"/>
          </a:xfrm>
        </p:spPr>
        <p:txBody>
          <a:bodyPr rtlCol="0">
            <a:normAutofit/>
          </a:bodyPr>
          <a:lstStyle/>
          <a:p>
            <a:pPr algn="just" fontAlgn="auto">
              <a:spcAft>
                <a:spcPts val="0"/>
              </a:spcAft>
              <a:defRPr/>
            </a:pPr>
            <a:r>
              <a:rPr lang="en-US" sz="2800" b="1" dirty="0">
                <a:cs typeface="Times New Roman" panose="02020603050405020304" pitchFamily="18" charset="0"/>
              </a:rPr>
              <a:t>Replacing memory</a:t>
            </a:r>
            <a:r>
              <a:rPr lang="en-US" sz="2800" dirty="0">
                <a:cs typeface="Times New Roman" panose="02020603050405020304" pitchFamily="18" charset="0"/>
              </a:rPr>
              <a:t>: Accounting records all transactions in books of record and hence, it is not important that the businessman should memorize all the transactions.</a:t>
            </a:r>
          </a:p>
          <a:p>
            <a:pPr algn="just" fontAlgn="auto">
              <a:spcAft>
                <a:spcPts val="0"/>
              </a:spcAft>
              <a:defRPr/>
            </a:pPr>
            <a:r>
              <a:rPr lang="en-US" sz="2800" b="1" dirty="0">
                <a:cs typeface="Times New Roman" panose="02020603050405020304" pitchFamily="18" charset="0"/>
              </a:rPr>
              <a:t>Assisting the performance of the business</a:t>
            </a:r>
            <a:r>
              <a:rPr lang="en-US" sz="2800" dirty="0">
                <a:cs typeface="Times New Roman" panose="02020603050405020304" pitchFamily="18" charset="0"/>
              </a:rPr>
              <a:t>: Based on these records, Income Statement is prepared to know the profit earned and the loss incurred by the concerned business.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85C20953-7154-4458-A198-1513D681A831}"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18360" y="548958"/>
            <a:ext cx="7757160" cy="1005522"/>
          </a:xfrm>
        </p:spPr>
        <p:txBody>
          <a:bodyPr>
            <a:normAutofit fontScale="90000"/>
          </a:bodyPr>
          <a:lstStyle/>
          <a:p>
            <a:pPr algn="ctr"/>
            <a:r>
              <a:rPr lang="en-US" sz="3200" b="1" dirty="0">
                <a:cs typeface="Times New Roman" pitchFamily="18" charset="0"/>
              </a:rPr>
              <a:t>Advantages of financial accounting</a:t>
            </a:r>
            <a:br>
              <a:rPr lang="en-US" sz="3200" b="1" dirty="0"/>
            </a:br>
            <a:endParaRPr lang="en-US" sz="3200" b="1" dirty="0"/>
          </a:p>
        </p:txBody>
      </p:sp>
      <p:sp>
        <p:nvSpPr>
          <p:cNvPr id="3" name="Content Placeholder 2"/>
          <p:cNvSpPr>
            <a:spLocks noGrp="1"/>
          </p:cNvSpPr>
          <p:nvPr>
            <p:ph idx="1"/>
          </p:nvPr>
        </p:nvSpPr>
        <p:spPr>
          <a:xfrm>
            <a:off x="1913467" y="1447800"/>
            <a:ext cx="8967893" cy="2743200"/>
          </a:xfrm>
        </p:spPr>
        <p:txBody>
          <a:bodyPr rtlCol="0">
            <a:normAutofit/>
          </a:bodyPr>
          <a:lstStyle/>
          <a:p>
            <a:pPr algn="just" fontAlgn="auto">
              <a:spcAft>
                <a:spcPts val="0"/>
              </a:spcAft>
              <a:defRPr/>
            </a:pPr>
            <a:r>
              <a:rPr lang="en-US" sz="2800" b="1" dirty="0">
                <a:cs typeface="Times New Roman" panose="02020603050405020304" pitchFamily="18" charset="0"/>
              </a:rPr>
              <a:t>Assessing the financial status of the business:</a:t>
            </a:r>
            <a:r>
              <a:rPr lang="en-US" sz="2800" dirty="0">
                <a:cs typeface="Times New Roman" panose="02020603050405020304" pitchFamily="18" charset="0"/>
              </a:rPr>
              <a:t> The statement is made at the end of the accounting year and reveals the true position of the business on a particular date. </a:t>
            </a:r>
          </a:p>
          <a:p>
            <a:pPr algn="just" fontAlgn="auto">
              <a:spcAft>
                <a:spcPts val="0"/>
              </a:spcAft>
              <a:defRPr/>
            </a:pPr>
            <a:r>
              <a:rPr lang="en-US" sz="2800" b="1" dirty="0">
                <a:cs typeface="Times New Roman" panose="02020603050405020304" pitchFamily="18" charset="0"/>
              </a:rPr>
              <a:t>Documentary evidence:</a:t>
            </a:r>
            <a:r>
              <a:rPr lang="en-US" sz="2800" dirty="0">
                <a:cs typeface="Times New Roman" panose="02020603050405020304" pitchFamily="18" charset="0"/>
              </a:rPr>
              <a:t> Accounting records can be utilized as proof in the court for the claim of the business.</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85C20953-7154-4458-A198-1513D681A831}"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05000" y="719773"/>
            <a:ext cx="8183880" cy="1325562"/>
          </a:xfrm>
        </p:spPr>
        <p:txBody>
          <a:bodyPr/>
          <a:lstStyle/>
          <a:p>
            <a:pPr algn="ctr"/>
            <a:r>
              <a:rPr lang="en-US" sz="3200" b="1" dirty="0">
                <a:cs typeface="Times New Roman" pitchFamily="18" charset="0"/>
              </a:rPr>
              <a:t>Advantages of financial accounting </a:t>
            </a:r>
            <a:br>
              <a:rPr lang="en-US" sz="3200" b="1" dirty="0">
                <a:cs typeface="Times New Roman" pitchFamily="18" charset="0"/>
              </a:rPr>
            </a:br>
            <a:endParaRPr lang="en-US" sz="3200" dirty="0">
              <a:cs typeface="Times New Roman" pitchFamily="18" charset="0"/>
            </a:endParaRPr>
          </a:p>
        </p:txBody>
      </p:sp>
      <p:sp>
        <p:nvSpPr>
          <p:cNvPr id="3" name="Content Placeholder 2"/>
          <p:cNvSpPr>
            <a:spLocks noGrp="1"/>
          </p:cNvSpPr>
          <p:nvPr>
            <p:ph idx="1"/>
          </p:nvPr>
        </p:nvSpPr>
        <p:spPr>
          <a:xfrm>
            <a:off x="1654387" y="2057400"/>
            <a:ext cx="8693573" cy="2727960"/>
          </a:xfrm>
        </p:spPr>
        <p:txBody>
          <a:bodyPr rtlCol="0">
            <a:normAutofit/>
          </a:bodyPr>
          <a:lstStyle/>
          <a:p>
            <a:pPr algn="just" fontAlgn="auto">
              <a:spcAft>
                <a:spcPts val="0"/>
              </a:spcAft>
              <a:defRPr/>
            </a:pPr>
            <a:r>
              <a:rPr lang="en-US" sz="2800" b="1" dirty="0">
                <a:cs typeface="Times New Roman" panose="02020603050405020304" pitchFamily="18" charset="0"/>
              </a:rPr>
              <a:t>Assisting in realisation of debt:</a:t>
            </a:r>
            <a:r>
              <a:rPr lang="en-US" sz="2800" dirty="0">
                <a:cs typeface="Times New Roman" panose="02020603050405020304" pitchFamily="18" charset="0"/>
              </a:rPr>
              <a:t> The personal account shows the exact amount due to the debtors.  </a:t>
            </a:r>
          </a:p>
          <a:p>
            <a:pPr algn="just" fontAlgn="auto">
              <a:spcAft>
                <a:spcPts val="0"/>
              </a:spcAft>
              <a:defRPr/>
            </a:pPr>
            <a:r>
              <a:rPr lang="en-US" sz="2800" b="1" dirty="0">
                <a:cs typeface="Times New Roman" panose="02020603050405020304" pitchFamily="18" charset="0"/>
              </a:rPr>
              <a:t>Facilitating the sale of the business:</a:t>
            </a:r>
            <a:r>
              <a:rPr lang="en-US" sz="2800" dirty="0">
                <a:cs typeface="Times New Roman" panose="02020603050405020304" pitchFamily="18" charset="0"/>
              </a:rPr>
              <a:t> The financial statement of the business reveals the value of assets and liabilities of the business. </a:t>
            </a:r>
          </a:p>
          <a:p>
            <a:pPr marL="0" indent="0" fontAlgn="auto">
              <a:spcAft>
                <a:spcPts val="0"/>
              </a:spcAft>
              <a:buFont typeface="Arial" pitchFamily="34" charset="0"/>
              <a:buNone/>
              <a:defRPr/>
            </a:pPr>
            <a:endParaRPr lang="en-US" dirty="0"/>
          </a:p>
        </p:txBody>
      </p:sp>
      <p:sp>
        <p:nvSpPr>
          <p:cNvPr id="6" name="Slide Number Placeholder 5"/>
          <p:cNvSpPr>
            <a:spLocks noGrp="1"/>
          </p:cNvSpPr>
          <p:nvPr>
            <p:ph type="sldNum" sz="quarter" idx="12"/>
          </p:nvPr>
        </p:nvSpPr>
        <p:spPr/>
        <p:txBody>
          <a:bodyPr/>
          <a:lstStyle/>
          <a:p>
            <a:pPr>
              <a:defRPr/>
            </a:pPr>
            <a:fld id="{CDBADFF5-0DFF-4499-AF1D-8145FF86CEF3}"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889760" y="674053"/>
            <a:ext cx="8183880" cy="1325562"/>
          </a:xfrm>
        </p:spPr>
        <p:txBody>
          <a:bodyPr/>
          <a:lstStyle/>
          <a:p>
            <a:pPr algn="ctr"/>
            <a:r>
              <a:rPr lang="en-US" sz="3200" b="1" dirty="0">
                <a:cs typeface="Times New Roman" pitchFamily="18" charset="0"/>
              </a:rPr>
              <a:t>Advantages of financial accounting </a:t>
            </a:r>
            <a:br>
              <a:rPr lang="en-US" sz="3200" b="1" dirty="0">
                <a:cs typeface="Times New Roman" pitchFamily="18" charset="0"/>
              </a:rPr>
            </a:br>
            <a:endParaRPr lang="en-US" sz="3200" dirty="0">
              <a:cs typeface="Times New Roman" pitchFamily="18" charset="0"/>
            </a:endParaRPr>
          </a:p>
        </p:txBody>
      </p:sp>
      <p:sp>
        <p:nvSpPr>
          <p:cNvPr id="3" name="Content Placeholder 2"/>
          <p:cNvSpPr>
            <a:spLocks noGrp="1"/>
          </p:cNvSpPr>
          <p:nvPr>
            <p:ph idx="1"/>
          </p:nvPr>
        </p:nvSpPr>
        <p:spPr>
          <a:xfrm>
            <a:off x="1776307" y="1935480"/>
            <a:ext cx="9318413" cy="3124200"/>
          </a:xfrm>
        </p:spPr>
        <p:txBody>
          <a:bodyPr rtlCol="0">
            <a:normAutofit/>
          </a:bodyPr>
          <a:lstStyle/>
          <a:p>
            <a:pPr algn="just" fontAlgn="auto">
              <a:spcAft>
                <a:spcPts val="0"/>
              </a:spcAft>
              <a:defRPr/>
            </a:pPr>
            <a:r>
              <a:rPr lang="en-US" sz="2800" b="1" dirty="0">
                <a:cs typeface="Times New Roman" panose="02020603050405020304" pitchFamily="18" charset="0"/>
              </a:rPr>
              <a:t>Preventing and detecting frauds:</a:t>
            </a:r>
            <a:r>
              <a:rPr lang="en-US" sz="2800" dirty="0">
                <a:cs typeface="Times New Roman" panose="02020603050405020304" pitchFamily="18" charset="0"/>
              </a:rPr>
              <a:t> Systematic and orderly accounting prevents employees from committing fraud.</a:t>
            </a:r>
          </a:p>
          <a:p>
            <a:pPr algn="just" fontAlgn="auto">
              <a:spcAft>
                <a:spcPts val="0"/>
              </a:spcAft>
              <a:defRPr/>
            </a:pPr>
            <a:r>
              <a:rPr lang="en-US" sz="2800" b="1" dirty="0">
                <a:cs typeface="Times New Roman" panose="02020603050405020304" pitchFamily="18" charset="0"/>
              </a:rPr>
              <a:t>Helpful to management:</a:t>
            </a:r>
            <a:r>
              <a:rPr lang="en-US" sz="2800" dirty="0">
                <a:cs typeface="Times New Roman" panose="02020603050405020304" pitchFamily="18" charset="0"/>
              </a:rPr>
              <a:t> It empowers the management to assess the achievements of its performance. </a:t>
            </a:r>
          </a:p>
          <a:p>
            <a:pPr marL="0" indent="0" fontAlgn="auto">
              <a:spcAft>
                <a:spcPts val="0"/>
              </a:spcAft>
              <a:buFont typeface="Arial" pitchFamily="34" charset="0"/>
              <a:buNone/>
              <a:defRPr/>
            </a:pPr>
            <a:endParaRPr lang="en-US" dirty="0"/>
          </a:p>
        </p:txBody>
      </p:sp>
      <p:sp>
        <p:nvSpPr>
          <p:cNvPr id="6" name="Slide Number Placeholder 5"/>
          <p:cNvSpPr>
            <a:spLocks noGrp="1"/>
          </p:cNvSpPr>
          <p:nvPr>
            <p:ph type="sldNum" sz="quarter" idx="12"/>
          </p:nvPr>
        </p:nvSpPr>
        <p:spPr/>
        <p:txBody>
          <a:bodyPr/>
          <a:lstStyle/>
          <a:p>
            <a:pPr>
              <a:defRPr/>
            </a:pPr>
            <a:fld id="{CDBADFF5-0DFF-4499-AF1D-8145FF86CEF3}"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453640" y="564198"/>
            <a:ext cx="8168640" cy="1143000"/>
          </a:xfrm>
        </p:spPr>
        <p:txBody>
          <a:bodyPr>
            <a:normAutofit/>
          </a:bodyPr>
          <a:lstStyle/>
          <a:p>
            <a:pPr algn="ctr"/>
            <a:r>
              <a:rPr lang="en-US" sz="3200" b="1" dirty="0">
                <a:cs typeface="Times New Roman" pitchFamily="18" charset="0"/>
              </a:rPr>
              <a:t>Disadvantages of financial accounting</a:t>
            </a:r>
            <a:br>
              <a:rPr lang="en-US" sz="3200" dirty="0"/>
            </a:br>
            <a:endParaRPr lang="en-US" sz="3200" dirty="0"/>
          </a:p>
        </p:txBody>
      </p:sp>
      <p:sp>
        <p:nvSpPr>
          <p:cNvPr id="14339" name="Content Placeholder 2"/>
          <p:cNvSpPr>
            <a:spLocks noGrp="1"/>
          </p:cNvSpPr>
          <p:nvPr>
            <p:ph idx="1"/>
          </p:nvPr>
        </p:nvSpPr>
        <p:spPr>
          <a:xfrm>
            <a:off x="1913467" y="1447800"/>
            <a:ext cx="9242213" cy="3657600"/>
          </a:xfrm>
        </p:spPr>
        <p:txBody>
          <a:bodyPr/>
          <a:lstStyle/>
          <a:p>
            <a:pPr algn="just"/>
            <a:r>
              <a:rPr lang="en-US" sz="2800" b="1" dirty="0">
                <a:cs typeface="Times New Roman" pitchFamily="18" charset="0"/>
              </a:rPr>
              <a:t>Ignores qualitative aspects of transactions: </a:t>
            </a:r>
            <a:r>
              <a:rPr lang="en-US" sz="2800" dirty="0">
                <a:cs typeface="Times New Roman" pitchFamily="18" charset="0"/>
              </a:rPr>
              <a:t>Business Transactions which are of monetary nature only find a place in accounting. It ignores qualitative elements like management reputation, employee morale, labour strike etc.</a:t>
            </a:r>
          </a:p>
          <a:p>
            <a:pPr algn="just"/>
            <a:r>
              <a:rPr lang="en-US" sz="2800" b="1" dirty="0">
                <a:cs typeface="Times New Roman" pitchFamily="18" charset="0"/>
              </a:rPr>
              <a:t>Biased accounting information: </a:t>
            </a:r>
            <a:r>
              <a:rPr lang="en-US" sz="2800" dirty="0">
                <a:cs typeface="Times New Roman" pitchFamily="18" charset="0"/>
              </a:rPr>
              <a:t>Accounting results are based on the information provided to it. The management may be biased and feed manipulative data to confirm its point of view. </a:t>
            </a:r>
          </a:p>
        </p:txBody>
      </p:sp>
      <p:sp>
        <p:nvSpPr>
          <p:cNvPr id="6" name="Slide Number Placeholder 5"/>
          <p:cNvSpPr>
            <a:spLocks noGrp="1"/>
          </p:cNvSpPr>
          <p:nvPr>
            <p:ph type="sldNum" sz="quarter" idx="12"/>
          </p:nvPr>
        </p:nvSpPr>
        <p:spPr/>
        <p:txBody>
          <a:bodyPr/>
          <a:lstStyle/>
          <a:p>
            <a:pPr>
              <a:defRPr/>
            </a:pPr>
            <a:fld id="{024F7C44-3424-4996-8A70-83A2E00106E4}"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407920" y="609918"/>
            <a:ext cx="7330440" cy="1143000"/>
          </a:xfrm>
        </p:spPr>
        <p:txBody>
          <a:bodyPr>
            <a:normAutofit fontScale="90000"/>
          </a:bodyPr>
          <a:lstStyle/>
          <a:p>
            <a:pPr algn="ctr"/>
            <a:r>
              <a:rPr lang="en-US" sz="3200" b="1" dirty="0">
                <a:cs typeface="Times New Roman" pitchFamily="18" charset="0"/>
              </a:rPr>
              <a:t>Disadvantages of financial accounting</a:t>
            </a:r>
            <a:br>
              <a:rPr lang="en-US" sz="3200" b="1" dirty="0">
                <a:cs typeface="Times New Roman" pitchFamily="18" charset="0"/>
              </a:rPr>
            </a:br>
            <a:br>
              <a:rPr lang="en-US" sz="3200" dirty="0"/>
            </a:br>
            <a:endParaRPr lang="en-US" sz="3200" dirty="0"/>
          </a:p>
        </p:txBody>
      </p:sp>
      <p:sp>
        <p:nvSpPr>
          <p:cNvPr id="14339" name="Content Placeholder 2"/>
          <p:cNvSpPr>
            <a:spLocks noGrp="1"/>
          </p:cNvSpPr>
          <p:nvPr>
            <p:ph idx="1"/>
          </p:nvPr>
        </p:nvSpPr>
        <p:spPr>
          <a:xfrm>
            <a:off x="1913467" y="1447800"/>
            <a:ext cx="9059333" cy="3749040"/>
          </a:xfrm>
        </p:spPr>
        <p:txBody>
          <a:bodyPr/>
          <a:lstStyle/>
          <a:p>
            <a:pPr algn="just"/>
            <a:r>
              <a:rPr lang="en-US" sz="2800" b="1" dirty="0">
                <a:cs typeface="Times New Roman" pitchFamily="18" charset="0"/>
              </a:rPr>
              <a:t>Ignorance about the present value of business:</a:t>
            </a:r>
            <a:r>
              <a:rPr lang="en-US" sz="2800" dirty="0">
                <a:cs typeface="Times New Roman" pitchFamily="18" charset="0"/>
              </a:rPr>
              <a:t> The value of assets in the balance sheet is shown at its book value and not at the market value. </a:t>
            </a:r>
          </a:p>
          <a:p>
            <a:pPr algn="just"/>
            <a:r>
              <a:rPr lang="en-US" sz="2800" b="1" dirty="0">
                <a:cs typeface="Times New Roman" pitchFamily="18" charset="0"/>
              </a:rPr>
              <a:t>Inexactness</a:t>
            </a:r>
            <a:r>
              <a:rPr lang="en-US" sz="2800" dirty="0">
                <a:cs typeface="Times New Roman" pitchFamily="18" charset="0"/>
              </a:rPr>
              <a:t>: Accounting evaluates profit or loss of the business on the basis of the real and planned estimates. Accountants make the valuation of the stock, determine the method of depreciation and maintain various provisions under different methods.</a:t>
            </a:r>
          </a:p>
        </p:txBody>
      </p:sp>
      <p:sp>
        <p:nvSpPr>
          <p:cNvPr id="6" name="Slide Number Placeholder 5"/>
          <p:cNvSpPr>
            <a:spLocks noGrp="1"/>
          </p:cNvSpPr>
          <p:nvPr>
            <p:ph type="sldNum" sz="quarter" idx="12"/>
          </p:nvPr>
        </p:nvSpPr>
        <p:spPr/>
        <p:txBody>
          <a:bodyPr/>
          <a:lstStyle/>
          <a:p>
            <a:pPr>
              <a:defRPr/>
            </a:pPr>
            <a:fld id="{024F7C44-3424-4996-8A70-83A2E00106E4}"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347" y="884238"/>
            <a:ext cx="7840133" cy="898842"/>
          </a:xfrm>
        </p:spPr>
        <p:txBody>
          <a:bodyPr rtlCol="0">
            <a:normAutofit fontScale="90000"/>
          </a:bodyPr>
          <a:lstStyle/>
          <a:p>
            <a:pPr fontAlgn="auto">
              <a:spcAft>
                <a:spcPts val="0"/>
              </a:spcAft>
              <a:defRPr/>
            </a:pPr>
            <a:r>
              <a:rPr lang="en-US" b="1" dirty="0"/>
              <a:t> </a:t>
            </a:r>
            <a:r>
              <a:rPr lang="en-US" sz="3600" b="1" dirty="0">
                <a:cs typeface="Times New Roman" pitchFamily="18" charset="0"/>
              </a:rPr>
              <a:t>Characteristics of  Accounting Principle</a:t>
            </a:r>
            <a:br>
              <a:rPr lang="en-US" sz="3600" b="1" dirty="0">
                <a:cs typeface="Times New Roman" pitchFamily="18" charset="0"/>
              </a:rPr>
            </a:br>
            <a:br>
              <a:rPr lang="en-US" sz="3600" dirty="0">
                <a:cs typeface="Times New Roman" panose="02020603050405020304" pitchFamily="18" charset="0"/>
              </a:rPr>
            </a:br>
            <a:endParaRPr lang="en-US" sz="3600" dirty="0">
              <a:cs typeface="Times New Roman" panose="02020603050405020304" pitchFamily="18" charset="0"/>
            </a:endParaRPr>
          </a:p>
        </p:txBody>
      </p:sp>
      <p:sp>
        <p:nvSpPr>
          <p:cNvPr id="15363" name="Content Placeholder 2"/>
          <p:cNvSpPr>
            <a:spLocks noGrp="1"/>
          </p:cNvSpPr>
          <p:nvPr>
            <p:ph idx="1"/>
          </p:nvPr>
        </p:nvSpPr>
        <p:spPr>
          <a:xfrm>
            <a:off x="1828800" y="1825625"/>
            <a:ext cx="9804400" cy="4667250"/>
          </a:xfrm>
        </p:spPr>
        <p:txBody>
          <a:bodyPr/>
          <a:lstStyle/>
          <a:p>
            <a:pPr marL="0" indent="0">
              <a:buFont typeface="Wingdings" pitchFamily="2" charset="2"/>
              <a:buChar char="Ø"/>
            </a:pPr>
            <a:r>
              <a:rPr lang="en-US" sz="2400" dirty="0">
                <a:cs typeface="Times New Roman" pitchFamily="18" charset="0"/>
              </a:rPr>
              <a:t>Uniform set of rules or guidelines developed to ensure uniformity and easy understanding of the accounting information.</a:t>
            </a:r>
          </a:p>
          <a:p>
            <a:pPr marL="0" indent="0">
              <a:buFont typeface="Wingdings" pitchFamily="2" charset="2"/>
              <a:buChar char="Ø"/>
            </a:pPr>
            <a:r>
              <a:rPr lang="en-US" sz="2400" dirty="0">
                <a:cs typeface="Times New Roman" pitchFamily="18" charset="0"/>
              </a:rPr>
              <a:t> Human made therefore derived from experience and reason.</a:t>
            </a:r>
          </a:p>
          <a:p>
            <a:pPr marL="0" indent="0">
              <a:buFont typeface="Wingdings" pitchFamily="2" charset="2"/>
              <a:buChar char="Ø"/>
            </a:pPr>
            <a:r>
              <a:rPr lang="en-US" sz="2400" dirty="0">
                <a:cs typeface="Times New Roman" pitchFamily="18" charset="0"/>
              </a:rPr>
              <a:t> Not static and is bound to change with the passage of time and business practices.</a:t>
            </a:r>
          </a:p>
          <a:p>
            <a:pPr marL="0" indent="0">
              <a:buFont typeface="Wingdings" pitchFamily="2" charset="2"/>
              <a:buChar char="Ø"/>
            </a:pPr>
            <a:r>
              <a:rPr lang="en-US" sz="2400" dirty="0">
                <a:cs typeface="Times New Roman" pitchFamily="18" charset="0"/>
              </a:rPr>
              <a:t> Depends upon the fulfillment of the following criteria</a:t>
            </a:r>
            <a:br>
              <a:rPr lang="en-US" sz="2400" dirty="0">
                <a:cs typeface="Times New Roman" pitchFamily="18" charset="0"/>
              </a:rPr>
            </a:br>
            <a:r>
              <a:rPr lang="en-US" sz="2400" dirty="0">
                <a:cs typeface="Times New Roman" pitchFamily="18" charset="0"/>
              </a:rPr>
              <a:t>a) Relevance</a:t>
            </a:r>
            <a:br>
              <a:rPr lang="en-US" sz="2400" dirty="0">
                <a:cs typeface="Times New Roman" pitchFamily="18" charset="0"/>
              </a:rPr>
            </a:br>
            <a:r>
              <a:rPr lang="en-US" sz="2400" dirty="0">
                <a:cs typeface="Times New Roman" pitchFamily="18" charset="0"/>
              </a:rPr>
              <a:t>b) Objectivity</a:t>
            </a:r>
            <a:br>
              <a:rPr lang="en-US" sz="2400" dirty="0">
                <a:cs typeface="Times New Roman" pitchFamily="18" charset="0"/>
              </a:rPr>
            </a:br>
            <a:r>
              <a:rPr lang="en-US" sz="2400" dirty="0">
                <a:cs typeface="Times New Roman" pitchFamily="18" charset="0"/>
              </a:rPr>
              <a:t>c) Feasibility</a:t>
            </a:r>
            <a:br>
              <a:rPr lang="en-US" sz="2400" dirty="0">
                <a:cs typeface="Times New Roman" pitchFamily="18" charset="0"/>
              </a:rPr>
            </a:br>
            <a:br>
              <a:rPr lang="en-US" sz="2400" dirty="0">
                <a:latin typeface="Times New Roman" pitchFamily="18" charset="0"/>
                <a:cs typeface="Times New Roman" pitchFamily="18" charset="0"/>
              </a:rPr>
            </a:br>
            <a:endParaRPr lang="en-US" sz="2400" dirty="0"/>
          </a:p>
        </p:txBody>
      </p:sp>
      <p:sp>
        <p:nvSpPr>
          <p:cNvPr id="6" name="Slide Number Placeholder 5"/>
          <p:cNvSpPr>
            <a:spLocks noGrp="1"/>
          </p:cNvSpPr>
          <p:nvPr>
            <p:ph type="sldNum" sz="quarter" idx="12"/>
          </p:nvPr>
        </p:nvSpPr>
        <p:spPr/>
        <p:txBody>
          <a:bodyPr/>
          <a:lstStyle/>
          <a:p>
            <a:pPr>
              <a:defRPr/>
            </a:pPr>
            <a:fld id="{C6B404BD-3377-449E-8C07-F67E3E447359}"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107" y="457518"/>
            <a:ext cx="7687733" cy="1143000"/>
          </a:xfrm>
        </p:spPr>
        <p:txBody>
          <a:bodyPr rtlCol="0">
            <a:normAutofit fontScale="90000"/>
          </a:bodyPr>
          <a:lstStyle/>
          <a:p>
            <a:pPr fontAlgn="auto">
              <a:spcAft>
                <a:spcPts val="0"/>
              </a:spcAft>
              <a:defRPr/>
            </a:pPr>
            <a:r>
              <a:rPr lang="en-US" b="1" dirty="0"/>
              <a:t> </a:t>
            </a:r>
            <a:r>
              <a:rPr lang="en-US" sz="3600" b="1" dirty="0">
                <a:cs typeface="Times New Roman" pitchFamily="18" charset="0"/>
              </a:rPr>
              <a:t> Categories  of Accounting Principles</a:t>
            </a:r>
            <a:endParaRPr lang="en-US" sz="3600" dirty="0">
              <a:cs typeface="Times New Roman" panose="02020603050405020304" pitchFamily="18" charset="0"/>
            </a:endParaRPr>
          </a:p>
        </p:txBody>
      </p:sp>
      <p:sp>
        <p:nvSpPr>
          <p:cNvPr id="15363" name="Content Placeholder 2"/>
          <p:cNvSpPr>
            <a:spLocks noGrp="1"/>
          </p:cNvSpPr>
          <p:nvPr>
            <p:ph idx="1"/>
          </p:nvPr>
        </p:nvSpPr>
        <p:spPr>
          <a:xfrm>
            <a:off x="2529840" y="1749425"/>
            <a:ext cx="6964680" cy="2868295"/>
          </a:xfrm>
        </p:spPr>
        <p:txBody>
          <a:bodyPr/>
          <a:lstStyle/>
          <a:p>
            <a:pPr marL="0" indent="0">
              <a:buNone/>
            </a:pPr>
            <a:br>
              <a:rPr lang="en-US" sz="2400" dirty="0">
                <a:cs typeface="Times New Roman" pitchFamily="18" charset="0"/>
              </a:rPr>
            </a:br>
            <a:r>
              <a:rPr lang="en-US" sz="4000" dirty="0">
                <a:cs typeface="Times New Roman" pitchFamily="18" charset="0"/>
              </a:rPr>
              <a:t>Accounting concepts</a:t>
            </a:r>
            <a:br>
              <a:rPr lang="en-US" sz="4000" dirty="0">
                <a:cs typeface="Times New Roman" pitchFamily="18" charset="0"/>
              </a:rPr>
            </a:br>
            <a:r>
              <a:rPr lang="en-US" sz="4000" dirty="0">
                <a:cs typeface="Times New Roman" pitchFamily="18" charset="0"/>
              </a:rPr>
              <a:t>Accounting convention</a:t>
            </a:r>
            <a:br>
              <a:rPr lang="en-US" sz="4000" dirty="0">
                <a:cs typeface="Times New Roman" pitchFamily="18" charset="0"/>
              </a:rPr>
            </a:br>
            <a:endParaRPr lang="en-US" sz="4000" dirty="0"/>
          </a:p>
        </p:txBody>
      </p:sp>
      <p:sp>
        <p:nvSpPr>
          <p:cNvPr id="6" name="Slide Number Placeholder 5"/>
          <p:cNvSpPr>
            <a:spLocks noGrp="1"/>
          </p:cNvSpPr>
          <p:nvPr>
            <p:ph type="sldNum" sz="quarter" idx="12"/>
          </p:nvPr>
        </p:nvSpPr>
        <p:spPr/>
        <p:txBody>
          <a:bodyPr/>
          <a:lstStyle/>
          <a:p>
            <a:pPr>
              <a:defRPr/>
            </a:pPr>
            <a:fld id="{C6B404BD-3377-449E-8C07-F67E3E447359}"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7A83-92E7-4D9A-8C56-F8E52B5E6B40}"/>
              </a:ext>
            </a:extLst>
          </p:cNvPr>
          <p:cNvSpPr>
            <a:spLocks noGrp="1"/>
          </p:cNvSpPr>
          <p:nvPr>
            <p:ph type="title"/>
          </p:nvPr>
        </p:nvSpPr>
        <p:spPr/>
        <p:txBody>
          <a:bodyPr>
            <a:normAutofit/>
          </a:bodyPr>
          <a:lstStyle/>
          <a:p>
            <a:pPr algn="ctr"/>
            <a:r>
              <a:rPr lang="en-US" sz="3200" b="1" dirty="0">
                <a:cs typeface="Times New Roman" panose="02020603050405020304" pitchFamily="18" charset="0"/>
              </a:rPr>
              <a:t>Introduction</a:t>
            </a:r>
            <a:br>
              <a:rPr lang="en-US" sz="3200" dirty="0">
                <a:cs typeface="Times New Roman" panose="02020603050405020304" pitchFamily="18" charset="0"/>
              </a:rPr>
            </a:br>
            <a:endParaRPr lang="en-US" sz="32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D3B351F1-593C-44B4-858B-310267660FA8}"/>
              </a:ext>
            </a:extLst>
          </p:cNvPr>
          <p:cNvSpPr>
            <a:spLocks noGrp="1"/>
          </p:cNvSpPr>
          <p:nvPr>
            <p:ph idx="1"/>
          </p:nvPr>
        </p:nvSpPr>
        <p:spPr>
          <a:xfrm>
            <a:off x="1493519" y="1082040"/>
            <a:ext cx="9991513" cy="4404359"/>
          </a:xfrm>
        </p:spPr>
        <p:txBody>
          <a:bodyPr/>
          <a:lstStyle/>
          <a:p>
            <a:pPr marL="808038" indent="457200" algn="just">
              <a:buNone/>
            </a:pPr>
            <a:r>
              <a:rPr lang="en-US" sz="2400" dirty="0">
                <a:cs typeface="Times New Roman" panose="02020603050405020304" pitchFamily="18" charset="0"/>
              </a:rPr>
              <a:t>Every human being wants to lead its life. To lead life, the human beings are supposed to undertake an occupation. Human beings are continuously engaged in some activity or other in order to satisfy their unlimited wants. These occupations are called human occupations.</a:t>
            </a:r>
          </a:p>
          <a:p>
            <a:pPr marL="808038" indent="457200">
              <a:buNone/>
            </a:pPr>
            <a:endParaRPr lang="en-US" sz="2400" dirty="0">
              <a:cs typeface="Times New Roman" panose="02020603050405020304" pitchFamily="18" charset="0"/>
            </a:endParaRPr>
          </a:p>
          <a:p>
            <a:pPr marL="808038" indent="457200">
              <a:buNone/>
            </a:pPr>
            <a:r>
              <a:rPr lang="en-US" sz="2400" b="1" dirty="0">
                <a:cs typeface="Times New Roman" panose="02020603050405020304" pitchFamily="18" charset="0"/>
              </a:rPr>
              <a:t>Classification of human occupations:</a:t>
            </a:r>
            <a:endParaRPr lang="en-US" sz="2400" dirty="0">
              <a:cs typeface="Times New Roman" panose="02020603050405020304" pitchFamily="18" charset="0"/>
            </a:endParaRPr>
          </a:p>
          <a:p>
            <a:pPr marL="808038" lvl="0" indent="457200"/>
            <a:r>
              <a:rPr lang="en-US" sz="2400" b="1" dirty="0">
                <a:cs typeface="Times New Roman" panose="02020603050405020304" pitchFamily="18" charset="0"/>
              </a:rPr>
              <a:t>Employment</a:t>
            </a:r>
            <a:endParaRPr lang="en-US" sz="2400" dirty="0">
              <a:cs typeface="Times New Roman" panose="02020603050405020304" pitchFamily="18" charset="0"/>
            </a:endParaRPr>
          </a:p>
          <a:p>
            <a:pPr marL="808038" lvl="0" indent="457200"/>
            <a:r>
              <a:rPr lang="en-US" sz="2400" b="1" dirty="0">
                <a:cs typeface="Times New Roman" panose="02020603050405020304" pitchFamily="18" charset="0"/>
              </a:rPr>
              <a:t>Profession</a:t>
            </a:r>
            <a:endParaRPr lang="en-US" sz="2400" dirty="0">
              <a:cs typeface="Times New Roman" panose="02020603050405020304" pitchFamily="18" charset="0"/>
            </a:endParaRPr>
          </a:p>
          <a:p>
            <a:pPr marL="808038" lvl="0" indent="457200"/>
            <a:r>
              <a:rPr lang="en-US" sz="2400" b="1" dirty="0">
                <a:cs typeface="Times New Roman" panose="02020603050405020304" pitchFamily="18" charset="0"/>
              </a:rPr>
              <a:t>Business</a:t>
            </a:r>
            <a:endParaRPr lang="en-US" sz="2400" dirty="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C57FB96B-059D-4C68-AD76-9B1BEE56D558}"/>
              </a:ext>
            </a:extLst>
          </p:cNvPr>
          <p:cNvSpPr>
            <a:spLocks noGrp="1"/>
          </p:cNvSpPr>
          <p:nvPr>
            <p:ph type="sldNum" sz="quarter" idx="12"/>
          </p:nvPr>
        </p:nvSpPr>
        <p:spPr/>
        <p:txBody>
          <a:bodyPr/>
          <a:lstStyle/>
          <a:p>
            <a:fld id="{D995F501-248A-4D20-ABA7-B83126F86420}" type="slidenum">
              <a:rPr lang="en-US" smtClean="0"/>
              <a:pPr/>
              <a:t>3</a:t>
            </a:fld>
            <a:endParaRPr lang="en-US"/>
          </a:p>
        </p:txBody>
      </p:sp>
    </p:spTree>
    <p:extLst>
      <p:ext uri="{BB962C8B-B14F-4D97-AF65-F5344CB8AC3E}">
        <p14:creationId xmlns:p14="http://schemas.microsoft.com/office/powerpoint/2010/main" val="391691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697480" y="579438"/>
            <a:ext cx="6918960" cy="1143000"/>
          </a:xfrm>
        </p:spPr>
        <p:txBody>
          <a:bodyPr>
            <a:normAutofit fontScale="90000"/>
          </a:bodyPr>
          <a:lstStyle/>
          <a:p>
            <a:pPr algn="ctr"/>
            <a:r>
              <a:rPr lang="en-US" sz="3600" b="1" dirty="0"/>
              <a:t> </a:t>
            </a:r>
            <a:r>
              <a:rPr lang="en-US" sz="3600" b="1" dirty="0">
                <a:cs typeface="Times New Roman" pitchFamily="18" charset="0"/>
              </a:rPr>
              <a:t>Accounting Concepts</a:t>
            </a:r>
            <a:br>
              <a:rPr lang="en-US" dirty="0"/>
            </a:br>
            <a:endParaRPr lang="en-US" dirty="0"/>
          </a:p>
        </p:txBody>
      </p:sp>
      <p:sp>
        <p:nvSpPr>
          <p:cNvPr id="3" name="Content Placeholder 2"/>
          <p:cNvSpPr>
            <a:spLocks noGrp="1"/>
          </p:cNvSpPr>
          <p:nvPr>
            <p:ph idx="1"/>
          </p:nvPr>
        </p:nvSpPr>
        <p:spPr>
          <a:xfrm>
            <a:off x="1600200" y="1783081"/>
            <a:ext cx="9555480" cy="3413760"/>
          </a:xfrm>
        </p:spPr>
        <p:txBody>
          <a:bodyPr rtlCol="0">
            <a:normAutofit fontScale="47500" lnSpcReduction="20000"/>
          </a:bodyPr>
          <a:lstStyle/>
          <a:p>
            <a:pPr marL="0" indent="0" algn="just" fontAlgn="auto">
              <a:spcAft>
                <a:spcPts val="0"/>
              </a:spcAft>
              <a:buFont typeface="Arial" pitchFamily="34" charset="0"/>
              <a:buNone/>
              <a:defRPr/>
            </a:pPr>
            <a:r>
              <a:rPr lang="en-US" sz="7400" dirty="0">
                <a:cs typeface="Times New Roman" panose="02020603050405020304" pitchFamily="18" charset="0"/>
              </a:rPr>
              <a:t>This concept provides the foundation for accounting process and enables the user to understand the financial statement of the enterprise in a better way. May be considered as postulates </a:t>
            </a:r>
            <a:r>
              <a:rPr lang="en-US" sz="7400" dirty="0" err="1">
                <a:cs typeface="Times New Roman" panose="02020603050405020304" pitchFamily="18" charset="0"/>
              </a:rPr>
              <a:t>i.e</a:t>
            </a:r>
            <a:r>
              <a:rPr lang="en-US" sz="7400" dirty="0">
                <a:cs typeface="Times New Roman" panose="02020603050405020304" pitchFamily="18" charset="0"/>
              </a:rPr>
              <a:t> basic assumptions or conditions upon which the science of accounting is based.</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E11E3B9-9AB5-42CC-8949-FC3CA0EE1E37}"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07920" y="472758"/>
            <a:ext cx="7452360" cy="1051242"/>
          </a:xfrm>
        </p:spPr>
        <p:txBody>
          <a:bodyPr>
            <a:normAutofit fontScale="90000"/>
          </a:bodyPr>
          <a:lstStyle/>
          <a:p>
            <a:pPr algn="ctr"/>
            <a:r>
              <a:rPr lang="en-US" b="1" dirty="0"/>
              <a:t> </a:t>
            </a:r>
            <a:r>
              <a:rPr lang="en-US" sz="3200" b="1" dirty="0">
                <a:cs typeface="Times New Roman" pitchFamily="18" charset="0"/>
              </a:rPr>
              <a:t>Accounting Concepts</a:t>
            </a:r>
            <a:br>
              <a:rPr lang="en-US" dirty="0"/>
            </a:br>
            <a:endParaRPr lang="en-US" dirty="0"/>
          </a:p>
        </p:txBody>
      </p:sp>
      <p:sp>
        <p:nvSpPr>
          <p:cNvPr id="3" name="Content Placeholder 2"/>
          <p:cNvSpPr>
            <a:spLocks noGrp="1"/>
          </p:cNvSpPr>
          <p:nvPr>
            <p:ph idx="1"/>
          </p:nvPr>
        </p:nvSpPr>
        <p:spPr>
          <a:xfrm>
            <a:off x="5225143" y="1828800"/>
            <a:ext cx="6033408" cy="4611189"/>
          </a:xfrm>
        </p:spPr>
        <p:txBody>
          <a:bodyPr rtlCol="0">
            <a:normAutofit/>
          </a:bodyPr>
          <a:lstStyle/>
          <a:p>
            <a:pPr algn="just" fontAlgn="auto">
              <a:spcAft>
                <a:spcPts val="0"/>
              </a:spcAft>
              <a:defRPr/>
            </a:pPr>
            <a:r>
              <a:rPr lang="en-US" b="1" dirty="0">
                <a:cs typeface="Times New Roman" panose="02020603050405020304" pitchFamily="18" charset="0"/>
              </a:rPr>
              <a:t>Business entity: </a:t>
            </a:r>
            <a:r>
              <a:rPr lang="en-US" dirty="0">
                <a:cs typeface="Times New Roman" panose="02020603050405020304" pitchFamily="18" charset="0"/>
              </a:rPr>
              <a:t>Business is assumed to have distinct entity and separated from the existence of proprietor and other business units. As an accountant, business transaction should be recorded from firm point of view and never from the viewpoint of proprietors.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E11E3B9-9AB5-42CC-8949-FC3CA0EE1E37}" type="slidenum">
              <a:rPr lang="en-US"/>
              <a:pPr>
                <a:defRPr/>
              </a:pPr>
              <a:t>31</a:t>
            </a:fld>
            <a:endParaRPr lang="en-US"/>
          </a:p>
        </p:txBody>
      </p:sp>
      <p:pic>
        <p:nvPicPr>
          <p:cNvPr id="2" name="Picture 1"/>
          <p:cNvPicPr>
            <a:picLocks noChangeAspect="1"/>
          </p:cNvPicPr>
          <p:nvPr/>
        </p:nvPicPr>
        <p:blipFill>
          <a:blip r:embed="rId2"/>
          <a:stretch>
            <a:fillRect/>
          </a:stretch>
        </p:blipFill>
        <p:spPr>
          <a:xfrm>
            <a:off x="1869621" y="1948134"/>
            <a:ext cx="3355521" cy="33806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38400" y="487998"/>
            <a:ext cx="7193280" cy="1143000"/>
          </a:xfrm>
        </p:spPr>
        <p:txBody>
          <a:bodyPr>
            <a:normAutofit fontScale="90000"/>
          </a:bodyPr>
          <a:lstStyle/>
          <a:p>
            <a:pPr algn="ctr"/>
            <a:r>
              <a:rPr lang="en-US" b="1" dirty="0"/>
              <a:t> </a:t>
            </a:r>
            <a:r>
              <a:rPr lang="en-US" sz="3200" b="1" dirty="0">
                <a:cs typeface="Times New Roman" pitchFamily="18" charset="0"/>
              </a:rPr>
              <a:t>Accounting Concepts</a:t>
            </a:r>
            <a:br>
              <a:rPr lang="en-US" dirty="0"/>
            </a:br>
            <a:endParaRPr lang="en-US" dirty="0"/>
          </a:p>
        </p:txBody>
      </p:sp>
      <p:sp>
        <p:nvSpPr>
          <p:cNvPr id="3" name="Content Placeholder 2"/>
          <p:cNvSpPr>
            <a:spLocks noGrp="1"/>
          </p:cNvSpPr>
          <p:nvPr>
            <p:ph idx="1"/>
          </p:nvPr>
        </p:nvSpPr>
        <p:spPr>
          <a:xfrm>
            <a:off x="5630091" y="1748791"/>
            <a:ext cx="5956663" cy="4556759"/>
          </a:xfrm>
        </p:spPr>
        <p:txBody>
          <a:bodyPr rtlCol="0">
            <a:normAutofit/>
          </a:bodyPr>
          <a:lstStyle/>
          <a:p>
            <a:pPr algn="just" fontAlgn="auto">
              <a:spcAft>
                <a:spcPts val="0"/>
              </a:spcAft>
              <a:defRPr/>
            </a:pPr>
            <a:r>
              <a:rPr lang="en-US" b="1" dirty="0">
                <a:cs typeface="Times New Roman" panose="02020603050405020304" pitchFamily="18" charset="0"/>
              </a:rPr>
              <a:t>Money measurement concept</a:t>
            </a:r>
            <a:r>
              <a:rPr lang="en-US" dirty="0">
                <a:cs typeface="Times New Roman" panose="02020603050405020304" pitchFamily="18" charset="0"/>
              </a:rPr>
              <a:t>: Money is the only practical unit of measurement that can be employed to achieve homogeneity of financial data. In accounting, only business transaction which is financial in nature are identified and recorded.</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E11E3B9-9AB5-42CC-8949-FC3CA0EE1E37}" type="slidenum">
              <a:rPr lang="en-US"/>
              <a:pPr>
                <a:defRPr/>
              </a:pPr>
              <a:t>32</a:t>
            </a:fld>
            <a:endParaRPr lang="en-US"/>
          </a:p>
        </p:txBody>
      </p:sp>
      <p:pic>
        <p:nvPicPr>
          <p:cNvPr id="2" name="Picture 1"/>
          <p:cNvPicPr>
            <a:picLocks noChangeAspect="1"/>
          </p:cNvPicPr>
          <p:nvPr/>
        </p:nvPicPr>
        <p:blipFill>
          <a:blip r:embed="rId2"/>
          <a:stretch>
            <a:fillRect/>
          </a:stretch>
        </p:blipFill>
        <p:spPr>
          <a:xfrm>
            <a:off x="1358537" y="1882413"/>
            <a:ext cx="4167051" cy="37084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23160" y="427038"/>
            <a:ext cx="7787640" cy="1143000"/>
          </a:xfrm>
        </p:spPr>
        <p:txBody>
          <a:bodyPr>
            <a:normAutofit fontScale="90000"/>
          </a:bodyPr>
          <a:lstStyle/>
          <a:p>
            <a:pPr algn="ctr"/>
            <a:r>
              <a:rPr lang="en-US" b="1" dirty="0"/>
              <a:t> </a:t>
            </a:r>
            <a:r>
              <a:rPr lang="en-US" sz="3200" b="1" dirty="0">
                <a:cs typeface="Times New Roman" pitchFamily="18" charset="0"/>
              </a:rPr>
              <a:t>Accounting Concepts</a:t>
            </a:r>
            <a:br>
              <a:rPr lang="en-US" dirty="0"/>
            </a:br>
            <a:endParaRPr lang="en-US" dirty="0"/>
          </a:p>
        </p:txBody>
      </p:sp>
      <p:sp>
        <p:nvSpPr>
          <p:cNvPr id="3" name="Content Placeholder 2"/>
          <p:cNvSpPr>
            <a:spLocks noGrp="1"/>
          </p:cNvSpPr>
          <p:nvPr>
            <p:ph idx="1"/>
          </p:nvPr>
        </p:nvSpPr>
        <p:spPr>
          <a:xfrm>
            <a:off x="5212080" y="1384664"/>
            <a:ext cx="6426926" cy="4585064"/>
          </a:xfrm>
        </p:spPr>
        <p:txBody>
          <a:bodyPr rtlCol="0">
            <a:normAutofit/>
          </a:bodyPr>
          <a:lstStyle/>
          <a:p>
            <a:pPr algn="just" fontAlgn="auto">
              <a:spcAft>
                <a:spcPts val="0"/>
              </a:spcAft>
              <a:defRPr/>
            </a:pPr>
            <a:r>
              <a:rPr lang="en-US" b="1" dirty="0">
                <a:cs typeface="Times New Roman" panose="02020603050405020304" pitchFamily="18" charset="0"/>
              </a:rPr>
              <a:t>Going concern concept</a:t>
            </a:r>
            <a:r>
              <a:rPr lang="en-US" dirty="0">
                <a:cs typeface="Times New Roman" panose="02020603050405020304" pitchFamily="18" charset="0"/>
              </a:rPr>
              <a:t>: It is assumed that business unit has a reasonable expectation of continuing business at a profit for an indefinite period of time. A business unit is deemed to be going concern and not a gone concern. It will continue to operate in future.</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E11E3B9-9AB5-42CC-8949-FC3CA0EE1E37}" type="slidenum">
              <a:rPr lang="en-US"/>
              <a:pPr>
                <a:defRPr/>
              </a:pPr>
              <a:t>33</a:t>
            </a:fld>
            <a:endParaRPr lang="en-US"/>
          </a:p>
        </p:txBody>
      </p:sp>
      <p:pic>
        <p:nvPicPr>
          <p:cNvPr id="2" name="Picture 1"/>
          <p:cNvPicPr>
            <a:picLocks noChangeAspect="1"/>
          </p:cNvPicPr>
          <p:nvPr/>
        </p:nvPicPr>
        <p:blipFill>
          <a:blip r:embed="rId2"/>
          <a:stretch>
            <a:fillRect/>
          </a:stretch>
        </p:blipFill>
        <p:spPr>
          <a:xfrm>
            <a:off x="1371600" y="1254035"/>
            <a:ext cx="3587115" cy="471569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cs typeface="Times New Roman" pitchFamily="18" charset="0"/>
            </a:endParaRPr>
          </a:p>
        </p:txBody>
      </p:sp>
      <p:sp>
        <p:nvSpPr>
          <p:cNvPr id="3" name="Content Placeholder 2"/>
          <p:cNvSpPr>
            <a:spLocks noGrp="1"/>
          </p:cNvSpPr>
          <p:nvPr>
            <p:ph idx="1"/>
          </p:nvPr>
        </p:nvSpPr>
        <p:spPr>
          <a:xfrm>
            <a:off x="5381897" y="1972491"/>
            <a:ext cx="6103136" cy="3540035"/>
          </a:xfrm>
        </p:spPr>
        <p:txBody>
          <a:bodyPr rtlCol="0">
            <a:normAutofit/>
          </a:bodyPr>
          <a:lstStyle/>
          <a:p>
            <a:pPr algn="just" fontAlgn="auto">
              <a:spcAft>
                <a:spcPts val="0"/>
              </a:spcAft>
              <a:defRPr/>
            </a:pPr>
            <a:r>
              <a:rPr lang="en-US" sz="2800" b="1" dirty="0">
                <a:cs typeface="Times New Roman" panose="02020603050405020304" pitchFamily="18" charset="0"/>
              </a:rPr>
              <a:t>Cost Concept:</a:t>
            </a:r>
            <a:r>
              <a:rPr lang="en-US" sz="2800" dirty="0">
                <a:cs typeface="Times New Roman" panose="02020603050405020304" pitchFamily="18" charset="0"/>
              </a:rPr>
              <a:t> A fundamental concept of accounting closely related to the going concern concept is that asset is recorded in the books at the price paid to acquire it and that this cost is the basis for all subsequent accounting for the assets.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752912FC-A8C9-4285-80BD-A1ADD5CB7E4A}" type="slidenum">
              <a:rPr lang="en-US"/>
              <a:pPr>
                <a:defRPr/>
              </a:pPr>
              <a:t>34</a:t>
            </a:fld>
            <a:endParaRPr lang="en-US"/>
          </a:p>
        </p:txBody>
      </p:sp>
      <p:pic>
        <p:nvPicPr>
          <p:cNvPr id="2" name="Picture 1"/>
          <p:cNvPicPr>
            <a:picLocks noChangeAspect="1"/>
          </p:cNvPicPr>
          <p:nvPr/>
        </p:nvPicPr>
        <p:blipFill>
          <a:blip r:embed="rId2"/>
          <a:stretch>
            <a:fillRect/>
          </a:stretch>
        </p:blipFill>
        <p:spPr>
          <a:xfrm>
            <a:off x="1319350" y="1554480"/>
            <a:ext cx="3918856" cy="406254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cs typeface="Times New Roman" pitchFamily="18" charset="0"/>
            </a:endParaRPr>
          </a:p>
        </p:txBody>
      </p:sp>
      <p:sp>
        <p:nvSpPr>
          <p:cNvPr id="3" name="Content Placeholder 2"/>
          <p:cNvSpPr>
            <a:spLocks noGrp="1"/>
          </p:cNvSpPr>
          <p:nvPr>
            <p:ph idx="1"/>
          </p:nvPr>
        </p:nvSpPr>
        <p:spPr>
          <a:xfrm>
            <a:off x="5891350" y="1813560"/>
            <a:ext cx="5593684" cy="3672840"/>
          </a:xfrm>
        </p:spPr>
        <p:txBody>
          <a:bodyPr rtlCol="0">
            <a:normAutofit/>
          </a:bodyPr>
          <a:lstStyle/>
          <a:p>
            <a:pPr algn="just" fontAlgn="auto">
              <a:spcAft>
                <a:spcPts val="0"/>
              </a:spcAft>
              <a:defRPr/>
            </a:pPr>
            <a:r>
              <a:rPr lang="en-US" sz="2800" b="1" dirty="0">
                <a:cs typeface="Times New Roman" panose="02020603050405020304" pitchFamily="18" charset="0"/>
              </a:rPr>
              <a:t>Dual Aspect of accounting:</a:t>
            </a:r>
            <a:r>
              <a:rPr lang="en-US" sz="2800" dirty="0">
                <a:cs typeface="Times New Roman" panose="02020603050405020304" pitchFamily="18" charset="0"/>
              </a:rPr>
              <a:t> According to this concept every financial transaction involves a two-fold aspect </a:t>
            </a:r>
          </a:p>
          <a:p>
            <a:pPr algn="just" fontAlgn="auto">
              <a:spcAft>
                <a:spcPts val="0"/>
              </a:spcAft>
              <a:defRPr/>
            </a:pPr>
            <a:r>
              <a:rPr lang="en-US" sz="2800" dirty="0">
                <a:cs typeface="Times New Roman" panose="02020603050405020304" pitchFamily="18" charset="0"/>
              </a:rPr>
              <a:t>(a) yielding of benefits </a:t>
            </a:r>
          </a:p>
          <a:p>
            <a:pPr algn="just" fontAlgn="auto">
              <a:spcAft>
                <a:spcPts val="0"/>
              </a:spcAft>
              <a:defRPr/>
            </a:pPr>
            <a:r>
              <a:rPr lang="en-US" sz="2800" dirty="0">
                <a:cs typeface="Times New Roman" panose="02020603050405020304" pitchFamily="18" charset="0"/>
              </a:rPr>
              <a:t>(b) the giving of benefits.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752912FC-A8C9-4285-80BD-A1ADD5CB7E4A}" type="slidenum">
              <a:rPr lang="en-US"/>
              <a:pPr>
                <a:defRPr/>
              </a:pPr>
              <a:t>35</a:t>
            </a:fld>
            <a:endParaRPr lang="en-US"/>
          </a:p>
        </p:txBody>
      </p:sp>
      <p:pic>
        <p:nvPicPr>
          <p:cNvPr id="2" name="Picture 1"/>
          <p:cNvPicPr>
            <a:picLocks noChangeAspect="1"/>
          </p:cNvPicPr>
          <p:nvPr/>
        </p:nvPicPr>
        <p:blipFill>
          <a:blip r:embed="rId2"/>
          <a:stretch>
            <a:fillRect/>
          </a:stretch>
        </p:blipFill>
        <p:spPr>
          <a:xfrm>
            <a:off x="1384664" y="2013744"/>
            <a:ext cx="3618410" cy="314608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465320" y="4911480"/>
              <a:ext cx="1973880" cy="919800"/>
            </p14:xfrm>
          </p:contentPart>
        </mc:Choice>
        <mc:Fallback xmlns="">
          <p:pic>
            <p:nvPicPr>
              <p:cNvPr id="4" name="Ink 3"/>
              <p:cNvPicPr/>
              <p:nvPr/>
            </p:nvPicPr>
            <p:blipFill>
              <a:blip r:embed="rId4"/>
              <a:stretch>
                <a:fillRect/>
              </a:stretch>
            </p:blipFill>
            <p:spPr>
              <a:xfrm>
                <a:off x="7455960" y="4902120"/>
                <a:ext cx="1992600" cy="93852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cs typeface="Times New Roman" pitchFamily="18" charset="0"/>
            </a:endParaRPr>
          </a:p>
        </p:txBody>
      </p:sp>
      <p:sp>
        <p:nvSpPr>
          <p:cNvPr id="3" name="Content Placeholder 2"/>
          <p:cNvSpPr>
            <a:spLocks noGrp="1"/>
          </p:cNvSpPr>
          <p:nvPr>
            <p:ph idx="1"/>
          </p:nvPr>
        </p:nvSpPr>
        <p:spPr>
          <a:xfrm>
            <a:off x="5512526" y="1774370"/>
            <a:ext cx="6277307" cy="4531179"/>
          </a:xfrm>
        </p:spPr>
        <p:txBody>
          <a:bodyPr rtlCol="0">
            <a:normAutofit/>
          </a:bodyPr>
          <a:lstStyle/>
          <a:p>
            <a:pPr algn="just" fontAlgn="auto">
              <a:spcAft>
                <a:spcPts val="0"/>
              </a:spcAft>
              <a:defRPr/>
            </a:pPr>
            <a:r>
              <a:rPr lang="en-US" sz="2600" b="1" dirty="0">
                <a:cs typeface="Times New Roman" panose="02020603050405020304" pitchFamily="18" charset="0"/>
              </a:rPr>
              <a:t>Accounting period Concept: </a:t>
            </a:r>
            <a:r>
              <a:rPr lang="en-US" sz="2600" dirty="0">
                <a:cs typeface="Times New Roman" panose="02020603050405020304" pitchFamily="18" charset="0"/>
              </a:rPr>
              <a:t>Business as a going entity will continue indefinitely and one has to wait for a very long period to estimate the financial result of business. So, the accounts are closed for a period of twelve months to know the profit earned or loss suffered during the period. Income Tax Act 1961 specifies the financial year (from April to March) as the accounting period.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752912FC-A8C9-4285-80BD-A1ADD5CB7E4A}" type="slidenum">
              <a:rPr lang="en-US"/>
              <a:pPr>
                <a:defRPr/>
              </a:pPr>
              <a:t>36</a:t>
            </a:fld>
            <a:endParaRPr lang="en-US"/>
          </a:p>
        </p:txBody>
      </p:sp>
      <p:pic>
        <p:nvPicPr>
          <p:cNvPr id="2" name="Picture 1"/>
          <p:cNvPicPr>
            <a:picLocks noChangeAspect="1"/>
          </p:cNvPicPr>
          <p:nvPr/>
        </p:nvPicPr>
        <p:blipFill>
          <a:blip r:embed="rId2"/>
          <a:stretch>
            <a:fillRect/>
          </a:stretch>
        </p:blipFill>
        <p:spPr>
          <a:xfrm>
            <a:off x="1358537" y="1946365"/>
            <a:ext cx="3448594" cy="25341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p>
        </p:txBody>
      </p:sp>
      <p:sp>
        <p:nvSpPr>
          <p:cNvPr id="18435" name="Content Placeholder 2"/>
          <p:cNvSpPr>
            <a:spLocks noGrp="1"/>
          </p:cNvSpPr>
          <p:nvPr>
            <p:ph idx="1"/>
          </p:nvPr>
        </p:nvSpPr>
        <p:spPr>
          <a:xfrm>
            <a:off x="5199016" y="1645921"/>
            <a:ext cx="5982789" cy="4167050"/>
          </a:xfrm>
        </p:spPr>
        <p:txBody>
          <a:bodyPr/>
          <a:lstStyle/>
          <a:p>
            <a:pPr algn="just"/>
            <a:r>
              <a:rPr lang="en-US" sz="2800" b="1" dirty="0">
                <a:cs typeface="Times New Roman" pitchFamily="18" charset="0"/>
              </a:rPr>
              <a:t>Matching Concept:</a:t>
            </a:r>
            <a:r>
              <a:rPr lang="en-US" sz="2800" dirty="0">
                <a:cs typeface="Times New Roman" pitchFamily="18" charset="0"/>
              </a:rPr>
              <a:t>  The matching concept is an accounting practice whereby expenses are recognized in the same accounting period as the related revenues are recognized. </a:t>
            </a:r>
          </a:p>
          <a:p>
            <a:endParaRPr lang="en-US" sz="2400" dirty="0"/>
          </a:p>
        </p:txBody>
      </p:sp>
      <p:sp>
        <p:nvSpPr>
          <p:cNvPr id="6" name="Slide Number Placeholder 5"/>
          <p:cNvSpPr>
            <a:spLocks noGrp="1"/>
          </p:cNvSpPr>
          <p:nvPr>
            <p:ph type="sldNum" sz="quarter" idx="12"/>
          </p:nvPr>
        </p:nvSpPr>
        <p:spPr/>
        <p:txBody>
          <a:bodyPr/>
          <a:lstStyle/>
          <a:p>
            <a:pPr>
              <a:defRPr/>
            </a:pPr>
            <a:fld id="{0219FA2D-72B1-43D7-B678-DEB9EA636526}" type="slidenum">
              <a:rPr lang="en-US"/>
              <a:pPr>
                <a:defRPr/>
              </a:pPr>
              <a:t>37</a:t>
            </a:fld>
            <a:endParaRPr lang="en-US"/>
          </a:p>
        </p:txBody>
      </p:sp>
      <p:pic>
        <p:nvPicPr>
          <p:cNvPr id="2" name="Picture 1"/>
          <p:cNvPicPr>
            <a:picLocks noChangeAspect="1"/>
          </p:cNvPicPr>
          <p:nvPr/>
        </p:nvPicPr>
        <p:blipFill>
          <a:blip r:embed="rId2"/>
          <a:stretch>
            <a:fillRect/>
          </a:stretch>
        </p:blipFill>
        <p:spPr>
          <a:xfrm>
            <a:off x="1345474" y="1515291"/>
            <a:ext cx="4269513" cy="506807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p>
        </p:txBody>
      </p:sp>
      <p:sp>
        <p:nvSpPr>
          <p:cNvPr id="18435" name="Content Placeholder 2"/>
          <p:cNvSpPr>
            <a:spLocks noGrp="1"/>
          </p:cNvSpPr>
          <p:nvPr>
            <p:ph idx="1"/>
          </p:nvPr>
        </p:nvSpPr>
        <p:spPr>
          <a:xfrm>
            <a:off x="5460274" y="1417637"/>
            <a:ext cx="5626826" cy="4783137"/>
          </a:xfrm>
        </p:spPr>
        <p:txBody>
          <a:bodyPr/>
          <a:lstStyle/>
          <a:p>
            <a:pPr algn="just" fontAlgn="base"/>
            <a:r>
              <a:rPr lang="en-US" sz="2400" b="1" dirty="0">
                <a:latin typeface="Times New Roman" panose="02020603050405020304" pitchFamily="18" charset="0"/>
                <a:cs typeface="Times New Roman" panose="02020603050405020304" pitchFamily="18" charset="0"/>
              </a:rPr>
              <a:t>Realisation concept:</a:t>
            </a:r>
            <a:r>
              <a:rPr lang="en-US" sz="2400" dirty="0">
                <a:latin typeface="Times New Roman" panose="02020603050405020304" pitchFamily="18" charset="0"/>
                <a:cs typeface="Times New Roman" panose="02020603050405020304" pitchFamily="18" charset="0"/>
              </a:rPr>
              <a:t> According to this concept revenue is only realized when the goods or service related to service is delivered or rendered. </a:t>
            </a:r>
          </a:p>
          <a:p>
            <a:pPr algn="just" fontAlgn="base"/>
            <a:r>
              <a:rPr lang="en-US" sz="2400" b="1" dirty="0">
                <a:effectLst/>
                <a:latin typeface="Times New Roman" panose="02020603050405020304" pitchFamily="18" charset="0"/>
                <a:cs typeface="Times New Roman" panose="02020603050405020304" pitchFamily="18" charset="0"/>
              </a:rPr>
              <a:t>The significance of the </a:t>
            </a:r>
            <a:r>
              <a:rPr lang="en-US" sz="2400" b="1" dirty="0" err="1">
                <a:effectLst/>
                <a:latin typeface="Times New Roman" panose="02020603050405020304" pitchFamily="18" charset="0"/>
                <a:cs typeface="Times New Roman" panose="02020603050405020304" pitchFamily="18" charset="0"/>
              </a:rPr>
              <a:t>Realisation</a:t>
            </a:r>
            <a:r>
              <a:rPr lang="en-US" sz="2400" b="1" dirty="0">
                <a:effectLst/>
                <a:latin typeface="Times New Roman" panose="02020603050405020304" pitchFamily="18" charset="0"/>
                <a:cs typeface="Times New Roman" panose="02020603050405020304" pitchFamily="18" charset="0"/>
              </a:rPr>
              <a:t> Concept includes:</a:t>
            </a:r>
          </a:p>
          <a:p>
            <a:pPr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This concept helps make accounting information more objective.</a:t>
            </a:r>
          </a:p>
          <a:p>
            <a:pPr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ensures that transactions are recorded only when goods are delivered to the buyer, ensuring accurate revenue recognition.</a:t>
            </a:r>
          </a:p>
          <a:p>
            <a:br>
              <a:rPr lang="en-US" sz="1600" dirty="0">
                <a:effectLst/>
                <a:latin typeface="var(--ricos-custom-p-font-family,unset)"/>
              </a:rPr>
            </a:br>
            <a:endParaRPr lang="en-US" sz="2800" dirty="0">
              <a:cs typeface="Times New Roman" pitchFamily="18" charset="0"/>
            </a:endParaRPr>
          </a:p>
          <a:p>
            <a:endParaRPr lang="en-US" sz="2400" dirty="0"/>
          </a:p>
        </p:txBody>
      </p:sp>
      <p:sp>
        <p:nvSpPr>
          <p:cNvPr id="6" name="Slide Number Placeholder 5"/>
          <p:cNvSpPr>
            <a:spLocks noGrp="1"/>
          </p:cNvSpPr>
          <p:nvPr>
            <p:ph type="sldNum" sz="quarter" idx="12"/>
          </p:nvPr>
        </p:nvSpPr>
        <p:spPr/>
        <p:txBody>
          <a:bodyPr/>
          <a:lstStyle/>
          <a:p>
            <a:pPr>
              <a:defRPr/>
            </a:pPr>
            <a:fld id="{0219FA2D-72B1-43D7-B678-DEB9EA636526}" type="slidenum">
              <a:rPr lang="en-US"/>
              <a:pPr>
                <a:defRPr/>
              </a:pPr>
              <a:t>38</a:t>
            </a:fld>
            <a:endParaRPr lang="en-US"/>
          </a:p>
        </p:txBody>
      </p:sp>
      <p:pic>
        <p:nvPicPr>
          <p:cNvPr id="2" name="Picture 1"/>
          <p:cNvPicPr>
            <a:picLocks noChangeAspect="1"/>
          </p:cNvPicPr>
          <p:nvPr/>
        </p:nvPicPr>
        <p:blipFill>
          <a:blip r:embed="rId2"/>
          <a:stretch>
            <a:fillRect/>
          </a:stretch>
        </p:blipFill>
        <p:spPr>
          <a:xfrm>
            <a:off x="1384663" y="1841863"/>
            <a:ext cx="4075611" cy="4114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p>
        </p:txBody>
      </p:sp>
      <p:sp>
        <p:nvSpPr>
          <p:cNvPr id="18435" name="Content Placeholder 2"/>
          <p:cNvSpPr>
            <a:spLocks noGrp="1"/>
          </p:cNvSpPr>
          <p:nvPr>
            <p:ph idx="1"/>
          </p:nvPr>
        </p:nvSpPr>
        <p:spPr>
          <a:xfrm>
            <a:off x="4229100" y="1304902"/>
            <a:ext cx="7255933" cy="4692331"/>
          </a:xfrm>
        </p:spPr>
        <p:txBody>
          <a:bodyPr/>
          <a:lstStyle/>
          <a:p>
            <a:pPr algn="just"/>
            <a:r>
              <a:rPr lang="en-US" sz="2400" b="1" dirty="0">
                <a:latin typeface="Times New Roman" panose="02020603050405020304" pitchFamily="18" charset="0"/>
                <a:cs typeface="Times New Roman" panose="02020603050405020304" pitchFamily="18" charset="0"/>
              </a:rPr>
              <a:t>Accrual Concept:</a:t>
            </a:r>
            <a:r>
              <a:rPr lang="en-US" sz="2400" dirty="0">
                <a:latin typeface="Times New Roman" panose="02020603050405020304" pitchFamily="18" charset="0"/>
                <a:cs typeface="Times New Roman" panose="02020603050405020304" pitchFamily="18" charset="0"/>
              </a:rPr>
              <a:t>  according to this concept expense and revenue is recorded when they occur whether cash paid or not.</a:t>
            </a:r>
          </a:p>
          <a:p>
            <a:pPr algn="just" fontAlgn="base"/>
            <a:r>
              <a:rPr lang="en-US" sz="2400" b="0" i="0" dirty="0">
                <a:solidFill>
                  <a:srgbClr val="2D2B2B"/>
                </a:solidFill>
                <a:effectLst/>
                <a:latin typeface="Times New Roman" panose="02020603050405020304" pitchFamily="18" charset="0"/>
                <a:cs typeface="Times New Roman" panose="02020603050405020304" pitchFamily="18" charset="0"/>
              </a:rPr>
              <a:t>The Accrual Concept, also known as the Periodicity Concept and Mercantile Accounting System, is a fundamental principle in accounting. </a:t>
            </a:r>
          </a:p>
          <a:p>
            <a:pPr algn="just" fontAlgn="base"/>
            <a:r>
              <a:rPr lang="en-US" sz="2400" dirty="0">
                <a:effectLst/>
                <a:latin typeface="Times New Roman" panose="02020603050405020304" pitchFamily="18" charset="0"/>
                <a:cs typeface="Times New Roman" panose="02020603050405020304" pitchFamily="18" charset="0"/>
              </a:rPr>
              <a:t>For example, if M/s XYZ &amp; Co sells goods worth ₹75,000 on March 20, 2024, and receives the payment on April 15, 2024, the amount is considered due and payable on the sale date, March 20, 2024. Thus, it must be included in the revenue for the fiscal year ending March 31, 2024.</a:t>
            </a:r>
          </a:p>
          <a:p>
            <a:pPr algn="just"/>
            <a:br>
              <a:rPr lang="en-US" sz="2400" dirty="0">
                <a:effectLst/>
                <a:latin typeface="Times New Roman" panose="02020603050405020304" pitchFamily="18" charset="0"/>
                <a:cs typeface="Times New Roman" panose="02020603050405020304" pitchFamily="18" charset="0"/>
              </a:rPr>
            </a:br>
            <a:br>
              <a:rPr lang="en-US" sz="2400" b="0" i="0" dirty="0">
                <a:solidFill>
                  <a:srgbClr val="2D2B2B"/>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219FA2D-72B1-43D7-B678-DEB9EA636526}" type="slidenum">
              <a:rPr lang="en-US"/>
              <a:pPr>
                <a:defRPr/>
              </a:pPr>
              <a:t>39</a:t>
            </a:fld>
            <a:endParaRPr lang="en-US"/>
          </a:p>
        </p:txBody>
      </p:sp>
      <p:pic>
        <p:nvPicPr>
          <p:cNvPr id="2" name="Picture 1"/>
          <p:cNvPicPr>
            <a:picLocks noChangeAspect="1"/>
          </p:cNvPicPr>
          <p:nvPr/>
        </p:nvPicPr>
        <p:blipFill>
          <a:blip r:embed="rId2"/>
          <a:stretch>
            <a:fillRect/>
          </a:stretch>
        </p:blipFill>
        <p:spPr>
          <a:xfrm>
            <a:off x="1332412" y="1541417"/>
            <a:ext cx="2596652" cy="4219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7A83-92E7-4D9A-8C56-F8E52B5E6B40}"/>
              </a:ext>
            </a:extLst>
          </p:cNvPr>
          <p:cNvSpPr>
            <a:spLocks noGrp="1"/>
          </p:cNvSpPr>
          <p:nvPr>
            <p:ph type="title"/>
          </p:nvPr>
        </p:nvSpPr>
        <p:spPr>
          <a:xfrm>
            <a:off x="5485992" y="901337"/>
            <a:ext cx="4450487" cy="1058091"/>
          </a:xfrm>
        </p:spPr>
        <p:txBody>
          <a:bodyPr>
            <a:noAutofit/>
          </a:bodyPr>
          <a:lstStyle/>
          <a:p>
            <a:pPr algn="ctr"/>
            <a:r>
              <a:rPr lang="en-US" sz="4000" b="1" dirty="0">
                <a:cs typeface="Times New Roman" panose="02020603050405020304" pitchFamily="18" charset="0"/>
              </a:rPr>
              <a:t>Employment</a:t>
            </a:r>
            <a:endParaRPr lang="en-US" sz="40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D3B351F1-593C-44B4-858B-310267660FA8}"/>
              </a:ext>
            </a:extLst>
          </p:cNvPr>
          <p:cNvSpPr>
            <a:spLocks noGrp="1"/>
          </p:cNvSpPr>
          <p:nvPr>
            <p:ph idx="1"/>
          </p:nvPr>
        </p:nvSpPr>
        <p:spPr>
          <a:xfrm>
            <a:off x="1965959" y="2707324"/>
            <a:ext cx="9712235" cy="2609260"/>
          </a:xfrm>
        </p:spPr>
        <p:txBody>
          <a:bodyPr/>
          <a:lstStyle/>
          <a:p>
            <a:pPr marL="0" indent="0" algn="just">
              <a:buNone/>
            </a:pPr>
            <a:r>
              <a:rPr lang="en-US" sz="2400" dirty="0">
                <a:cs typeface="Times New Roman" panose="02020603050405020304" pitchFamily="18" charset="0"/>
              </a:rPr>
              <a:t>Under employment, one person has to work under another person called as an employer. The person who works for the employer is called as an employee and he works for a remuneration called wages if it is daily paid and salary it is monthly paid. The employee has to adhere to the standing instructions of the employer which is termed as terms of employment. The relationship between the two persons is employer-employee relationship.</a:t>
            </a:r>
          </a:p>
          <a:p>
            <a:endParaRPr lang="en-US" dirty="0"/>
          </a:p>
        </p:txBody>
      </p:sp>
      <p:sp>
        <p:nvSpPr>
          <p:cNvPr id="6" name="Slide Number Placeholder 5">
            <a:extLst>
              <a:ext uri="{FF2B5EF4-FFF2-40B4-BE49-F238E27FC236}">
                <a16:creationId xmlns:a16="http://schemas.microsoft.com/office/drawing/2014/main" id="{C57FB96B-059D-4C68-AD76-9B1BEE56D558}"/>
              </a:ext>
            </a:extLst>
          </p:cNvPr>
          <p:cNvSpPr>
            <a:spLocks noGrp="1"/>
          </p:cNvSpPr>
          <p:nvPr>
            <p:ph type="sldNum" sz="quarter" idx="12"/>
          </p:nvPr>
        </p:nvSpPr>
        <p:spPr/>
        <p:txBody>
          <a:bodyPr/>
          <a:lstStyle/>
          <a:p>
            <a:fld id="{D995F501-248A-4D20-ABA7-B83126F86420}" type="slidenum">
              <a:rPr lang="en-US" smtClean="0"/>
              <a:pPr/>
              <a:t>4</a:t>
            </a:fld>
            <a:endParaRPr lang="en-US"/>
          </a:p>
        </p:txBody>
      </p:sp>
      <p:pic>
        <p:nvPicPr>
          <p:cNvPr id="4" name="Picture 3"/>
          <p:cNvPicPr>
            <a:picLocks noChangeAspect="1"/>
          </p:cNvPicPr>
          <p:nvPr/>
        </p:nvPicPr>
        <p:blipFill>
          <a:blip r:embed="rId2"/>
          <a:stretch>
            <a:fillRect/>
          </a:stretch>
        </p:blipFill>
        <p:spPr>
          <a:xfrm>
            <a:off x="1319350" y="0"/>
            <a:ext cx="3788228" cy="2233749"/>
          </a:xfrm>
          <a:prstGeom prst="rect">
            <a:avLst/>
          </a:prstGeom>
        </p:spPr>
      </p:pic>
    </p:spTree>
    <p:extLst>
      <p:ext uri="{BB962C8B-B14F-4D97-AF65-F5344CB8AC3E}">
        <p14:creationId xmlns:p14="http://schemas.microsoft.com/office/powerpoint/2010/main" val="391691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sz="3200" b="1" dirty="0">
                <a:cs typeface="Times New Roman" pitchFamily="18" charset="0"/>
              </a:rPr>
              <a:t>Accounting Concepts</a:t>
            </a:r>
            <a:endParaRPr lang="en-US" sz="3200" dirty="0"/>
          </a:p>
        </p:txBody>
      </p:sp>
      <p:sp>
        <p:nvSpPr>
          <p:cNvPr id="18435" name="Content Placeholder 2"/>
          <p:cNvSpPr>
            <a:spLocks noGrp="1"/>
          </p:cNvSpPr>
          <p:nvPr>
            <p:ph idx="1"/>
          </p:nvPr>
        </p:nvSpPr>
        <p:spPr>
          <a:xfrm>
            <a:off x="4689566" y="1815149"/>
            <a:ext cx="5810794" cy="3412172"/>
          </a:xfrm>
        </p:spPr>
        <p:txBody>
          <a:bodyPr/>
          <a:lstStyle/>
          <a:p>
            <a:pPr algn="just"/>
            <a:r>
              <a:rPr lang="en-US" sz="2800" b="1" dirty="0">
                <a:cs typeface="Times New Roman" pitchFamily="18" charset="0"/>
              </a:rPr>
              <a:t>Objective Evidence Concept:</a:t>
            </a:r>
            <a:r>
              <a:rPr lang="en-US" sz="2800" dirty="0">
                <a:cs typeface="Times New Roman" pitchFamily="18" charset="0"/>
              </a:rPr>
              <a:t> This concept ensures that all accounting must be based on objective evidence </a:t>
            </a:r>
            <a:r>
              <a:rPr lang="en-US" sz="2800" dirty="0" err="1">
                <a:cs typeface="Times New Roman" pitchFamily="18" charset="0"/>
              </a:rPr>
              <a:t>ie</a:t>
            </a:r>
            <a:r>
              <a:rPr lang="en-US" sz="2800" dirty="0">
                <a:cs typeface="Times New Roman" pitchFamily="18" charset="0"/>
              </a:rPr>
              <a:t>. every transaction recorded in the books of accounts must have a verifiable document in support of its existence. </a:t>
            </a:r>
          </a:p>
          <a:p>
            <a:endParaRPr lang="en-US" sz="2400" dirty="0"/>
          </a:p>
        </p:txBody>
      </p:sp>
      <p:sp>
        <p:nvSpPr>
          <p:cNvPr id="6" name="Slide Number Placeholder 5"/>
          <p:cNvSpPr>
            <a:spLocks noGrp="1"/>
          </p:cNvSpPr>
          <p:nvPr>
            <p:ph type="sldNum" sz="quarter" idx="12"/>
          </p:nvPr>
        </p:nvSpPr>
        <p:spPr/>
        <p:txBody>
          <a:bodyPr/>
          <a:lstStyle/>
          <a:p>
            <a:pPr>
              <a:defRPr/>
            </a:pPr>
            <a:fld id="{0219FA2D-72B1-43D7-B678-DEB9EA636526}" type="slidenum">
              <a:rPr lang="en-US"/>
              <a:pPr>
                <a:defRPr/>
              </a:pPr>
              <a:t>40</a:t>
            </a:fld>
            <a:endParaRPr lang="en-US"/>
          </a:p>
        </p:txBody>
      </p:sp>
      <p:pic>
        <p:nvPicPr>
          <p:cNvPr id="2" name="Picture 1"/>
          <p:cNvPicPr>
            <a:picLocks noChangeAspect="1"/>
          </p:cNvPicPr>
          <p:nvPr/>
        </p:nvPicPr>
        <p:blipFill>
          <a:blip r:embed="rId2"/>
          <a:stretch>
            <a:fillRect/>
          </a:stretch>
        </p:blipFill>
        <p:spPr>
          <a:xfrm>
            <a:off x="1345474" y="1815149"/>
            <a:ext cx="3475945" cy="363206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sz="3200" b="1" dirty="0">
                <a:cs typeface="Times New Roman" pitchFamily="18" charset="0"/>
              </a:rPr>
              <a:t>Accounting Conventions</a:t>
            </a:r>
            <a:endParaRPr lang="en-US" sz="3200" dirty="0">
              <a:cs typeface="Times New Roman" pitchFamily="18" charset="0"/>
            </a:endParaRPr>
          </a:p>
        </p:txBody>
      </p:sp>
      <p:sp>
        <p:nvSpPr>
          <p:cNvPr id="3" name="Content Placeholder 2"/>
          <p:cNvSpPr>
            <a:spLocks noGrp="1"/>
          </p:cNvSpPr>
          <p:nvPr>
            <p:ph idx="1"/>
          </p:nvPr>
        </p:nvSpPr>
        <p:spPr>
          <a:xfrm>
            <a:off x="2065867" y="1935480"/>
            <a:ext cx="8617373" cy="2758440"/>
          </a:xfrm>
        </p:spPr>
        <p:txBody>
          <a:bodyPr rtlCol="0">
            <a:normAutofit/>
          </a:bodyPr>
          <a:lstStyle/>
          <a:p>
            <a:pPr marL="0" indent="0" algn="just" fontAlgn="auto">
              <a:spcAft>
                <a:spcPts val="0"/>
              </a:spcAft>
              <a:buFont typeface="Arial" pitchFamily="34" charset="0"/>
              <a:buNone/>
              <a:defRPr/>
            </a:pPr>
            <a:r>
              <a:rPr lang="en-US" sz="2800" dirty="0">
                <a:cs typeface="Times New Roman" panose="02020603050405020304" pitchFamily="18" charset="0"/>
              </a:rPr>
              <a:t>A convention may undergo a change with the time to bring about change in the quality of accounting information. They also denote the circumstances which guide the accountants while preparing the accounting statement.</a:t>
            </a:r>
          </a:p>
          <a:p>
            <a:pPr fontAlgn="auto">
              <a:spcAft>
                <a:spcPts val="0"/>
              </a:spcAft>
              <a:buNone/>
              <a:defRPr/>
            </a:pPr>
            <a:endParaRPr lang="en-US" dirty="0"/>
          </a:p>
        </p:txBody>
      </p:sp>
      <p:sp>
        <p:nvSpPr>
          <p:cNvPr id="7" name="Slide Number Placeholder 6"/>
          <p:cNvSpPr>
            <a:spLocks noGrp="1"/>
          </p:cNvSpPr>
          <p:nvPr>
            <p:ph type="sldNum" sz="quarter" idx="12"/>
          </p:nvPr>
        </p:nvSpPr>
        <p:spPr/>
        <p:txBody>
          <a:bodyPr/>
          <a:lstStyle/>
          <a:p>
            <a:pPr>
              <a:defRPr/>
            </a:pPr>
            <a:fld id="{985363B2-F9E1-4ADD-B3E1-BC7A6FAA921D}"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13467" y="274638"/>
            <a:ext cx="8724053" cy="1143000"/>
          </a:xfrm>
        </p:spPr>
        <p:txBody>
          <a:bodyPr/>
          <a:lstStyle/>
          <a:p>
            <a:pPr algn="ctr"/>
            <a:r>
              <a:rPr lang="en-US" sz="3200" b="1" dirty="0">
                <a:cs typeface="Times New Roman" pitchFamily="18" charset="0"/>
              </a:rPr>
              <a:t>Accounting Conventions</a:t>
            </a:r>
            <a:endParaRPr lang="en-US" sz="3200" dirty="0"/>
          </a:p>
        </p:txBody>
      </p:sp>
      <p:sp>
        <p:nvSpPr>
          <p:cNvPr id="3" name="Content Placeholder 2"/>
          <p:cNvSpPr>
            <a:spLocks noGrp="1"/>
          </p:cNvSpPr>
          <p:nvPr>
            <p:ph idx="1"/>
          </p:nvPr>
        </p:nvSpPr>
        <p:spPr>
          <a:xfrm>
            <a:off x="5068389" y="1447799"/>
            <a:ext cx="5752011" cy="4665617"/>
          </a:xfrm>
        </p:spPr>
        <p:txBody>
          <a:bodyPr rtlCol="0">
            <a:normAutofit/>
          </a:bodyPr>
          <a:lstStyle/>
          <a:p>
            <a:pPr algn="just" fontAlgn="auto">
              <a:spcAft>
                <a:spcPts val="0"/>
              </a:spcAft>
              <a:defRPr/>
            </a:pPr>
            <a:r>
              <a:rPr lang="en-US" sz="2600" b="1" dirty="0">
                <a:cs typeface="Times New Roman" panose="02020603050405020304" pitchFamily="18" charset="0"/>
              </a:rPr>
              <a:t>Convention of Full disclosure:</a:t>
            </a:r>
            <a:endParaRPr lang="en-US" sz="2600" dirty="0">
              <a:cs typeface="Times New Roman" panose="02020603050405020304" pitchFamily="18" charset="0"/>
            </a:endParaRPr>
          </a:p>
          <a:p>
            <a:pPr marL="0" indent="0" algn="just" fontAlgn="auto">
              <a:spcAft>
                <a:spcPts val="0"/>
              </a:spcAft>
              <a:buFont typeface="Arial" pitchFamily="34" charset="0"/>
              <a:buNone/>
              <a:defRPr/>
            </a:pPr>
            <a:r>
              <a:rPr lang="en-US" sz="2600" dirty="0">
                <a:cs typeface="Times New Roman" panose="02020603050405020304" pitchFamily="18" charset="0"/>
              </a:rPr>
              <a:t> All significant information relating to the economic affair of the enterprise should be completely disclosed such as proprietor present and potential creditors, investors and other. The convention of disclosure also applies to events occurring after the balance sheet date and the date on which the financial statement are authorized for issue. </a:t>
            </a:r>
          </a:p>
          <a:p>
            <a:pPr marL="0" indent="0" fontAlgn="auto">
              <a:spcAft>
                <a:spcPts val="0"/>
              </a:spcAft>
              <a:buFont typeface="Arial" pitchFamily="34" charset="0"/>
              <a:buNone/>
              <a:defRPr/>
            </a:pPr>
            <a:endParaRPr lang="en-US" dirty="0"/>
          </a:p>
        </p:txBody>
      </p:sp>
      <p:sp>
        <p:nvSpPr>
          <p:cNvPr id="6" name="Slide Number Placeholder 5"/>
          <p:cNvSpPr>
            <a:spLocks noGrp="1"/>
          </p:cNvSpPr>
          <p:nvPr>
            <p:ph type="sldNum" sz="quarter" idx="12"/>
          </p:nvPr>
        </p:nvSpPr>
        <p:spPr/>
        <p:txBody>
          <a:bodyPr/>
          <a:lstStyle/>
          <a:p>
            <a:pPr>
              <a:defRPr/>
            </a:pPr>
            <a:fld id="{B04A0A51-2069-4871-8777-DC334A7941C1}" type="slidenum">
              <a:rPr lang="en-US"/>
              <a:pPr>
                <a:defRPr/>
              </a:pPr>
              <a:t>42</a:t>
            </a:fld>
            <a:endParaRPr lang="en-US"/>
          </a:p>
        </p:txBody>
      </p:sp>
      <p:pic>
        <p:nvPicPr>
          <p:cNvPr id="2" name="Picture 1"/>
          <p:cNvPicPr>
            <a:picLocks noChangeAspect="1"/>
          </p:cNvPicPr>
          <p:nvPr/>
        </p:nvPicPr>
        <p:blipFill>
          <a:blip r:embed="rId2"/>
          <a:stretch>
            <a:fillRect/>
          </a:stretch>
        </p:blipFill>
        <p:spPr>
          <a:xfrm>
            <a:off x="1345475" y="1685109"/>
            <a:ext cx="3722914" cy="376210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sz="3200" b="1">
                <a:latin typeface="Times New Roman" pitchFamily="18" charset="0"/>
                <a:cs typeface="Times New Roman" pitchFamily="18" charset="0"/>
              </a:rPr>
              <a:t>Accounting Conventions</a:t>
            </a: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a:xfrm>
            <a:off x="4767943" y="1447800"/>
            <a:ext cx="5427617" cy="3596640"/>
          </a:xfrm>
        </p:spPr>
        <p:txBody>
          <a:bodyPr rtlCol="0">
            <a:normAutofit fontScale="92500" lnSpcReduction="20000"/>
          </a:bodyPr>
          <a:lstStyle/>
          <a:p>
            <a:pPr marL="0" indent="0" algn="just" fontAlgn="auto">
              <a:spcAft>
                <a:spcPts val="0"/>
              </a:spcAft>
              <a:buFont typeface="Arial" pitchFamily="34" charset="0"/>
              <a:buNone/>
              <a:defRPr/>
            </a:pPr>
            <a:endParaRPr lang="en-US" sz="2400" dirty="0">
              <a:latin typeface="Times New Roman" panose="02020603050405020304" pitchFamily="18" charset="0"/>
              <a:cs typeface="Times New Roman" panose="02020603050405020304" pitchFamily="18" charset="0"/>
            </a:endParaRPr>
          </a:p>
          <a:p>
            <a:pPr algn="just" fontAlgn="auto">
              <a:spcAft>
                <a:spcPts val="0"/>
              </a:spcAft>
              <a:defRPr/>
            </a:pPr>
            <a:r>
              <a:rPr lang="en-US" sz="2800" b="1" dirty="0">
                <a:latin typeface="Times New Roman" panose="02020603050405020304" pitchFamily="18" charset="0"/>
                <a:cs typeface="Times New Roman" panose="02020603050405020304" pitchFamily="18" charset="0"/>
              </a:rPr>
              <a:t>Convention of consistency: </a:t>
            </a:r>
            <a:endParaRPr lang="en-US" sz="28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800" dirty="0">
                <a:latin typeface="Times New Roman" panose="02020603050405020304" pitchFamily="18" charset="0"/>
                <a:cs typeface="Times New Roman" panose="02020603050405020304" pitchFamily="18" charset="0"/>
              </a:rPr>
              <a:t>According to this convention, the accounting practices should remain unchanged from one period to another. It requires that working rules once chosen should not be changed arbitrarily and without notice of the effect of the change to those who use the accounts. </a:t>
            </a:r>
          </a:p>
          <a:p>
            <a:pPr fontAlgn="auto">
              <a:spcAft>
                <a:spcPts val="0"/>
              </a:spcAft>
              <a:defRPr/>
            </a:pPr>
            <a:endParaRPr lang="en-US" sz="2800" dirty="0"/>
          </a:p>
        </p:txBody>
      </p:sp>
      <p:sp>
        <p:nvSpPr>
          <p:cNvPr id="7" name="Slide Number Placeholder 6"/>
          <p:cNvSpPr>
            <a:spLocks noGrp="1"/>
          </p:cNvSpPr>
          <p:nvPr>
            <p:ph type="sldNum" sz="quarter" idx="12"/>
          </p:nvPr>
        </p:nvSpPr>
        <p:spPr/>
        <p:txBody>
          <a:bodyPr/>
          <a:lstStyle/>
          <a:p>
            <a:pPr>
              <a:defRPr/>
            </a:pPr>
            <a:fld id="{985363B2-F9E1-4ADD-B3E1-BC7A6FAA921D}" type="slidenum">
              <a:rPr lang="en-US"/>
              <a:pPr>
                <a:defRPr/>
              </a:pPr>
              <a:t>43</a:t>
            </a:fld>
            <a:endParaRPr lang="en-US"/>
          </a:p>
        </p:txBody>
      </p:sp>
      <p:pic>
        <p:nvPicPr>
          <p:cNvPr id="2" name="Picture 1"/>
          <p:cNvPicPr>
            <a:picLocks noChangeAspect="1"/>
          </p:cNvPicPr>
          <p:nvPr/>
        </p:nvPicPr>
        <p:blipFill>
          <a:blip r:embed="rId2"/>
          <a:stretch>
            <a:fillRect/>
          </a:stretch>
        </p:blipFill>
        <p:spPr>
          <a:xfrm>
            <a:off x="1358537" y="1267097"/>
            <a:ext cx="3409406" cy="38075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13467" y="274638"/>
            <a:ext cx="7885853" cy="1143000"/>
          </a:xfrm>
        </p:spPr>
        <p:txBody>
          <a:bodyPr/>
          <a:lstStyle/>
          <a:p>
            <a:pPr algn="ctr"/>
            <a:r>
              <a:rPr lang="en-US" sz="3200" b="1" dirty="0">
                <a:cs typeface="Times New Roman" pitchFamily="18" charset="0"/>
              </a:rPr>
              <a:t>Accounting Conventions</a:t>
            </a:r>
            <a:endParaRPr lang="en-US" sz="3200" dirty="0"/>
          </a:p>
        </p:txBody>
      </p:sp>
      <p:sp>
        <p:nvSpPr>
          <p:cNvPr id="3" name="Content Placeholder 2"/>
          <p:cNvSpPr>
            <a:spLocks noGrp="1"/>
          </p:cNvSpPr>
          <p:nvPr>
            <p:ph idx="1"/>
          </p:nvPr>
        </p:nvSpPr>
        <p:spPr>
          <a:xfrm>
            <a:off x="5212080" y="1447799"/>
            <a:ext cx="6111240" cy="4424363"/>
          </a:xfrm>
        </p:spPr>
        <p:txBody>
          <a:bodyPr rtlCol="0">
            <a:normAutofit fontScale="92500"/>
          </a:bodyPr>
          <a:lstStyle/>
          <a:p>
            <a:pPr algn="just" fontAlgn="auto">
              <a:spcAft>
                <a:spcPts val="0"/>
              </a:spcAft>
              <a:defRPr/>
            </a:pPr>
            <a:r>
              <a:rPr lang="en-US" sz="2800" b="1" dirty="0">
                <a:cs typeface="Times New Roman" panose="02020603050405020304" pitchFamily="18" charset="0"/>
              </a:rPr>
              <a:t>Convention of Conservatism</a:t>
            </a:r>
            <a:endParaRPr lang="en-US" sz="2800" dirty="0">
              <a:cs typeface="Times New Roman" panose="02020603050405020304" pitchFamily="18" charset="0"/>
            </a:endParaRPr>
          </a:p>
          <a:p>
            <a:pPr marL="0" indent="0" algn="just" fontAlgn="auto">
              <a:spcAft>
                <a:spcPts val="0"/>
              </a:spcAft>
              <a:buFont typeface="Arial" pitchFamily="34" charset="0"/>
              <a:buNone/>
              <a:defRPr/>
            </a:pPr>
            <a:r>
              <a:rPr lang="en-US" sz="2800" dirty="0">
                <a:cs typeface="Times New Roman" panose="02020603050405020304" pitchFamily="18" charset="0"/>
              </a:rPr>
              <a:t>According to this convention, all anticipated losses should be recorded in the books of accounts but all anticipated or unrealised gains should be ignored. </a:t>
            </a:r>
          </a:p>
          <a:p>
            <a:pPr algn="just" fontAlgn="auto">
              <a:spcAft>
                <a:spcPts val="0"/>
              </a:spcAft>
              <a:defRPr/>
            </a:pPr>
            <a:r>
              <a:rPr lang="en-US" sz="2800" b="1" dirty="0">
                <a:cs typeface="Times New Roman" panose="02020603050405020304" pitchFamily="18" charset="0"/>
              </a:rPr>
              <a:t>Convention of Materiality</a:t>
            </a:r>
            <a:endParaRPr lang="en-US" sz="2800" dirty="0">
              <a:cs typeface="Times New Roman" panose="02020603050405020304" pitchFamily="18" charset="0"/>
            </a:endParaRPr>
          </a:p>
          <a:p>
            <a:pPr marL="0" indent="0" algn="just" fontAlgn="auto">
              <a:spcAft>
                <a:spcPts val="0"/>
              </a:spcAft>
              <a:buFont typeface="Arial" pitchFamily="34" charset="0"/>
              <a:buNone/>
              <a:defRPr/>
            </a:pPr>
            <a:r>
              <a:rPr lang="en-US" sz="2800" dirty="0">
                <a:cs typeface="Times New Roman" panose="02020603050405020304" pitchFamily="18" charset="0"/>
              </a:rPr>
              <a:t>Items having insignificant effects or being irrelevant to the user need not be disclosed. These unimportant items are either left out or merged with other items. </a:t>
            </a:r>
          </a:p>
          <a:p>
            <a:pPr marL="0" indent="0" fontAlgn="auto">
              <a:spcAft>
                <a:spcPts val="0"/>
              </a:spcAft>
              <a:buFont typeface="Arial" pitchFamily="34" charset="0"/>
              <a:buNone/>
              <a:defRPr/>
            </a:pPr>
            <a:endParaRPr lang="en-US" dirty="0"/>
          </a:p>
        </p:txBody>
      </p:sp>
      <p:sp>
        <p:nvSpPr>
          <p:cNvPr id="6" name="Slide Number Placeholder 5"/>
          <p:cNvSpPr>
            <a:spLocks noGrp="1"/>
          </p:cNvSpPr>
          <p:nvPr>
            <p:ph type="sldNum" sz="quarter" idx="12"/>
          </p:nvPr>
        </p:nvSpPr>
        <p:spPr/>
        <p:txBody>
          <a:bodyPr/>
          <a:lstStyle/>
          <a:p>
            <a:pPr>
              <a:defRPr/>
            </a:pPr>
            <a:fld id="{B04A0A51-2069-4871-8777-DC334A7941C1}" type="slidenum">
              <a:rPr lang="en-US"/>
              <a:pPr>
                <a:defRPr/>
              </a:pPr>
              <a:t>44</a:t>
            </a:fld>
            <a:endParaRPr lang="en-US"/>
          </a:p>
        </p:txBody>
      </p:sp>
      <p:pic>
        <p:nvPicPr>
          <p:cNvPr id="4" name="Picture 3"/>
          <p:cNvPicPr>
            <a:picLocks noChangeAspect="1"/>
          </p:cNvPicPr>
          <p:nvPr/>
        </p:nvPicPr>
        <p:blipFill>
          <a:blip r:embed="rId2"/>
          <a:stretch>
            <a:fillRect/>
          </a:stretch>
        </p:blipFill>
        <p:spPr>
          <a:xfrm>
            <a:off x="1397726" y="1417638"/>
            <a:ext cx="3349127" cy="36376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06040" y="274638"/>
            <a:ext cx="7360920" cy="1143000"/>
          </a:xfrm>
        </p:spPr>
        <p:txBody>
          <a:bodyPr/>
          <a:lstStyle/>
          <a:p>
            <a:pPr algn="ctr"/>
            <a:r>
              <a:rPr lang="en-US" sz="3200" b="1" dirty="0">
                <a:cs typeface="Times New Roman" pitchFamily="18" charset="0"/>
              </a:rPr>
              <a:t>Basic accounting terminologies</a:t>
            </a:r>
            <a:endParaRPr lang="en-US" sz="3200" dirty="0">
              <a:cs typeface="Times New Roman" pitchFamily="18" charset="0"/>
            </a:endParaRPr>
          </a:p>
        </p:txBody>
      </p:sp>
      <p:sp>
        <p:nvSpPr>
          <p:cNvPr id="3" name="Content Placeholder 2"/>
          <p:cNvSpPr>
            <a:spLocks noGrp="1"/>
          </p:cNvSpPr>
          <p:nvPr>
            <p:ph idx="1"/>
          </p:nvPr>
        </p:nvSpPr>
        <p:spPr>
          <a:xfrm>
            <a:off x="1943947" y="1813560"/>
            <a:ext cx="8830733" cy="3017520"/>
          </a:xfrm>
        </p:spPr>
        <p:txBody>
          <a:bodyPr rtlCol="0">
            <a:normAutofit/>
          </a:bodyPr>
          <a:lstStyle/>
          <a:p>
            <a:pPr algn="just" fontAlgn="auto">
              <a:spcAft>
                <a:spcPts val="0"/>
              </a:spcAft>
              <a:defRPr/>
            </a:pPr>
            <a:r>
              <a:rPr lang="en-US" sz="2800" b="1" dirty="0">
                <a:cs typeface="Times New Roman" panose="02020603050405020304" pitchFamily="18" charset="0"/>
              </a:rPr>
              <a:t>Transaction:</a:t>
            </a:r>
            <a:r>
              <a:rPr lang="en-US" sz="2800" dirty="0">
                <a:cs typeface="Times New Roman" panose="02020603050405020304" pitchFamily="18" charset="0"/>
              </a:rPr>
              <a:t>  An economic activity that affects financial position of the business and can be measured in terms of money e.g. sale of goods, paying for expenses etc.</a:t>
            </a:r>
          </a:p>
          <a:p>
            <a:pPr algn="just" fontAlgn="auto">
              <a:spcAft>
                <a:spcPts val="0"/>
              </a:spcAft>
              <a:defRPr/>
            </a:pPr>
            <a:r>
              <a:rPr lang="en-US" sz="2800" b="1" dirty="0">
                <a:cs typeface="Times New Roman" panose="02020603050405020304" pitchFamily="18" charset="0"/>
              </a:rPr>
              <a:t>Voucher:</a:t>
            </a:r>
            <a:r>
              <a:rPr lang="en-US" sz="2800" dirty="0">
                <a:cs typeface="Times New Roman" panose="02020603050405020304" pitchFamily="18" charset="0"/>
              </a:rPr>
              <a:t> The documentary evidence in support of a transaction is known as voucher. </a:t>
            </a:r>
          </a:p>
          <a:p>
            <a:pPr fontAlgn="auto">
              <a:spcAft>
                <a:spcPts val="0"/>
              </a:spcAft>
              <a:defRPr/>
            </a:pPr>
            <a:endParaRPr lang="en-US" dirty="0"/>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C262460-4C5D-4071-BEB1-67B9BE92F7E1}" type="slidenum">
              <a:rPr lang="en-US"/>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06040" y="274638"/>
            <a:ext cx="7360920" cy="1143000"/>
          </a:xfrm>
        </p:spPr>
        <p:txBody>
          <a:bodyPr/>
          <a:lstStyle/>
          <a:p>
            <a:pPr algn="ctr"/>
            <a:r>
              <a:rPr lang="en-US" sz="3200" b="1" dirty="0">
                <a:cs typeface="Times New Roman" pitchFamily="18" charset="0"/>
              </a:rPr>
              <a:t>Basic accounting terminologies</a:t>
            </a:r>
            <a:endParaRPr lang="en-US" sz="3200" dirty="0">
              <a:cs typeface="Times New Roman" pitchFamily="18" charset="0"/>
            </a:endParaRPr>
          </a:p>
        </p:txBody>
      </p:sp>
      <p:sp>
        <p:nvSpPr>
          <p:cNvPr id="3" name="Content Placeholder 2"/>
          <p:cNvSpPr>
            <a:spLocks noGrp="1"/>
          </p:cNvSpPr>
          <p:nvPr>
            <p:ph idx="1"/>
          </p:nvPr>
        </p:nvSpPr>
        <p:spPr>
          <a:xfrm>
            <a:off x="1913467" y="2011680"/>
            <a:ext cx="8769773" cy="2880360"/>
          </a:xfrm>
        </p:spPr>
        <p:txBody>
          <a:bodyPr rtlCol="0">
            <a:normAutofit/>
          </a:bodyPr>
          <a:lstStyle/>
          <a:p>
            <a:pPr algn="just" fontAlgn="auto">
              <a:spcAft>
                <a:spcPts val="0"/>
              </a:spcAft>
              <a:defRPr/>
            </a:pPr>
            <a:r>
              <a:rPr lang="en-US" sz="2800" b="1" dirty="0">
                <a:cs typeface="Times New Roman" panose="02020603050405020304" pitchFamily="18" charset="0"/>
              </a:rPr>
              <a:t>Capital:</a:t>
            </a:r>
            <a:r>
              <a:rPr lang="en-US" sz="2800" dirty="0">
                <a:cs typeface="Times New Roman" panose="02020603050405020304" pitchFamily="18" charset="0"/>
              </a:rPr>
              <a:t> Amount invested by the owner in the firm is known as capital. It may be brought in the form of cash or assets by the owner.</a:t>
            </a:r>
          </a:p>
          <a:p>
            <a:pPr algn="just" fontAlgn="auto">
              <a:spcAft>
                <a:spcPts val="0"/>
              </a:spcAft>
              <a:defRPr/>
            </a:pPr>
            <a:r>
              <a:rPr lang="en-US" sz="2800" b="1" dirty="0">
                <a:cs typeface="Times New Roman" panose="02020603050405020304" pitchFamily="18" charset="0"/>
              </a:rPr>
              <a:t>Drawings:</a:t>
            </a:r>
            <a:r>
              <a:rPr lang="en-US" sz="2800" dirty="0">
                <a:cs typeface="Times New Roman" panose="02020603050405020304" pitchFamily="18" charset="0"/>
              </a:rPr>
              <a:t> It is the money and/ or goods withdrawn by the owner from the business for personal use.</a:t>
            </a:r>
          </a:p>
          <a:p>
            <a:pPr fontAlgn="auto">
              <a:spcAft>
                <a:spcPts val="0"/>
              </a:spcAft>
              <a:defRPr/>
            </a:pPr>
            <a:endParaRPr lang="en-US" dirty="0"/>
          </a:p>
          <a:p>
            <a:pPr fontAlgn="auto">
              <a:spcAft>
                <a:spcPts val="0"/>
              </a:spcAft>
              <a:buNone/>
              <a:defRPr/>
            </a:pPr>
            <a:endParaRPr lang="en-US" dirty="0"/>
          </a:p>
        </p:txBody>
      </p:sp>
      <p:sp>
        <p:nvSpPr>
          <p:cNvPr id="6" name="Slide Number Placeholder 5"/>
          <p:cNvSpPr>
            <a:spLocks noGrp="1"/>
          </p:cNvSpPr>
          <p:nvPr>
            <p:ph type="sldNum" sz="quarter" idx="12"/>
          </p:nvPr>
        </p:nvSpPr>
        <p:spPr/>
        <p:txBody>
          <a:bodyPr/>
          <a:lstStyle/>
          <a:p>
            <a:pPr>
              <a:defRPr/>
            </a:pPr>
            <a:fld id="{0C262460-4C5D-4071-BEB1-67B9BE92F7E1}" type="slidenum">
              <a:rPr lang="en-US"/>
              <a:pPr>
                <a:defRPr/>
              </a:pPr>
              <a:t>46</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411600" y="2919960"/>
              <a:ext cx="1893240" cy="446760"/>
            </p14:xfrm>
          </p:contentPart>
        </mc:Choice>
        <mc:Fallback xmlns="">
          <p:pic>
            <p:nvPicPr>
              <p:cNvPr id="2" name="Ink 1"/>
              <p:cNvPicPr/>
              <p:nvPr/>
            </p:nvPicPr>
            <p:blipFill>
              <a:blip r:embed="rId3"/>
              <a:stretch>
                <a:fillRect/>
              </a:stretch>
            </p:blipFill>
            <p:spPr>
              <a:xfrm>
                <a:off x="6402240" y="2910600"/>
                <a:ext cx="1911960" cy="46548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06040" y="274638"/>
            <a:ext cx="7360920" cy="1143000"/>
          </a:xfrm>
        </p:spPr>
        <p:txBody>
          <a:bodyPr/>
          <a:lstStyle/>
          <a:p>
            <a:pPr algn="ctr"/>
            <a:r>
              <a:rPr lang="en-US" sz="3200" b="1" dirty="0">
                <a:cs typeface="Times New Roman" pitchFamily="18" charset="0"/>
              </a:rPr>
              <a:t>Basic accounting terminologies</a:t>
            </a:r>
            <a:endParaRPr lang="en-US" sz="3200" dirty="0">
              <a:cs typeface="Times New Roman" pitchFamily="18" charset="0"/>
            </a:endParaRPr>
          </a:p>
        </p:txBody>
      </p:sp>
      <p:sp>
        <p:nvSpPr>
          <p:cNvPr id="3" name="Content Placeholder 2"/>
          <p:cNvSpPr>
            <a:spLocks noGrp="1"/>
          </p:cNvSpPr>
          <p:nvPr>
            <p:ph idx="1"/>
          </p:nvPr>
        </p:nvSpPr>
        <p:spPr>
          <a:xfrm>
            <a:off x="1913467" y="1447800"/>
            <a:ext cx="9379373" cy="4404360"/>
          </a:xfrm>
        </p:spPr>
        <p:txBody>
          <a:bodyPr rtlCol="0">
            <a:normAutofit fontScale="92500"/>
          </a:bodyPr>
          <a:lstStyle/>
          <a:p>
            <a:pPr algn="just" fontAlgn="auto">
              <a:spcAft>
                <a:spcPts val="0"/>
              </a:spcAft>
              <a:defRPr/>
            </a:pPr>
            <a:r>
              <a:rPr lang="en-US" sz="2800" b="1" dirty="0">
                <a:cs typeface="Times New Roman" panose="02020603050405020304" pitchFamily="18" charset="0"/>
              </a:rPr>
              <a:t>Goods:</a:t>
            </a:r>
            <a:r>
              <a:rPr lang="en-US" sz="2800" dirty="0">
                <a:cs typeface="Times New Roman" panose="02020603050405020304" pitchFamily="18" charset="0"/>
              </a:rPr>
              <a:t> The products in which the business deal in. The items that are purchased for the purpose of resale not for use in the business are called goods.</a:t>
            </a:r>
          </a:p>
          <a:p>
            <a:pPr algn="just" fontAlgn="auto">
              <a:spcAft>
                <a:spcPts val="0"/>
              </a:spcAft>
              <a:defRPr/>
            </a:pPr>
            <a:r>
              <a:rPr lang="en-US" sz="2800" b="1" dirty="0">
                <a:cs typeface="Times New Roman" panose="02020603050405020304" pitchFamily="18" charset="0"/>
              </a:rPr>
              <a:t>Purchases:</a:t>
            </a:r>
            <a:r>
              <a:rPr lang="en-US" sz="2800" dirty="0">
                <a:cs typeface="Times New Roman" panose="02020603050405020304" pitchFamily="18" charset="0"/>
              </a:rPr>
              <a:t> The term Purchases is used only for the goods procured by a business for resale. In case of trading concerns it is purchase of final goods and in manufacturing concern this is purchase of raw materials. Purchases may be cash purchases or credit purchases.</a:t>
            </a:r>
          </a:p>
          <a:p>
            <a:pPr algn="just" fontAlgn="auto">
              <a:spcAft>
                <a:spcPts val="0"/>
              </a:spcAft>
              <a:defRPr/>
            </a:pPr>
            <a:r>
              <a:rPr lang="en-US" sz="2800" b="1" dirty="0">
                <a:cs typeface="Times New Roman" panose="02020603050405020304" pitchFamily="18" charset="0"/>
              </a:rPr>
              <a:t>Sales:</a:t>
            </a:r>
            <a:r>
              <a:rPr lang="en-US" sz="2800" dirty="0">
                <a:cs typeface="Times New Roman" panose="02020603050405020304" pitchFamily="18" charset="0"/>
              </a:rPr>
              <a:t> Sales are total revenues from goods sold or services provided to customers. Sales may be cash sales or credit sales.</a:t>
            </a:r>
          </a:p>
          <a:p>
            <a:pPr algn="just" fontAlgn="auto">
              <a:spcAft>
                <a:spcPts val="0"/>
              </a:spcAft>
              <a:defRPr/>
            </a:pPr>
            <a:endParaRPr lang="en-US" sz="2800" dirty="0">
              <a:cs typeface="Times New Roman" panose="02020603050405020304" pitchFamily="18" charset="0"/>
            </a:endParaRPr>
          </a:p>
          <a:p>
            <a:pPr fontAlgn="auto">
              <a:spcAft>
                <a:spcPts val="0"/>
              </a:spcAft>
              <a:defRPr/>
            </a:pPr>
            <a:endParaRPr lang="en-US" dirty="0"/>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C262460-4C5D-4071-BEB1-67B9BE92F7E1}"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882987" y="213678"/>
            <a:ext cx="9999133" cy="1143000"/>
          </a:xfrm>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645920" y="1454151"/>
            <a:ext cx="9387840" cy="3742690"/>
          </a:xfrm>
        </p:spPr>
        <p:txBody>
          <a:bodyPr rtlCol="0">
            <a:normAutofit fontScale="40000" lnSpcReduction="20000"/>
          </a:bodyPr>
          <a:lstStyle/>
          <a:p>
            <a:pPr fontAlgn="auto">
              <a:spcAft>
                <a:spcPts val="0"/>
              </a:spcAft>
              <a:defRPr/>
            </a:pPr>
            <a:endParaRPr lang="en-US" b="1" dirty="0"/>
          </a:p>
          <a:p>
            <a:pPr algn="just" fontAlgn="auto">
              <a:spcAft>
                <a:spcPts val="0"/>
              </a:spcAft>
              <a:defRPr/>
            </a:pPr>
            <a:r>
              <a:rPr lang="en-US" sz="7000" b="1" dirty="0">
                <a:cs typeface="Times New Roman" panose="02020603050405020304" pitchFamily="18" charset="0"/>
              </a:rPr>
              <a:t>Stock in trade: </a:t>
            </a:r>
            <a:r>
              <a:rPr lang="en-US" sz="7000" dirty="0">
                <a:cs typeface="Times New Roman" panose="02020603050405020304" pitchFamily="18" charset="0"/>
              </a:rPr>
              <a:t>Goods which are kept in business for sale and it is valued at cost price or market price whichever is less.</a:t>
            </a:r>
          </a:p>
          <a:p>
            <a:pPr algn="just" fontAlgn="auto">
              <a:spcAft>
                <a:spcPts val="0"/>
              </a:spcAft>
              <a:defRPr/>
            </a:pPr>
            <a:r>
              <a:rPr lang="en-US" sz="7000" b="1" dirty="0">
                <a:cs typeface="Times New Roman" panose="02020603050405020304" pitchFamily="18" charset="0"/>
              </a:rPr>
              <a:t>Closing Stock:</a:t>
            </a:r>
            <a:r>
              <a:rPr lang="en-US" sz="7000" dirty="0">
                <a:cs typeface="Times New Roman" panose="02020603050405020304" pitchFamily="18" charset="0"/>
              </a:rPr>
              <a:t> It is the value of the goods lying unsold at the end of accounting year. Closing stock of one year becomes the opening stock of next year.</a:t>
            </a:r>
          </a:p>
          <a:p>
            <a:pPr algn="just" fontAlgn="auto">
              <a:spcAft>
                <a:spcPts val="0"/>
              </a:spcAft>
              <a:defRPr/>
            </a:pPr>
            <a:r>
              <a:rPr lang="en-US" sz="7000" b="1" dirty="0">
                <a:cs typeface="Times New Roman" panose="02020603050405020304" pitchFamily="18" charset="0"/>
              </a:rPr>
              <a:t>Cost of goods sold:</a:t>
            </a:r>
            <a:r>
              <a:rPr lang="en-US" sz="7000" dirty="0">
                <a:cs typeface="Times New Roman" panose="02020603050405020304" pitchFamily="18" charset="0"/>
              </a:rPr>
              <a:t> The direct expenses related to producing the goods sold by a business. [COGS = Sales-Gross profit (or) Opening stock+ purchases-closing stock)</a:t>
            </a:r>
            <a:endParaRPr lang="en-US" sz="7000" b="1" dirty="0">
              <a:cs typeface="Times New Roman" panose="02020603050405020304" pitchFamily="18" charset="0"/>
            </a:endParaRPr>
          </a:p>
          <a:p>
            <a:pPr fontAlgn="auto">
              <a:spcAft>
                <a:spcPts val="0"/>
              </a:spcAft>
              <a:defRPr/>
            </a:pPr>
            <a:endParaRPr lang="en-US" sz="7000" dirty="0"/>
          </a:p>
        </p:txBody>
      </p:sp>
      <p:sp>
        <p:nvSpPr>
          <p:cNvPr id="6" name="Slide Number Placeholder 5"/>
          <p:cNvSpPr>
            <a:spLocks noGrp="1"/>
          </p:cNvSpPr>
          <p:nvPr>
            <p:ph type="sldNum" sz="quarter" idx="12"/>
          </p:nvPr>
        </p:nvSpPr>
        <p:spPr/>
        <p:txBody>
          <a:bodyPr/>
          <a:lstStyle/>
          <a:p>
            <a:pPr>
              <a:defRPr/>
            </a:pPr>
            <a:fld id="{0F0A7CDD-EF10-41E5-AB6D-1405C917421F}" type="slidenum">
              <a:rPr lang="en-US"/>
              <a:pPr>
                <a:defRPr/>
              </a:pPr>
              <a:t>48</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125920" y="3259440"/>
              <a:ext cx="3429360" cy="741240"/>
            </p14:xfrm>
          </p:contentPart>
        </mc:Choice>
        <mc:Fallback xmlns="">
          <p:pic>
            <p:nvPicPr>
              <p:cNvPr id="2" name="Ink 1"/>
              <p:cNvPicPr/>
              <p:nvPr/>
            </p:nvPicPr>
            <p:blipFill>
              <a:blip r:embed="rId3"/>
              <a:stretch>
                <a:fillRect/>
              </a:stretch>
            </p:blipFill>
            <p:spPr>
              <a:xfrm>
                <a:off x="8116560" y="3250080"/>
                <a:ext cx="3448080" cy="75996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a:r>
              <a:rPr lang="en-US" sz="3200" b="1" dirty="0">
                <a:cs typeface="Times New Roman" pitchFamily="18" charset="0"/>
              </a:rPr>
              <a:t>Basic accounting terminologies</a:t>
            </a:r>
            <a:endParaRPr lang="en-US" sz="3200" dirty="0"/>
          </a:p>
        </p:txBody>
      </p:sp>
      <p:sp>
        <p:nvSpPr>
          <p:cNvPr id="3" name="Content Placeholder 2"/>
          <p:cNvSpPr>
            <a:spLocks noGrp="1"/>
          </p:cNvSpPr>
          <p:nvPr>
            <p:ph idx="1"/>
          </p:nvPr>
        </p:nvSpPr>
        <p:spPr>
          <a:xfrm>
            <a:off x="1913467" y="1447800"/>
            <a:ext cx="9120293" cy="3977640"/>
          </a:xfrm>
        </p:spPr>
        <p:txBody>
          <a:bodyPr rtlCol="0">
            <a:normAutofit/>
          </a:bodyPr>
          <a:lstStyle/>
          <a:p>
            <a:pPr algn="just" fontAlgn="auto">
              <a:spcAft>
                <a:spcPts val="0"/>
              </a:spcAft>
              <a:defRPr/>
            </a:pPr>
            <a:r>
              <a:rPr lang="en-US" sz="2800" b="1" dirty="0">
                <a:cs typeface="Times New Roman" panose="02020603050405020304" pitchFamily="18" charset="0"/>
              </a:rPr>
              <a:t>Credit:</a:t>
            </a:r>
            <a:r>
              <a:rPr lang="en-US" sz="2800" dirty="0">
                <a:cs typeface="Times New Roman" panose="02020603050405020304" pitchFamily="18" charset="0"/>
              </a:rPr>
              <a:t> An accounting entry that may either decrease assets or increase liabilities and equity on the company's balance sheet, depending on the transaction. When using the double-entry accounting method there will be two recorded entries for every transaction: A credit and a debit.</a:t>
            </a:r>
          </a:p>
          <a:p>
            <a:pPr algn="just" fontAlgn="auto">
              <a:spcAft>
                <a:spcPts val="0"/>
              </a:spcAft>
              <a:defRPr/>
            </a:pPr>
            <a:r>
              <a:rPr lang="en-US" sz="2800" b="1" dirty="0">
                <a:cs typeface="Times New Roman" panose="02020603050405020304" pitchFamily="18" charset="0"/>
              </a:rPr>
              <a:t> Debit:</a:t>
            </a:r>
            <a:r>
              <a:rPr lang="en-US" sz="2800" dirty="0">
                <a:cs typeface="Times New Roman" panose="02020603050405020304" pitchFamily="18" charset="0"/>
              </a:rPr>
              <a:t> An accounting entry where there is either an increase in assets or a decrease in liabilities on a company's balance sheet.</a:t>
            </a:r>
          </a:p>
          <a:p>
            <a:pPr fontAlgn="auto">
              <a:spcAft>
                <a:spcPts val="0"/>
              </a:spcAft>
              <a:buNone/>
              <a:defRPr/>
            </a:pPr>
            <a:endParaRPr lang="en-US" dirty="0"/>
          </a:p>
        </p:txBody>
      </p:sp>
      <p:sp>
        <p:nvSpPr>
          <p:cNvPr id="6" name="Slide Number Placeholder 5"/>
          <p:cNvSpPr>
            <a:spLocks noGrp="1"/>
          </p:cNvSpPr>
          <p:nvPr>
            <p:ph type="sldNum" sz="quarter" idx="12"/>
          </p:nvPr>
        </p:nvSpPr>
        <p:spPr/>
        <p:txBody>
          <a:bodyPr/>
          <a:lstStyle/>
          <a:p>
            <a:pPr>
              <a:defRPr/>
            </a:pPr>
            <a:fld id="{694937FA-CD4A-49B4-A9E0-430B852A1A44}" type="slidenum">
              <a:rPr lang="en-US"/>
              <a:pPr>
                <a:defRPr/>
              </a:pPr>
              <a:t>49</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134080" y="1893240"/>
              <a:ext cx="9903600" cy="3474000"/>
            </p14:xfrm>
          </p:contentPart>
        </mc:Choice>
        <mc:Fallback xmlns="">
          <p:pic>
            <p:nvPicPr>
              <p:cNvPr id="2" name="Ink 1"/>
              <p:cNvPicPr/>
              <p:nvPr/>
            </p:nvPicPr>
            <p:blipFill>
              <a:blip r:embed="rId3"/>
              <a:stretch>
                <a:fillRect/>
              </a:stretch>
            </p:blipFill>
            <p:spPr>
              <a:xfrm>
                <a:off x="2124720" y="1883880"/>
                <a:ext cx="9922320" cy="3492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E3A3752-E482-9376-33C4-2F70AC93D62A}"/>
                  </a:ext>
                </a:extLst>
              </p14:cNvPr>
              <p14:cNvContentPartPr/>
              <p14:nvPr/>
            </p14:nvContentPartPr>
            <p14:xfrm>
              <a:off x="1285920" y="1169640"/>
              <a:ext cx="6358320" cy="5545800"/>
            </p14:xfrm>
          </p:contentPart>
        </mc:Choice>
        <mc:Fallback>
          <p:pic>
            <p:nvPicPr>
              <p:cNvPr id="4" name="Ink 3">
                <a:extLst>
                  <a:ext uri="{FF2B5EF4-FFF2-40B4-BE49-F238E27FC236}">
                    <a16:creationId xmlns:a16="http://schemas.microsoft.com/office/drawing/2014/main" id="{FE3A3752-E482-9376-33C4-2F70AC93D62A}"/>
                  </a:ext>
                </a:extLst>
              </p:cNvPr>
              <p:cNvPicPr/>
              <p:nvPr/>
            </p:nvPicPr>
            <p:blipFill>
              <a:blip r:embed="rId5"/>
              <a:stretch>
                <a:fillRect/>
              </a:stretch>
            </p:blipFill>
            <p:spPr>
              <a:xfrm>
                <a:off x="1276560" y="1160280"/>
                <a:ext cx="6377040" cy="55645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3F72-AF9B-4FA6-BAC1-29458C0A384C}"/>
              </a:ext>
            </a:extLst>
          </p:cNvPr>
          <p:cNvSpPr>
            <a:spLocks noGrp="1"/>
          </p:cNvSpPr>
          <p:nvPr>
            <p:ph type="title"/>
          </p:nvPr>
        </p:nvSpPr>
        <p:spPr>
          <a:xfrm>
            <a:off x="4167051" y="744582"/>
            <a:ext cx="3722916" cy="673055"/>
          </a:xfrm>
        </p:spPr>
        <p:txBody>
          <a:bodyPr>
            <a:noAutofit/>
          </a:bodyPr>
          <a:lstStyle/>
          <a:p>
            <a:pPr algn="ctr"/>
            <a:br>
              <a:rPr lang="en-US" sz="4000" b="1" dirty="0">
                <a:latin typeface="Algerian" panose="04020705040A02060702" pitchFamily="82" charset="0"/>
                <a:cs typeface="Times New Roman" panose="02020603050405020304" pitchFamily="18" charset="0"/>
              </a:rPr>
            </a:br>
            <a:r>
              <a:rPr lang="en-US" sz="4000" b="1" dirty="0">
                <a:latin typeface="Algerian" panose="04020705040A02060702" pitchFamily="82" charset="0"/>
                <a:cs typeface="Times New Roman" panose="02020603050405020304" pitchFamily="18" charset="0"/>
              </a:rPr>
              <a:t>Profession </a:t>
            </a:r>
            <a:br>
              <a:rPr lang="en-US" sz="4000" dirty="0">
                <a:latin typeface="Algerian" panose="04020705040A02060702" pitchFamily="82" charset="0"/>
                <a:cs typeface="Times New Roman" panose="02020603050405020304" pitchFamily="18" charset="0"/>
              </a:rPr>
            </a:br>
            <a:endParaRPr lang="en-US" sz="40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A1F16E-B206-4D39-A891-4083C407FC7D}"/>
              </a:ext>
            </a:extLst>
          </p:cNvPr>
          <p:cNvSpPr>
            <a:spLocks noGrp="1"/>
          </p:cNvSpPr>
          <p:nvPr>
            <p:ph idx="1"/>
          </p:nvPr>
        </p:nvSpPr>
        <p:spPr>
          <a:xfrm>
            <a:off x="1733005" y="2547257"/>
            <a:ext cx="9752028" cy="3148148"/>
          </a:xfrm>
        </p:spPr>
        <p:txBody>
          <a:bodyPr/>
          <a:lstStyle/>
          <a:p>
            <a:pPr marL="0" indent="0" algn="just">
              <a:buNone/>
            </a:pPr>
            <a:r>
              <a:rPr lang="en-US" sz="2400" dirty="0">
                <a:cs typeface="Times New Roman" panose="02020603050405020304" pitchFamily="18" charset="0"/>
              </a:rPr>
              <a:t>A person is called as professional if he has acquired professional knowledge i.e., the expertise or know-how he has obtained due to his continuous and repeated practice. The relationship between these two persons is that of professional man and a client. If a person independently practices, he is called as professional man and if he is employed in any organization for a fixed remuneration, he is called as an employee. </a:t>
            </a:r>
          </a:p>
          <a:p>
            <a:endParaRPr lang="en-US" dirty="0"/>
          </a:p>
        </p:txBody>
      </p:sp>
      <p:sp>
        <p:nvSpPr>
          <p:cNvPr id="6" name="Slide Number Placeholder 5">
            <a:extLst>
              <a:ext uri="{FF2B5EF4-FFF2-40B4-BE49-F238E27FC236}">
                <a16:creationId xmlns:a16="http://schemas.microsoft.com/office/drawing/2014/main" id="{907469F9-FA58-4BE0-B436-90838978C4ED}"/>
              </a:ext>
            </a:extLst>
          </p:cNvPr>
          <p:cNvSpPr>
            <a:spLocks noGrp="1"/>
          </p:cNvSpPr>
          <p:nvPr>
            <p:ph type="sldNum" sz="quarter" idx="12"/>
          </p:nvPr>
        </p:nvSpPr>
        <p:spPr/>
        <p:txBody>
          <a:bodyPr/>
          <a:lstStyle/>
          <a:p>
            <a:fld id="{D995F501-248A-4D20-ABA7-B83126F86420}" type="slidenum">
              <a:rPr lang="en-US" smtClean="0"/>
              <a:pPr/>
              <a:t>5</a:t>
            </a:fld>
            <a:endParaRPr lang="en-US"/>
          </a:p>
        </p:txBody>
      </p:sp>
      <p:pic>
        <p:nvPicPr>
          <p:cNvPr id="4" name="Picture 3"/>
          <p:cNvPicPr>
            <a:picLocks noChangeAspect="1"/>
          </p:cNvPicPr>
          <p:nvPr/>
        </p:nvPicPr>
        <p:blipFill>
          <a:blip r:embed="rId2"/>
          <a:stretch>
            <a:fillRect/>
          </a:stretch>
        </p:blipFill>
        <p:spPr>
          <a:xfrm>
            <a:off x="1371600" y="26125"/>
            <a:ext cx="2925399" cy="2129245"/>
          </a:xfrm>
          <a:prstGeom prst="rect">
            <a:avLst/>
          </a:prstGeom>
        </p:spPr>
      </p:pic>
    </p:spTree>
    <p:extLst>
      <p:ext uri="{BB962C8B-B14F-4D97-AF65-F5344CB8AC3E}">
        <p14:creationId xmlns:p14="http://schemas.microsoft.com/office/powerpoint/2010/main" val="1596764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a:r>
              <a:rPr lang="en-US" sz="3200" b="1" dirty="0">
                <a:cs typeface="Times New Roman" pitchFamily="18" charset="0"/>
              </a:rPr>
              <a:t>Basic accounting terminologies</a:t>
            </a:r>
            <a:endParaRPr lang="en-US" sz="3200" dirty="0"/>
          </a:p>
        </p:txBody>
      </p:sp>
      <p:sp>
        <p:nvSpPr>
          <p:cNvPr id="3" name="Content Placeholder 2"/>
          <p:cNvSpPr>
            <a:spLocks noGrp="1"/>
          </p:cNvSpPr>
          <p:nvPr>
            <p:ph idx="1"/>
          </p:nvPr>
        </p:nvSpPr>
        <p:spPr/>
        <p:txBody>
          <a:bodyPr rtlCol="0">
            <a:normAutofit/>
          </a:bodyPr>
          <a:lstStyle/>
          <a:p>
            <a:pPr algn="just" fontAlgn="auto">
              <a:spcAft>
                <a:spcPts val="0"/>
              </a:spcAft>
              <a:defRPr/>
            </a:pPr>
            <a:r>
              <a:rPr lang="en-US" sz="2800" b="1" dirty="0">
                <a:cs typeface="Times New Roman" panose="02020603050405020304" pitchFamily="18" charset="0"/>
              </a:rPr>
              <a:t>Journal: </a:t>
            </a:r>
            <a:r>
              <a:rPr lang="en-US" sz="2800" dirty="0">
                <a:cs typeface="Times New Roman" panose="02020603050405020304" pitchFamily="18" charset="0"/>
              </a:rPr>
              <a:t>It is a book of prime entry where business transactions are entered in a chronological order i.e., their order of appearance.  </a:t>
            </a:r>
          </a:p>
          <a:p>
            <a:pPr algn="just" fontAlgn="auto">
              <a:spcAft>
                <a:spcPts val="0"/>
              </a:spcAft>
              <a:defRPr/>
            </a:pPr>
            <a:r>
              <a:rPr lang="en-US" sz="2800" b="1" dirty="0">
                <a:cs typeface="Times New Roman" panose="02020603050405020304" pitchFamily="18" charset="0"/>
              </a:rPr>
              <a:t>Posting: </a:t>
            </a:r>
            <a:r>
              <a:rPr lang="en-US" sz="2800" dirty="0">
                <a:cs typeface="Times New Roman" panose="02020603050405020304" pitchFamily="18" charset="0"/>
              </a:rPr>
              <a:t>It is the transfer of entries from journal to ledger.</a:t>
            </a:r>
          </a:p>
          <a:p>
            <a:pPr algn="just" fontAlgn="auto">
              <a:spcAft>
                <a:spcPts val="0"/>
              </a:spcAft>
              <a:defRPr/>
            </a:pPr>
            <a:r>
              <a:rPr lang="en-US" sz="2800" b="1" dirty="0">
                <a:cs typeface="Times New Roman" panose="02020603050405020304" pitchFamily="18" charset="0"/>
              </a:rPr>
              <a:t>Ledger: </a:t>
            </a:r>
            <a:r>
              <a:rPr lang="en-US" sz="2800" dirty="0">
                <a:cs typeface="Times New Roman" panose="02020603050405020304" pitchFamily="18" charset="0"/>
              </a:rPr>
              <a:t>It is a book where the accounts are organized by their nature.</a:t>
            </a:r>
          </a:p>
          <a:p>
            <a:pPr algn="just" fontAlgn="auto">
              <a:spcAft>
                <a:spcPts val="0"/>
              </a:spcAft>
              <a:defRPr/>
            </a:pPr>
            <a:r>
              <a:rPr lang="en-US" sz="2800" b="1" dirty="0">
                <a:cs typeface="Times New Roman" panose="02020603050405020304" pitchFamily="18" charset="0"/>
              </a:rPr>
              <a:t>Subsidiary books: </a:t>
            </a:r>
            <a:r>
              <a:rPr lang="en-US" sz="2800" dirty="0">
                <a:cs typeface="Times New Roman" panose="02020603050405020304" pitchFamily="18" charset="0"/>
              </a:rPr>
              <a:t>The journal is subdivided into various subsidiary journals for recording transactions of similar nature in a chronological order.</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694937FA-CD4A-49B4-A9E0-430B852A1A44}" type="slidenum">
              <a:rPr lang="en-US"/>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84120" y="274638"/>
            <a:ext cx="7178040" cy="1143000"/>
          </a:xfrm>
        </p:spPr>
        <p:txBody>
          <a:bodyPr/>
          <a:lstStyle/>
          <a:p>
            <a:pPr algn="ctr"/>
            <a:r>
              <a:rPr lang="en-US" sz="3200" b="1" dirty="0">
                <a:cs typeface="Times New Roman" pitchFamily="18" charset="0"/>
              </a:rPr>
              <a:t>Basic accounting terminologies</a:t>
            </a:r>
            <a:endParaRPr lang="en-US" sz="3200" dirty="0"/>
          </a:p>
        </p:txBody>
      </p:sp>
      <p:sp>
        <p:nvSpPr>
          <p:cNvPr id="3" name="Content Placeholder 2"/>
          <p:cNvSpPr>
            <a:spLocks noGrp="1"/>
          </p:cNvSpPr>
          <p:nvPr>
            <p:ph idx="1"/>
          </p:nvPr>
        </p:nvSpPr>
        <p:spPr>
          <a:xfrm>
            <a:off x="1913467" y="1447800"/>
            <a:ext cx="8693573" cy="3962400"/>
          </a:xfrm>
        </p:spPr>
        <p:txBody>
          <a:bodyPr rtlCol="0">
            <a:normAutofit lnSpcReduction="10000"/>
          </a:bodyPr>
          <a:lstStyle/>
          <a:p>
            <a:pPr algn="just" fontAlgn="auto">
              <a:spcAft>
                <a:spcPts val="0"/>
              </a:spcAft>
              <a:defRPr/>
            </a:pPr>
            <a:r>
              <a:rPr lang="en-US" sz="2800" b="1" dirty="0">
                <a:cs typeface="Times New Roman" panose="02020603050405020304" pitchFamily="18" charset="0"/>
              </a:rPr>
              <a:t>Assets:</a:t>
            </a:r>
            <a:r>
              <a:rPr lang="en-US" sz="2800" dirty="0">
                <a:cs typeface="Times New Roman" panose="02020603050405020304" pitchFamily="18" charset="0"/>
              </a:rPr>
              <a:t> Assets are economic resources of an enterprise useful in its operations. Assets can be broadly classified into two types :</a:t>
            </a:r>
          </a:p>
          <a:p>
            <a:pPr lvl="1" algn="just" fontAlgn="auto">
              <a:spcAft>
                <a:spcPts val="0"/>
              </a:spcAft>
              <a:defRPr/>
            </a:pPr>
            <a:r>
              <a:rPr lang="en-US" b="1" dirty="0">
                <a:cs typeface="Times New Roman" panose="02020603050405020304" pitchFamily="18" charset="0"/>
              </a:rPr>
              <a:t>Fixed Assets</a:t>
            </a:r>
            <a:r>
              <a:rPr lang="en-US" dirty="0">
                <a:cs typeface="Times New Roman" panose="02020603050405020304" pitchFamily="18" charset="0"/>
              </a:rPr>
              <a:t> are assets used for normal operations and held on a long-term basis, such as land, buildings, machinery, plant, furniture and fixtures etc.</a:t>
            </a:r>
          </a:p>
          <a:p>
            <a:pPr lvl="1" algn="just" fontAlgn="auto">
              <a:spcAft>
                <a:spcPts val="0"/>
              </a:spcAft>
              <a:defRPr/>
            </a:pPr>
            <a:r>
              <a:rPr lang="en-US" b="1" dirty="0">
                <a:cs typeface="Times New Roman" panose="02020603050405020304" pitchFamily="18" charset="0"/>
              </a:rPr>
              <a:t>Current Assets</a:t>
            </a:r>
            <a:r>
              <a:rPr lang="en-US" dirty="0">
                <a:cs typeface="Times New Roman" panose="02020603050405020304" pitchFamily="18" charset="0"/>
              </a:rPr>
              <a:t> are assets held for a short-term and converted into cash within one year such as debtors, stock etc.</a:t>
            </a:r>
          </a:p>
        </p:txBody>
      </p:sp>
      <p:sp>
        <p:nvSpPr>
          <p:cNvPr id="6" name="Slide Number Placeholder 5"/>
          <p:cNvSpPr>
            <a:spLocks noGrp="1"/>
          </p:cNvSpPr>
          <p:nvPr>
            <p:ph type="sldNum" sz="quarter" idx="12"/>
          </p:nvPr>
        </p:nvSpPr>
        <p:spPr/>
        <p:txBody>
          <a:bodyPr/>
          <a:lstStyle/>
          <a:p>
            <a:pPr>
              <a:defRPr/>
            </a:pPr>
            <a:fld id="{1362CC0D-A93E-480C-8BD1-797867BD74BA}" type="slidenum">
              <a:rPr lang="en-US"/>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US" sz="3200" b="1" dirty="0">
                <a:cs typeface="Times New Roman" pitchFamily="18" charset="0"/>
              </a:rPr>
              <a:t>Basic accounting terminologies</a:t>
            </a:r>
            <a:endParaRPr lang="en-US" sz="3200" dirty="0"/>
          </a:p>
        </p:txBody>
      </p:sp>
      <p:sp>
        <p:nvSpPr>
          <p:cNvPr id="3" name="Content Placeholder 2"/>
          <p:cNvSpPr>
            <a:spLocks noGrp="1"/>
          </p:cNvSpPr>
          <p:nvPr>
            <p:ph idx="1"/>
          </p:nvPr>
        </p:nvSpPr>
        <p:spPr>
          <a:xfrm>
            <a:off x="1913467" y="1447800"/>
            <a:ext cx="8205893" cy="4191000"/>
          </a:xfrm>
        </p:spPr>
        <p:txBody>
          <a:bodyPr rtlCol="0">
            <a:normAutofit/>
          </a:bodyPr>
          <a:lstStyle/>
          <a:p>
            <a:pPr algn="just" fontAlgn="auto">
              <a:spcAft>
                <a:spcPts val="0"/>
              </a:spcAft>
              <a:defRPr/>
            </a:pPr>
            <a:r>
              <a:rPr lang="en-US" sz="2800" b="1" dirty="0">
                <a:cs typeface="Times New Roman" panose="02020603050405020304" pitchFamily="18" charset="0"/>
              </a:rPr>
              <a:t>Liabilities:</a:t>
            </a:r>
            <a:r>
              <a:rPr lang="en-US" sz="2800" dirty="0">
                <a:cs typeface="Times New Roman" panose="02020603050405020304" pitchFamily="18" charset="0"/>
              </a:rPr>
              <a:t> Liabilities are obligations or debts that an enterprise has to pay at some time in the future. Liabilities can be classified as :</a:t>
            </a:r>
          </a:p>
          <a:p>
            <a:pPr lvl="1" algn="just" fontAlgn="auto">
              <a:spcAft>
                <a:spcPts val="0"/>
              </a:spcAft>
              <a:defRPr/>
            </a:pPr>
            <a:r>
              <a:rPr lang="en-US" b="1" dirty="0">
                <a:cs typeface="Times New Roman" panose="02020603050405020304" pitchFamily="18" charset="0"/>
              </a:rPr>
              <a:t>Long-term liabilities</a:t>
            </a:r>
            <a:r>
              <a:rPr lang="en-US" dirty="0">
                <a:cs typeface="Times New Roman" panose="02020603050405020304" pitchFamily="18" charset="0"/>
              </a:rPr>
              <a:t> are those that are usually payable after a period of one year e.g. a long term loan from a financial institution.</a:t>
            </a:r>
          </a:p>
          <a:p>
            <a:pPr lvl="1" algn="just" fontAlgn="auto">
              <a:spcAft>
                <a:spcPts val="0"/>
              </a:spcAft>
              <a:defRPr/>
            </a:pPr>
            <a:r>
              <a:rPr lang="en-US" b="1" dirty="0">
                <a:cs typeface="Times New Roman" panose="02020603050405020304" pitchFamily="18" charset="0"/>
              </a:rPr>
              <a:t>Short-term liabilities</a:t>
            </a:r>
            <a:r>
              <a:rPr lang="en-US" dirty="0">
                <a:cs typeface="Times New Roman" panose="02020603050405020304" pitchFamily="18" charset="0"/>
              </a:rPr>
              <a:t> are obligations that are payable within a period of one year, for example, creditors, bills payable, bank overdraft etc.</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1362CC0D-A93E-480C-8BD1-797867BD74BA}"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dirty="0">
                <a:cs typeface="Times New Roman" pitchFamily="18" charset="0"/>
              </a:rPr>
              <a:t>Basic accounting terminologies</a:t>
            </a:r>
            <a:endParaRPr lang="en-US" sz="3200" dirty="0"/>
          </a:p>
        </p:txBody>
      </p:sp>
      <p:sp>
        <p:nvSpPr>
          <p:cNvPr id="3" name="Content Placeholder 2"/>
          <p:cNvSpPr>
            <a:spLocks noGrp="1"/>
          </p:cNvSpPr>
          <p:nvPr>
            <p:ph idx="1"/>
          </p:nvPr>
        </p:nvSpPr>
        <p:spPr>
          <a:xfrm>
            <a:off x="1913467" y="1447800"/>
            <a:ext cx="8678333" cy="3505200"/>
          </a:xfrm>
        </p:spPr>
        <p:txBody>
          <a:bodyPr rtlCol="0">
            <a:noAutofit/>
          </a:bodyPr>
          <a:lstStyle/>
          <a:p>
            <a:pPr algn="just" fontAlgn="auto">
              <a:spcAft>
                <a:spcPts val="0"/>
              </a:spcAft>
              <a:defRPr/>
            </a:pPr>
            <a:r>
              <a:rPr lang="en-US" sz="2800" b="1" dirty="0">
                <a:cs typeface="Times New Roman" panose="02020603050405020304" pitchFamily="18" charset="0"/>
              </a:rPr>
              <a:t>Revenues:</a:t>
            </a:r>
            <a:r>
              <a:rPr lang="en-US" sz="2800" dirty="0">
                <a:cs typeface="Times New Roman" panose="02020603050405020304" pitchFamily="18" charset="0"/>
              </a:rPr>
              <a:t> Revenue means the income from any source. It should be of regular nature. For example sales of goods/providing services to customer, commission, interest, dividends etc.</a:t>
            </a:r>
          </a:p>
          <a:p>
            <a:pPr algn="just" fontAlgn="auto">
              <a:spcAft>
                <a:spcPts val="0"/>
              </a:spcAft>
              <a:defRPr/>
            </a:pPr>
            <a:r>
              <a:rPr lang="en-US" sz="2800" b="1" dirty="0">
                <a:cs typeface="Times New Roman" panose="02020603050405020304" pitchFamily="18" charset="0"/>
              </a:rPr>
              <a:t>Expenses:</a:t>
            </a:r>
            <a:r>
              <a:rPr lang="en-US" sz="2800" dirty="0">
                <a:cs typeface="Times New Roman" panose="02020603050405020304" pitchFamily="18" charset="0"/>
              </a:rPr>
              <a:t> Costs incurred by a business for earning revenue are known as expenses. For example rent, wages, salaries, interest etc.</a:t>
            </a:r>
          </a:p>
        </p:txBody>
      </p:sp>
      <p:sp>
        <p:nvSpPr>
          <p:cNvPr id="6" name="Slide Number Placeholder 5"/>
          <p:cNvSpPr>
            <a:spLocks noGrp="1"/>
          </p:cNvSpPr>
          <p:nvPr>
            <p:ph type="sldNum" sz="quarter" idx="12"/>
          </p:nvPr>
        </p:nvSpPr>
        <p:spPr/>
        <p:txBody>
          <a:bodyPr/>
          <a:lstStyle/>
          <a:p>
            <a:pPr>
              <a:defRPr/>
            </a:pPr>
            <a:fld id="{A3A928BD-3881-497A-A257-B84A30E6F69E}"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dirty="0">
                <a:cs typeface="Times New Roman" pitchFamily="18" charset="0"/>
              </a:rPr>
              <a:t>Basic accounting terminologies</a:t>
            </a:r>
            <a:endParaRPr lang="en-US" sz="3200" dirty="0"/>
          </a:p>
        </p:txBody>
      </p:sp>
      <p:sp>
        <p:nvSpPr>
          <p:cNvPr id="3" name="Content Placeholder 2"/>
          <p:cNvSpPr>
            <a:spLocks noGrp="1"/>
          </p:cNvSpPr>
          <p:nvPr>
            <p:ph idx="1"/>
          </p:nvPr>
        </p:nvSpPr>
        <p:spPr/>
        <p:txBody>
          <a:bodyPr rtlCol="0">
            <a:noAutofit/>
          </a:bodyPr>
          <a:lstStyle/>
          <a:p>
            <a:pPr algn="just" fontAlgn="auto">
              <a:spcAft>
                <a:spcPts val="0"/>
              </a:spcAft>
              <a:defRPr/>
            </a:pPr>
            <a:r>
              <a:rPr lang="en-US" sz="2600" b="1" dirty="0">
                <a:cs typeface="Times New Roman" panose="02020603050405020304" pitchFamily="18" charset="0"/>
              </a:rPr>
              <a:t>Expenditure:</a:t>
            </a:r>
            <a:r>
              <a:rPr lang="en-US" sz="2600" dirty="0">
                <a:cs typeface="Times New Roman" panose="02020603050405020304" pitchFamily="18" charset="0"/>
              </a:rPr>
              <a:t> Spending money or incurring a liability for acquiring assets, goods or services is called expenditure. The expenditure is classified as</a:t>
            </a:r>
          </a:p>
          <a:p>
            <a:pPr lvl="1" algn="just" fontAlgn="auto">
              <a:spcAft>
                <a:spcPts val="0"/>
              </a:spcAft>
              <a:defRPr/>
            </a:pPr>
            <a:r>
              <a:rPr lang="en-US" sz="2600" b="1" dirty="0">
                <a:cs typeface="Times New Roman" panose="02020603050405020304" pitchFamily="18" charset="0"/>
              </a:rPr>
              <a:t>Revenue expenditure: </a:t>
            </a:r>
            <a:r>
              <a:rPr lang="en-US" sz="2600" dirty="0">
                <a:cs typeface="Times New Roman" panose="02020603050405020304" pitchFamily="18" charset="0"/>
              </a:rPr>
              <a:t>If the benefit of expenditure is received within a year it is called revenue expenditure e.g. rent, interest etc.</a:t>
            </a:r>
          </a:p>
          <a:p>
            <a:pPr lvl="1" algn="just" fontAlgn="auto">
              <a:spcAft>
                <a:spcPts val="0"/>
              </a:spcAft>
              <a:defRPr/>
            </a:pPr>
            <a:r>
              <a:rPr lang="en-US" sz="2600" b="1" dirty="0">
                <a:cs typeface="Times New Roman" panose="02020603050405020304" pitchFamily="18" charset="0"/>
              </a:rPr>
              <a:t>Capital expenditure: </a:t>
            </a:r>
            <a:r>
              <a:rPr lang="en-US" sz="2600" dirty="0">
                <a:cs typeface="Times New Roman" panose="02020603050405020304" pitchFamily="18" charset="0"/>
              </a:rPr>
              <a:t>If any expenditure lasts for more than a year, it is treated capital expenditure such as purchase of machinery, furniture etc.</a:t>
            </a:r>
          </a:p>
          <a:p>
            <a:pPr lvl="1" algn="just" fontAlgn="auto">
              <a:spcAft>
                <a:spcPts val="0"/>
              </a:spcAft>
              <a:defRPr/>
            </a:pPr>
            <a:r>
              <a:rPr lang="en-US" sz="2600" b="1" dirty="0">
                <a:cs typeface="Times New Roman" panose="02020603050405020304" pitchFamily="18" charset="0"/>
              </a:rPr>
              <a:t>Deferred Revenue Expenditure: </a:t>
            </a:r>
            <a:r>
              <a:rPr lang="en-US" sz="2600" dirty="0">
                <a:cs typeface="Times New Roman" panose="02020603050405020304" pitchFamily="18" charset="0"/>
              </a:rPr>
              <a:t>It is an expenditure which is revenue in nature and incurred during current year, whereas its benefits are derived in future accounting periods. </a:t>
            </a:r>
          </a:p>
          <a:p>
            <a:pPr fontAlgn="auto">
              <a:spcAft>
                <a:spcPts val="0"/>
              </a:spcAft>
              <a:defRPr/>
            </a:pPr>
            <a:endParaRPr lang="en-US" sz="2800" dirty="0"/>
          </a:p>
        </p:txBody>
      </p:sp>
      <p:sp>
        <p:nvSpPr>
          <p:cNvPr id="6" name="Slide Number Placeholder 5"/>
          <p:cNvSpPr>
            <a:spLocks noGrp="1"/>
          </p:cNvSpPr>
          <p:nvPr>
            <p:ph type="sldNum" sz="quarter" idx="12"/>
          </p:nvPr>
        </p:nvSpPr>
        <p:spPr/>
        <p:txBody>
          <a:bodyPr/>
          <a:lstStyle/>
          <a:p>
            <a:pPr>
              <a:defRPr/>
            </a:pPr>
            <a:fld id="{A3A928BD-3881-497A-A257-B84A30E6F69E}"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25603" name="Content Placeholder 2"/>
          <p:cNvSpPr>
            <a:spLocks noGrp="1"/>
          </p:cNvSpPr>
          <p:nvPr>
            <p:ph idx="1"/>
          </p:nvPr>
        </p:nvSpPr>
        <p:spPr>
          <a:xfrm>
            <a:off x="1913467" y="1447800"/>
            <a:ext cx="9272693" cy="4480560"/>
          </a:xfrm>
        </p:spPr>
        <p:txBody>
          <a:bodyPr/>
          <a:lstStyle/>
          <a:p>
            <a:pPr algn="just"/>
            <a:r>
              <a:rPr lang="en-US" sz="2600" b="1" dirty="0"/>
              <a:t> </a:t>
            </a:r>
            <a:r>
              <a:rPr lang="en-US" sz="2600" b="1" dirty="0">
                <a:cs typeface="Times New Roman" pitchFamily="18" charset="0"/>
              </a:rPr>
              <a:t>Expenses (fixed, variable, accrued, operation):  </a:t>
            </a:r>
            <a:endParaRPr lang="en-US" sz="2600" dirty="0">
              <a:cs typeface="Times New Roman" pitchFamily="18" charset="0"/>
            </a:endParaRPr>
          </a:p>
          <a:p>
            <a:pPr algn="just">
              <a:buFont typeface="Wingdings" pitchFamily="2" charset="2"/>
              <a:buChar char="Ø"/>
            </a:pPr>
            <a:r>
              <a:rPr lang="en-US" sz="2600" dirty="0">
                <a:cs typeface="Times New Roman" pitchFamily="18" charset="0"/>
              </a:rPr>
              <a:t> </a:t>
            </a:r>
            <a:r>
              <a:rPr lang="en-US" sz="2600" b="1" i="1" dirty="0">
                <a:cs typeface="Times New Roman" pitchFamily="18" charset="0"/>
              </a:rPr>
              <a:t>Fixed expenses:</a:t>
            </a:r>
            <a:r>
              <a:rPr lang="en-US" sz="2600" b="1" dirty="0">
                <a:cs typeface="Times New Roman" pitchFamily="18" charset="0"/>
              </a:rPr>
              <a:t> </a:t>
            </a:r>
            <a:r>
              <a:rPr lang="en-US" sz="2600" dirty="0">
                <a:cs typeface="Times New Roman" pitchFamily="18" charset="0"/>
              </a:rPr>
              <a:t>payments like rent that will happen in a regularly scheduled period.</a:t>
            </a:r>
          </a:p>
          <a:p>
            <a:pPr algn="just">
              <a:buFont typeface="Wingdings" pitchFamily="2" charset="2"/>
              <a:buChar char="Ø"/>
            </a:pPr>
            <a:r>
              <a:rPr lang="en-US" sz="2600" dirty="0">
                <a:cs typeface="Times New Roman" pitchFamily="18" charset="0"/>
              </a:rPr>
              <a:t> </a:t>
            </a:r>
            <a:r>
              <a:rPr lang="en-US" sz="2600" b="1" i="1" dirty="0">
                <a:cs typeface="Times New Roman" pitchFamily="18" charset="0"/>
              </a:rPr>
              <a:t>Variable expenses:</a:t>
            </a:r>
            <a:r>
              <a:rPr lang="en-US" sz="2600" b="1" dirty="0">
                <a:cs typeface="Times New Roman" pitchFamily="18" charset="0"/>
              </a:rPr>
              <a:t> </a:t>
            </a:r>
            <a:r>
              <a:rPr lang="en-US" sz="2600" dirty="0">
                <a:cs typeface="Times New Roman" pitchFamily="18" charset="0"/>
              </a:rPr>
              <a:t>expenses, like labour costs, that may change in a given time period.</a:t>
            </a:r>
          </a:p>
          <a:p>
            <a:pPr algn="just">
              <a:buFont typeface="Wingdings" pitchFamily="2" charset="2"/>
              <a:buChar char="Ø"/>
            </a:pPr>
            <a:r>
              <a:rPr lang="en-US" sz="2600" dirty="0">
                <a:cs typeface="Times New Roman" pitchFamily="18" charset="0"/>
              </a:rPr>
              <a:t> </a:t>
            </a:r>
            <a:r>
              <a:rPr lang="en-US" sz="2600" b="1" i="1" dirty="0">
                <a:cs typeface="Times New Roman" pitchFamily="18" charset="0"/>
              </a:rPr>
              <a:t>Accrued expense:</a:t>
            </a:r>
            <a:r>
              <a:rPr lang="en-US" sz="2600" b="1" dirty="0">
                <a:cs typeface="Times New Roman" pitchFamily="18" charset="0"/>
              </a:rPr>
              <a:t> </a:t>
            </a:r>
            <a:r>
              <a:rPr lang="en-US" sz="2600" dirty="0">
                <a:cs typeface="Times New Roman" pitchFamily="18" charset="0"/>
              </a:rPr>
              <a:t>an incurred expense that hasn’t been paid yet.</a:t>
            </a:r>
          </a:p>
          <a:p>
            <a:pPr algn="just">
              <a:buFont typeface="Wingdings" pitchFamily="2" charset="2"/>
              <a:buChar char="Ø"/>
            </a:pPr>
            <a:r>
              <a:rPr lang="en-US" sz="2600" dirty="0">
                <a:cs typeface="Times New Roman" pitchFamily="18" charset="0"/>
              </a:rPr>
              <a:t> </a:t>
            </a:r>
            <a:r>
              <a:rPr lang="en-US" sz="2600" b="1" i="1" dirty="0">
                <a:cs typeface="Times New Roman" pitchFamily="18" charset="0"/>
              </a:rPr>
              <a:t>Operation expenses:</a:t>
            </a:r>
            <a:r>
              <a:rPr lang="en-US" sz="2600" b="1" dirty="0">
                <a:cs typeface="Times New Roman" pitchFamily="18" charset="0"/>
              </a:rPr>
              <a:t> </a:t>
            </a:r>
            <a:r>
              <a:rPr lang="en-US" sz="2600" dirty="0">
                <a:cs typeface="Times New Roman" pitchFamily="18" charset="0"/>
              </a:rPr>
              <a:t>business expenditures not directly associated with the production of goods or services—for example, advertising costs, property taxes or insurance expenditures.</a:t>
            </a:r>
          </a:p>
        </p:txBody>
      </p:sp>
      <p:sp>
        <p:nvSpPr>
          <p:cNvPr id="6" name="Slide Number Placeholder 5"/>
          <p:cNvSpPr>
            <a:spLocks noGrp="1"/>
          </p:cNvSpPr>
          <p:nvPr>
            <p:ph type="sldNum" sz="quarter" idx="12"/>
          </p:nvPr>
        </p:nvSpPr>
        <p:spPr/>
        <p:txBody>
          <a:bodyPr/>
          <a:lstStyle/>
          <a:p>
            <a:pPr>
              <a:defRPr/>
            </a:pPr>
            <a:fld id="{7F47CD4D-0580-46DE-AC61-B3DF69201921}"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13467" y="1447800"/>
            <a:ext cx="8617373" cy="3230880"/>
          </a:xfrm>
        </p:spPr>
        <p:txBody>
          <a:bodyPr rtlCol="0">
            <a:normAutofit/>
          </a:bodyPr>
          <a:lstStyle/>
          <a:p>
            <a:pPr algn="just" fontAlgn="auto">
              <a:spcAft>
                <a:spcPts val="0"/>
              </a:spcAft>
              <a:defRPr/>
            </a:pPr>
            <a:r>
              <a:rPr lang="en-US" sz="2800" b="1" dirty="0">
                <a:cs typeface="Times New Roman" panose="02020603050405020304" pitchFamily="18" charset="0"/>
              </a:rPr>
              <a:t>Accrued Expense:  </a:t>
            </a:r>
            <a:r>
              <a:rPr lang="en-US" sz="2800" dirty="0">
                <a:cs typeface="Times New Roman" panose="02020603050405020304" pitchFamily="18" charset="0"/>
              </a:rPr>
              <a:t>An expense that has occurred but is not recognized in the accounts. It is a liability.</a:t>
            </a:r>
          </a:p>
          <a:p>
            <a:pPr algn="just" fontAlgn="auto">
              <a:spcAft>
                <a:spcPts val="0"/>
              </a:spcAft>
              <a:defRPr/>
            </a:pPr>
            <a:r>
              <a:rPr lang="en-US" sz="2800" b="1" dirty="0">
                <a:cs typeface="Times New Roman" panose="02020603050405020304" pitchFamily="18" charset="0"/>
              </a:rPr>
              <a:t>Prepaid Expense: </a:t>
            </a:r>
            <a:r>
              <a:rPr lang="en-US" sz="2800" dirty="0">
                <a:cs typeface="Times New Roman" panose="02020603050405020304" pitchFamily="18" charset="0"/>
              </a:rPr>
              <a:t>Cost incurred to acquire economically useful goods or services that are expected to be consumed in the revenue-earning process within the operating cycle. It is shown as an asset.</a:t>
            </a:r>
          </a:p>
          <a:p>
            <a:pPr marL="0" indent="0" fontAlgn="auto">
              <a:spcAft>
                <a:spcPts val="0"/>
              </a:spcAft>
              <a:buFont typeface="Arial" pitchFamily="34" charset="0"/>
              <a:buNone/>
              <a:defRPr/>
            </a:pPr>
            <a:endParaRPr lang="en-US" dirty="0"/>
          </a:p>
        </p:txBody>
      </p:sp>
      <p:sp>
        <p:nvSpPr>
          <p:cNvPr id="9" name="Slide Number Placeholder 8"/>
          <p:cNvSpPr>
            <a:spLocks noGrp="1"/>
          </p:cNvSpPr>
          <p:nvPr>
            <p:ph type="sldNum" sz="quarter" idx="12"/>
          </p:nvPr>
        </p:nvSpPr>
        <p:spPr/>
        <p:txBody>
          <a:bodyPr/>
          <a:lstStyle/>
          <a:p>
            <a:pPr>
              <a:defRPr/>
            </a:pPr>
            <a:fld id="{365823CE-26CE-424C-B01D-F58D386014CE}"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13467" y="1447800"/>
            <a:ext cx="8891693" cy="3078480"/>
          </a:xfrm>
        </p:spPr>
        <p:txBody>
          <a:bodyPr rtlCol="0">
            <a:normAutofit/>
          </a:bodyPr>
          <a:lstStyle/>
          <a:p>
            <a:pPr algn="just" fontAlgn="auto">
              <a:spcAft>
                <a:spcPts val="0"/>
              </a:spcAft>
              <a:defRPr/>
            </a:pPr>
            <a:r>
              <a:rPr lang="en-US" sz="2600" b="1" dirty="0">
                <a:cs typeface="Times New Roman" panose="02020603050405020304" pitchFamily="18" charset="0"/>
              </a:rPr>
              <a:t>Accrued Income: </a:t>
            </a:r>
            <a:r>
              <a:rPr lang="en-US" sz="2600" dirty="0">
                <a:cs typeface="Times New Roman" panose="02020603050405020304" pitchFamily="18" charset="0"/>
              </a:rPr>
              <a:t>An income that has occurred but is not recognized in the accounts. It is an asset.</a:t>
            </a:r>
          </a:p>
          <a:p>
            <a:pPr algn="just" fontAlgn="auto">
              <a:spcAft>
                <a:spcPts val="0"/>
              </a:spcAft>
              <a:defRPr/>
            </a:pPr>
            <a:r>
              <a:rPr lang="en-US" sz="2600" b="1" dirty="0">
                <a:cs typeface="Times New Roman" panose="02020603050405020304" pitchFamily="18" charset="0"/>
              </a:rPr>
              <a:t>Income received in advance (Unearned revenue): </a:t>
            </a:r>
            <a:r>
              <a:rPr lang="en-US" sz="2600" dirty="0">
                <a:cs typeface="Times New Roman" panose="02020603050405020304" pitchFamily="18" charset="0"/>
              </a:rPr>
              <a:t>An income received in the current accounting year and relates to the forthcoming accounting periods. It is received but not earned in the year of receipt. It is a liability.</a:t>
            </a:r>
            <a:endParaRPr lang="en-US" sz="2600" b="1" dirty="0">
              <a:cs typeface="Times New Roman" panose="02020603050405020304" pitchFamily="18" charset="0"/>
            </a:endParaRPr>
          </a:p>
          <a:p>
            <a:pPr marL="0" indent="0" fontAlgn="auto">
              <a:spcAft>
                <a:spcPts val="0"/>
              </a:spcAft>
              <a:buFont typeface="Arial" pitchFamily="34" charset="0"/>
              <a:buNone/>
              <a:defRPr/>
            </a:pPr>
            <a:endParaRPr lang="en-US" sz="2600" dirty="0"/>
          </a:p>
        </p:txBody>
      </p:sp>
      <p:sp>
        <p:nvSpPr>
          <p:cNvPr id="9" name="Slide Number Placeholder 8"/>
          <p:cNvSpPr>
            <a:spLocks noGrp="1"/>
          </p:cNvSpPr>
          <p:nvPr>
            <p:ph type="sldNum" sz="quarter" idx="12"/>
          </p:nvPr>
        </p:nvSpPr>
        <p:spPr/>
        <p:txBody>
          <a:bodyPr/>
          <a:lstStyle/>
          <a:p>
            <a:pPr>
              <a:defRPr/>
            </a:pPr>
            <a:fld id="{365823CE-26CE-424C-B01D-F58D386014CE}" type="slidenum">
              <a:rPr lang="en-US"/>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13467" y="1447800"/>
            <a:ext cx="8541173" cy="3154680"/>
          </a:xfrm>
        </p:spPr>
        <p:txBody>
          <a:bodyPr rtlCol="0">
            <a:normAutofit/>
          </a:bodyPr>
          <a:lstStyle/>
          <a:p>
            <a:pPr algn="just" fontAlgn="auto">
              <a:spcAft>
                <a:spcPts val="0"/>
              </a:spcAft>
              <a:defRPr/>
            </a:pPr>
            <a:r>
              <a:rPr lang="en-US" sz="2600" b="1" dirty="0">
                <a:cs typeface="Times New Roman" panose="02020603050405020304" pitchFamily="18" charset="0"/>
              </a:rPr>
              <a:t>Bank Reconciliation: </a:t>
            </a:r>
            <a:r>
              <a:rPr lang="en-US" sz="2600" dirty="0">
                <a:cs typeface="Times New Roman" panose="02020603050405020304" pitchFamily="18" charset="0"/>
              </a:rPr>
              <a:t>A process by which an accountant determines whether and why there is a difference between the balance shown on the bank statement and the balance of the cash account in the firm’s general ledger.</a:t>
            </a:r>
          </a:p>
          <a:p>
            <a:pPr algn="just" fontAlgn="auto">
              <a:spcAft>
                <a:spcPts val="0"/>
              </a:spcAft>
              <a:defRPr/>
            </a:pPr>
            <a:r>
              <a:rPr lang="en-US" sz="2600" b="1" dirty="0">
                <a:cs typeface="Times New Roman" panose="02020603050405020304" pitchFamily="18" charset="0"/>
              </a:rPr>
              <a:t>Contingent Liability: </a:t>
            </a:r>
            <a:r>
              <a:rPr lang="en-US" sz="2600" dirty="0">
                <a:cs typeface="Times New Roman" panose="02020603050405020304" pitchFamily="18" charset="0"/>
              </a:rPr>
              <a:t>Potential liability arising from a past transaction or a subsequent event.</a:t>
            </a:r>
          </a:p>
          <a:p>
            <a:pPr marL="0" indent="0" fontAlgn="auto">
              <a:spcAft>
                <a:spcPts val="0"/>
              </a:spcAft>
              <a:buFont typeface="Arial" pitchFamily="34" charset="0"/>
              <a:buNone/>
              <a:defRPr/>
            </a:pPr>
            <a:r>
              <a:rPr lang="en-US" dirty="0"/>
              <a:t>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9F0258C-B344-4208-B8D2-C9EFE96AFCB5}" type="slidenum">
              <a:rPr lang="en-US"/>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13467" y="1767840"/>
            <a:ext cx="8891693" cy="3048000"/>
          </a:xfrm>
        </p:spPr>
        <p:txBody>
          <a:bodyPr rtlCol="0">
            <a:normAutofit/>
          </a:bodyPr>
          <a:lstStyle/>
          <a:p>
            <a:pPr algn="just" fontAlgn="auto">
              <a:spcAft>
                <a:spcPts val="0"/>
              </a:spcAft>
              <a:defRPr/>
            </a:pPr>
            <a:r>
              <a:rPr lang="en-US" sz="2600" b="1" dirty="0">
                <a:cs typeface="Times New Roman" panose="02020603050405020304" pitchFamily="18" charset="0"/>
              </a:rPr>
              <a:t>Depreciation: </a:t>
            </a:r>
            <a:r>
              <a:rPr lang="en-US" sz="2600" dirty="0">
                <a:cs typeface="Times New Roman" panose="02020603050405020304" pitchFamily="18" charset="0"/>
              </a:rPr>
              <a:t>Expense allowance made for wear and tear on an asset over its estimated useful life.</a:t>
            </a:r>
          </a:p>
          <a:p>
            <a:pPr algn="just" fontAlgn="auto">
              <a:spcAft>
                <a:spcPts val="0"/>
              </a:spcAft>
              <a:defRPr/>
            </a:pPr>
            <a:r>
              <a:rPr lang="en-US" sz="2600" b="1" dirty="0">
                <a:cs typeface="Times New Roman" panose="02020603050405020304" pitchFamily="18" charset="0"/>
              </a:rPr>
              <a:t>Goodwill: </a:t>
            </a:r>
            <a:r>
              <a:rPr lang="en-US" sz="2600" dirty="0">
                <a:cs typeface="Times New Roman" panose="02020603050405020304" pitchFamily="18" charset="0"/>
              </a:rPr>
              <a:t>Premium paid in the acquisition of an entity over the fair value of its identifiable tangible and intangible assets less liabilities assumed.</a:t>
            </a:r>
          </a:p>
          <a:p>
            <a:pPr marL="0" indent="0" fontAlgn="auto">
              <a:spcAft>
                <a:spcPts val="0"/>
              </a:spcAft>
              <a:buFont typeface="Arial" pitchFamily="34" charset="0"/>
              <a:buNone/>
              <a:defRPr/>
            </a:pPr>
            <a:r>
              <a:rPr lang="en-US" dirty="0"/>
              <a:t> </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09F0258C-B344-4208-B8D2-C9EFE96AFCB5}"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6FDB-AEEA-4C82-9DEE-E12CB4A519DB}"/>
              </a:ext>
            </a:extLst>
          </p:cNvPr>
          <p:cNvSpPr>
            <a:spLocks noGrp="1"/>
          </p:cNvSpPr>
          <p:nvPr>
            <p:ph type="title"/>
          </p:nvPr>
        </p:nvSpPr>
        <p:spPr>
          <a:xfrm>
            <a:off x="2346960" y="274638"/>
            <a:ext cx="8305800" cy="1143000"/>
          </a:xfrm>
        </p:spPr>
        <p:txBody>
          <a:bodyPr>
            <a:normAutofit/>
          </a:bodyPr>
          <a:lstStyle/>
          <a:p>
            <a:pPr algn="ctr"/>
            <a:r>
              <a:rPr lang="en-US" sz="3200" b="1" dirty="0">
                <a:cs typeface="Times New Roman" panose="02020603050405020304" pitchFamily="18" charset="0"/>
              </a:rPr>
              <a:t>Business</a:t>
            </a:r>
          </a:p>
        </p:txBody>
      </p:sp>
      <p:sp>
        <p:nvSpPr>
          <p:cNvPr id="3" name="Content Placeholder 2">
            <a:extLst>
              <a:ext uri="{FF2B5EF4-FFF2-40B4-BE49-F238E27FC236}">
                <a16:creationId xmlns:a16="http://schemas.microsoft.com/office/drawing/2014/main" id="{6C4489E5-8D5B-43BB-A9A0-9C327323A048}"/>
              </a:ext>
            </a:extLst>
          </p:cNvPr>
          <p:cNvSpPr>
            <a:spLocks noGrp="1"/>
          </p:cNvSpPr>
          <p:nvPr>
            <p:ph idx="1"/>
          </p:nvPr>
        </p:nvSpPr>
        <p:spPr>
          <a:xfrm>
            <a:off x="1463040" y="1881051"/>
            <a:ext cx="9901646" cy="4424499"/>
          </a:xfrm>
        </p:spPr>
        <p:txBody>
          <a:bodyPr>
            <a:normAutofit fontScale="92500" lnSpcReduction="10000"/>
          </a:bodyPr>
          <a:lstStyle/>
          <a:p>
            <a:pPr algn="just">
              <a:buNone/>
            </a:pPr>
            <a:r>
              <a:rPr lang="en-US" sz="4400" dirty="0">
                <a:latin typeface="Times New Roman" panose="02020603050405020304" pitchFamily="18" charset="0"/>
                <a:cs typeface="Times New Roman" panose="02020603050405020304" pitchFamily="18" charset="0"/>
              </a:rPr>
              <a:t>   </a:t>
            </a:r>
            <a:r>
              <a:rPr lang="en-US" sz="2600" dirty="0">
                <a:cs typeface="Times New Roman" panose="02020603050405020304" pitchFamily="18" charset="0"/>
              </a:rPr>
              <a:t>Business comprises of industry and commerce. Industry deals with production of goods and services and commerce deals with the exchange of goods and services. </a:t>
            </a:r>
          </a:p>
          <a:p>
            <a:pPr algn="just">
              <a:buNone/>
            </a:pPr>
            <a:r>
              <a:rPr lang="en-US" sz="2600" b="1" dirty="0">
                <a:cs typeface="Times New Roman" panose="02020603050405020304" pitchFamily="18" charset="0"/>
              </a:rPr>
              <a:t>   Types of industries:</a:t>
            </a:r>
          </a:p>
          <a:p>
            <a:pPr algn="just"/>
            <a:r>
              <a:rPr lang="en-US" sz="2600" b="1" dirty="0">
                <a:cs typeface="Times New Roman" panose="02020603050405020304" pitchFamily="18" charset="0"/>
              </a:rPr>
              <a:t>Manufacturing industries </a:t>
            </a:r>
            <a:r>
              <a:rPr lang="en-US" sz="2600" dirty="0">
                <a:cs typeface="Times New Roman" panose="02020603050405020304" pitchFamily="18" charset="0"/>
              </a:rPr>
              <a:t>are engaged in transforming raw material into finished product with the help of machines and manpower. The finished goods can be either consumer goods or producer goods </a:t>
            </a:r>
            <a:r>
              <a:rPr lang="en-US" sz="2600" dirty="0" err="1">
                <a:cs typeface="Times New Roman" panose="02020603050405020304" pitchFamily="18" charset="0"/>
              </a:rPr>
              <a:t>eg.</a:t>
            </a:r>
            <a:r>
              <a:rPr lang="en-US" sz="2600" dirty="0">
                <a:cs typeface="Times New Roman" panose="02020603050405020304" pitchFamily="18" charset="0"/>
              </a:rPr>
              <a:t>, textiles, chemicals, sugar industry, paper industry and the like. </a:t>
            </a:r>
          </a:p>
          <a:p>
            <a:pPr algn="just"/>
            <a:r>
              <a:rPr lang="en-US" sz="2600" b="1" dirty="0">
                <a:cs typeface="Times New Roman" panose="02020603050405020304" pitchFamily="18" charset="0"/>
              </a:rPr>
              <a:t>Extractive industries </a:t>
            </a:r>
            <a:r>
              <a:rPr lang="en-US" sz="2600" dirty="0">
                <a:cs typeface="Times New Roman" panose="02020603050405020304" pitchFamily="18" charset="0"/>
              </a:rPr>
              <a:t>deal with the extraction of natural resources beneath the earth. For example, extractive industries deal with iron ore, coal ore, quarries and the like.</a:t>
            </a:r>
          </a:p>
          <a:p>
            <a:pPr algn="just"/>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Slide Number Placeholder 5">
            <a:extLst>
              <a:ext uri="{FF2B5EF4-FFF2-40B4-BE49-F238E27FC236}">
                <a16:creationId xmlns:a16="http://schemas.microsoft.com/office/drawing/2014/main" id="{4A467DF7-F9D3-4078-A28F-FE0270409A90}"/>
              </a:ext>
            </a:extLst>
          </p:cNvPr>
          <p:cNvSpPr>
            <a:spLocks noGrp="1"/>
          </p:cNvSpPr>
          <p:nvPr>
            <p:ph type="sldNum" sz="quarter" idx="12"/>
          </p:nvPr>
        </p:nvSpPr>
        <p:spPr/>
        <p:txBody>
          <a:bodyPr/>
          <a:lstStyle/>
          <a:p>
            <a:fld id="{D995F501-248A-4D20-ABA7-B83126F86420}" type="slidenum">
              <a:rPr lang="en-US" smtClean="0"/>
              <a:pPr/>
              <a:t>6</a:t>
            </a:fld>
            <a:endParaRPr lang="en-US"/>
          </a:p>
        </p:txBody>
      </p:sp>
      <p:pic>
        <p:nvPicPr>
          <p:cNvPr id="4" name="Picture 3"/>
          <p:cNvPicPr>
            <a:picLocks noChangeAspect="1"/>
          </p:cNvPicPr>
          <p:nvPr/>
        </p:nvPicPr>
        <p:blipFill>
          <a:blip r:embed="rId2"/>
          <a:stretch>
            <a:fillRect/>
          </a:stretch>
        </p:blipFill>
        <p:spPr>
          <a:xfrm>
            <a:off x="1332412" y="0"/>
            <a:ext cx="3768498" cy="1417638"/>
          </a:xfrm>
          <a:prstGeom prst="rect">
            <a:avLst/>
          </a:prstGeom>
        </p:spPr>
      </p:pic>
    </p:spTree>
    <p:extLst>
      <p:ext uri="{BB962C8B-B14F-4D97-AF65-F5344CB8AC3E}">
        <p14:creationId xmlns:p14="http://schemas.microsoft.com/office/powerpoint/2010/main" val="1215483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867747" y="228918"/>
            <a:ext cx="8876453" cy="1143000"/>
          </a:xfrm>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2187787" y="1920240"/>
            <a:ext cx="8160173" cy="3337560"/>
          </a:xfrm>
        </p:spPr>
        <p:txBody>
          <a:bodyPr rtlCol="0">
            <a:normAutofit/>
          </a:bodyPr>
          <a:lstStyle/>
          <a:p>
            <a:pPr algn="just" fontAlgn="auto">
              <a:spcAft>
                <a:spcPts val="0"/>
              </a:spcAft>
              <a:defRPr/>
            </a:pPr>
            <a:r>
              <a:rPr lang="en-US" sz="2600" b="1" dirty="0">
                <a:cs typeface="Times New Roman" panose="02020603050405020304" pitchFamily="18" charset="0"/>
              </a:rPr>
              <a:t>Operating Cycle: </a:t>
            </a:r>
            <a:r>
              <a:rPr lang="en-US" sz="2600" dirty="0">
                <a:cs typeface="Times New Roman" panose="02020603050405020304" pitchFamily="18" charset="0"/>
              </a:rPr>
              <a:t>Period between the acquisition of goods and services involved in the manufacturing process and the final cash realization resulting from sales and subsequent collections.</a:t>
            </a:r>
          </a:p>
          <a:p>
            <a:pPr algn="just" fontAlgn="auto">
              <a:spcAft>
                <a:spcPts val="0"/>
              </a:spcAft>
              <a:defRPr/>
            </a:pPr>
            <a:r>
              <a:rPr lang="en-US" sz="2600" b="1" dirty="0">
                <a:cs typeface="Times New Roman" panose="02020603050405020304" pitchFamily="18" charset="0"/>
              </a:rPr>
              <a:t>Profit:</a:t>
            </a:r>
            <a:r>
              <a:rPr lang="en-US" sz="2600" dirty="0">
                <a:cs typeface="Times New Roman" panose="02020603050405020304" pitchFamily="18" charset="0"/>
              </a:rPr>
              <a:t> The excess of revenues over its related expenses during an accounting year is profit. Profit = Revenue- Expenses.</a:t>
            </a:r>
          </a:p>
          <a:p>
            <a:pPr fontAlgn="auto">
              <a:spcAft>
                <a:spcPts val="0"/>
              </a:spcAft>
              <a:buNone/>
              <a:defRPr/>
            </a:pPr>
            <a:endParaRPr lang="en-US" dirty="0"/>
          </a:p>
        </p:txBody>
      </p:sp>
      <p:sp>
        <p:nvSpPr>
          <p:cNvPr id="6" name="Slide Number Placeholder 5"/>
          <p:cNvSpPr>
            <a:spLocks noGrp="1"/>
          </p:cNvSpPr>
          <p:nvPr>
            <p:ph type="sldNum" sz="quarter" idx="12"/>
          </p:nvPr>
        </p:nvSpPr>
        <p:spPr/>
        <p:txBody>
          <a:bodyPr/>
          <a:lstStyle/>
          <a:p>
            <a:pPr>
              <a:defRPr/>
            </a:pPr>
            <a:fld id="{51D68074-061F-494A-8968-1616528299AA}"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13467" y="1447800"/>
            <a:ext cx="8998373" cy="3048000"/>
          </a:xfrm>
        </p:spPr>
        <p:txBody>
          <a:bodyPr rtlCol="0">
            <a:normAutofit/>
          </a:bodyPr>
          <a:lstStyle/>
          <a:p>
            <a:pPr algn="just" fontAlgn="auto">
              <a:spcAft>
                <a:spcPts val="0"/>
              </a:spcAft>
              <a:defRPr/>
            </a:pPr>
            <a:r>
              <a:rPr lang="en-US" sz="2600" b="1" dirty="0">
                <a:cs typeface="Times New Roman" panose="02020603050405020304" pitchFamily="18" charset="0"/>
              </a:rPr>
              <a:t>Gain:</a:t>
            </a:r>
            <a:r>
              <a:rPr lang="en-US" sz="2600" dirty="0">
                <a:cs typeface="Times New Roman" panose="02020603050405020304" pitchFamily="18" charset="0"/>
              </a:rPr>
              <a:t> A non-recurring profit from events or transactions incidental to business such as sale of fixed assets, appreciation in the value of an asset etc.</a:t>
            </a:r>
          </a:p>
          <a:p>
            <a:pPr algn="just" fontAlgn="auto">
              <a:spcAft>
                <a:spcPts val="0"/>
              </a:spcAft>
              <a:defRPr/>
            </a:pPr>
            <a:r>
              <a:rPr lang="en-US" sz="2600" b="1" dirty="0">
                <a:cs typeface="Times New Roman" panose="02020603050405020304" pitchFamily="18" charset="0"/>
              </a:rPr>
              <a:t>Loss:</a:t>
            </a:r>
            <a:r>
              <a:rPr lang="en-US" sz="2600" dirty="0">
                <a:cs typeface="Times New Roman" panose="02020603050405020304" pitchFamily="18" charset="0"/>
              </a:rPr>
              <a:t> The excess of expenses of a period over its related revenues its termed as loss. e.g., cash or goods lost by theft of fire etc.</a:t>
            </a:r>
          </a:p>
          <a:p>
            <a:pPr marL="0" indent="0" algn="just" fontAlgn="auto">
              <a:spcAft>
                <a:spcPts val="0"/>
              </a:spcAft>
              <a:buFont typeface="Arial" pitchFamily="34" charset="0"/>
              <a:buNone/>
              <a:defRPr/>
            </a:pPr>
            <a:r>
              <a:rPr lang="en-US" sz="2600" dirty="0">
                <a:cs typeface="Times New Roman" panose="02020603050405020304" pitchFamily="18" charset="0"/>
              </a:rPr>
              <a:t>   Loss = Expenses – Revenue.</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51D68074-061F-494A-8968-1616528299AA}"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0723" name="Content Placeholder 2"/>
          <p:cNvSpPr>
            <a:spLocks noGrp="1"/>
          </p:cNvSpPr>
          <p:nvPr>
            <p:ph idx="1"/>
          </p:nvPr>
        </p:nvSpPr>
        <p:spPr>
          <a:xfrm>
            <a:off x="1889760" y="1490344"/>
            <a:ext cx="9464040" cy="4224655"/>
          </a:xfrm>
        </p:spPr>
        <p:txBody>
          <a:bodyPr/>
          <a:lstStyle/>
          <a:p>
            <a:pPr algn="just"/>
            <a:r>
              <a:rPr lang="en-US" sz="2600" b="1" dirty="0">
                <a:cs typeface="Times New Roman" pitchFamily="18" charset="0"/>
              </a:rPr>
              <a:t>Discount:</a:t>
            </a:r>
            <a:r>
              <a:rPr lang="en-US" sz="2600" dirty="0">
                <a:cs typeface="Times New Roman" pitchFamily="18" charset="0"/>
              </a:rPr>
              <a:t> Discount is the rebate given by the seller to the buyer. It can be classified as :</a:t>
            </a:r>
          </a:p>
          <a:p>
            <a:pPr algn="just"/>
            <a:r>
              <a:rPr lang="en-US" sz="2600" b="1" dirty="0">
                <a:cs typeface="Times New Roman" pitchFamily="18" charset="0"/>
              </a:rPr>
              <a:t>Trade discount:</a:t>
            </a:r>
            <a:r>
              <a:rPr lang="en-US" sz="2600" dirty="0">
                <a:cs typeface="Times New Roman" pitchFamily="18" charset="0"/>
              </a:rPr>
              <a:t> The purpose of this discount is to persuade the buyer to buy more goods. It is offered at an agreed percentage of list prices at the time of selling goods. This discount is not recorded in the account books as it is deducted in the invoice/cash memo.</a:t>
            </a:r>
          </a:p>
          <a:p>
            <a:pPr algn="just"/>
            <a:r>
              <a:rPr lang="en-US" sz="2600" b="1" dirty="0">
                <a:cs typeface="Times New Roman" pitchFamily="18" charset="0"/>
              </a:rPr>
              <a:t> Cash discount:</a:t>
            </a:r>
            <a:r>
              <a:rPr lang="en-US" sz="2600" dirty="0">
                <a:cs typeface="Times New Roman" pitchFamily="18" charset="0"/>
              </a:rPr>
              <a:t> The objective of providing cash discount is to encourage the debtors to pay the dues promptly. This discount is recorded in the account books.</a:t>
            </a:r>
          </a:p>
          <a:p>
            <a:endParaRPr lang="en-US" dirty="0"/>
          </a:p>
        </p:txBody>
      </p:sp>
      <p:sp>
        <p:nvSpPr>
          <p:cNvPr id="6" name="Slide Number Placeholder 5"/>
          <p:cNvSpPr>
            <a:spLocks noGrp="1"/>
          </p:cNvSpPr>
          <p:nvPr>
            <p:ph type="sldNum" sz="quarter" idx="12"/>
          </p:nvPr>
        </p:nvSpPr>
        <p:spPr/>
        <p:txBody>
          <a:bodyPr/>
          <a:lstStyle/>
          <a:p>
            <a:pPr>
              <a:defRPr/>
            </a:pPr>
            <a:fld id="{57755A42-7426-46A8-BB71-79195EF421C0}" type="slidenum">
              <a:rPr lang="en-US"/>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13467" y="274638"/>
            <a:ext cx="8678333" cy="1143000"/>
          </a:xfrm>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43947" y="2118360"/>
            <a:ext cx="8891693" cy="3322320"/>
          </a:xfrm>
        </p:spPr>
        <p:txBody>
          <a:bodyPr rtlCol="0">
            <a:normAutofit/>
          </a:bodyPr>
          <a:lstStyle/>
          <a:p>
            <a:pPr algn="just" fontAlgn="auto">
              <a:spcAft>
                <a:spcPts val="0"/>
              </a:spcAft>
              <a:defRPr/>
            </a:pPr>
            <a:r>
              <a:rPr lang="en-US" sz="2600" b="1" dirty="0">
                <a:cs typeface="Times New Roman" panose="02020603050405020304" pitchFamily="18" charset="0"/>
              </a:rPr>
              <a:t>Debtors:</a:t>
            </a:r>
            <a:r>
              <a:rPr lang="en-US" sz="2600" dirty="0">
                <a:cs typeface="Times New Roman" panose="02020603050405020304" pitchFamily="18" charset="0"/>
              </a:rPr>
              <a:t>  Debtors are persons and/ or other entities to whom business has sold goods and services on credit and amount has not received yet. These are assets of the business.</a:t>
            </a:r>
          </a:p>
          <a:p>
            <a:pPr algn="just" fontAlgn="auto">
              <a:spcAft>
                <a:spcPts val="0"/>
              </a:spcAft>
              <a:defRPr/>
            </a:pPr>
            <a:r>
              <a:rPr lang="en-US" sz="2600" b="1" dirty="0">
                <a:cs typeface="Times New Roman" panose="02020603050405020304" pitchFamily="18" charset="0"/>
              </a:rPr>
              <a:t>Creditors:</a:t>
            </a:r>
            <a:r>
              <a:rPr lang="en-US" sz="2600" dirty="0">
                <a:cs typeface="Times New Roman" panose="02020603050405020304" pitchFamily="18" charset="0"/>
              </a:rPr>
              <a:t> If the business buys goods/ services on credit and amount is still to be paid to the persons and/ or other entities, these are called creditors. These are liabilities for the business.</a:t>
            </a:r>
          </a:p>
          <a:p>
            <a:pPr fontAlgn="auto">
              <a:spcAft>
                <a:spcPts val="0"/>
              </a:spcAft>
              <a:buNone/>
              <a:defRPr/>
            </a:pPr>
            <a:endParaRPr lang="en-US" dirty="0"/>
          </a:p>
        </p:txBody>
      </p:sp>
      <p:sp>
        <p:nvSpPr>
          <p:cNvPr id="6" name="Slide Number Placeholder 5"/>
          <p:cNvSpPr>
            <a:spLocks noGrp="1"/>
          </p:cNvSpPr>
          <p:nvPr>
            <p:ph type="sldNum" sz="quarter" idx="12"/>
          </p:nvPr>
        </p:nvSpPr>
        <p:spPr/>
        <p:txBody>
          <a:bodyPr/>
          <a:lstStyle/>
          <a:p>
            <a:pPr>
              <a:defRPr/>
            </a:pPr>
            <a:fld id="{2723B5C0-4630-4D19-BBC9-26FC95BBAA19}" type="slidenum">
              <a:rPr lang="en-US"/>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2172547" y="1828800"/>
            <a:ext cx="8541173" cy="3596640"/>
          </a:xfrm>
        </p:spPr>
        <p:txBody>
          <a:bodyPr rtlCol="0">
            <a:normAutofit/>
          </a:bodyPr>
          <a:lstStyle/>
          <a:p>
            <a:pPr algn="just" fontAlgn="auto">
              <a:spcAft>
                <a:spcPts val="0"/>
              </a:spcAft>
              <a:defRPr/>
            </a:pPr>
            <a:r>
              <a:rPr lang="en-US" sz="2800" b="1" dirty="0">
                <a:cs typeface="Times New Roman" pitchFamily="18" charset="0"/>
              </a:rPr>
              <a:t>Accounts receivable (Bills Receivable): </a:t>
            </a:r>
            <a:r>
              <a:rPr lang="en-US" sz="2800" dirty="0">
                <a:cs typeface="Times New Roman" pitchFamily="18" charset="0"/>
              </a:rPr>
              <a:t>The amount of money owed by customers or clients to a business after goods or services have been delivered and/or used.</a:t>
            </a:r>
          </a:p>
          <a:p>
            <a:pPr algn="just" fontAlgn="auto">
              <a:spcAft>
                <a:spcPts val="0"/>
              </a:spcAft>
              <a:defRPr/>
            </a:pPr>
            <a:r>
              <a:rPr lang="en-US" sz="2800" b="1" dirty="0">
                <a:cs typeface="Times New Roman" pitchFamily="18" charset="0"/>
              </a:rPr>
              <a:t> Accounts payable (Bills Payable): </a:t>
            </a:r>
            <a:r>
              <a:rPr lang="en-US" sz="2800" dirty="0">
                <a:cs typeface="Times New Roman" pitchFamily="18" charset="0"/>
              </a:rPr>
              <a:t>The amount of money a company owes to its creditors (suppliers, etc.) in return for goods and/or services they have delivered.  </a:t>
            </a:r>
          </a:p>
          <a:p>
            <a:pPr fontAlgn="auto">
              <a:spcAft>
                <a:spcPts val="0"/>
              </a:spcAft>
              <a:defRPr/>
            </a:pPr>
            <a:endParaRPr lang="en-US" sz="2800" dirty="0">
              <a:cs typeface="Times New Roman" pitchFamily="18" charset="0"/>
            </a:endParaRPr>
          </a:p>
        </p:txBody>
      </p:sp>
      <p:sp>
        <p:nvSpPr>
          <p:cNvPr id="6" name="Slide Number Placeholder 5"/>
          <p:cNvSpPr>
            <a:spLocks noGrp="1"/>
          </p:cNvSpPr>
          <p:nvPr>
            <p:ph type="sldNum" sz="quarter" idx="12"/>
          </p:nvPr>
        </p:nvSpPr>
        <p:spPr/>
        <p:txBody>
          <a:bodyPr/>
          <a:lstStyle/>
          <a:p>
            <a:pPr>
              <a:defRPr/>
            </a:pPr>
            <a:fld id="{2723B5C0-4630-4D19-BBC9-26FC95BBAA19}" type="slidenum">
              <a:rPr lang="en-US"/>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2218267" y="2042160"/>
            <a:ext cx="8769773" cy="3794760"/>
          </a:xfrm>
        </p:spPr>
        <p:txBody>
          <a:bodyPr rtlCol="0">
            <a:normAutofit/>
          </a:bodyPr>
          <a:lstStyle/>
          <a:p>
            <a:pPr algn="just" fontAlgn="auto">
              <a:spcAft>
                <a:spcPts val="0"/>
              </a:spcAft>
              <a:defRPr/>
            </a:pPr>
            <a:r>
              <a:rPr lang="en-US" sz="2600" b="1" dirty="0">
                <a:cs typeface="Times New Roman" panose="02020603050405020304" pitchFamily="18" charset="0"/>
              </a:rPr>
              <a:t>Trial balance:</a:t>
            </a:r>
            <a:r>
              <a:rPr lang="en-US" sz="2600" dirty="0">
                <a:cs typeface="Times New Roman" panose="02020603050405020304" pitchFamily="18" charset="0"/>
              </a:rPr>
              <a:t> A business document in which all ledgers are compiled into debit and credit columns in order to ensure a company’s bookkeeping system is mathematically correct. </a:t>
            </a:r>
          </a:p>
          <a:p>
            <a:pPr algn="just" fontAlgn="auto">
              <a:spcAft>
                <a:spcPts val="0"/>
              </a:spcAft>
              <a:defRPr/>
            </a:pPr>
            <a:r>
              <a:rPr lang="en-US" sz="2600" b="1" dirty="0">
                <a:cs typeface="Times New Roman" panose="02020603050405020304" pitchFamily="18" charset="0"/>
              </a:rPr>
              <a:t>Income Statement: </a:t>
            </a:r>
            <a:r>
              <a:rPr lang="en-US" sz="2600" dirty="0">
                <a:cs typeface="Times New Roman" panose="02020603050405020304" pitchFamily="18" charset="0"/>
              </a:rPr>
              <a:t>Summary of the effect of revenues and expenses over a period of time.</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78C1B3BD-D8A1-41D7-A2D4-D5004D4447A5}" type="slidenum">
              <a:rPr lang="en-US"/>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13467" y="274638"/>
            <a:ext cx="8830733" cy="1143000"/>
          </a:xfrm>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959187" y="1645920"/>
            <a:ext cx="8388773" cy="3063240"/>
          </a:xfrm>
        </p:spPr>
        <p:txBody>
          <a:bodyPr rtlCol="0">
            <a:normAutofit/>
          </a:bodyPr>
          <a:lstStyle/>
          <a:p>
            <a:pPr algn="just" fontAlgn="auto">
              <a:spcAft>
                <a:spcPts val="0"/>
              </a:spcAft>
              <a:defRPr/>
            </a:pPr>
            <a:r>
              <a:rPr lang="en-US" sz="2600" b="1" dirty="0">
                <a:cs typeface="Times New Roman" panose="02020603050405020304" pitchFamily="18" charset="0"/>
              </a:rPr>
              <a:t>Balance sheet: </a:t>
            </a:r>
            <a:r>
              <a:rPr lang="en-US" sz="2600" dirty="0">
                <a:cs typeface="Times New Roman" panose="02020603050405020304" pitchFamily="18" charset="0"/>
              </a:rPr>
              <a:t>A financial report that summarizes a company's assets (what it owns), liabilities (what it owes) and owner or shareholder equity at a given time.</a:t>
            </a:r>
          </a:p>
          <a:p>
            <a:pPr algn="just" fontAlgn="auto">
              <a:spcAft>
                <a:spcPts val="0"/>
              </a:spcAft>
              <a:defRPr/>
            </a:pPr>
            <a:r>
              <a:rPr lang="en-US" sz="2600" b="1" dirty="0">
                <a:cs typeface="Times New Roman" panose="02020603050405020304" pitchFamily="18" charset="0"/>
              </a:rPr>
              <a:t> Cash flow:</a:t>
            </a:r>
            <a:r>
              <a:rPr lang="en-US" sz="2600" dirty="0">
                <a:cs typeface="Times New Roman" panose="02020603050405020304" pitchFamily="18" charset="0"/>
              </a:rPr>
              <a:t> The revenue or expense expected to be generated through business activities (sales, manufacturing, etc.) over a period of time.</a:t>
            </a:r>
          </a:p>
          <a:p>
            <a:pPr algn="just" fontAlgn="auto">
              <a:spcAft>
                <a:spcPts val="0"/>
              </a:spcAft>
              <a:buNone/>
              <a:defRPr/>
            </a:pPr>
            <a:endParaRPr lang="en-US" dirty="0"/>
          </a:p>
        </p:txBody>
      </p:sp>
      <p:sp>
        <p:nvSpPr>
          <p:cNvPr id="6" name="Slide Number Placeholder 5"/>
          <p:cNvSpPr>
            <a:spLocks noGrp="1"/>
          </p:cNvSpPr>
          <p:nvPr>
            <p:ph type="sldNum" sz="quarter" idx="12"/>
          </p:nvPr>
        </p:nvSpPr>
        <p:spPr/>
        <p:txBody>
          <a:bodyPr/>
          <a:lstStyle/>
          <a:p>
            <a:pPr>
              <a:defRPr/>
            </a:pPr>
            <a:fld id="{78C1B3BD-D8A1-41D7-A2D4-D5004D4447A5}" type="slidenum">
              <a:rPr lang="en-US"/>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 name="Content Placeholder 2"/>
          <p:cNvSpPr>
            <a:spLocks noGrp="1"/>
          </p:cNvSpPr>
          <p:nvPr>
            <p:ph idx="1"/>
          </p:nvPr>
        </p:nvSpPr>
        <p:spPr>
          <a:xfrm>
            <a:off x="1852507" y="1752600"/>
            <a:ext cx="8541173" cy="3672840"/>
          </a:xfrm>
        </p:spPr>
        <p:txBody>
          <a:bodyPr rtlCol="0">
            <a:normAutofit/>
          </a:bodyPr>
          <a:lstStyle/>
          <a:p>
            <a:pPr algn="just" fontAlgn="auto">
              <a:spcAft>
                <a:spcPts val="0"/>
              </a:spcAft>
              <a:defRPr/>
            </a:pPr>
            <a:r>
              <a:rPr lang="en-US" sz="2600" b="1" dirty="0">
                <a:cs typeface="Times New Roman" panose="02020603050405020304" pitchFamily="18" charset="0"/>
              </a:rPr>
              <a:t>Certified public accountant:</a:t>
            </a:r>
            <a:r>
              <a:rPr lang="en-US" sz="2600" dirty="0">
                <a:cs typeface="Times New Roman" panose="02020603050405020304" pitchFamily="18" charset="0"/>
              </a:rPr>
              <a:t> A designation given to an accountant who has passed a standardized CA exam.</a:t>
            </a:r>
          </a:p>
          <a:p>
            <a:pPr algn="just" fontAlgn="auto">
              <a:spcAft>
                <a:spcPts val="0"/>
              </a:spcAft>
              <a:defRPr/>
            </a:pPr>
            <a:r>
              <a:rPr lang="en-US" sz="2800" b="1" dirty="0">
                <a:cs typeface="Times New Roman" pitchFamily="18" charset="0"/>
              </a:rPr>
              <a:t>Generally accepted accounting principles (GAAP):</a:t>
            </a:r>
            <a:r>
              <a:rPr lang="en-US" sz="2800" dirty="0">
                <a:cs typeface="Times New Roman" pitchFamily="18" charset="0"/>
              </a:rPr>
              <a:t> A set of rules and guidelines developed by the accounting industry for companies to follow when reporting financial data. </a:t>
            </a:r>
          </a:p>
          <a:p>
            <a:pPr algn="just" fontAlgn="auto">
              <a:spcAft>
                <a:spcPts val="0"/>
              </a:spcAft>
              <a:defRPr/>
            </a:pPr>
            <a:endParaRPr lang="en-US" sz="2600" dirty="0">
              <a:cs typeface="Times New Roman" panose="02020603050405020304" pitchFamily="18" charset="0"/>
            </a:endParaRP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78C1B3BD-D8A1-41D7-A2D4-D5004D4447A5}" type="slidenum">
              <a:rPr lang="en-US"/>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3795" name="Content Placeholder 2"/>
          <p:cNvSpPr>
            <a:spLocks noGrp="1"/>
          </p:cNvSpPr>
          <p:nvPr>
            <p:ph idx="1"/>
          </p:nvPr>
        </p:nvSpPr>
        <p:spPr>
          <a:xfrm>
            <a:off x="2011680" y="1825625"/>
            <a:ext cx="8305800" cy="3165475"/>
          </a:xfrm>
        </p:spPr>
        <p:txBody>
          <a:bodyPr/>
          <a:lstStyle/>
          <a:p>
            <a:pPr algn="just"/>
            <a:r>
              <a:rPr lang="en-US" sz="2600" b="1" dirty="0">
                <a:cs typeface="Times New Roman" pitchFamily="18" charset="0"/>
              </a:rPr>
              <a:t>Gross Margin: </a:t>
            </a:r>
            <a:r>
              <a:rPr lang="en-US" sz="2600" dirty="0">
                <a:cs typeface="Times New Roman" pitchFamily="18" charset="0"/>
              </a:rPr>
              <a:t>The difference between net sales and cost of goods sold.</a:t>
            </a:r>
          </a:p>
          <a:p>
            <a:pPr algn="just"/>
            <a:r>
              <a:rPr lang="en-US" sz="2600" b="1" dirty="0">
                <a:cs typeface="Times New Roman" pitchFamily="18" charset="0"/>
              </a:rPr>
              <a:t>Net Income/ Net Loss: </a:t>
            </a:r>
            <a:r>
              <a:rPr lang="en-US" sz="2600" dirty="0">
                <a:cs typeface="Times New Roman" pitchFamily="18" charset="0"/>
              </a:rPr>
              <a:t>Excess or deficit of total revenues and gains compared with total expenses and losses for an accounting period.</a:t>
            </a:r>
          </a:p>
          <a:p>
            <a:pPr>
              <a:buNone/>
            </a:pPr>
            <a:endParaRPr lang="en-US" dirty="0"/>
          </a:p>
        </p:txBody>
      </p:sp>
      <p:sp>
        <p:nvSpPr>
          <p:cNvPr id="7" name="Slide Number Placeholder 6"/>
          <p:cNvSpPr>
            <a:spLocks noGrp="1"/>
          </p:cNvSpPr>
          <p:nvPr>
            <p:ph type="sldNum" sz="quarter" idx="12"/>
          </p:nvPr>
        </p:nvSpPr>
        <p:spPr/>
        <p:txBody>
          <a:bodyPr/>
          <a:lstStyle/>
          <a:p>
            <a:pPr>
              <a:defRPr/>
            </a:pPr>
            <a:fld id="{2499FDBF-EAB4-4E57-8B88-356E6E3EE414}" type="slidenum">
              <a:rPr lang="en-US"/>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3795" name="Content Placeholder 2"/>
          <p:cNvSpPr>
            <a:spLocks noGrp="1"/>
          </p:cNvSpPr>
          <p:nvPr>
            <p:ph idx="1"/>
          </p:nvPr>
        </p:nvSpPr>
        <p:spPr>
          <a:xfrm>
            <a:off x="1905000" y="1825625"/>
            <a:ext cx="9098280" cy="2456815"/>
          </a:xfrm>
        </p:spPr>
        <p:txBody>
          <a:bodyPr/>
          <a:lstStyle/>
          <a:p>
            <a:pPr algn="just"/>
            <a:r>
              <a:rPr lang="en-US" sz="2600" b="1" dirty="0">
                <a:cs typeface="Times New Roman" pitchFamily="18" charset="0"/>
              </a:rPr>
              <a:t>Equity and owner's equity:</a:t>
            </a:r>
            <a:r>
              <a:rPr lang="en-US" sz="2600" dirty="0">
                <a:cs typeface="Times New Roman" pitchFamily="18" charset="0"/>
              </a:rPr>
              <a:t> In the most general sense, equity is assets minus liabilities. An owner’s equity is typically explained in terms of the percentage of stock a person has ownership interest in the company. The owners of the stock are known as shareholders.</a:t>
            </a:r>
          </a:p>
          <a:p>
            <a:endParaRPr lang="en-US" dirty="0"/>
          </a:p>
        </p:txBody>
      </p:sp>
      <p:sp>
        <p:nvSpPr>
          <p:cNvPr id="7" name="Slide Number Placeholder 6"/>
          <p:cNvSpPr>
            <a:spLocks noGrp="1"/>
          </p:cNvSpPr>
          <p:nvPr>
            <p:ph type="sldNum" sz="quarter" idx="12"/>
          </p:nvPr>
        </p:nvSpPr>
        <p:spPr/>
        <p:txBody>
          <a:bodyPr/>
          <a:lstStyle/>
          <a:p>
            <a:pPr>
              <a:defRPr/>
            </a:pPr>
            <a:fld id="{2499FDBF-EAB4-4E57-8B88-356E6E3EE414}" type="slidenum">
              <a:rPr lang="en-US"/>
              <a:pPr>
                <a:defRPr/>
              </a:pPr>
              <a:t>69</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393280" y="3339720"/>
              <a:ext cx="6822360" cy="1803960"/>
            </p14:xfrm>
          </p:contentPart>
        </mc:Choice>
        <mc:Fallback xmlns="">
          <p:pic>
            <p:nvPicPr>
              <p:cNvPr id="2" name="Ink 1"/>
              <p:cNvPicPr/>
              <p:nvPr/>
            </p:nvPicPr>
            <p:blipFill>
              <a:blip r:embed="rId3"/>
              <a:stretch>
                <a:fillRect/>
              </a:stretch>
            </p:blipFill>
            <p:spPr>
              <a:xfrm>
                <a:off x="2383920" y="3330360"/>
                <a:ext cx="6841080" cy="18226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6FDB-AEEA-4C82-9DEE-E12CB4A519DB}"/>
              </a:ext>
            </a:extLst>
          </p:cNvPr>
          <p:cNvSpPr>
            <a:spLocks noGrp="1"/>
          </p:cNvSpPr>
          <p:nvPr>
            <p:ph type="title"/>
          </p:nvPr>
        </p:nvSpPr>
        <p:spPr>
          <a:xfrm>
            <a:off x="2346960" y="274638"/>
            <a:ext cx="8305800" cy="1143000"/>
          </a:xfrm>
        </p:spPr>
        <p:txBody>
          <a:bodyPr>
            <a:normAutofit/>
          </a:bodyPr>
          <a:lstStyle/>
          <a:p>
            <a:pPr algn="ctr"/>
            <a:r>
              <a:rPr lang="en-US" sz="3200" b="1" dirty="0">
                <a:cs typeface="Times New Roman" panose="02020603050405020304" pitchFamily="18" charset="0"/>
              </a:rPr>
              <a:t>Business</a:t>
            </a:r>
          </a:p>
        </p:txBody>
      </p:sp>
      <p:sp>
        <p:nvSpPr>
          <p:cNvPr id="3" name="Content Placeholder 2">
            <a:extLst>
              <a:ext uri="{FF2B5EF4-FFF2-40B4-BE49-F238E27FC236}">
                <a16:creationId xmlns:a16="http://schemas.microsoft.com/office/drawing/2014/main" id="{6C4489E5-8D5B-43BB-A9A0-9C327323A048}"/>
              </a:ext>
            </a:extLst>
          </p:cNvPr>
          <p:cNvSpPr>
            <a:spLocks noGrp="1"/>
          </p:cNvSpPr>
          <p:nvPr>
            <p:ph idx="1"/>
          </p:nvPr>
        </p:nvSpPr>
        <p:spPr>
          <a:xfrm>
            <a:off x="1828800" y="1722121"/>
            <a:ext cx="8854440" cy="3169919"/>
          </a:xfrm>
        </p:spPr>
        <p:txBody>
          <a:bodyPr>
            <a:normAutofit lnSpcReduction="10000"/>
          </a:bodyPr>
          <a:lstStyle/>
          <a:p>
            <a:pPr algn="just"/>
            <a:r>
              <a:rPr lang="en-US" sz="2600" b="1" dirty="0">
                <a:cs typeface="Times New Roman" panose="02020603050405020304" pitchFamily="18" charset="0"/>
              </a:rPr>
              <a:t>Genetic or primary industries </a:t>
            </a:r>
            <a:r>
              <a:rPr lang="en-US" sz="2600" dirty="0">
                <a:cs typeface="Times New Roman" panose="02020603050405020304" pitchFamily="18" charset="0"/>
              </a:rPr>
              <a:t>deal with the reproduction of animals and plants. For example, genetic industries deal with agriculture, cattle breeding, fisheries, animal husbandry, plant nurseries and the like. </a:t>
            </a:r>
          </a:p>
          <a:p>
            <a:pPr algn="just"/>
            <a:r>
              <a:rPr lang="en-US" sz="2600" b="1" dirty="0">
                <a:cs typeface="Times New Roman" panose="02020603050405020304" pitchFamily="18" charset="0"/>
              </a:rPr>
              <a:t>Processing industries </a:t>
            </a:r>
            <a:r>
              <a:rPr lang="en-US" sz="2600" dirty="0">
                <a:cs typeface="Times New Roman" panose="02020603050405020304" pitchFamily="18" charset="0"/>
              </a:rPr>
              <a:t>deal with the production of products with different processes. It processes bulk resources into other products. It includes petrochemicals, textiles, food, beverages and the like. </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Slide Number Placeholder 5">
            <a:extLst>
              <a:ext uri="{FF2B5EF4-FFF2-40B4-BE49-F238E27FC236}">
                <a16:creationId xmlns:a16="http://schemas.microsoft.com/office/drawing/2014/main" id="{4A467DF7-F9D3-4078-A28F-FE0270409A90}"/>
              </a:ext>
            </a:extLst>
          </p:cNvPr>
          <p:cNvSpPr>
            <a:spLocks noGrp="1"/>
          </p:cNvSpPr>
          <p:nvPr>
            <p:ph type="sldNum" sz="quarter" idx="12"/>
          </p:nvPr>
        </p:nvSpPr>
        <p:spPr/>
        <p:txBody>
          <a:bodyPr/>
          <a:lstStyle/>
          <a:p>
            <a:fld id="{D995F501-248A-4D20-ABA7-B83126F86420}" type="slidenum">
              <a:rPr lang="en-US" smtClean="0"/>
              <a:pPr/>
              <a:t>7</a:t>
            </a:fld>
            <a:endParaRPr lang="en-US"/>
          </a:p>
        </p:txBody>
      </p:sp>
    </p:spTree>
    <p:extLst>
      <p:ext uri="{BB962C8B-B14F-4D97-AF65-F5344CB8AC3E}">
        <p14:creationId xmlns:p14="http://schemas.microsoft.com/office/powerpoint/2010/main" val="1215483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ctr"/>
            <a:r>
              <a:rPr lang="en-US" sz="3200" b="1" dirty="0">
                <a:cs typeface="Times New Roman" pitchFamily="18" charset="0"/>
              </a:rPr>
              <a:t>Basic accounting terminologies</a:t>
            </a:r>
          </a:p>
        </p:txBody>
      </p:sp>
      <p:sp>
        <p:nvSpPr>
          <p:cNvPr id="34819" name="Content Placeholder 2"/>
          <p:cNvSpPr>
            <a:spLocks noGrp="1"/>
          </p:cNvSpPr>
          <p:nvPr>
            <p:ph idx="1"/>
          </p:nvPr>
        </p:nvSpPr>
        <p:spPr>
          <a:xfrm>
            <a:off x="1783080" y="1825625"/>
            <a:ext cx="9326880" cy="3705225"/>
          </a:xfrm>
        </p:spPr>
        <p:txBody>
          <a:bodyPr/>
          <a:lstStyle/>
          <a:p>
            <a:pPr algn="just"/>
            <a:r>
              <a:rPr lang="en-US" sz="2600" b="1" dirty="0">
                <a:cs typeface="Times New Roman" pitchFamily="18" charset="0"/>
              </a:rPr>
              <a:t>Expansion:  </a:t>
            </a:r>
            <a:r>
              <a:rPr lang="en-US" sz="2600" dirty="0">
                <a:cs typeface="Times New Roman" pitchFamily="18" charset="0"/>
              </a:rPr>
              <a:t>The process of increasing production/sales without varying the main production process or the type of products produced.</a:t>
            </a:r>
          </a:p>
          <a:p>
            <a:pPr algn="just"/>
            <a:r>
              <a:rPr lang="en-US" sz="2600" b="1" dirty="0">
                <a:cs typeface="Times New Roman" pitchFamily="18" charset="0"/>
              </a:rPr>
              <a:t>Diversification:</a:t>
            </a:r>
            <a:r>
              <a:rPr lang="en-US" sz="2600" dirty="0">
                <a:cs typeface="Times New Roman" pitchFamily="18" charset="0"/>
              </a:rPr>
              <a:t> The process of allocating or spreading capital investments into varied assets to avoid over-exposure to risk.</a:t>
            </a:r>
          </a:p>
          <a:p>
            <a:pPr algn="just"/>
            <a:r>
              <a:rPr lang="en-US" sz="2600" b="1" dirty="0">
                <a:cs typeface="Times New Roman" pitchFamily="18" charset="0"/>
              </a:rPr>
              <a:t>Insolvency:</a:t>
            </a:r>
            <a:r>
              <a:rPr lang="en-US" sz="2600" dirty="0">
                <a:cs typeface="Times New Roman" pitchFamily="18" charset="0"/>
              </a:rPr>
              <a:t> A state where an individual or organization can no longer meet financial obligations with lender(s) when their debts come due.</a:t>
            </a:r>
          </a:p>
          <a:p>
            <a:endParaRPr lang="en-US" dirty="0"/>
          </a:p>
        </p:txBody>
      </p:sp>
      <p:sp>
        <p:nvSpPr>
          <p:cNvPr id="6" name="Slide Number Placeholder 5"/>
          <p:cNvSpPr>
            <a:spLocks noGrp="1"/>
          </p:cNvSpPr>
          <p:nvPr>
            <p:ph type="sldNum" sz="quarter" idx="12"/>
          </p:nvPr>
        </p:nvSpPr>
        <p:spPr/>
        <p:txBody>
          <a:bodyPr/>
          <a:lstStyle/>
          <a:p>
            <a:pPr>
              <a:defRPr/>
            </a:pPr>
            <a:fld id="{46961F5C-1EE6-43A1-9CFA-37A78AA6B67A}" type="slidenum">
              <a:rPr lang="en-US"/>
              <a:pPr>
                <a:defRPr/>
              </a:pPr>
              <a:t>70</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313160" y="4679280"/>
              <a:ext cx="4652640" cy="1036080"/>
            </p14:xfrm>
          </p:contentPart>
        </mc:Choice>
        <mc:Fallback xmlns="">
          <p:pic>
            <p:nvPicPr>
              <p:cNvPr id="2" name="Ink 1"/>
              <p:cNvPicPr/>
              <p:nvPr/>
            </p:nvPicPr>
            <p:blipFill>
              <a:blip r:embed="rId3"/>
              <a:stretch>
                <a:fillRect/>
              </a:stretch>
            </p:blipFill>
            <p:spPr>
              <a:xfrm>
                <a:off x="4303800" y="4669920"/>
                <a:ext cx="4671360" cy="1054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625040" y="4321800"/>
              <a:ext cx="1982880" cy="2304360"/>
            </p14:xfrm>
          </p:contentPart>
        </mc:Choice>
        <mc:Fallback xmlns="">
          <p:pic>
            <p:nvPicPr>
              <p:cNvPr id="3" name="Ink 2"/>
              <p:cNvPicPr/>
              <p:nvPr/>
            </p:nvPicPr>
            <p:blipFill>
              <a:blip r:embed="rId5"/>
              <a:stretch>
                <a:fillRect/>
              </a:stretch>
            </p:blipFill>
            <p:spPr>
              <a:xfrm>
                <a:off x="1615680" y="4312440"/>
                <a:ext cx="2001600" cy="2323080"/>
              </a:xfrm>
              <a:prstGeom prst="rect">
                <a:avLst/>
              </a:prstGeom>
            </p:spPr>
          </p:pic>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ctr"/>
            <a:r>
              <a:rPr lang="en-US" sz="3200" b="1" dirty="0">
                <a:cs typeface="Times New Roman" pitchFamily="18" charset="0"/>
              </a:rPr>
              <a:t>Kinds of accounts</a:t>
            </a:r>
            <a:br>
              <a:rPr lang="en-US" sz="3200" dirty="0">
                <a:cs typeface="Times New Roman" pitchFamily="18" charset="0"/>
              </a:rPr>
            </a:br>
            <a:endParaRPr lang="en-US" sz="3200" dirty="0">
              <a:cs typeface="Times New Roman" pitchFamily="18" charset="0"/>
            </a:endParaRPr>
          </a:p>
        </p:txBody>
      </p:sp>
      <p:sp>
        <p:nvSpPr>
          <p:cNvPr id="3" name="Content Placeholder 2"/>
          <p:cNvSpPr>
            <a:spLocks noGrp="1"/>
          </p:cNvSpPr>
          <p:nvPr>
            <p:ph idx="1"/>
          </p:nvPr>
        </p:nvSpPr>
        <p:spPr>
          <a:xfrm>
            <a:off x="1913467" y="1447800"/>
            <a:ext cx="8708813" cy="4206240"/>
          </a:xfrm>
        </p:spPr>
        <p:txBody>
          <a:bodyPr rtlCol="0">
            <a:normAutofit fontScale="85000" lnSpcReduction="20000"/>
          </a:bodyPr>
          <a:lstStyle/>
          <a:p>
            <a:pPr algn="just" fontAlgn="auto">
              <a:spcAft>
                <a:spcPts val="0"/>
              </a:spcAft>
              <a:defRPr/>
            </a:pPr>
            <a:r>
              <a:rPr lang="en-US" sz="2600" dirty="0">
                <a:cs typeface="Times New Roman" panose="02020603050405020304" pitchFamily="18" charset="0"/>
              </a:rPr>
              <a:t>There are three kinds of accounts kept by a business firm. They are personal accounts, real accounts and nominal accounts.</a:t>
            </a:r>
          </a:p>
          <a:p>
            <a:pPr algn="just" fontAlgn="auto">
              <a:spcAft>
                <a:spcPts val="0"/>
              </a:spcAft>
              <a:defRPr/>
            </a:pPr>
            <a:r>
              <a:rPr lang="en-US" sz="2600" b="1" dirty="0">
                <a:cs typeface="Times New Roman" panose="02020603050405020304" pitchFamily="18" charset="0"/>
              </a:rPr>
              <a:t>Personal accounts:</a:t>
            </a:r>
            <a:endParaRPr lang="en-US" sz="2600" dirty="0">
              <a:cs typeface="Times New Roman" panose="02020603050405020304" pitchFamily="18" charset="0"/>
            </a:endParaRPr>
          </a:p>
          <a:p>
            <a:pPr algn="just" fontAlgn="auto">
              <a:spcAft>
                <a:spcPts val="0"/>
              </a:spcAft>
              <a:defRPr/>
            </a:pPr>
            <a:r>
              <a:rPr lang="en-US" sz="2600" b="1" dirty="0">
                <a:cs typeface="Times New Roman" panose="02020603050405020304" pitchFamily="18" charset="0"/>
              </a:rPr>
              <a:t>Natural personal accounts:</a:t>
            </a:r>
            <a:r>
              <a:rPr lang="en-US" sz="2600" dirty="0">
                <a:cs typeface="Times New Roman" panose="02020603050405020304" pitchFamily="18" charset="0"/>
              </a:rPr>
              <a:t>  This type of personal accounts includes all human beings. E.g. Ram’s A/C,  Mohan’s A/C, etc.</a:t>
            </a:r>
          </a:p>
          <a:p>
            <a:pPr algn="just" fontAlgn="auto">
              <a:spcAft>
                <a:spcPts val="0"/>
              </a:spcAft>
              <a:defRPr/>
            </a:pPr>
            <a:r>
              <a:rPr lang="en-US" sz="2600" b="1" dirty="0">
                <a:cs typeface="Times New Roman" panose="02020603050405020304" pitchFamily="18" charset="0"/>
              </a:rPr>
              <a:t>Artificial personal accounts:</a:t>
            </a:r>
            <a:r>
              <a:rPr lang="en-US" sz="2600" dirty="0">
                <a:cs typeface="Times New Roman" panose="02020603050405020304" pitchFamily="18" charset="0"/>
              </a:rPr>
              <a:t> Personal accounts which are created artificially by law, such as corporate bodies and institutions, are called artificial personal accounts. E.g. Joint stock companies, clubs, societies, etc.</a:t>
            </a:r>
          </a:p>
          <a:p>
            <a:pPr algn="just" fontAlgn="auto">
              <a:spcAft>
                <a:spcPts val="0"/>
              </a:spcAft>
              <a:defRPr/>
            </a:pPr>
            <a:r>
              <a:rPr lang="en-US" sz="2600" b="1" dirty="0">
                <a:cs typeface="Times New Roman" panose="02020603050405020304" pitchFamily="18" charset="0"/>
              </a:rPr>
              <a:t>Representative personal accounts:</a:t>
            </a:r>
            <a:r>
              <a:rPr lang="en-US" sz="2600" dirty="0">
                <a:cs typeface="Times New Roman" panose="02020603050405020304" pitchFamily="18" charset="0"/>
              </a:rPr>
              <a:t> Accounts which represent a certain person or a group directly or indirectly. E.g. Wages are paid in advance to an employee – a wage prepaid account will be opened in the books of accounts. This wages prepaid account is a representative personal account indirectly linked to the person.</a:t>
            </a:r>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78646E32-FE48-4FAD-8D20-D66F105B52E9}" type="slidenum">
              <a:rPr lang="en-US"/>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a:r>
              <a:rPr lang="en-US" sz="3200" b="1" dirty="0">
                <a:cs typeface="Times New Roman" pitchFamily="18" charset="0"/>
              </a:rPr>
              <a:t>Kinds of accounts</a:t>
            </a:r>
          </a:p>
        </p:txBody>
      </p:sp>
      <p:sp>
        <p:nvSpPr>
          <p:cNvPr id="36867" name="Content Placeholder 2"/>
          <p:cNvSpPr>
            <a:spLocks noGrp="1"/>
          </p:cNvSpPr>
          <p:nvPr>
            <p:ph idx="1"/>
          </p:nvPr>
        </p:nvSpPr>
        <p:spPr>
          <a:xfrm>
            <a:off x="1913467" y="1447800"/>
            <a:ext cx="9226973" cy="4038600"/>
          </a:xfrm>
        </p:spPr>
        <p:txBody>
          <a:bodyPr/>
          <a:lstStyle/>
          <a:p>
            <a:pPr algn="just"/>
            <a:r>
              <a:rPr lang="en-US" sz="2400" b="1" dirty="0">
                <a:cs typeface="Times New Roman" pitchFamily="18" charset="0"/>
              </a:rPr>
              <a:t>Real accounts:</a:t>
            </a:r>
            <a:endParaRPr lang="en-US" sz="2400" dirty="0">
              <a:cs typeface="Times New Roman" pitchFamily="18" charset="0"/>
            </a:endParaRPr>
          </a:p>
          <a:p>
            <a:pPr algn="just"/>
            <a:r>
              <a:rPr lang="en-US" sz="2400" dirty="0">
                <a:cs typeface="Times New Roman" pitchFamily="18" charset="0"/>
              </a:rPr>
              <a:t>All assets of a firm, which are tangible or intangible, fall under the category “Real Accounts“.</a:t>
            </a:r>
          </a:p>
          <a:p>
            <a:pPr algn="just"/>
            <a:r>
              <a:rPr lang="en-US" sz="2400" b="1" dirty="0">
                <a:cs typeface="Times New Roman" pitchFamily="18" charset="0"/>
              </a:rPr>
              <a:t>Tangible</a:t>
            </a:r>
            <a:r>
              <a:rPr lang="en-US" sz="2400" dirty="0">
                <a:cs typeface="Times New Roman" pitchFamily="18" charset="0"/>
              </a:rPr>
              <a:t> real accounts are related to things that can be touched and felt physically. Few examples of tangible real accounts are building, machinery, stock, land, etc.</a:t>
            </a:r>
          </a:p>
          <a:p>
            <a:pPr algn="just"/>
            <a:r>
              <a:rPr lang="en-US" sz="2400" b="1" dirty="0">
                <a:cs typeface="Times New Roman" pitchFamily="18" charset="0"/>
              </a:rPr>
              <a:t>Intangible</a:t>
            </a:r>
            <a:r>
              <a:rPr lang="en-US" sz="2400" dirty="0">
                <a:cs typeface="Times New Roman" pitchFamily="18" charset="0"/>
              </a:rPr>
              <a:t> real accounts are related to things that can’t be touched and felt physically. Few examples of such real accounts are goodwill, patents, trademarks, etc.</a:t>
            </a:r>
          </a:p>
          <a:p>
            <a:endParaRPr lang="en-US" dirty="0"/>
          </a:p>
        </p:txBody>
      </p:sp>
      <p:sp>
        <p:nvSpPr>
          <p:cNvPr id="6" name="Slide Number Placeholder 5"/>
          <p:cNvSpPr>
            <a:spLocks noGrp="1"/>
          </p:cNvSpPr>
          <p:nvPr>
            <p:ph type="sldNum" sz="quarter" idx="12"/>
          </p:nvPr>
        </p:nvSpPr>
        <p:spPr/>
        <p:txBody>
          <a:bodyPr/>
          <a:lstStyle/>
          <a:p>
            <a:pPr>
              <a:defRPr/>
            </a:pPr>
            <a:fld id="{2CE987AD-58F1-44F2-B4B0-49A68CDF6044}" type="slidenum">
              <a:rPr lang="en-US"/>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354013"/>
            <a:ext cx="10515600" cy="1325562"/>
          </a:xfrm>
        </p:spPr>
        <p:txBody>
          <a:bodyPr/>
          <a:lstStyle/>
          <a:p>
            <a:pPr algn="ctr"/>
            <a:r>
              <a:rPr lang="en-US" sz="3200" b="1" dirty="0">
                <a:cs typeface="Times New Roman" pitchFamily="18" charset="0"/>
              </a:rPr>
              <a:t>Kinds of accounts</a:t>
            </a:r>
            <a:endParaRPr lang="en-US" sz="3200" dirty="0">
              <a:cs typeface="Times New Roman" pitchFamily="18" charset="0"/>
            </a:endParaRPr>
          </a:p>
        </p:txBody>
      </p:sp>
      <p:sp>
        <p:nvSpPr>
          <p:cNvPr id="37891" name="Content Placeholder 2"/>
          <p:cNvSpPr>
            <a:spLocks noGrp="1"/>
          </p:cNvSpPr>
          <p:nvPr>
            <p:ph idx="1"/>
          </p:nvPr>
        </p:nvSpPr>
        <p:spPr>
          <a:xfrm>
            <a:off x="1913467" y="1447800"/>
            <a:ext cx="9120293" cy="3916680"/>
          </a:xfrm>
        </p:spPr>
        <p:txBody>
          <a:bodyPr/>
          <a:lstStyle/>
          <a:p>
            <a:pPr algn="just"/>
            <a:r>
              <a:rPr lang="en-US" sz="2400" b="1" dirty="0">
                <a:cs typeface="Times New Roman" pitchFamily="18" charset="0"/>
              </a:rPr>
              <a:t>Nominal accounts:</a:t>
            </a:r>
            <a:endParaRPr lang="en-US" sz="2400" dirty="0">
              <a:cs typeface="Times New Roman" pitchFamily="18" charset="0"/>
            </a:endParaRPr>
          </a:p>
          <a:p>
            <a:pPr algn="just"/>
            <a:r>
              <a:rPr lang="en-US" sz="2400" dirty="0">
                <a:cs typeface="Times New Roman" pitchFamily="18" charset="0"/>
              </a:rPr>
              <a:t>Accounts which are related to expenses, losses, incomes or gains are called Nominal accounts. The dictionary meaning of the word “nominal” is “existing in name only” and the meaning remains absolutely true in accounting sense too, because nominal accounts do not really exist in physical form, but behind every nominal account money is involved. E.g. Salary A/C, Rent A/C, Commission received A/C, etc. The final result of all nominal accounts is either profit or loss which is then transferred to the capital account</a:t>
            </a:r>
          </a:p>
        </p:txBody>
      </p:sp>
      <p:sp>
        <p:nvSpPr>
          <p:cNvPr id="6" name="Slide Number Placeholder 5"/>
          <p:cNvSpPr>
            <a:spLocks noGrp="1"/>
          </p:cNvSpPr>
          <p:nvPr>
            <p:ph type="sldNum" sz="quarter" idx="12"/>
          </p:nvPr>
        </p:nvSpPr>
        <p:spPr/>
        <p:txBody>
          <a:bodyPr/>
          <a:lstStyle/>
          <a:p>
            <a:pPr>
              <a:defRPr/>
            </a:pPr>
            <a:fld id="{02F64DB4-1822-4C85-8E89-0E0C92B4EFAB}" type="slidenum">
              <a:rPr lang="en-US"/>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pPr algn="ctr"/>
            <a:r>
              <a:rPr lang="en-US" sz="3200" b="1" dirty="0">
                <a:cs typeface="Times New Roman" pitchFamily="18" charset="0"/>
              </a:rPr>
              <a:t>Steps in accounting cycle</a:t>
            </a:r>
            <a:br>
              <a:rPr lang="en-US" dirty="0"/>
            </a:br>
            <a:endParaRPr lang="en-US" dirty="0"/>
          </a:p>
        </p:txBody>
      </p:sp>
      <p:sp>
        <p:nvSpPr>
          <p:cNvPr id="3" name="Content Placeholder 2"/>
          <p:cNvSpPr>
            <a:spLocks noGrp="1"/>
          </p:cNvSpPr>
          <p:nvPr>
            <p:ph idx="1"/>
          </p:nvPr>
        </p:nvSpPr>
        <p:spPr>
          <a:xfrm>
            <a:off x="1645920" y="1307465"/>
            <a:ext cx="9555480" cy="4351338"/>
          </a:xfrm>
        </p:spPr>
        <p:txBody>
          <a:bodyPr rtlCol="0">
            <a:normAutofit fontScale="77500" lnSpcReduction="20000"/>
          </a:bodyPr>
          <a:lstStyle/>
          <a:p>
            <a:pPr marL="0" indent="0" fontAlgn="auto">
              <a:spcAft>
                <a:spcPts val="0"/>
              </a:spcAft>
              <a:buFont typeface="Arial" pitchFamily="34" charset="0"/>
              <a:buNone/>
              <a:tabLst>
                <a:tab pos="461963" algn="l"/>
              </a:tabLst>
              <a:defRPr/>
            </a:pPr>
            <a:r>
              <a:rPr lang="en-US" dirty="0" err="1"/>
              <a:t>i</a:t>
            </a:r>
            <a:r>
              <a:rPr lang="en-US" dirty="0"/>
              <a:t>.	</a:t>
            </a:r>
            <a:r>
              <a:rPr lang="en-US" sz="3100" dirty="0">
                <a:cs typeface="Times New Roman" panose="02020603050405020304" pitchFamily="18" charset="0"/>
              </a:rPr>
              <a:t>Identify business events, analyze these transactions and record them in journal     </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ii.	Post journal entries to applicable T-accounts or ledger accounts</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iii.	Prepare an unadjusted trial balance from the general ledger</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iv.	Analyze the trial balance and make end of period adjusting entries</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v.	Post adjusting journal entries and prepare the adjusted trial balance</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vi.	Use the adjusted trial balance to prepare financial statements</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vii.	Close all temporary income statement accounts with closing entries</a:t>
            </a:r>
          </a:p>
          <a:p>
            <a:pPr marL="0" indent="0" fontAlgn="auto">
              <a:spcAft>
                <a:spcPts val="0"/>
              </a:spcAft>
              <a:buFont typeface="Arial" pitchFamily="34" charset="0"/>
              <a:buNone/>
              <a:tabLst>
                <a:tab pos="461963" algn="l"/>
              </a:tabLst>
              <a:defRPr/>
            </a:pPr>
            <a:r>
              <a:rPr lang="en-US" sz="3100" dirty="0">
                <a:cs typeface="Times New Roman" panose="02020603050405020304" pitchFamily="18" charset="0"/>
              </a:rPr>
              <a:t>viii.	Prepare the post closing trial balance for the next accounting period</a:t>
            </a:r>
          </a:p>
          <a:p>
            <a:pPr marL="0" indent="0" fontAlgn="auto">
              <a:spcAft>
                <a:spcPts val="0"/>
              </a:spcAft>
              <a:buFont typeface="Arial" pitchFamily="34" charset="0"/>
              <a:buNone/>
              <a:defRPr/>
            </a:pPr>
            <a:r>
              <a:rPr lang="en-US" sz="3100" dirty="0">
                <a:cs typeface="Times New Roman" panose="02020603050405020304" pitchFamily="18" charset="0"/>
              </a:rPr>
              <a:t>           Prepare reversing entries to cancel temporary adjusting entries if applicable</a:t>
            </a:r>
          </a:p>
          <a:p>
            <a:pPr fontAlgn="auto">
              <a:spcAft>
                <a:spcPts val="0"/>
              </a:spcAft>
              <a:defRPr/>
            </a:pPr>
            <a:endParaRPr lang="en-US" sz="3100" dirty="0"/>
          </a:p>
        </p:txBody>
      </p:sp>
      <p:sp>
        <p:nvSpPr>
          <p:cNvPr id="6" name="Slide Number Placeholder 5"/>
          <p:cNvSpPr>
            <a:spLocks noGrp="1"/>
          </p:cNvSpPr>
          <p:nvPr>
            <p:ph type="sldNum" sz="quarter" idx="12"/>
          </p:nvPr>
        </p:nvSpPr>
        <p:spPr/>
        <p:txBody>
          <a:bodyPr/>
          <a:lstStyle/>
          <a:p>
            <a:pPr>
              <a:defRPr/>
            </a:pPr>
            <a:fld id="{93D92212-BF49-4FF2-A420-26749F18DE6D}" type="slidenum">
              <a:rPr lang="en-US"/>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a:r>
              <a:rPr lang="en-US" sz="3200" b="1" dirty="0">
                <a:cs typeface="Times New Roman" pitchFamily="18" charset="0"/>
              </a:rPr>
              <a:t>Golden rules for Double entry</a:t>
            </a:r>
            <a:br>
              <a:rPr lang="en-US" sz="3200" dirty="0">
                <a:cs typeface="Times New Roman" pitchFamily="18" charset="0"/>
              </a:rPr>
            </a:br>
            <a:endParaRPr lang="en-US" sz="3200" dirty="0">
              <a:cs typeface="Times New Roman" pitchFamily="18" charset="0"/>
            </a:endParaRPr>
          </a:p>
        </p:txBody>
      </p:sp>
      <p:sp>
        <p:nvSpPr>
          <p:cNvPr id="3" name="Content Placeholder 2"/>
          <p:cNvSpPr>
            <a:spLocks noGrp="1"/>
          </p:cNvSpPr>
          <p:nvPr>
            <p:ph idx="1"/>
          </p:nvPr>
        </p:nvSpPr>
        <p:spPr>
          <a:xfrm>
            <a:off x="2423160" y="1447800"/>
            <a:ext cx="8427720" cy="4526280"/>
          </a:xfrm>
        </p:spPr>
        <p:txBody>
          <a:bodyPr rtlCol="0">
            <a:normAutofit fontScale="92500" lnSpcReduction="10000"/>
          </a:bodyPr>
          <a:lstStyle/>
          <a:p>
            <a:pPr marL="0" indent="0" algn="ctr" fontAlgn="auto">
              <a:spcAft>
                <a:spcPts val="0"/>
              </a:spcAft>
              <a:buFont typeface="Arial" pitchFamily="34" charset="0"/>
              <a:buNone/>
              <a:defRPr/>
            </a:pPr>
            <a:r>
              <a:rPr lang="en-US" b="1" dirty="0">
                <a:cs typeface="Times New Roman" panose="02020603050405020304" pitchFamily="18" charset="0"/>
              </a:rPr>
              <a:t>Personal Accounts</a:t>
            </a:r>
            <a:endParaRPr lang="en-US" dirty="0">
              <a:cs typeface="Times New Roman" panose="02020603050405020304" pitchFamily="18" charset="0"/>
            </a:endParaRPr>
          </a:p>
          <a:p>
            <a:pPr marL="0" indent="0" algn="ctr" fontAlgn="auto">
              <a:spcAft>
                <a:spcPts val="0"/>
              </a:spcAft>
              <a:buFont typeface="Arial" pitchFamily="34" charset="0"/>
              <a:buNone/>
              <a:defRPr/>
            </a:pPr>
            <a:r>
              <a:rPr lang="en-US" dirty="0">
                <a:cs typeface="Times New Roman" panose="02020603050405020304" pitchFamily="18" charset="0"/>
              </a:rPr>
              <a:t>Debit the Receiver</a:t>
            </a:r>
          </a:p>
          <a:p>
            <a:pPr marL="0" indent="0" algn="ctr" fontAlgn="auto">
              <a:spcAft>
                <a:spcPts val="0"/>
              </a:spcAft>
              <a:buFont typeface="Arial" pitchFamily="34" charset="0"/>
              <a:buNone/>
              <a:defRPr/>
            </a:pPr>
            <a:r>
              <a:rPr lang="en-US" dirty="0">
                <a:cs typeface="Times New Roman" panose="02020603050405020304" pitchFamily="18" charset="0"/>
              </a:rPr>
              <a:t>Credit the Giver</a:t>
            </a:r>
          </a:p>
          <a:p>
            <a:pPr marL="0" indent="0" algn="ctr" fontAlgn="auto">
              <a:spcAft>
                <a:spcPts val="0"/>
              </a:spcAft>
              <a:buFont typeface="Arial" pitchFamily="34" charset="0"/>
              <a:buNone/>
              <a:defRPr/>
            </a:pPr>
            <a:r>
              <a:rPr lang="en-US" b="1" dirty="0">
                <a:cs typeface="Times New Roman" panose="02020603050405020304" pitchFamily="18" charset="0"/>
              </a:rPr>
              <a:t>Real Accounts</a:t>
            </a:r>
            <a:endParaRPr lang="en-US" dirty="0">
              <a:cs typeface="Times New Roman" panose="02020603050405020304" pitchFamily="18" charset="0"/>
            </a:endParaRPr>
          </a:p>
          <a:p>
            <a:pPr marL="0" indent="0" algn="ctr" fontAlgn="auto">
              <a:spcAft>
                <a:spcPts val="0"/>
              </a:spcAft>
              <a:buFont typeface="Arial" pitchFamily="34" charset="0"/>
              <a:buNone/>
              <a:defRPr/>
            </a:pPr>
            <a:r>
              <a:rPr lang="en-US" dirty="0">
                <a:cs typeface="Times New Roman" panose="02020603050405020304" pitchFamily="18" charset="0"/>
              </a:rPr>
              <a:t>Debit what comes in</a:t>
            </a:r>
          </a:p>
          <a:p>
            <a:pPr marL="0" indent="0" algn="ctr" fontAlgn="auto">
              <a:spcAft>
                <a:spcPts val="0"/>
              </a:spcAft>
              <a:buFont typeface="Arial" pitchFamily="34" charset="0"/>
              <a:buNone/>
              <a:defRPr/>
            </a:pPr>
            <a:r>
              <a:rPr lang="en-US" dirty="0">
                <a:cs typeface="Times New Roman" panose="02020603050405020304" pitchFamily="18" charset="0"/>
              </a:rPr>
              <a:t>Credit what goes out</a:t>
            </a:r>
          </a:p>
          <a:p>
            <a:pPr marL="0" indent="0" algn="ctr" fontAlgn="auto">
              <a:spcAft>
                <a:spcPts val="0"/>
              </a:spcAft>
              <a:buFont typeface="Arial" pitchFamily="34" charset="0"/>
              <a:buNone/>
              <a:defRPr/>
            </a:pPr>
            <a:r>
              <a:rPr lang="en-US" b="1" dirty="0">
                <a:cs typeface="Times New Roman" panose="02020603050405020304" pitchFamily="18" charset="0"/>
              </a:rPr>
              <a:t>Nominal Accounts</a:t>
            </a:r>
            <a:endParaRPr lang="en-US" dirty="0">
              <a:cs typeface="Times New Roman" panose="02020603050405020304" pitchFamily="18" charset="0"/>
            </a:endParaRPr>
          </a:p>
          <a:p>
            <a:pPr marL="0" indent="0" algn="ctr" fontAlgn="auto">
              <a:spcAft>
                <a:spcPts val="0"/>
              </a:spcAft>
              <a:buFont typeface="Arial" pitchFamily="34" charset="0"/>
              <a:buNone/>
              <a:defRPr/>
            </a:pPr>
            <a:r>
              <a:rPr lang="en-US" dirty="0">
                <a:cs typeface="Times New Roman" panose="02020603050405020304" pitchFamily="18" charset="0"/>
              </a:rPr>
              <a:t>Debit all expenses and losses</a:t>
            </a:r>
          </a:p>
          <a:p>
            <a:pPr marL="0" indent="0" algn="ctr" fontAlgn="auto">
              <a:spcAft>
                <a:spcPts val="0"/>
              </a:spcAft>
              <a:buFont typeface="Arial" pitchFamily="34" charset="0"/>
              <a:buNone/>
              <a:defRPr/>
            </a:pPr>
            <a:r>
              <a:rPr lang="en-US" dirty="0">
                <a:cs typeface="Times New Roman" panose="02020603050405020304" pitchFamily="18" charset="0"/>
              </a:rPr>
              <a:t>Credit all incomes and gains</a:t>
            </a:r>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p:txBody>
      </p:sp>
      <p:sp>
        <p:nvSpPr>
          <p:cNvPr id="6" name="Slide Number Placeholder 5"/>
          <p:cNvSpPr>
            <a:spLocks noGrp="1"/>
          </p:cNvSpPr>
          <p:nvPr>
            <p:ph type="sldNum" sz="quarter" idx="12"/>
          </p:nvPr>
        </p:nvSpPr>
        <p:spPr/>
        <p:txBody>
          <a:bodyPr/>
          <a:lstStyle/>
          <a:p>
            <a:pPr>
              <a:defRPr/>
            </a:pPr>
            <a:fld id="{D3FED7BC-9F5A-4FA5-A03C-98D243C927C9}" type="slidenum">
              <a:rPr lang="en-US"/>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a:r>
              <a:rPr lang="en-US" sz="3200" b="1" dirty="0">
                <a:cs typeface="Times New Roman" pitchFamily="18" charset="0"/>
              </a:rPr>
              <a:t>REFERENCES</a:t>
            </a:r>
          </a:p>
        </p:txBody>
      </p:sp>
      <p:sp>
        <p:nvSpPr>
          <p:cNvPr id="3" name="Content Placeholder 2"/>
          <p:cNvSpPr>
            <a:spLocks noGrp="1"/>
          </p:cNvSpPr>
          <p:nvPr>
            <p:ph idx="1"/>
          </p:nvPr>
        </p:nvSpPr>
        <p:spPr/>
        <p:txBody>
          <a:bodyPr rtlCol="0">
            <a:normAutofit fontScale="77500" lnSpcReduction="20000"/>
          </a:bodyPr>
          <a:lstStyle/>
          <a:p>
            <a:pPr fontAlgn="auto">
              <a:spcAft>
                <a:spcPts val="0"/>
              </a:spcAft>
              <a:defRPr/>
            </a:pPr>
            <a:r>
              <a:rPr lang="en-US" dirty="0"/>
              <a:t>  </a:t>
            </a:r>
            <a:r>
              <a:rPr lang="en-US" sz="2900" dirty="0">
                <a:cs typeface="Times New Roman" panose="02020603050405020304" pitchFamily="18" charset="0"/>
              </a:rPr>
              <a:t>https://keydifferences.com/difference-between-bookkeeping-and-accounting.html (Accessed on 23-10-18)</a:t>
            </a:r>
          </a:p>
          <a:p>
            <a:pPr fontAlgn="auto">
              <a:spcAft>
                <a:spcPts val="0"/>
              </a:spcAft>
              <a:defRPr/>
            </a:pPr>
            <a:r>
              <a:rPr lang="en-US" sz="2900" dirty="0">
                <a:cs typeface="Times New Roman" panose="02020603050405020304" pitchFamily="18" charset="0"/>
              </a:rPr>
              <a:t>  http://www.ddegjust.ac.in/studymaterial/mba/cp-104.pdf (Accessed on 23-10-18)</a:t>
            </a:r>
          </a:p>
          <a:p>
            <a:pPr fontAlgn="auto">
              <a:spcAft>
                <a:spcPts val="0"/>
              </a:spcAft>
              <a:defRPr/>
            </a:pPr>
            <a:r>
              <a:rPr lang="en-US" sz="2900" dirty="0">
                <a:cs typeface="Times New Roman" panose="02020603050405020304" pitchFamily="18" charset="0"/>
              </a:rPr>
              <a:t>  http://www.accountstudy.com/advantages-limitations-accounting/ (Accessed on 23-10-18)</a:t>
            </a:r>
          </a:p>
          <a:p>
            <a:pPr fontAlgn="auto">
              <a:spcAft>
                <a:spcPts val="0"/>
              </a:spcAft>
              <a:defRPr/>
            </a:pPr>
            <a:r>
              <a:rPr lang="en-US" sz="2900" dirty="0">
                <a:cs typeface="Times New Roman" panose="02020603050405020304" pitchFamily="18" charset="0"/>
              </a:rPr>
              <a:t>  http://thevistaacademy.com/define-accounting-principles-concepts-and-conventions/   (Accessed on 23-10-18)</a:t>
            </a:r>
          </a:p>
          <a:p>
            <a:pPr fontAlgn="auto">
              <a:spcAft>
                <a:spcPts val="0"/>
              </a:spcAft>
              <a:defRPr/>
            </a:pPr>
            <a:r>
              <a:rPr lang="en-US" sz="2900" dirty="0">
                <a:cs typeface="Times New Roman" panose="02020603050405020304" pitchFamily="18" charset="0"/>
              </a:rPr>
              <a:t>  https://www.nysscpa.org/professional-resources/accounting-terminology-guide#sthash.cOz0LwSI.dpbs (Accessed on 23-10-18)</a:t>
            </a:r>
          </a:p>
          <a:p>
            <a:pPr fontAlgn="auto">
              <a:spcAft>
                <a:spcPts val="0"/>
              </a:spcAft>
              <a:defRPr/>
            </a:pPr>
            <a:r>
              <a:rPr lang="en-US" sz="2900" dirty="0">
                <a:cs typeface="Times New Roman" panose="02020603050405020304" pitchFamily="18" charset="0"/>
              </a:rPr>
              <a:t>  http://ncert.nic.in/ncerts/l/keac101.pdf(Accessed on 23-10-18)</a:t>
            </a:r>
          </a:p>
          <a:p>
            <a:pPr fontAlgn="auto">
              <a:spcAft>
                <a:spcPts val="0"/>
              </a:spcAft>
              <a:defRPr/>
            </a:pPr>
            <a:r>
              <a:rPr lang="en-US" sz="2900" dirty="0">
                <a:cs typeface="Times New Roman" panose="02020603050405020304" pitchFamily="18" charset="0"/>
              </a:rPr>
              <a:t>  https://www.rasmussen.edu/degrees/business/blog/basic-accounting-terms-acronyms-and-abbreviations-students-should/ (Accessed on 23-10-18)</a:t>
            </a:r>
          </a:p>
          <a:p>
            <a:pPr fontAlgn="auto">
              <a:spcAft>
                <a:spcPts val="0"/>
              </a:spcAft>
              <a:defRPr/>
            </a:pPr>
            <a:r>
              <a:rPr lang="en-US" sz="2900" dirty="0">
                <a:cs typeface="Times New Roman" panose="02020603050405020304" pitchFamily="18" charset="0"/>
              </a:rPr>
              <a:t>  https://www.myaccountingcourse.com/accounting-cycle (Accessed on 23-10-18)</a:t>
            </a:r>
          </a:p>
          <a:p>
            <a:pPr fontAlgn="auto">
              <a:spcAft>
                <a:spcPts val="0"/>
              </a:spcAft>
              <a:defRPr/>
            </a:pPr>
            <a:r>
              <a:rPr lang="en-US" sz="2900" dirty="0">
                <a:cs typeface="Times New Roman" panose="02020603050405020304" pitchFamily="18" charset="0"/>
              </a:rPr>
              <a:t>  https://www.accountingcapital.com/books-and-accounts/three-type-of-accounts-in-accounting/(Accessed on 23-10-18)</a:t>
            </a:r>
          </a:p>
        </p:txBody>
      </p:sp>
      <p:sp>
        <p:nvSpPr>
          <p:cNvPr id="6" name="Slide Number Placeholder 5"/>
          <p:cNvSpPr>
            <a:spLocks noGrp="1"/>
          </p:cNvSpPr>
          <p:nvPr>
            <p:ph type="sldNum" sz="quarter" idx="12"/>
          </p:nvPr>
        </p:nvSpPr>
        <p:spPr/>
        <p:txBody>
          <a:bodyPr/>
          <a:lstStyle/>
          <a:p>
            <a:pPr>
              <a:defRPr/>
            </a:pPr>
            <a:fld id="{67CAA8BE-4A23-4CEA-B3E2-77211406A9E5}" type="slidenum">
              <a:rPr lang="en-US"/>
              <a:pPr>
                <a:defRPr/>
              </a:pPr>
              <a:t>76</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6FDB-AEEA-4C82-9DEE-E12CB4A519DB}"/>
              </a:ext>
            </a:extLst>
          </p:cNvPr>
          <p:cNvSpPr>
            <a:spLocks noGrp="1"/>
          </p:cNvSpPr>
          <p:nvPr>
            <p:ph type="title"/>
          </p:nvPr>
        </p:nvSpPr>
        <p:spPr>
          <a:xfrm>
            <a:off x="2346960" y="274638"/>
            <a:ext cx="8305800" cy="1143000"/>
          </a:xfrm>
        </p:spPr>
        <p:txBody>
          <a:bodyPr>
            <a:normAutofit/>
          </a:bodyPr>
          <a:lstStyle/>
          <a:p>
            <a:pPr algn="ctr"/>
            <a:r>
              <a:rPr lang="en-US" sz="3200" b="1" dirty="0">
                <a:cs typeface="Times New Roman" panose="02020603050405020304" pitchFamily="18" charset="0"/>
              </a:rPr>
              <a:t>Business</a:t>
            </a:r>
          </a:p>
        </p:txBody>
      </p:sp>
      <p:sp>
        <p:nvSpPr>
          <p:cNvPr id="3" name="Content Placeholder 2">
            <a:extLst>
              <a:ext uri="{FF2B5EF4-FFF2-40B4-BE49-F238E27FC236}">
                <a16:creationId xmlns:a16="http://schemas.microsoft.com/office/drawing/2014/main" id="{6C4489E5-8D5B-43BB-A9A0-9C327323A048}"/>
              </a:ext>
            </a:extLst>
          </p:cNvPr>
          <p:cNvSpPr>
            <a:spLocks noGrp="1"/>
          </p:cNvSpPr>
          <p:nvPr>
            <p:ph idx="1"/>
          </p:nvPr>
        </p:nvSpPr>
        <p:spPr>
          <a:xfrm>
            <a:off x="1927860" y="1723002"/>
            <a:ext cx="9144000" cy="3486287"/>
          </a:xfrm>
        </p:spPr>
        <p:txBody>
          <a:bodyPr>
            <a:normAutofit/>
          </a:bodyPr>
          <a:lstStyle/>
          <a:p>
            <a:pPr algn="just"/>
            <a:r>
              <a:rPr lang="en-US" sz="2600" b="1" dirty="0">
                <a:cs typeface="Times New Roman" panose="02020603050405020304" pitchFamily="18" charset="0"/>
              </a:rPr>
              <a:t>Construction industries </a:t>
            </a:r>
            <a:r>
              <a:rPr lang="en-US" sz="2600" dirty="0">
                <a:cs typeface="Times New Roman" panose="02020603050405020304" pitchFamily="18" charset="0"/>
              </a:rPr>
              <a:t>involve in the construction of buildings, bridges, dams, roads and the like. </a:t>
            </a:r>
          </a:p>
          <a:p>
            <a:pPr algn="just"/>
            <a:r>
              <a:rPr lang="en-US" sz="2600" b="1" dirty="0">
                <a:cs typeface="Times New Roman" panose="02020603050405020304" pitchFamily="18" charset="0"/>
              </a:rPr>
              <a:t>Service industries </a:t>
            </a:r>
            <a:r>
              <a:rPr lang="en-US" sz="2600" dirty="0">
                <a:cs typeface="Times New Roman" panose="02020603050405020304" pitchFamily="18" charset="0"/>
              </a:rPr>
              <a:t>include education, tourism, hotel, transport, medical, legal, banking, insurance, entertainment and the like. </a:t>
            </a:r>
          </a:p>
          <a:p>
            <a:pPr algn="just"/>
            <a:r>
              <a:rPr lang="en-US" sz="2600" b="1" dirty="0">
                <a:cs typeface="Times New Roman" panose="02020603050405020304" pitchFamily="18" charset="0"/>
              </a:rPr>
              <a:t>Assembling industries </a:t>
            </a:r>
            <a:r>
              <a:rPr lang="en-US" sz="2600" dirty="0">
                <a:cs typeface="Times New Roman" panose="02020603050405020304" pitchFamily="18" charset="0"/>
              </a:rPr>
              <a:t>involve in assembling of a product with various parts or components. It includes car, television, computers, mobile, bus and lorry manufacturing. </a:t>
            </a:r>
          </a:p>
          <a:p>
            <a:pPr>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Slide Number Placeholder 5">
            <a:extLst>
              <a:ext uri="{FF2B5EF4-FFF2-40B4-BE49-F238E27FC236}">
                <a16:creationId xmlns:a16="http://schemas.microsoft.com/office/drawing/2014/main" id="{4A467DF7-F9D3-4078-A28F-FE0270409A90}"/>
              </a:ext>
            </a:extLst>
          </p:cNvPr>
          <p:cNvSpPr>
            <a:spLocks noGrp="1"/>
          </p:cNvSpPr>
          <p:nvPr>
            <p:ph type="sldNum" sz="quarter" idx="12"/>
          </p:nvPr>
        </p:nvSpPr>
        <p:spPr/>
        <p:txBody>
          <a:bodyPr/>
          <a:lstStyle/>
          <a:p>
            <a:fld id="{D995F501-248A-4D20-ABA7-B83126F86420}" type="slidenum">
              <a:rPr lang="en-US" smtClean="0"/>
              <a:pPr/>
              <a:t>8</a:t>
            </a:fld>
            <a:endParaRPr lang="en-US"/>
          </a:p>
        </p:txBody>
      </p:sp>
    </p:spTree>
    <p:extLst>
      <p:ext uri="{BB962C8B-B14F-4D97-AF65-F5344CB8AC3E}">
        <p14:creationId xmlns:p14="http://schemas.microsoft.com/office/powerpoint/2010/main" val="121548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42D9-D8CF-453B-B7AF-59D0291776CB}"/>
              </a:ext>
            </a:extLst>
          </p:cNvPr>
          <p:cNvSpPr>
            <a:spLocks noGrp="1"/>
          </p:cNvSpPr>
          <p:nvPr>
            <p:ph type="title"/>
          </p:nvPr>
        </p:nvSpPr>
        <p:spPr>
          <a:xfrm>
            <a:off x="3154680" y="502920"/>
            <a:ext cx="6751320" cy="670560"/>
          </a:xfrm>
        </p:spPr>
        <p:txBody>
          <a:bodyPr>
            <a:normAutofit fontScale="90000"/>
          </a:bodyPr>
          <a:lstStyle/>
          <a:p>
            <a:pPr algn="ctr"/>
            <a:r>
              <a:rPr lang="en-US" sz="3200" b="1" dirty="0">
                <a:latin typeface="+mj-lt"/>
                <a:cs typeface="Times New Roman" panose="02020603050405020304" pitchFamily="18" charset="0"/>
              </a:rPr>
              <a:t>Characteristics of business</a:t>
            </a:r>
            <a:br>
              <a:rPr lang="en-US" dirty="0"/>
            </a:br>
            <a:endParaRPr lang="en-US" dirty="0"/>
          </a:p>
        </p:txBody>
      </p:sp>
      <p:sp>
        <p:nvSpPr>
          <p:cNvPr id="3" name="Content Placeholder 2">
            <a:extLst>
              <a:ext uri="{FF2B5EF4-FFF2-40B4-BE49-F238E27FC236}">
                <a16:creationId xmlns:a16="http://schemas.microsoft.com/office/drawing/2014/main" id="{3538DF8A-19AD-4726-9DC7-E55DA899B6AD}"/>
              </a:ext>
            </a:extLst>
          </p:cNvPr>
          <p:cNvSpPr>
            <a:spLocks noGrp="1"/>
          </p:cNvSpPr>
          <p:nvPr>
            <p:ph idx="1"/>
          </p:nvPr>
        </p:nvSpPr>
        <p:spPr>
          <a:xfrm>
            <a:off x="1920240" y="1180215"/>
            <a:ext cx="9174480" cy="4412866"/>
          </a:xfrm>
        </p:spPr>
        <p:txBody>
          <a:bodyPr>
            <a:normAutofit fontScale="25000" lnSpcReduction="20000"/>
          </a:bodyPr>
          <a:lstStyle/>
          <a:p>
            <a:pPr marL="0" indent="0" algn="just">
              <a:lnSpc>
                <a:spcPct val="120000"/>
              </a:lnSpc>
              <a:spcBef>
                <a:spcPts val="0"/>
              </a:spcBef>
              <a:buNone/>
            </a:pPr>
            <a:r>
              <a:rPr lang="en-US" sz="8000" dirty="0">
                <a:cs typeface="Times New Roman" panose="02020603050405020304" pitchFamily="18" charset="0"/>
              </a:rPr>
              <a:t>1. </a:t>
            </a:r>
            <a:r>
              <a:rPr lang="en-US" sz="9600" b="1" dirty="0">
                <a:cs typeface="Times New Roman" panose="02020603050405020304" pitchFamily="18" charset="0"/>
              </a:rPr>
              <a:t>Dealing in goods and services:</a:t>
            </a:r>
            <a:r>
              <a:rPr lang="en-US" sz="9600" dirty="0">
                <a:cs typeface="Times New Roman" panose="02020603050405020304" pitchFamily="18" charset="0"/>
              </a:rPr>
              <a:t> Business deals with the exchange of goods and services produced by industries. The exchange of goods and services is called a transaction. The business should consist of repeated and continuous transactions. A single transaction does not constitute business.</a:t>
            </a:r>
          </a:p>
          <a:p>
            <a:pPr marL="0" indent="0" algn="just">
              <a:lnSpc>
                <a:spcPct val="120000"/>
              </a:lnSpc>
              <a:spcBef>
                <a:spcPts val="0"/>
              </a:spcBef>
              <a:buNone/>
            </a:pPr>
            <a:r>
              <a:rPr lang="en-US" sz="9600" dirty="0">
                <a:cs typeface="Times New Roman" panose="02020603050405020304" pitchFamily="18" charset="0"/>
              </a:rPr>
              <a:t>2. </a:t>
            </a:r>
            <a:r>
              <a:rPr lang="en-US" sz="9600" b="1" dirty="0">
                <a:cs typeface="Times New Roman" panose="02020603050405020304" pitchFamily="18" charset="0"/>
              </a:rPr>
              <a:t>Profit motive:</a:t>
            </a:r>
            <a:r>
              <a:rPr lang="en-US" sz="9600" dirty="0">
                <a:cs typeface="Times New Roman" panose="02020603050405020304" pitchFamily="18" charset="0"/>
              </a:rPr>
              <a:t> Any transaction carried with a profit motive is called a business transaction. Profit will be determined as a percentage on cost to cover all operating expenses and finally a smaller proportion will be taken by the owner of the enterprise. </a:t>
            </a:r>
          </a:p>
          <a:p>
            <a:pPr marL="0" indent="0" algn="just">
              <a:lnSpc>
                <a:spcPct val="120000"/>
              </a:lnSpc>
              <a:spcBef>
                <a:spcPts val="0"/>
              </a:spcBef>
              <a:buNone/>
            </a:pPr>
            <a:r>
              <a:rPr lang="en-US" sz="9600" dirty="0">
                <a:cs typeface="Times New Roman" panose="02020603050405020304" pitchFamily="18" charset="0"/>
              </a:rPr>
              <a:t>3. </a:t>
            </a:r>
            <a:r>
              <a:rPr lang="en-US" sz="9600" b="1" dirty="0">
                <a:cs typeface="Times New Roman" panose="02020603050405020304" pitchFamily="18" charset="0"/>
              </a:rPr>
              <a:t>Risk factor:</a:t>
            </a:r>
            <a:r>
              <a:rPr lang="en-US" sz="9600" dirty="0">
                <a:cs typeface="Times New Roman" panose="02020603050405020304" pitchFamily="18" charset="0"/>
              </a:rPr>
              <a:t> Every business should undergo the element of risk in exchange of goods and services. </a:t>
            </a:r>
          </a:p>
          <a:p>
            <a:pPr marL="0" indent="0" algn="just">
              <a:lnSpc>
                <a:spcPct val="170000"/>
              </a:lnSpc>
              <a:spcBef>
                <a:spcPts val="0"/>
              </a:spcBef>
              <a:buNone/>
            </a:pPr>
            <a:endParaRPr lang="en-US" sz="8000" dirty="0">
              <a:cs typeface="Times New Roman" panose="02020603050405020304" pitchFamily="18" charset="0"/>
            </a:endParaRPr>
          </a:p>
          <a:p>
            <a:pPr>
              <a:lnSpc>
                <a:spcPct val="170000"/>
              </a:lnSpc>
              <a:spcBef>
                <a:spcPts val="0"/>
              </a:spcBef>
            </a:pPr>
            <a:endParaRPr lang="en-US" sz="7400" dirty="0">
              <a:latin typeface="Times New Roman" panose="02020603050405020304" pitchFamily="18" charset="0"/>
              <a:cs typeface="Times New Roman" panose="02020603050405020304" pitchFamily="18" charset="0"/>
            </a:endParaRPr>
          </a:p>
          <a:p>
            <a:endParaRPr lang="en-US" sz="7400" dirty="0">
              <a:latin typeface="Times New Roman" panose="02020603050405020304" pitchFamily="18" charset="0"/>
              <a:cs typeface="Times New Roman" panose="02020603050405020304" pitchFamily="18" charset="0"/>
            </a:endParaRPr>
          </a:p>
          <a:p>
            <a:endParaRPr lang="en-US" sz="74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5F313361-5FC1-4539-964B-67669679BF8B}"/>
              </a:ext>
            </a:extLst>
          </p:cNvPr>
          <p:cNvSpPr>
            <a:spLocks noGrp="1"/>
          </p:cNvSpPr>
          <p:nvPr>
            <p:ph type="sldNum" sz="quarter" idx="12"/>
          </p:nvPr>
        </p:nvSpPr>
        <p:spPr/>
        <p:txBody>
          <a:bodyPr/>
          <a:lstStyle/>
          <a:p>
            <a:fld id="{D995F501-248A-4D20-ABA7-B83126F86420}" type="slidenum">
              <a:rPr lang="en-US" smtClean="0"/>
              <a:pPr/>
              <a:t>9</a:t>
            </a:fld>
            <a:endParaRPr lang="en-US"/>
          </a:p>
        </p:txBody>
      </p:sp>
    </p:spTree>
    <p:extLst>
      <p:ext uri="{BB962C8B-B14F-4D97-AF65-F5344CB8AC3E}">
        <p14:creationId xmlns:p14="http://schemas.microsoft.com/office/powerpoint/2010/main" val="1214489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1274</TotalTime>
  <Words>5391</Words>
  <Application>Microsoft Office PowerPoint</Application>
  <PresentationFormat>Widescreen</PresentationFormat>
  <Paragraphs>394</Paragraphs>
  <Slides>76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Algerian</vt:lpstr>
      <vt:lpstr>Arial</vt:lpstr>
      <vt:lpstr>Calibri</vt:lpstr>
      <vt:lpstr>Gill Sans MT</vt:lpstr>
      <vt:lpstr>Times New Roman</vt:lpstr>
      <vt:lpstr>var(--ricos-custom-p-font-family,unset)</vt:lpstr>
      <vt:lpstr>Verdana</vt:lpstr>
      <vt:lpstr>Wingdings</vt:lpstr>
      <vt:lpstr>Wingdings 2</vt:lpstr>
      <vt:lpstr>Solstice</vt:lpstr>
      <vt:lpstr> Introduction to Accounting</vt:lpstr>
      <vt:lpstr>Unit 1 – Introduction to Accounting</vt:lpstr>
      <vt:lpstr>Introduction </vt:lpstr>
      <vt:lpstr>Employment</vt:lpstr>
      <vt:lpstr> Profession  </vt:lpstr>
      <vt:lpstr>Business</vt:lpstr>
      <vt:lpstr>Business</vt:lpstr>
      <vt:lpstr>Business</vt:lpstr>
      <vt:lpstr>Characteristics of business </vt:lpstr>
      <vt:lpstr> Definition of accounting </vt:lpstr>
      <vt:lpstr>Meaning of accounting</vt:lpstr>
      <vt:lpstr>Objectives of Accounting </vt:lpstr>
      <vt:lpstr>Definition of Bookkeeping </vt:lpstr>
      <vt:lpstr> Branches of accounting </vt:lpstr>
      <vt:lpstr>Users of accounting information </vt:lpstr>
      <vt:lpstr>External  Users  of  Accounting  Information </vt:lpstr>
      <vt:lpstr> External  Users  of  Accounting   Information </vt:lpstr>
      <vt:lpstr>Internal users of accounting information </vt:lpstr>
      <vt:lpstr>Internal users of accounting information</vt:lpstr>
      <vt:lpstr>Systems of accounting </vt:lpstr>
      <vt:lpstr>Systems of accounting  </vt:lpstr>
      <vt:lpstr>Advantages of financial accounting </vt:lpstr>
      <vt:lpstr>Advantages of financial accounting </vt:lpstr>
      <vt:lpstr>Advantages of financial accounting  </vt:lpstr>
      <vt:lpstr>Advantages of financial accounting  </vt:lpstr>
      <vt:lpstr>Disadvantages of financial accounting </vt:lpstr>
      <vt:lpstr>Disadvantages of financial accounting  </vt:lpstr>
      <vt:lpstr> Characteristics of  Accounting Principle  </vt:lpstr>
      <vt:lpstr>  Categories  of Accounting Principles</vt:lpstr>
      <vt:lpstr> Accounting Concepts </vt:lpstr>
      <vt:lpstr> Accounting Concepts </vt:lpstr>
      <vt:lpstr> Accounting Concepts </vt:lpstr>
      <vt:lpstr> Accounting Concepts </vt:lpstr>
      <vt:lpstr>Accounting Concepts</vt:lpstr>
      <vt:lpstr>Accounting Concepts</vt:lpstr>
      <vt:lpstr>Accounting Concepts</vt:lpstr>
      <vt:lpstr>Accounting Concepts</vt:lpstr>
      <vt:lpstr>Accounting Concepts</vt:lpstr>
      <vt:lpstr>Accounting Concepts</vt:lpstr>
      <vt:lpstr>Accounting Concepts</vt:lpstr>
      <vt:lpstr>Accounting Conventions</vt:lpstr>
      <vt:lpstr>Accounting Conventions</vt:lpstr>
      <vt:lpstr>Accounting Conventions</vt:lpstr>
      <vt:lpstr>Accounting Conventions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Kinds of accounts </vt:lpstr>
      <vt:lpstr>Kinds of accounts</vt:lpstr>
      <vt:lpstr>Kinds of accounts</vt:lpstr>
      <vt:lpstr>Steps in accounting cycle </vt:lpstr>
      <vt:lpstr>Golden rules for Double entry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Financial Accounting</dc:title>
  <dc:creator>K.Ramachandran</dc:creator>
  <cp:lastModifiedBy>Nalini R</cp:lastModifiedBy>
  <cp:revision>148</cp:revision>
  <dcterms:created xsi:type="dcterms:W3CDTF">2018-11-10T16:30:59Z</dcterms:created>
  <dcterms:modified xsi:type="dcterms:W3CDTF">2025-01-06T04:07:25Z</dcterms:modified>
</cp:coreProperties>
</file>