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ink/ink8.xml" ContentType="application/inkml+xml"/>
  <Override PartName="/ppt/notesSlides/notesSlide18.xml" ContentType="application/vnd.openxmlformats-officedocument.presentationml.notesSlide+xml"/>
  <Override PartName="/ppt/ink/ink9.xml" ContentType="application/inkml+xml"/>
  <Override PartName="/ppt/ink/ink10.xml" ContentType="application/inkml+xml"/>
  <Override PartName="/ppt/notesSlides/notesSlide19.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362" r:id="rId2"/>
    <p:sldId id="418" r:id="rId3"/>
    <p:sldId id="425" r:id="rId4"/>
    <p:sldId id="426" r:id="rId5"/>
    <p:sldId id="428" r:id="rId6"/>
    <p:sldId id="430" r:id="rId7"/>
    <p:sldId id="429" r:id="rId8"/>
    <p:sldId id="353" r:id="rId9"/>
    <p:sldId id="354" r:id="rId10"/>
    <p:sldId id="258" r:id="rId11"/>
    <p:sldId id="259" r:id="rId12"/>
    <p:sldId id="355" r:id="rId13"/>
    <p:sldId id="356" r:id="rId14"/>
    <p:sldId id="357" r:id="rId15"/>
    <p:sldId id="419" r:id="rId16"/>
    <p:sldId id="359" r:id="rId17"/>
    <p:sldId id="360" r:id="rId18"/>
    <p:sldId id="262" r:id="rId19"/>
    <p:sldId id="263" r:id="rId20"/>
    <p:sldId id="267" r:id="rId21"/>
    <p:sldId id="268" r:id="rId22"/>
    <p:sldId id="269" r:id="rId23"/>
    <p:sldId id="348" r:id="rId24"/>
    <p:sldId id="349" r:id="rId25"/>
    <p:sldId id="350" r:id="rId26"/>
    <p:sldId id="303" r:id="rId27"/>
    <p:sldId id="304" r:id="rId28"/>
    <p:sldId id="324" r:id="rId29"/>
    <p:sldId id="326" r:id="rId30"/>
    <p:sldId id="327" r:id="rId31"/>
    <p:sldId id="328" r:id="rId32"/>
    <p:sldId id="329" r:id="rId33"/>
    <p:sldId id="330" r:id="rId34"/>
    <p:sldId id="331" r:id="rId35"/>
    <p:sldId id="332" r:id="rId36"/>
    <p:sldId id="343" r:id="rId37"/>
    <p:sldId id="344" r:id="rId38"/>
    <p:sldId id="365" r:id="rId39"/>
    <p:sldId id="366" r:id="rId40"/>
    <p:sldId id="367" r:id="rId41"/>
    <p:sldId id="368" r:id="rId42"/>
    <p:sldId id="369" r:id="rId43"/>
    <p:sldId id="417"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20" r:id="rId82"/>
    <p:sldId id="409" r:id="rId83"/>
    <p:sldId id="41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06" autoAdjust="0"/>
    <p:restoredTop sz="94364" autoAdjust="0"/>
  </p:normalViewPr>
  <p:slideViewPr>
    <p:cSldViewPr>
      <p:cViewPr varScale="1">
        <p:scale>
          <a:sx n="67" d="100"/>
          <a:sy n="67" d="100"/>
        </p:scale>
        <p:origin x="1104" y="66"/>
      </p:cViewPr>
      <p:guideLst>
        <p:guide orient="horz" pos="2160"/>
        <p:guide pos="2880"/>
      </p:guideLst>
    </p:cSldViewPr>
  </p:slideViewPr>
  <p:outlineViewPr>
    <p:cViewPr>
      <p:scale>
        <a:sx n="33" d="100"/>
        <a:sy n="33" d="100"/>
      </p:scale>
      <p:origin x="0" y="-3702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5A831-4F0C-4622-92E8-9309C765AA0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21969959-E0D4-46F4-BB2A-8A81D0F70CEA}">
      <dgm:prSet phldrT="[Text]"/>
      <dgm:spPr/>
      <dgm:t>
        <a:bodyPr/>
        <a:lstStyle/>
        <a:p>
          <a:r>
            <a:rPr lang="en-IN" dirty="0"/>
            <a:t>Types of accounts- Modern Approach</a:t>
          </a:r>
        </a:p>
      </dgm:t>
    </dgm:pt>
    <dgm:pt modelId="{1295C43F-EFBD-4B98-A6B9-0AC3D66D132E}" type="parTrans" cxnId="{A3D3F4B8-268D-49F4-BB5A-AD3BBE15F53D}">
      <dgm:prSet/>
      <dgm:spPr/>
      <dgm:t>
        <a:bodyPr/>
        <a:lstStyle/>
        <a:p>
          <a:endParaRPr lang="en-IN"/>
        </a:p>
      </dgm:t>
    </dgm:pt>
    <dgm:pt modelId="{DA04B8F1-F06C-4A2B-8EAE-AEF2BD95F472}" type="sibTrans" cxnId="{A3D3F4B8-268D-49F4-BB5A-AD3BBE15F53D}">
      <dgm:prSet/>
      <dgm:spPr/>
      <dgm:t>
        <a:bodyPr/>
        <a:lstStyle/>
        <a:p>
          <a:endParaRPr lang="en-IN"/>
        </a:p>
      </dgm:t>
    </dgm:pt>
    <dgm:pt modelId="{12540C80-65FC-4703-A3F7-F83C4FB8DBE3}">
      <dgm:prSet phldrT="[Text]"/>
      <dgm:spPr/>
      <dgm:t>
        <a:bodyPr/>
        <a:lstStyle/>
        <a:p>
          <a:r>
            <a:rPr lang="en-IN" dirty="0"/>
            <a:t>Assets</a:t>
          </a:r>
        </a:p>
      </dgm:t>
    </dgm:pt>
    <dgm:pt modelId="{4648EB3E-C1DD-4A1D-B4CB-35467CEA9442}" type="parTrans" cxnId="{0A67A498-93EF-426C-9579-F91FFC4E7332}">
      <dgm:prSet/>
      <dgm:spPr/>
      <dgm:t>
        <a:bodyPr/>
        <a:lstStyle/>
        <a:p>
          <a:endParaRPr lang="en-IN"/>
        </a:p>
      </dgm:t>
    </dgm:pt>
    <dgm:pt modelId="{0BCF8327-2C58-4390-961A-9D5996257B5F}" type="sibTrans" cxnId="{0A67A498-93EF-426C-9579-F91FFC4E7332}">
      <dgm:prSet/>
      <dgm:spPr/>
      <dgm:t>
        <a:bodyPr/>
        <a:lstStyle/>
        <a:p>
          <a:endParaRPr lang="en-IN"/>
        </a:p>
      </dgm:t>
    </dgm:pt>
    <dgm:pt modelId="{2DFAC278-2604-4D3B-90F0-AF6E00236651}">
      <dgm:prSet phldrT="[Text]"/>
      <dgm:spPr/>
      <dgm:t>
        <a:bodyPr/>
        <a:lstStyle/>
        <a:p>
          <a:r>
            <a:rPr lang="en-IN" dirty="0"/>
            <a:t>Liabilities</a:t>
          </a:r>
        </a:p>
      </dgm:t>
    </dgm:pt>
    <dgm:pt modelId="{2C74556C-D95E-442B-AF21-09C8F6D14D4B}" type="parTrans" cxnId="{D395F315-991E-4081-8942-ACACD0BC42F1}">
      <dgm:prSet/>
      <dgm:spPr/>
      <dgm:t>
        <a:bodyPr/>
        <a:lstStyle/>
        <a:p>
          <a:endParaRPr lang="en-IN"/>
        </a:p>
      </dgm:t>
    </dgm:pt>
    <dgm:pt modelId="{A608B730-6243-4564-B9C6-1269F22EA7EC}" type="sibTrans" cxnId="{D395F315-991E-4081-8942-ACACD0BC42F1}">
      <dgm:prSet/>
      <dgm:spPr/>
      <dgm:t>
        <a:bodyPr/>
        <a:lstStyle/>
        <a:p>
          <a:endParaRPr lang="en-IN"/>
        </a:p>
      </dgm:t>
    </dgm:pt>
    <dgm:pt modelId="{10CB419B-FD7D-4532-AF0D-B1D68FDED6DA}">
      <dgm:prSet phldrT="[Text]"/>
      <dgm:spPr/>
      <dgm:t>
        <a:bodyPr/>
        <a:lstStyle/>
        <a:p>
          <a:r>
            <a:rPr lang="en-IN" dirty="0"/>
            <a:t>Capital</a:t>
          </a:r>
        </a:p>
      </dgm:t>
    </dgm:pt>
    <dgm:pt modelId="{674D2E5F-E483-44B1-8FAF-EE29E1E5F356}" type="parTrans" cxnId="{0EB5C132-DA1F-4A2D-8F08-60C94A157AD2}">
      <dgm:prSet/>
      <dgm:spPr/>
      <dgm:t>
        <a:bodyPr/>
        <a:lstStyle/>
        <a:p>
          <a:endParaRPr lang="en-IN"/>
        </a:p>
      </dgm:t>
    </dgm:pt>
    <dgm:pt modelId="{659CDCB6-A9AE-47BF-A4CA-440E1D33D950}" type="sibTrans" cxnId="{0EB5C132-DA1F-4A2D-8F08-60C94A157AD2}">
      <dgm:prSet/>
      <dgm:spPr/>
      <dgm:t>
        <a:bodyPr/>
        <a:lstStyle/>
        <a:p>
          <a:endParaRPr lang="en-IN"/>
        </a:p>
      </dgm:t>
    </dgm:pt>
    <dgm:pt modelId="{022D214B-FCC1-4725-89E1-1D67F3E0EDCD}">
      <dgm:prSet phldrT="[Text]"/>
      <dgm:spPr/>
      <dgm:t>
        <a:bodyPr/>
        <a:lstStyle/>
        <a:p>
          <a:r>
            <a:rPr lang="en-IN" dirty="0"/>
            <a:t>Expenses &amp; Losses</a:t>
          </a:r>
        </a:p>
      </dgm:t>
    </dgm:pt>
    <dgm:pt modelId="{1A68883B-7D70-4188-92FB-AAE87077EF62}" type="parTrans" cxnId="{AC0A3936-4C7D-4A21-B7E7-828690DA05D1}">
      <dgm:prSet/>
      <dgm:spPr/>
      <dgm:t>
        <a:bodyPr/>
        <a:lstStyle/>
        <a:p>
          <a:endParaRPr lang="en-IN"/>
        </a:p>
      </dgm:t>
    </dgm:pt>
    <dgm:pt modelId="{47584999-8EB4-42BC-9DC5-8966DBFF8188}" type="sibTrans" cxnId="{AC0A3936-4C7D-4A21-B7E7-828690DA05D1}">
      <dgm:prSet/>
      <dgm:spPr/>
      <dgm:t>
        <a:bodyPr/>
        <a:lstStyle/>
        <a:p>
          <a:endParaRPr lang="en-IN"/>
        </a:p>
      </dgm:t>
    </dgm:pt>
    <dgm:pt modelId="{A164D11E-3032-4477-B034-B378F743ECC1}">
      <dgm:prSet phldrT="[Text]"/>
      <dgm:spPr/>
      <dgm:t>
        <a:bodyPr/>
        <a:lstStyle/>
        <a:p>
          <a:r>
            <a:rPr lang="en-IN" dirty="0"/>
            <a:t>Incomes &amp; gains  (Revenue</a:t>
          </a:r>
        </a:p>
      </dgm:t>
    </dgm:pt>
    <dgm:pt modelId="{C11D5B75-AE2D-4B5E-863B-FADA15EA3BD3}" type="parTrans" cxnId="{A12D82B6-31D8-49F4-A572-838010B28617}">
      <dgm:prSet/>
      <dgm:spPr/>
      <dgm:t>
        <a:bodyPr/>
        <a:lstStyle/>
        <a:p>
          <a:endParaRPr lang="en-IN"/>
        </a:p>
      </dgm:t>
    </dgm:pt>
    <dgm:pt modelId="{BB620F1A-1EBC-4D4D-BE85-B2C3DB8B918F}" type="sibTrans" cxnId="{A12D82B6-31D8-49F4-A572-838010B28617}">
      <dgm:prSet/>
      <dgm:spPr/>
      <dgm:t>
        <a:bodyPr/>
        <a:lstStyle/>
        <a:p>
          <a:endParaRPr lang="en-IN"/>
        </a:p>
      </dgm:t>
    </dgm:pt>
    <dgm:pt modelId="{22F3DBF1-6EEB-4357-B176-C0E062D113CB}" type="pres">
      <dgm:prSet presAssocID="{B9C5A831-4F0C-4622-92E8-9309C765AA08}" presName="Name0" presStyleCnt="0">
        <dgm:presLayoutVars>
          <dgm:dir/>
          <dgm:resizeHandles val="exact"/>
        </dgm:presLayoutVars>
      </dgm:prSet>
      <dgm:spPr/>
    </dgm:pt>
    <dgm:pt modelId="{B2D6CE03-7DCC-45D8-9B88-35E6D6A8C76D}" type="pres">
      <dgm:prSet presAssocID="{B9C5A831-4F0C-4622-92E8-9309C765AA08}" presName="cycle" presStyleCnt="0"/>
      <dgm:spPr/>
    </dgm:pt>
    <dgm:pt modelId="{B4DEF6CF-3337-4EA8-8AAC-EDFF97165B5D}" type="pres">
      <dgm:prSet presAssocID="{21969959-E0D4-46F4-BB2A-8A81D0F70CEA}" presName="nodeFirstNode" presStyleLbl="node1" presStyleIdx="0" presStyleCnt="1" custScaleY="152809" custRadScaleRad="136713" custRadScaleInc="-14828">
        <dgm:presLayoutVars>
          <dgm:bulletEnabled val="1"/>
        </dgm:presLayoutVars>
      </dgm:prSet>
      <dgm:spPr/>
    </dgm:pt>
  </dgm:ptLst>
  <dgm:cxnLst>
    <dgm:cxn modelId="{D395F315-991E-4081-8942-ACACD0BC42F1}" srcId="{21969959-E0D4-46F4-BB2A-8A81D0F70CEA}" destId="{2DFAC278-2604-4D3B-90F0-AF6E00236651}" srcOrd="1" destOrd="0" parTransId="{2C74556C-D95E-442B-AF21-09C8F6D14D4B}" sibTransId="{A608B730-6243-4564-B9C6-1269F22EA7EC}"/>
    <dgm:cxn modelId="{0ED75216-0371-4CFF-82B1-0556A41796A4}" type="presOf" srcId="{10CB419B-FD7D-4532-AF0D-B1D68FDED6DA}" destId="{B4DEF6CF-3337-4EA8-8AAC-EDFF97165B5D}" srcOrd="0" destOrd="3" presId="urn:microsoft.com/office/officeart/2005/8/layout/cycle3"/>
    <dgm:cxn modelId="{D9711F2C-FDE9-489D-BFA5-90FF01F176ED}" type="presOf" srcId="{A164D11E-3032-4477-B034-B378F743ECC1}" destId="{B4DEF6CF-3337-4EA8-8AAC-EDFF97165B5D}" srcOrd="0" destOrd="5" presId="urn:microsoft.com/office/officeart/2005/8/layout/cycle3"/>
    <dgm:cxn modelId="{0EB5C132-DA1F-4A2D-8F08-60C94A157AD2}" srcId="{21969959-E0D4-46F4-BB2A-8A81D0F70CEA}" destId="{10CB419B-FD7D-4532-AF0D-B1D68FDED6DA}" srcOrd="2" destOrd="0" parTransId="{674D2E5F-E483-44B1-8FAF-EE29E1E5F356}" sibTransId="{659CDCB6-A9AE-47BF-A4CA-440E1D33D950}"/>
    <dgm:cxn modelId="{28281B34-873B-4B10-804D-E4C83D11F4F0}" type="presOf" srcId="{2DFAC278-2604-4D3B-90F0-AF6E00236651}" destId="{B4DEF6CF-3337-4EA8-8AAC-EDFF97165B5D}" srcOrd="0" destOrd="2" presId="urn:microsoft.com/office/officeart/2005/8/layout/cycle3"/>
    <dgm:cxn modelId="{AC0A3936-4C7D-4A21-B7E7-828690DA05D1}" srcId="{21969959-E0D4-46F4-BB2A-8A81D0F70CEA}" destId="{022D214B-FCC1-4725-89E1-1D67F3E0EDCD}" srcOrd="3" destOrd="0" parTransId="{1A68883B-7D70-4188-92FB-AAE87077EF62}" sibTransId="{47584999-8EB4-42BC-9DC5-8966DBFF8188}"/>
    <dgm:cxn modelId="{2F054C37-62D5-4C96-BA4D-54BB6CFBE0DD}" type="presOf" srcId="{21969959-E0D4-46F4-BB2A-8A81D0F70CEA}" destId="{B4DEF6CF-3337-4EA8-8AAC-EDFF97165B5D}" srcOrd="0" destOrd="0" presId="urn:microsoft.com/office/officeart/2005/8/layout/cycle3"/>
    <dgm:cxn modelId="{769FDC71-3268-41CC-A037-816177181D29}" type="presOf" srcId="{022D214B-FCC1-4725-89E1-1D67F3E0EDCD}" destId="{B4DEF6CF-3337-4EA8-8AAC-EDFF97165B5D}" srcOrd="0" destOrd="4" presId="urn:microsoft.com/office/officeart/2005/8/layout/cycle3"/>
    <dgm:cxn modelId="{0A67A498-93EF-426C-9579-F91FFC4E7332}" srcId="{21969959-E0D4-46F4-BB2A-8A81D0F70CEA}" destId="{12540C80-65FC-4703-A3F7-F83C4FB8DBE3}" srcOrd="0" destOrd="0" parTransId="{4648EB3E-C1DD-4A1D-B4CB-35467CEA9442}" sibTransId="{0BCF8327-2C58-4390-961A-9D5996257B5F}"/>
    <dgm:cxn modelId="{A12D82B6-31D8-49F4-A572-838010B28617}" srcId="{21969959-E0D4-46F4-BB2A-8A81D0F70CEA}" destId="{A164D11E-3032-4477-B034-B378F743ECC1}" srcOrd="4" destOrd="0" parTransId="{C11D5B75-AE2D-4B5E-863B-FADA15EA3BD3}" sibTransId="{BB620F1A-1EBC-4D4D-BE85-B2C3DB8B918F}"/>
    <dgm:cxn modelId="{A3D3F4B8-268D-49F4-BB5A-AD3BBE15F53D}" srcId="{B9C5A831-4F0C-4622-92E8-9309C765AA08}" destId="{21969959-E0D4-46F4-BB2A-8A81D0F70CEA}" srcOrd="0" destOrd="0" parTransId="{1295C43F-EFBD-4B98-A6B9-0AC3D66D132E}" sibTransId="{DA04B8F1-F06C-4A2B-8EAE-AEF2BD95F472}"/>
    <dgm:cxn modelId="{444668CC-07B0-45D1-9C0D-659D369AF93B}" type="presOf" srcId="{B9C5A831-4F0C-4622-92E8-9309C765AA08}" destId="{22F3DBF1-6EEB-4357-B176-C0E062D113CB}" srcOrd="0" destOrd="0" presId="urn:microsoft.com/office/officeart/2005/8/layout/cycle3"/>
    <dgm:cxn modelId="{BA27C4CE-5FDF-4802-A202-E88021427910}" type="presOf" srcId="{12540C80-65FC-4703-A3F7-F83C4FB8DBE3}" destId="{B4DEF6CF-3337-4EA8-8AAC-EDFF97165B5D}" srcOrd="0" destOrd="1" presId="urn:microsoft.com/office/officeart/2005/8/layout/cycle3"/>
    <dgm:cxn modelId="{B03D3134-D667-485F-BF08-4705B4645064}" type="presParOf" srcId="{22F3DBF1-6EEB-4357-B176-C0E062D113CB}" destId="{B2D6CE03-7DCC-45D8-9B88-35E6D6A8C76D}" srcOrd="0" destOrd="0" presId="urn:microsoft.com/office/officeart/2005/8/layout/cycle3"/>
    <dgm:cxn modelId="{3F6F3254-920D-403D-9E5D-F2392CCF9AA6}" type="presParOf" srcId="{B2D6CE03-7DCC-45D8-9B88-35E6D6A8C76D}" destId="{B4DEF6CF-3337-4EA8-8AAC-EDFF97165B5D}" srcOrd="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EF6CF-3337-4EA8-8AAC-EDFF97165B5D}">
      <dsp:nvSpPr>
        <dsp:cNvPr id="0" name=""/>
        <dsp:cNvSpPr/>
      </dsp:nvSpPr>
      <dsp:spPr>
        <a:xfrm>
          <a:off x="0" y="609599"/>
          <a:ext cx="6781800" cy="518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IN" sz="4800" kern="1200" dirty="0"/>
            <a:t>Types of accounts- Modern Approach</a:t>
          </a:r>
        </a:p>
        <a:p>
          <a:pPr marL="285750" lvl="1" indent="-285750" algn="l" defTabSz="1644650">
            <a:lnSpc>
              <a:spcPct val="90000"/>
            </a:lnSpc>
            <a:spcBef>
              <a:spcPct val="0"/>
            </a:spcBef>
            <a:spcAft>
              <a:spcPct val="15000"/>
            </a:spcAft>
            <a:buChar char="•"/>
          </a:pPr>
          <a:r>
            <a:rPr lang="en-IN" sz="3700" kern="1200" dirty="0"/>
            <a:t>Assets</a:t>
          </a:r>
        </a:p>
        <a:p>
          <a:pPr marL="285750" lvl="1" indent="-285750" algn="l" defTabSz="1644650">
            <a:lnSpc>
              <a:spcPct val="90000"/>
            </a:lnSpc>
            <a:spcBef>
              <a:spcPct val="0"/>
            </a:spcBef>
            <a:spcAft>
              <a:spcPct val="15000"/>
            </a:spcAft>
            <a:buChar char="•"/>
          </a:pPr>
          <a:r>
            <a:rPr lang="en-IN" sz="3700" kern="1200" dirty="0"/>
            <a:t>Liabilities</a:t>
          </a:r>
        </a:p>
        <a:p>
          <a:pPr marL="285750" lvl="1" indent="-285750" algn="l" defTabSz="1644650">
            <a:lnSpc>
              <a:spcPct val="90000"/>
            </a:lnSpc>
            <a:spcBef>
              <a:spcPct val="0"/>
            </a:spcBef>
            <a:spcAft>
              <a:spcPct val="15000"/>
            </a:spcAft>
            <a:buChar char="•"/>
          </a:pPr>
          <a:r>
            <a:rPr lang="en-IN" sz="3700" kern="1200" dirty="0"/>
            <a:t>Capital</a:t>
          </a:r>
        </a:p>
        <a:p>
          <a:pPr marL="285750" lvl="1" indent="-285750" algn="l" defTabSz="1644650">
            <a:lnSpc>
              <a:spcPct val="90000"/>
            </a:lnSpc>
            <a:spcBef>
              <a:spcPct val="0"/>
            </a:spcBef>
            <a:spcAft>
              <a:spcPct val="15000"/>
            </a:spcAft>
            <a:buChar char="•"/>
          </a:pPr>
          <a:r>
            <a:rPr lang="en-IN" sz="3700" kern="1200" dirty="0"/>
            <a:t>Expenses &amp; Losses</a:t>
          </a:r>
        </a:p>
        <a:p>
          <a:pPr marL="285750" lvl="1" indent="-285750" algn="l" defTabSz="1644650">
            <a:lnSpc>
              <a:spcPct val="90000"/>
            </a:lnSpc>
            <a:spcBef>
              <a:spcPct val="0"/>
            </a:spcBef>
            <a:spcAft>
              <a:spcPct val="15000"/>
            </a:spcAft>
            <a:buChar char="•"/>
          </a:pPr>
          <a:r>
            <a:rPr lang="en-IN" sz="3700" kern="1200" dirty="0"/>
            <a:t>Incomes &amp; gains  (Revenue</a:t>
          </a:r>
        </a:p>
      </dsp:txBody>
      <dsp:txXfrm>
        <a:off x="252945" y="862544"/>
        <a:ext cx="6275910" cy="467571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1T03:34:26.818"/>
    </inkml:context>
    <inkml:brush xml:id="br0">
      <inkml:brushProperty name="width" value="0.05292" units="cm"/>
      <inkml:brushProperty name="height" value="0.05292" units="cm"/>
      <inkml:brushProperty name="color" value="#FF0000"/>
    </inkml:brush>
  </inkml:definitions>
  <inkml:trace contextRef="#ctx0" brushRef="#br0">7293 11509 0,'0'-74'125,"25"24"-110,0-24 1,-1 0 0,1 49-16,25 0 15,-50 0-15,25 0 16,-1 0 15,-24 1-31,25-1 31,0 25-31,0-25 47,0 25 63,-1 0-48,1 0-46,-25 25-1,25-25 17,-25 25-32,0-1 15,25 1 1,-25 0-16,25 25 47,-25-25-47,24-25 47,-24 24-32,0 1 16,0 0-15,25-25-16,-25 25 31,0 0 1,0-1-32,0 1 15,25-25-15,-25 25 16,25 0 15,-25 0 16,0-1-16,25 1-15,-25 0 15,0 0 16</inkml:trace>
  <inkml:trace contextRef="#ctx0" brushRef="#br0" timeOffset="1189.54">7343 11410 0,'0'-25'110,"24"1"-110,100-26 31,-49 25-31,-1 0 15,-24 1 1,-1-1-16,-24 25 16,0 0-1,0 0-15,-25-25 0,25 25 32,-1 0-1</inkml:trace>
  <inkml:trace contextRef="#ctx0" brushRef="#br0" timeOffset="2214.8">8260 11336 0,'100'0'62,"-26"0"-46,-24-25 0,-1 25-16,-24 0 15,25-25 1,-26 25-16,1 0 15,0-25 17,0 25-1,-25 50 141</inkml:trace>
  <inkml:trace contextRef="#ctx0" brushRef="#br0" timeOffset="3159.67">8360 11534 0,'24'0'62,"1"0"-46,0 0-16,25 0 15,-26 0-15,26 0 16,-25 0 0,0 0-1,-1 0 1,1 0 15,0 0 0</inkml:trace>
  <inkml:trace contextRef="#ctx0" brushRef="#br0" timeOffset="5389.8">9128 11038 0,'0'50'125,"0"-1"-93,0 26-1,25-50-31,-25-1 16,0 1-16,0 0 15,25-25 1,-25 50-16,0-26 15,0 1-15,0 0 16,0 25 0,0-26-16,0 1 15,25 0 1,-25 0 0,0 0-1,0-1 48,25-24 109,24 25-157,26-25 16,-26 0-31,1 0 16,24 0-16,-24 0 16,0 0-16,24-25 15,-24 25 1,49-24 0,-74-1-1,49 25 16,-49 0-31,0 0 63</inkml:trace>
  <inkml:trace contextRef="#ctx0" brushRef="#br0" timeOffset="6594.94">10369 11212 0,'25'0'187,"-1"0"-187,26 0 16,0 0 0,-1 0-16,-24 0 15,74 0 1,0 0 15,-49 0-15,-25 0-16,24 0 31,-24 0-31,0 0 16,0 0-16,0 0 15,-1 0 17,1 0-17</inkml:trace>
  <inkml:trace contextRef="#ctx0" brushRef="#br0" timeOffset="7819.6">10790 10914 0,'0'50'125,"0"24"-125,25 50 47,-25-49-47,25-26 0,-25 1 16,25-25-16,-25 24 15,0-24 1,0 0-16,0 0 16,25 24-16,-25-24 31,0 0-16,24-25 1,-24 25 0</inkml:trace>
  <inkml:trace contextRef="#ctx0" brushRef="#br0" timeOffset="9219.6">11807 10988 0,'0'0'0,"-49"0"0,-1 0 16,1 0 0,24 0-1,0 0 17,0 0-17,25 25-15,-25 0 31,25 0-15,0 0-16,-24-1 31,24 26 1,-25-25-32,25 25 15,0-26 1,0 1-1,0 25 1,0-1 15,0-24 1,0 0-17,0 0 16,25 0-15,-1-25-16,-24 24 16,25-24-16,0 0 15,49 50 17,-49-50-17,74 0 16,-74 0-31,0 0 32,0 0-17,0 0 1,-25-25 15,24 25 16</inkml:trace>
  <inkml:trace contextRef="#ctx0" brushRef="#br0" timeOffset="12679.67">8335 12328 0,'-50'0'47,"1"0"-16,24 0-31,0 0 16,0 0 0,-25 0-1,26 0 1,-1 0 0,0 0-1,0 0 1,0 0-1,25 25 1,-24 0 0,-1-1 31,0-24-47,25 25 15,0 0 1,0 0-1,0 24 32,0 1-15,0-25-17,0 0 16,0-1 16,25 1-31,24 0 0,-24 0-16,0-25 31,0 25-31,0-25 15,24 24 17,26-24-17,-50 0 1,-1-24 0,1 24-1,0 0 1,0-25-16,0 25 31,-25-25-15,24 25 15</inkml:trace>
  <inkml:trace contextRef="#ctx0" brushRef="#br0" timeOffset="13764.67">8831 12477 0,'49'0'32,"-24"0"-32,0-25 15,25 0-15,-1 25 16,-24-25-1,25 1-15,24-1 16,0 25 0,-49-25-1,0 25 1,0-25-16,0 25 16</inkml:trace>
  <inkml:trace contextRef="#ctx0" brushRef="#br0" timeOffset="14774.88">9178 12551 0,'149'-25'31,"-99"25"-31,-26-24 15,1 24 1,0 0-16,0 0 16,0 0-16,-1 0 15,1-25 1,0 25 15</inkml:trace>
  <inkml:trace contextRef="#ctx0" brushRef="#br0" timeOffset="16634.72">9699 12477 0,'0'-25'16,"0"0"0,0 0-16,0 1 15,0-1 1,0 0-1,25 25 1,-25-50 0,0 26 140,0-1-125,0-25-15,0 25-1,0 0 1,0 1 0,0-1-1,25 25 48,-25-75-32,0 26-15,0 24-1,0 0 1,0 0-16,24 25 172,1 0-157,0 25-15,25 25 16,-1 24 31,-24-49-31,0 25-16,0-26 15,-25 1-15,24 0 16,1 25-16,25-1 15,-50 1 1,25-25-16,-1 24 16,-24-24-1</inkml:trace>
  <inkml:trace contextRef="#ctx0" brushRef="#br0" timeOffset="17751.58">9773 12204 0,'25'0'0,"124"-25"46,-124 25-30,0-25-16,24 25 16,-24 0-16,0 0 31</inkml:trace>
  <inkml:trace contextRef="#ctx0" brushRef="#br0" timeOffset="18869.66">10592 12254 0,'273'-50'172,"-224"25"-156,-24 25-16,0 0 15,0 0-15,0 0 16,-1 0 15</inkml:trace>
  <inkml:trace contextRef="#ctx0" brushRef="#br0" timeOffset="20309.79">11981 12005 0,'50'199'47,"-100"-398"-47,124 423 16,-49-199-16,-25-1 15,0 1 110,0 0-94,25-25 157,25 0-172,272-25 15,-272 25-16,-25-25 1,-1 25-16,1 0 16</inkml:trace>
  <inkml:trace contextRef="#ctx0" brushRef="#br0" timeOffset="23364.48">16123 11757 0,'0'0'0,"0"-74"15,0 0-15,0-50 16,25 49-16,-25 1 15,0-1 1,0 26-16,25 24 31,0 25 157,0 0-173,24 74-15,1 26 16,-25-51 0,24 1-16,-24 24 31,-25-49-15,25 25-1,-25-26 1,0 1-1,25-25-15,-25 25 94,0 0-31</inkml:trace>
  <inkml:trace contextRef="#ctx0" brushRef="#br0" timeOffset="24480.07">16198 11609 0,'74'-50'156,"-49"50"-140,-25-25-16</inkml:trace>
  <inkml:trace contextRef="#ctx0" brushRef="#br0" timeOffset="26099.48">16967 11609 0,'-25'0'281,"0"0"-234,50-25 141,25 0-173,-1 0 1,26 0-1,-26 25-15,1 0 16,-1-24-16,1 24 31</inkml:trace>
  <inkml:trace contextRef="#ctx0" brushRef="#br0" timeOffset="28179.64">18257 11038 0,'-25'0'31,"0"0"-31,0 25 16,0-25-1,1 25-15,-1-25 47,25 24 16,-50 26-16,1-25-32,49 0 141,0 0-140,0-1 0,0 1 15,0 0-31,0 0 0,0 0 16,0 24-1,0-24 1,0 25 15,0-26-15,0 1-1,0 0 17,0 25-1,24 24-16,1-74 251,0-25-266,0 25 16,0-25-1,-1 1 1,26-26 0,0 50-16,-26-25 46,1 25 79</inkml:trace>
  <inkml:trace contextRef="#ctx0" brushRef="#br0" timeOffset="29819.53">17116 11757 0,'-25'0'31,"0"0"63,25-24 93,25 24-187,0-25 16,-1 25 0,1 0-16,0 0 15,-25-25 1,50 25-16,-26-25 31,1 25-15,25 0-1,-25-25 17</inkml:trace>
  <inkml:trace contextRef="#ctx0" brushRef="#br0" timeOffset="31219.62">18133 11460 0,'-25'0'16,"25"-25"265,25 25-265,24-50-16,-24 26 15,49-51 1,-24 50 31</inkml:trace>
  <inkml:trace contextRef="#ctx0" brushRef="#br0" timeOffset="35209.6">18604 11112 0,'0'-24'79,"-25"24"-64,0 0 16,25-25-15,-25 25 0,1 0 15,-1 0 16,0 0-32,0 0-15,25 25 16,-25-25 0,1 74 93,-1-74-93,25 25 15,0 0 47,0 0-62,0-1-1,0 1 1,25 0 0,-1-25 62,1 0-63,25 0 17,-25 0-32,24 0 31,-49-25-31,25 0 15,-25 1 95,25 48 124,-25 26-218,25 24-16,-25-24 0,0 24 15,24-24 1,-24-25 0,25 74-1,0-74 1,-25 24-16,0-24 16,0 0-1,25 0 16,0-50 110,-1-25-141,1 1 16,-25 24-1,0-49 17,25-1-17,-25 50 1,0 1-16,0-1 15,0 0 1,0 0 0,0 0-16,0 1 15,0-1 1,0 0-16,0 0 16,0 0 46,25 25 188,0 0-250,-25 25 16,0 0 31,25-25 203,-25-25-172,0 0-63,0 75 392,0-25-392,0 0 1,0-1 171</inkml:trace>
  <inkml:trace contextRef="#ctx0" brushRef="#br0" timeOffset="38159.95">18926 11460 0,'25'0'15,"0"0"17,0 0-17,0 0-15,-25-25 16,24 25 62,1 0-31,0-25-16,-25 0 63,0 1-47,0-1 140,0-124 329,0 124-500,0 0-1,0 50 407,0 0-406,0 25-1,25-50 1,-25 24-16,0 1 109,0 0-62,25-25-16,-1 0 79,-24 25-48,25 0-15,-25-1-31,0 1-1</inkml:trace>
  <inkml:trace contextRef="#ctx0" brushRef="#br0" timeOffset="39609.68">19373 11088 0,'0'24'140,"0"26"-124,25-25-1,-25 0 1,0 0 31,0-1-31,0 1 155,24 25-124</inkml:trace>
  <inkml:trace contextRef="#ctx0" brushRef="#br0" timeOffset="40829.78">19373 10914 0,'0'-25'219,"0"0"-219,0 1 31</inkml:trace>
  <inkml:trace contextRef="#ctx0" brushRef="#br0" timeOffset="42292.2">19670 10790 0,'0'50'15,"0"49"1,25 25 15,0-99-31,-25-1 0,25 26 16,-25 0-1,25-25 17,-25-1-17,0 1 17,24 0-17,-24 0 1,25-25-1,-25 49 17,25-49 93,25 0-94,-25 0-15,-1 0-16,51-24 15,-50 24 1,-1-25 15,1 25-31</inkml:trace>
  <inkml:trace contextRef="#ctx0" brushRef="#br0" timeOffset="43639.74">19844 11112 0,'-25'0'47,"0"0"-16,50 0 94,25 0-125,24-49 31,-24 49-15,-25-25-16,24 25 15,-24 0 157</inkml:trace>
  <inkml:trace contextRef="#ctx0" brushRef="#br0" timeOffset="46892.65">20216 11038 0,'0'-25'109,"25"50"391,-25 0-500,25 0 47,-25-1 15,25 26-30,-25-25-17,0 0 95</inkml:trace>
  <inkml:trace contextRef="#ctx0" brushRef="#br0" timeOffset="48119.55">20191 10914 0,'0'-25'93,"0"0"-77,0-24 15,0 24-15,0 0-16,50 124 78</inkml:trace>
  <inkml:trace contextRef="#ctx0" brushRef="#br0" timeOffset="51919.68">20489 11038 0,'25'0'250,"-25"-50"-157,25 26-30,-25-1-63,0 0 31,0 0-15,0 0 15,0 1 16,0-1 0,0 0 0,0 0 15,-25 25-15,0 0-16,0 0-15,0 0 15,25 25-15,-24 0 46,24 0-30,0-1-17,0 1 1,0 0 93,0 0-78,0 0 16,0-1-15,0 1-1,24 0 47,1-25 0,0 0-47,-25 25-15,25-25 0,0 0 62,-1 0-63,1 0-15,0 0 32,0 0 30,0 0-31,-1 0 1,-24-25-32,25 25 31,-25-25-16,0 0 17,25 25-32,-25-24 15,0-1-15,0-25 32,25 1-17,-25-26 16,0 50-15,0 1 0,0-1-1,0 0 1,-25 25 171,0 0-155,25 25 77,25-25 47,0 25-124,24-25-17,-24 0 1,0 0-1,0 0 79,0 0-63,-25 24 48,25 1-79,-25 0 31,0 0-31,0 0 31,0-1-31,0 1 16,0 0-1,0 0 17,-25 0-32,-25-1 15,25 1 16,0-25-31,1 0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5:53:25.057"/>
    </inkml:context>
    <inkml:brush xml:id="br0">
      <inkml:brushProperty name="width" value="0.05292" units="cm"/>
      <inkml:brushProperty name="height" value="0.05292" units="cm"/>
      <inkml:brushProperty name="color" value="#FF0000"/>
    </inkml:brush>
  </inkml:definitions>
  <inkml:trace contextRef="#ctx0" brushRef="#br0">6673 5432 0,'-174'0'31,"348"0"-31,-397 0 0,49 0 47,124 0-32,26 0-15,-76 0 16,51 0 0,-1 0-16,25 0 15,-24 0 1,-26 0-16,26 0 15,24 0 1,0 0-16,-25 0 16,1 0-1,24 0-15,0 0 0,0 0 16,1 0 0,-1 0-16,0 0 15,0 0-15,0 0 16,-24 25-1,-50 0 17,74 0-32,0-25 15,-25 0 1,26 0-16,-1 24 16,0 1-1,-49-25 32,74 25-47,-50-25 0,25 25 16,0 0-1,0-25 1,1 0-16,24 24 16,-50-24-16,50 25 15,-25 0-15,-24 0 31,24 0 1,0-25-32,0 49 15,0-49 1,25 25-16,-24-25 16,-26 50 15,0-1 0,26-49-31,24 25 16,-25 0-1,0 0 1,0 24 0,0-49-1,1 50-15,-1-25 31,0 0-31,-25 49 32,26-49-32,24 0 15,-25-1 1,0 26 15,25-25-15,0 24-1,0-24-15,0 0 16,0 0 0,0 0-1,0-1-15,0 1 16,0 0 15,0 0-15,74 24 15,-49-49-15,25 25-16,-50 0 15,49-25 1,26 25 0,24-25 15,-74 0-16,0 0 1,-1 0 0,51 0-16,-50 0 15,-1 0-15,26 0 16,0 0 0,-26 0-16,26 0 0,0 0 15,-1 0 1,-24 0-1,25 0-15,24 25 16,-24-25 0,-1 0-16,1 0 15,0 24 1,49 26 0,25-50 15,-75 0-31,1 0 15,0 0 1,-26 0-16,26 25 16,24-25-16,-24 25 15,0-25 1,-1 25-16,1-1 16,0 1-16,24-25 15,-24 0-15,-26 25 16,26 0-1,74-25 1,-99 0 0,99 0-1,-75 0 1,-24 0-16,50-25 16,-26 25-16,-24-25 15,25 25-15,24-49 47,-24-1-31,-26 25-1,1 25-15,0-25 0,0 0 16,0-24 0,0 24-16,-1 0 15,1 25-15,0-49 16,-25 24-1,25 25 1,0-25 0,-25 0-16,0 0 15,0 1 1,0-1-16,0 0 16,0-49-16,0 49 15,0-25-15,0 1 16,0-75 15,-50 0 0,50 99-31,-50-25 16,50 25 0,-49-24-16,24-1 15,0 25-15,0 0 16,-24-24-1,24 24-15,-25 0 16,1 0 0,24-24-16,-25 24 15,-49 0 1,49 0-16,-24 1 16,0-26-16,-1 25 15,1 25 1,-125-74 15,150 74-15,-51-25-1,76 25 1,-1 0 0,0 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3:28:12.657"/>
    </inkml:context>
    <inkml:brush xml:id="br0">
      <inkml:brushProperty name="width" value="0.05292" units="cm"/>
      <inkml:brushProperty name="height" value="0.05292" units="cm"/>
      <inkml:brushProperty name="color" value="#FF0000"/>
    </inkml:brush>
  </inkml:definitions>
  <inkml:trace contextRef="#ctx0" brushRef="#br0">9749 3373 0,'0'25'78,"0"0"-63,24 0 1,-24 24 0,0 1-16,0-25 15,0 0-15,0 24 16,0-24 0,0 0 30</inkml:trace>
  <inkml:trace contextRef="#ctx0" brushRef="#br0" timeOffset="1859.74">10021 3448 0,'0'25'62,"0"-1"-31,0 1-31,0 0 16,0 0 0,0 0-1,25 24 17,-25-24-1,25-25-31,-25 25 47,25-25 0,0 0 15,-1 0-31,1 0 1,0 0-17,0 0 16,0 0-15,-25-25 15,24 25-31,-24-25 16,0 0 0,25 25-16,-25-49 31,0 24 0,0 0-15,0 0 31,-49 1 15,24 24-46,0 0-1,-25 0 17,26 0-1,-1 0-16,0 0-15,0 0 79,0 0-33,1 0-14</inkml:trace>
  <inkml:trace contextRef="#ctx0" brushRef="#br0" timeOffset="3076.88">10493 3646 0,'0'149'110,"0"-124"-110,0 25 15,0-26 1,0 1-16,0 0 47</inkml:trace>
  <inkml:trace contextRef="#ctx0" brushRef="#br0" timeOffset="4613.61">10766 3398 0,'0'25'31,"0"0"-15,0 0-1,0-1-15,0 26 31,0-25-31,0 24 16,0 1 0,0-25-1,0 0 17,0 0-1,24-1-16,1-24 17,-25 25-32,25-25 15,0 0 32,0 0-31,-1 0 15,1 0 0,0 0-15,0 0 15,-25-49-15,25-1-1,-1 0 17,-24 1-1,0 24-31,0 0 16,0 0-1,0 0 32,-24 25-47,24-24 16,-25 24-1,0 0 17,25-25-17,-50 25-15,1 0 31,-1 0 1,1 0-32,24 0 31,0 0 16</inkml:trace>
  <inkml:trace contextRef="#ctx0" brushRef="#br0" timeOffset="6225.72">11138 3398 0,'0'25'31,"0"25"-15,24-26-1,-24 51 17,0-50-17,25-1 1,-25 1-1,25 0 1,-25 0 0,25-25-1,0 50 48,-25-26-48,24-24 1,1 0 0,0 0-1,-25 25 1,25-25 15,0 0-15,0 0-1,-1 0-15,1 0 47,-25-49-15,50-51-1,-50 75-16,0-24-15,0 24 16,0 0 0,0 0-1,0 1 1,-50-1 0,50 0-1,-25 0 1,1 25 15,24-25 0,-25 25-31,0 0 32,0 0-1,0 0-16,0 0 1,1 0 0,-1 0 15,0 0 0,0 25 32</inkml:trace>
  <inkml:trace contextRef="#ctx0" brushRef="#br0" timeOffset="7745.55">11783 3398 0,'-25'75'31,"25"-51"-31,0 1 16,0 0-1,0 0 1,0 0 0,0-1-1,0 26 1,0-25 15,0 0 0,0 0 16,25-25-31,-1 0-1,-24 24-15,25-24 32,0 0-1,0 0 0,0 0 0,-1 0-15,-24-24 0,25-1 15,-25 0-15,0-25 15,25 50-31,-25-25 15,0 1 1,0-1 15,0 0-31,0 0 47,-25 0-31,0 25-1,25-24 1,-24 24 0,-1-25 15,0 25 16,0 0-16</inkml:trace>
  <inkml:trace contextRef="#ctx0" brushRef="#br0" timeOffset="8722.14">12477 3423 0,'0'74'16,"0"-148"-16,-25 173 31,0-74-31,1 25 31,24-26-15,0 1-1,-25 0-15,25 0 0,-25 0 16,25 0-16,-50 24 47,50-24-16,0 0-15</inkml:trace>
  <inkml:trace contextRef="#ctx0" brushRef="#br0" timeOffset="10473.82">12204 3522 0,'25'0'32,"0"0"-17,0 0 17,-1 0-17,26 50 32,-25-50-47,0 0 16,-25 25-1,24-25 1,-24 24 31,25-24-16,-25 25-31,25 0 47,0-25-47,-25 25 31,25-25-15,-25 25 15,25 0-15,-1-1 15,26 1 0,-50 0 0,25-25-31,-25 25 32,25-25 15,-25 25 93</inkml:trace>
  <inkml:trace contextRef="#ctx0" brushRef="#br0" timeOffset="12350.28">12874 3497 0,'0'124'31,"25"-24"1,-25-75-32,25-1 31,-25 1-15,0 0 15,24-25-16,-24 25 32,25-25 0,0 0-16,0 0-31,0 0 32,-1 0-17,1 0 32,0 0-16,0 0 1,-25-50 15,0 25-47,0 1 0,0-1 15,0 0 1,0 0-1,0 0 1,0 0 15,0 1 1,-25 24-32,25-25 31,-25 25-31,0 0 15,1 0 64,-1 0-48,0 0-31,0 0 94,0 0-79,1 0 95,-1 0-64,25-25-46,-25 25 47,0 0-47</inkml:trace>
  <inkml:trace contextRef="#ctx0" brushRef="#br0" timeOffset="13627.77">13271 3696 0,'0'-25'156,"0"0"-141,0 0 1,0 1 62</inkml:trace>
  <inkml:trace contextRef="#ctx0" brushRef="#br0" timeOffset="15557.5">13420 3448 0,'0'74'31,"0"-148"-31,0 173 31,0-74 0,0 0-15,24 24 31,-24-24-32,25 0 1,-25 0-16,25-25 31,-25 25-31,0-1 47,25-24-31,0 25 15,-25 0-31,25-25 31,-1 0 1,1 0-1,0 0 0,0 0 0,0 0 16,-25-25 0,24 25-16,-24-25-15,0 1 15,0-1 79,-24 25-64,-1-25-14,-25 25 15,25 0-32,1 0 16,-1 0 1,0 0 15,0 0-16,0 0 16</inkml:trace>
  <inkml:trace contextRef="#ctx0" brushRef="#br0" timeOffset="17469.32">13693 3547 0,'24'0'15,"1"0"32,0 0 0,-25 25-47,25-25 16,-25 25 15,25-25-31,-25 24 16,24-24 15,-24 25-15,25-25-16,0 0 31,-25 25 0,25-25-15,0 0 77,-1 0-30,-24-25-32,0-24 0,0 24-15,0 0 0,0 0-1,0 0 1,0 1 15,0-1 0,0 0 1,0 0-1,-24 25-31,-1 0 62,0 0-46,0 0 0,0 0-1,1 0 17,24 25-1,-25 0-16,0-25 1,25 25 0,0-1-1,0 1 1,0 0 0,0 25 62</inkml:trace>
  <inkml:trace contextRef="#ctx0" brushRef="#br0" timeOffset="18974.64">13841 3225 0,'75'-25'47,"-50"25"-31,-1 0 0,1 0-16,0 0 15,0 0 16,24 25 1,-24-1-17,0-24 17,-25 25-32,25-25 15,0 25 1,-1 25-1,-24-26 17,25 1-32,0 25 15,0 24 17,-25-49-17,0 0-15,0 24 31,25-49-31,-25 50 47,0 0-31,0-25 0,0-1-1,0 26 1,-25 0-1,-25-26-15,50 26 16,-49-25 0,49 0-16,-25-25 15,25 24-15,0 1 47,-25-25-16</inkml:trace>
  <inkml:trace contextRef="#ctx0" brushRef="#br0" timeOffset="22469.26">9749 3274 0,'0'-25'109,"0"1"219,0-1-312,0 0 15,-25 25 204,0 0-204,0 0 16,0 25-16,25 0-31,-24-1 31,24 1 1,-25-25-17,25 25 1,0 0 15,-25 0 0,0-25-31,25 24 16,0 1 31,0 0-32,0 0 1,0 0 15,0 24-15,0-24 15,0 0 0,0 0 1,0-1-17,0 1 32,25-25-31,-25 25-1,25-25 17,-25 25-17,25 0 1,-1-25 0,26 0 15,-25 0 0,0 0-15,-1 0-1,1 0-15,0 0 16,0 0-16,0 0 16,24 0-1,-24 0 16,0 0-15,0 0 0,-1 0 15</inkml:trace>
  <inkml:trace contextRef="#ctx0" brushRef="#br0" timeOffset="39036.05">14561 3845 0,'25'0'125,"24"0"-94,-24 0-15,49 0 15,-49 0-31,0 0 16,0 0-1,0 0-15,-1 0 16,1 0 15,0 0-15,0 0 31,0 0-1</inkml:trace>
  <inkml:trace contextRef="#ctx0" brushRef="#br0" timeOffset="43836.9">20067 3448 0,'50'25'140,"-25"-25"-124,0 0 0,-1 0 30,-24 24-14,25-24-32,0 0 125,0 0-125,0-24 15,-1-26 1,26 0-16,24-98 47,-24 98-47,-25 0 15,0 26 1,-1-1 0,1 0-1,0 0 17,0 0-17,0 25 32,-25-24-47,24 24 63</inkml:trace>
  <inkml:trace contextRef="#ctx0" brushRef="#br0" timeOffset="51104.28">10939 4341 0,'-25'0'16,"1"0"15,-1 0-31,0 0 15,-25 49 48,26-49-47,24 25-1,-25-25 1,0 25 15,25 25-15,-50 49 15,50-74-31,0-1 16,0 1-16,0 0 46,0 49 33,0-49-48,25-25-31,25 50 31,-25-50 0,-1 0-15,1 25 0,0-25-1,0 0-15,0 0 31,-1 0-31,26 0 63</inkml:trace>
  <inkml:trace contextRef="#ctx0" brushRef="#br0" timeOffset="52598.41">11038 4539 0,'0'25'219,"0"0"-188,25 0-31,-25-1 16,0 1-1,0 0 1,25 25 31,-25-26-16</inkml:trace>
  <inkml:trace contextRef="#ctx0" brushRef="#br0" timeOffset="54393.63">11336 4564 0,'0'25'31,"0"0"31,0-1-15,25 1-16,0 0-31,0-25 32,-25 25-17,49-25 17,-24 0-1,0 0 0,0 0 32,-1-25-32,1 25-16,-25-25-15,0 0 16,25 25 15,-25-24-15,0-1 31,0 0-16,0 0-31,0 0 78,0 1-62,-25 24-16,0 0 31,1 0-31,-51 0 31,50 0 1,1 0-17,-1 0-15,0 0 78,25 24-31,-25 1-16</inkml:trace>
  <inkml:trace contextRef="#ctx0" brushRef="#br0" timeOffset="56228.47">11807 4738 0,'0'24'63,"0"1"-48,0 25 16,0-25 1,0 0-32,0-1 62</inkml:trace>
  <inkml:trace contextRef="#ctx0" brushRef="#br0" timeOffset="58397.12">11907 4490 0,'0'24'16,"24"26"-1,1-50-15,-25 25 16,0 0 0,0-1-1,25-24-15,0 25 31,0 0 48,-1-25-64,1 0 16,0 0 1,0 0 46,0 0-31,-25-25-16,0 0-15,0 1-1,0-1 16,0 0 1,0 0 46,0 0-16,-25 25-46,0 0 15,0 0 0,-24 0 1,24 0-17,0 0 1,0 0 0,0 0 30,1 0 33</inkml:trace>
  <inkml:trace contextRef="#ctx0" brushRef="#br0" timeOffset="59953.25">12204 4415 0,'25'25'94,"-25"0"-78,25-25-1,-25 25-15,0-1 31,25-24-31,-25 25 16,24 0 0,1-25-1,0 25 17,0-25 14,-25 25 17,25-25-16,-1 0 0,1 0 0,-25-25-32,25 25 1,-25-25-1,0 0-15,0 0 32,0 1-17,0-1 17,0 0-1,0 0-16,-50 25 48,26 0-47,-1 0 15,0 0 0,-25 0 16,26 0-16</inkml:trace>
  <inkml:trace contextRef="#ctx0" brushRef="#br0" timeOffset="61690.99">12626 4291 0,'0'25'16,"25"0"15,0-25-31,-25 25 16,0-1 15,24 1-15,1 25 31,-25-25-16,0-1-31,25-24 15,0 0 17,0 0 77,-1 0-31,1-24 32,-25-1-110,0 0 31,0 0-16,0 0 17,0 1 15,0-1-16,-25 25 0,25-25-15,-24 25 15,-1 0-15,0 0 15,0 0-16,0 0 17,1 25 46,-1-25-78,0 0 47</inkml:trace>
  <inkml:trace contextRef="#ctx0" brushRef="#br0" timeOffset="62946.87">13072 4316 0,'25'0'125,"0"0"-110,0 0-15,0 0 16,-1 0-1,1 0-15,0 0 32,0 0-17,0 0 63</inkml:trace>
  <inkml:trace contextRef="#ctx0" brushRef="#br0" timeOffset="65992.72">12328 4936 0,'0'25'141,"0"0"-126,0 0 1,25-25-16,-25 24 31,0 1-31,50 25 78,-50-25-62,24-1 0,1-24 15,0 0 31,0 0-15,0 0 0,0 0 0,-25-24-16,24 24 0,-24-50 1,25 50-1,-25-25-31,0 0 94,-25 25 78,-24 0-110,24 0-15,124 0-16</inkml:trace>
  <inkml:trace contextRef="#ctx0" brushRef="#br0" timeOffset="67832.73">12750 4787 0,'0'25'16,"0"0"-1,0 0 1,0 0-16,0-1 31,25 1 0,-25 0-15,0 0 0,25-25 15,-25 25-31,0-1 31,24 1-15,1-25 31,0 25 31,0-25-47,0 0 16,-1-25-32,-24 0 17,0 1-1,0-1-15,0 0 15,0 0-31,0 0 31,-24 1 0,-1 24 1,25-25-32,-25 25 15,0 0 16,0 0 1,1 0-17,-1 0 17</inkml:trace>
  <inkml:trace contextRef="#ctx0" brushRef="#br0" timeOffset="69415.75">13023 4787 0,'25'25'47,"24"0"-15,-49 0-32,25-25 31,-25 25-16,25-25-15,24 0 79,-24 0-64,0 0 48,0 0 30,0 0-61,-25-25-17,0 0 17,0 0-17,0 0 16,0 0 1,0 1-1,0-1-15,-25 25-1,0 0 16,25-25-31,-25 25 16,0 0 31,1 0-47,-1 0 31,0 0 16,0 0-16,0 25-31,25 0 16,0-1 0,-24-24-16,24 25 31</inkml:trace>
  <inkml:trace contextRef="#ctx0" brushRef="#br0" timeOffset="71000.39">13444 4564 0,'0'25'15,"0"0"32,25-25-31,-25 24 0,0 1 15,25-25-31,0 25 31,0-25-31,0 25 31,-1-25-15,1 0 15,0 0-15,0 0 15,0 0 0,-1 0-15,1 0 15,0 0 0,-25-25 32,25 0-63,-25 0 16,0 1-1,0-1 1,0 0-1,0 0 32,-25 0-31,0 25-16,-24 0 47,-1-24-16,25 24 0,0 0-15,1 0 15,-1 0-15,0 0 15,0 24-31,0 1 31,0 0-31,25 0 32,-24-25-1</inkml:trace>
  <inkml:trace contextRef="#ctx0" brushRef="#br0" timeOffset="72392.82">13593 4341 0,'0'0'0,"25"0"15,0 0-15,0 0 16,0 0-16,-1 0 31,1 0-31,25 0 16,-25 0 15,-1 0-31,1 0 16,0 0-16,-25 25 31,25-25-31,0 0 16,-25 24-16,24 1 15,1 0 17,25 25-17,-50-26 1,25 1-1,-1 0-15,-24 0 16,0 0-16,25-25 16,-25 24-1,0 1 17,0 0-32,0 0 15,0 49 16,0-24-15,-25-25 0,25 0-16,-49-1 15,-50 100 17,24-74-17,-49 49 1,75-74-1</inkml:trace>
  <inkml:trace contextRef="#ctx0" brushRef="#br0" timeOffset="74354">12303 4862 0,'25'0'250,"-25"25"-219,0-1-31,25-24 16,-25 25 0,25 0 15,0 0 0,-25 0-15,24-25-1,-24 24 17,25-24-17,-25 25 1,25-25 46,-25 25-30</inkml:trace>
  <inkml:trace contextRef="#ctx0" brushRef="#br0" timeOffset="78104.72">20043 4688 0,'24'25'125,"1"-25"-125,-25 25 31,25-25 0,0 0 79,0 0-79,24-50-31,26-74 31,24-25-15,-99 100-1,25 24 1,-1 0 0,-24 0 46</inkml:trace>
  <inkml:trace contextRef="#ctx0" brushRef="#br0" timeOffset="-186562.11">9525 9475 0</inkml:trace>
  <inkml:trace contextRef="#ctx0" brushRef="#br0" timeOffset="-180723.26">9352 8880 0,'-25'25'15,"50"-50"-15,-100 99 32,75-49 30,-25 0-46,25 0-16,-24 25 15,24-1-15,-25 26 32,25-51-32,0 1 15,0 0 1,0 49 15,0-49-15,0 25 15,0-25-15,0-1 15,25 26 47,-1-25-62,1 0 30</inkml:trace>
  <inkml:trace contextRef="#ctx0" brushRef="#br0" timeOffset="-177987.95">9401 9128 0,'25'0'141,"0"25"-126,-25-50 251,0 0-251,25 25 142,0 0-142,-1 25 1,1 0 0,-25 0-1,0 24-15,25 26 31,0-50-15,-25-1-16,0 1 16,0 0-1,0 99 17,-25-50-1,0-74-16,25 25-15,-25 0 16,25 0 15,-24 0-31,-1-25 32,0 0 61,25-25-77,0 0 15,0 0-31,0 0 16,0 1-16,0-1 31,25 25 16,0-25-16,-1 25-31,1-25 0,0 25 16,0 0-1,0 0-15,24 0 32,1 0-1,-25 0-15,-1 0-16</inkml:trace>
  <inkml:trace contextRef="#ctx0" brushRef="#br0" timeOffset="-176306.43">9873 9451 0,'0'0'16,"0"24"-16,0 1 0,24-25 16,1 0 93,0 0-62,0 0 15,0-99-30,-1 74-17,-24-74 16,0 74-31,0-24 16,0 24 0,-24 25 93,-1 0-62,0 0 47,25 25-94,0-1 15,-25 26 1,25-25 15,0 0-15,0-1-16,0 1 15,0 0 142,0 0-126</inkml:trace>
  <inkml:trace contextRef="#ctx0" brushRef="#br0" timeOffset="-173976.77">10195 9128 0,'25'25'63,"-25"25"-48,25-1 1,-25-24-16,0 0 15,0 0-15,0-1 16,24 1 140,1-25-109,0 0-16,0 0 32,0 0-1,-25-49-30,25 24-1,-25 0-31,24 25 31,-24-25 63,0 0-78,0 1 15,0-1 0,-24 25 16,-1 0-31,0 0-1,0 0 16,0 0 16</inkml:trace>
  <inkml:trace contextRef="#ctx0" brushRef="#br0" timeOffset="-171421.64">10642 9103 0,'0'50'188,"0"-25"-188,0 0 15,0-1 1,24-24 140,-24 25-125,25-25-31,0 0 79,0 0-33,0 0-14,-1 0-17,1 0 32,-25-25 16,25 1-32,-25-1-31,0 0 16,0 0 15,0 0 63,-25 1-94,0 24 31,1 0-31,-1 0 47,0 0-47,0 0 31,0 0 94</inkml:trace>
  <inkml:trace contextRef="#ctx0" brushRef="#br0" timeOffset="-170249.97">11584 8830 0,'0'25'47,"0"0"-32,-25 25 1,1-26 0,24 1-1,0 0 1,-25 0 0,0 0-16,25 49 15,0-49 1,-25-25-16,25 25 15,0 0 79,0-1-78,-25-24-1,25 25-15,0 25 32</inkml:trace>
  <inkml:trace contextRef="#ctx0" brushRef="#br0" timeOffset="-169060.27">11386 8954 0,'99'75'47,"-74"-50"-47,-25 0 0,49-1 31,-24-24-15,-25 25-16,25 0 16,0 0-1,-25 0 1,25-25 109,-1 0-78,1 0 0</inkml:trace>
  <inkml:trace contextRef="#ctx0" brushRef="#br0" timeOffset="-167524.22">12055 9029 0,'0'25'15,"0"-50"-15,0 99 0,0-49 0,0 0 16,0 0-1,0 0-15,0-1 16,0 26 0,0-25 15,25 0 16,0-25 62,0 0-31,0 0-78,-1 0 32,1-75 14,-25 26-14,0 24-17,0 0 1,0 0 93,0 0-77,-25 1-17,1 24 16,-26 0 141</inkml:trace>
  <inkml:trace contextRef="#ctx0" brushRef="#br0" timeOffset="-166252.9">12552 9079 0</inkml:trace>
  <inkml:trace contextRef="#ctx0" brushRef="#br0" timeOffset="-164515.28">12775 9004 0,'0'0'0,"0"25"0,0 0 31,0-50 250,25 25-265,-25-25-16,24 25 109,1 0-93,0 0 0,0 0-1,0 25 63,-25 25-62,0-26-16,0 26 16,0-25-16,0 24 15,0-24 1,0 74 15,-25-99-31,0 75 31,0-50-15,25-1 125</inkml:trace>
  <inkml:trace contextRef="#ctx0" brushRef="#br0" timeOffset="-163001.99">12775 8930 0,'25'-75'312,"-1"50"-280,-24 1-17,50-1-15,-25 0 47</inkml:trace>
  <inkml:trace contextRef="#ctx0" brushRef="#br0" timeOffset="-160122.57">12998 8781 0,'0'25'15,"0"-1"-15,25 26 31,0 0 1,-25-1-17,0-24 1,24 0 0,-24 0-1,0 0 220,0-75-79,0 25-141,0 0-15,0 0 16,50 75 437,-25-50-453,-25 50 16,25-50-1,-1 0-15,-24 25 110,25-25-79,0 0 0,25 0 32,-26 0-32,-24-25 0,25-50 1,-25 26-17,0 24-15,0 0 16,0 0-1,0 0 1,0 1-16,0-1 47,0 0 0,-25 25-32,1 0 1,-1 0 0,-25-25 15,25 25 110,1 25-110</inkml:trace>
  <inkml:trace contextRef="#ctx0" brushRef="#br0" timeOffset="-158580.68">13196 8409 0,'25'0'47,"0"0"-31,0-25-1,24 25 17,26 0-1,-50 0-31,-1 50 15,26-50 1,-25 24-16,0 1 16,0 0-16,-1 0 15,1 0 1,0-1-16,0 26 16,0-25-16,-1 24 15,-24-24 1,50 25-16,-25 74 31,24 74 0,-49-148-31,0-25 16,0 24-16,0 100 47,0-50-16,0-74-15,0 0-1</inkml:trace>
  <inkml:trace contextRef="#ctx0" brushRef="#br0" timeOffset="-156116.99">19869 9054 0,'25'0'219,"0"25"-204,-25-1 1,0 1 15,0-74 63,0-26-78,0-272 15,0 322-16,0-25-15,0 26 16</inkml:trace>
  <inkml:trace contextRef="#ctx0" brushRef="#br0" timeOffset="-150310.66">20241 10319 0,'-25'0'110,"0"0"-48,1-25 32,48 25 78,-24 25-125,50-25-32,-25 0 17,0 0 124,99-248-125,-75 173-15,-24 26-16,25-26 15,-26 26-15,26-1 47,-50 25-47,25 0 31</inkml:trace>
  <inkml:trace contextRef="#ctx0" brushRef="#br0" timeOffset="-138847.08">23317 11509 0,'0'-24'125,"25"73"125,-1-49-235,1 25 1,-25 0-16,25-25 140,49-99-108,26-125-32,-1 51 15,25-1-15,-75 75 16,26 24 0,-50 1-16,24 24 15,1-24 16,-25 74-31,-25-25 32</inkml:trace>
  <inkml:trace contextRef="#ctx0" brushRef="#br0" timeOffset="-93960.81">20216 14833 0,'25'0'297,"0"0"-266,0 0-31,49-25 16,273-421 15,-297 322-31,-1 74 16,-24 1-1,0 24-15,0 0 16,-25 0 15</inkml:trace>
  <inkml:trace contextRef="#ctx0" brushRef="#br0" timeOffset="-82495.39">23912 16222 0,'25'0'93,"24"25"-77,-49 0 0,25-25-1,-25 25-15,25-25 31,0 0 1,0 0-32,0 0 15,123-174 32,-73 75-47,49-50 31,-75 124-31,-49-24 16,25 49 0,-25-25-1,25 25 17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5:55:24.462"/>
    </inkml:context>
    <inkml:brush xml:id="br0">
      <inkml:brushProperty name="width" value="0.05292" units="cm"/>
      <inkml:brushProperty name="height" value="0.05292" units="cm"/>
      <inkml:brushProperty name="color" value="#FF0000"/>
    </inkml:brush>
  </inkml:definitions>
  <inkml:trace contextRef="#ctx0" brushRef="#br0">11460 7640 0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3:48:30.006"/>
    </inkml:context>
    <inkml:brush xml:id="br0">
      <inkml:brushProperty name="width" value="0.05292" units="cm"/>
      <inkml:brushProperty name="height" value="0.05292" units="cm"/>
      <inkml:brushProperty name="color" value="#FF0000"/>
    </inkml:brush>
  </inkml:definitions>
  <inkml:trace contextRef="#ctx0" brushRef="#br0">8657 6003 0,'0'25'0,"0"-1"47,0 1-47,0 0 16,0 25 15,0-1-16,0 1-15,0-1 16,0 1-16,0 24 63,0-24-17,0-25-30,0 0 78</inkml:trace>
  <inkml:trace contextRef="#ctx0" brushRef="#br0" timeOffset="2274.38">8880 6077 0,'0'25'125,"0"25"-94,0-1 16,0-24 0,0 0-31,0 0 15,0-1-15,0 1 15,25 25 31,-25-25 1,25-1 15,-25 1-62,25-25 15,0 0 16,-1 0 0,1 0-47,0 0 31,0 0 31,0 0-46,-1 0 47,-24-25-48,0 1 32,0-1-47,0 0 94,0 0-63,-24 25 63,-1 0-79,-25 0 48,25 0-32,1 0-15,-1 0 46</inkml:trace>
  <inkml:trace contextRef="#ctx0" brushRef="#br0" timeOffset="3868.65">9277 6176 0,'0'25'31,"25"0"-15,0 0-1,-25 0 17,25-1 15,24-24-16,-24 25-16,0-25 64,0 0-79,0 0 31,-1 0 31,1 0-30,-25-25 46,0 1-47,0-1-15,0 0 15,0 0 16,-74 25 0,49 0-32,0 0 16,-24 0 1,24 0-1,0 0 16,0 0-32,0 0 32</inkml:trace>
  <inkml:trace contextRef="#ctx0" brushRef="#br0" timeOffset="5345.91">9724 6052 0,'0'25'31,"0"0"-15,0 0-16,0 49 63,0-49-48,0 0 1,0 0 15,49 24 16,-24-24 0,0 0-32,0-25 17,0 0-1,-1 0 0,1 0-31,0 0 16,0 0-1,-25-25 1,49-49 31,-24 24-16,-25 25 0,0 0 1,0 1-1,0-1-31,0 0 31,-25 25-15,-24-25 31,-26 25-16,51 0-15,-1 0-1,0 0 16,0 25 1,0-25-1,25 25-15</inkml:trace>
  <inkml:trace contextRef="#ctx0" brushRef="#br0" timeOffset="6854.85">10145 6077 0,'0'25'47,"0"0"0,25 24 0,0-24-47,0 0 15,-25 0 1,25-25 0,-1 0-1,-24 25 1,25-25-16,-25 24 31,25-24-15,25 0 46,-1 0-30,-24-24-1,0 24-16,-25-25 17,25 25-32,-25-25 31,0 0 0,0 0 0,0-24 1,0 24-1,0 0 0,-50 25 0,25 0-31,25-25 16,-24 25-16,-26 0 31,-25 0 16,51 0-16,-1 0-15,0 0 15,0 25-15,25 0 15,-25-25 16,25 25-31</inkml:trace>
  <inkml:trace contextRef="#ctx0" brushRef="#br0" timeOffset="7975.83">11038 5978 0,'0'25'16,"0"24"15,-24 1-31,-1 0 31,0-1-15,25-24-1,0 0 1,-25 0 0,25 24 46</inkml:trace>
  <inkml:trace contextRef="#ctx0" brushRef="#br0" timeOffset="9895.72">10840 6077 0,'25'0'156,"0"0"-140,-1 0 15,1 0 32,0 0-32,0 0 0,24 0 16,-24 25 0,0-25-31,-25 25 31,25-25-32,0 0 16,-25 25 32,24-25-32,1 49 0,0-24 63</inkml:trace>
  <inkml:trace contextRef="#ctx0" brushRef="#br0" timeOffset="11479.42">11411 5978 0,'24'50'140,"-24"-26"-140,0 1 16,0 0 0,25 49 30,0-24 1,-25-25-31,0 0 15,25-25-15,0 0 46</inkml:trace>
  <inkml:trace contextRef="#ctx0" brushRef="#br0" timeOffset="13398.38">11783 6052 0,'0'25'125,"0"0"-94,0 25 1,0-26 15,0 1 31,0 0-31,0 0 15,24-25-15,1 0-47,0 0 16,0 0 62,0 0-47,-1-25 16,1 0 0,-25 0-32,0 1 17,0-1-32,0 0 78,-25 25 31,1 0-78,-1 0-15,0 0 31,0 0 31</inkml:trace>
  <inkml:trace contextRef="#ctx0" brushRef="#br0" timeOffset="14820.9">12427 5854 0,'0'25'141,"0"49"-110,0-49-15,0 0-1,0 0-15,-24-25 16,24 24 0,0 1-1,0 0-15,-25 0 16,25 0 0,0-1 46,0 1 172</inkml:trace>
  <inkml:trace contextRef="#ctx0" brushRef="#br0" timeOffset="16096.62">12204 6102 0</inkml:trace>
  <inkml:trace contextRef="#ctx0" brushRef="#br0" timeOffset="17384.24">12626 6028 0</inkml:trace>
  <inkml:trace contextRef="#ctx0" brushRef="#br0" timeOffset="28574.89">21332 5358 0,'0'25'187,"25"-1"-171,25 1 31,-25-25-16,24 0 16,50-124-16,-49 25-31,-25-25 16,24 50-1,-24 24-15,0-24 47,-25 49 0</inkml:trace>
  <inkml:trace contextRef="#ctx0" brushRef="#br0" timeOffset="29809.23">21184 6201 0,'24'0'156,"1"0"-125,0 0 32,0 0-32,0 0-31,-1 0 31,1 0-31,25-99 31,49 0-15,-99 49 0,25 50-16,0 0 15,-25-25 1,24 25 31</inkml:trace>
  <inkml:trace contextRef="#ctx0" brushRef="#br0" timeOffset="31543.03">24681 6697 0,'0'25'140,"25"0"-124,49 24 15,-74-24-15,25-25-16,0 0 16,-25 25-1,25-25 16,74-50-15,-50 1 0,26-1-16,-50 1 15,24-1-15,-24-24 16,74-26 46,-99 76-15,25 24-47</inkml:trace>
  <inkml:trace contextRef="#ctx0" brushRef="#br0" timeOffset="87897.68">14114 8979 0</inkml:trace>
  <inkml:trace contextRef="#ctx0" brushRef="#br0" timeOffset="173359.56">12477 9401 0,'-25'0'188,"0"-25"-141,-24 0-1,24 25-46,0 0 79,0 0-48,1 0-16,-26 25 48,25 0-1,25 0-46,0 0 15,0 24 1,0-24-17,0 0 1,0 0 46,0-1-30,25 1-17,0-25 1,0 0 15,-1 25-31,1-25 31,25 0-31,-25 25 16,-1-25 0,1 0-1,25 25 32,-50-1-31,25-24 15,-25 25 16,0 0-32,0 0 1,0 0 0,0-1-1,-75 26 48,50-25-32,1 0-15,-1-25 15,0 0 16,0 0-32,0 0 1,25-25 15,0-50 1,0 1 14,0 49-30,0 0-16,0 1 16,0-1-1,25-25 48,0 50-63,-25-25 0,25 25 15,-25-24 1,25 24 0,-1-50 31,-24 25-16,0 0 0,0 1 266,25 24-266,0-25 157</inkml:trace>
  <inkml:trace contextRef="#ctx0" brushRef="#br0" timeOffset="175207.17">12973 9401 0,'0'25'16,"0"0"-16,0 24 47,25-24-16,-25 0-15,25 0 15,0-1 16,-1-24-16,1 25-15,0-25 15,0 0-31,0 25 16,-1-25 15,1 0-16,0 25 17,25-25 15,-26 0-16,1 0 16,0-50 15,-25 25-46,0 1-1,0-26 1,-99-99 31,0 100 0,74 24-47,0 25 0,0 0 15,0 0 32,1 0-15,-1 0-1,0 0 16,0 0 0</inkml:trace>
  <inkml:trace contextRef="#ctx0" brushRef="#br0" timeOffset="176646.53">13593 9500 0,'0'25'15,"0"0"1,0 0 15,0-1 0,0 1-15,75 0 31,-50 25 0,-1-50-32,1 24-15,0-24 32,0 0-1,0 0-16,-1 0-15,1 0 32,0-49 30,25-50-31,-50 74-15,0 0 0,0 0-1,-50-49 48,25 49-63,0 0 15,-24 25-15,-1 0 63,1 0-32,24 0-15,25 25 31,-25-25-47,25 25 62,0 0-62</inkml:trace>
  <inkml:trace contextRef="#ctx0" brushRef="#br0" timeOffset="178365.14">14015 9475 0,'25'25'203,"-25"0"-171,25-25-32,-1 50 47,26-26-1,-25-24-14,0 0 15,-1 0-1,1 0-46,0 0 47,0 0 0,-25-74 0,0 49-31,0 0-1,0 1-15,0-1 32,0-25-1,0 25 0,-50 1 16,-24 24 0,49 0-32,0 0 1,0 24 62,25 1 0</inkml:trace>
  <inkml:trace contextRef="#ctx0" brushRef="#br0" timeOffset="179593.39">14908 9252 0,'-99'149'78,"74"-99"-62,25-26-16,-25 26 15,0-50-15,1 50 47,24-26-31,-25 1 15,25 0-15</inkml:trace>
  <inkml:trace contextRef="#ctx0" brushRef="#br0" timeOffset="180861.1">14660 9302 0,'0'25'0,"99"49"47,-24 0-1,-26-24 1,-24-25-47,0 0 32,-25-1 14,25-24-30,-1 25 125,1-25-94,-25 25-47</inkml:trace>
  <inkml:trace contextRef="#ctx0" brushRef="#br0" timeOffset="182012.53">15156 9376 0,'0'99'47,"25"-24"0,-25-26-32,0-24 1,25 25 62</inkml:trace>
  <inkml:trace contextRef="#ctx0" brushRef="#br0" timeOffset="183815.36">15429 9426 0,'0'25'31,"0"-1"16,0 1-31,0 0 46,0 0-30,25 0 30,-1-25 1,1 0-48,0 0 79,0 0-94,0 0 63,-1 0-32,-24-25 16,0 0-47,0 0 47,0 0-32,0 1 16,-24-1 16,-1 25-31,-50 0 46,51 0-30,-1 0-1,0 0 78,0 0-62,50 0-16</inkml:trace>
  <inkml:trace contextRef="#ctx0" brushRef="#br0" timeOffset="184930.93">16024 9252 0,'0'25'78,"0"0"-78,0 24 16,0 1-1,0 24 16,-25-74-31,25 25 16,0 0-16,0 0 31,0 0 1</inkml:trace>
  <inkml:trace contextRef="#ctx0" brushRef="#br0" timeOffset="185853.48">15851 9451 0,'0'-25'94</inkml:trace>
  <inkml:trace contextRef="#ctx0" brushRef="#br0" timeOffset="186771.04">16297 9525 0</inkml:trace>
  <inkml:trace contextRef="#ctx0" brushRef="#br0" timeOffset="189816.74">24433 9599 0,'25'0'203,"0"25"-172,-1-25-15,-24 25 31,25-25-1,-25 25-30,25-25 47,0 0 30,0 0-61,74-248-1,-74 223-16,-25 0-15,24-24 16,-24 24 0,25 0 31,0-49-1,0 74-30,-25-25-16,25 25 16,-25-25-1,0 0 1,24 25 0</inkml:trace>
  <inkml:trace contextRef="#ctx0" brushRef="#br0" timeOffset="193311.93">24681 9004 0,'-25'0'93,"50"0"32,0 0-78,0 0 31,74-124 110,-50 25-172,-49 24-16,25 26 15,0-1 1,0 1 31,-25 24 0,25 25 187</inkml:trace>
  <inkml:trace contextRef="#ctx0" brushRef="#br0" timeOffset="197832.24">20985 8210 0,'25'0'266,"49"25"-219,-24 25-1,-25-50-30,-25 25 0,25-25 15,-1 0 63,100-149-47,-74 50-1,-50 74-30,25 25 15,-25-25-15</inkml:trace>
  <inkml:trace contextRef="#ctx0" brushRef="#br0" timeOffset="-114951.68">20985 11112 0,'0'-24'16,"25"24"156,25 24-156,-26 1 30,1 0-30,0-25 62,0 0-62,0 0 15,123-273 16,26 75 15,-174 173-62,25 25 16,-25-25 0,25 0 46,-1 25-46</inkml:trace>
  <inkml:trace contextRef="#ctx0" brushRef="#br0" timeOffset="-111178.89">24532 11460 0,'25'0'266,"0"25"-251,0-25 1,-1 49 15,1-49-15,0 0 0,-25 25-1,25 0 32,0-25-16,-1 0-15,1 0 15,0 0 32,0 0-48,-25-25 1,223-297 46,-173 197-15,-26 101-47</inkml:trace>
  <inkml:trace contextRef="#ctx0" brushRef="#br0" timeOffset="-104965.19">24334 12328 0,'25'0'297,"-1"0"-281,1 25-16,0-25 16,0 25-16,0-25 15,-1 24 1,1-24-1,0 25-15,0 0 32,0-25-1,-1 0 172,-24-50-187,25 26-16,50-150 62,-75 149-62,24-25 31,26 26 110,-50-1-125,25 0-16,0 25 31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21T05:05:07.2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21T05:06:13.4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8556 0,'-25'0</inkml:trace>
  <inkml:trace contextRef="#ctx0" brushRef="#br0" timeOffset="17130">2034 6225</inkml:trace>
  <inkml:trace contextRef="#ctx0" brushRef="#br0" timeOffset="21659">0 9573</inkml:trace>
  <inkml:trace contextRef="#ctx0" brushRef="#br0" timeOffset="43290">5183 10565</inkml:trace>
  <inkml:trace contextRef="#ctx0" brushRef="#br0" timeOffset="58593">11954 10416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21T05:13:22.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21T05:14:44.7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21T05:15:26.20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6T04:49:59.351"/>
    </inkml:context>
    <inkml:brush xml:id="br0">
      <inkml:brushProperty name="width" value="0.05292" units="cm"/>
      <inkml:brushProperty name="height" value="0.05292" units="cm"/>
      <inkml:brushProperty name="color" value="#FF0000"/>
    </inkml:brush>
  </inkml:definitions>
  <inkml:trace contextRef="#ctx0" brushRef="#br0">5160 3919 0,'124'0'31,"-25"0"-15,0 0-1,25 0-15,-25-25 16,1 25-16,-1 0 16,-25 0-1,25 0-15,-24 0 16,-1 0-16,26 0 15,-26 0-15,0 0 16,1 0 0,-26 0-16,-24 0 15,25 0 1,-25 0-16,-1 0 16,1 0 15</inkml:trace>
  <inkml:trace contextRef="#ctx0" brushRef="#br0" timeOffset="1490.17">9377 3944 0,'0'0'0,"99"0"16,-25 0 0,25 0-16,50 25 15,50 0 1,-1-25-16,1 0 15,-26 0-15,150 0 32,-175 24-32,1-24 31,-99 25-31,-1-25 16,-24 0-16,0 0 15,0 0 16,0 0-15</inkml:trace>
  <inkml:trace contextRef="#ctx0" brushRef="#br0" timeOffset="9015.24">10418 7441 0,'75'0'31,"-150"0"-31,175 0 0,-76 0 0,26 0 15,0 0 1,-1 0-16,-24 0 16,25 0-1,-4094 0-15,8187 0 16,-4094 0 0,-24 0-16,0 0 15,25 0-15,-26 0 16,1 0-1,0 0-15,0 0 16,0 0 15,-1 0-15,1 0 15,0 0 0,25 0 16,49 0-15,-74 0-17,24 0-15,1 0 16,0 0-1,-1 0-15,1 0 16,-1 0-16,1 0 16,0 0-1,-1 0-15,26 0 16,-26 0-16,-24 0 16,0 0-16,0 0 15,24 0 1,-24 0 15,0 0 0,0 0-15,-1 0 31</inkml:trace>
  <inkml:trace contextRef="#ctx0" brushRef="#br0" timeOffset="30134.89">7094 8806 0,'25'0'313,"25"-25"-297,24 0-16,-24 0 15,49 25 1,0 0-1,1-25-15,-1 1 16,0 24-16,25 0 16,25 0-16,25-25 15,-26 25 1,1 0-16,-50 0 16,25 0-1,25 0-15,-25 0 16,25 0-16,-75 0 15,1 0-15,-1 0 16,-24 0-16,0 0 16,-1 0-1,26 0 1,-51 0 0,26 0-1,-25 0-15,0 0 16,-1 0 15,1 0 0</inkml:trace>
  <inkml:trace contextRef="#ctx0" brushRef="#br0" timeOffset="31724.95">11832 8806 0,'25'0'78,"25"0"-62,24 0-16,0 0 15,26 0 1,-1 0-16,25-25 15,50 25-15,-50 0 16,24 0-16,-48 0 16,24 0-1,0 0-15,-25 0 16,-25 0 0,25 0-16,26 0 31,-76 0-31,26 0 15,-1 0-15,0 0 0,-24 0 16,0 0 0,-26 0-1,26 0-15,-25 0 16</inkml:trace>
  <inkml:trace contextRef="#ctx0" brushRef="#br0" timeOffset="80395.03">11783 10269 0,'49'0'79,"-24"0"-64,0 0 1,24 0-16,1-25 15,-25 1 1,49 24-16,1 0 16,-1-25-16,0 25 15,1 0-15,-1 0 16,75 0 15,25 0 0,-100 0-31,-24 0 0,24 0 16,-24 0-16,-1 0 16,26 0-1,-26 0 1,1 0-16,0 0 16,24 0-16,-24 0 15,-1 0 1,1 0-16,-25 0 15,24 0-15,1 0 0,-25 0 32,0 0-32</inkml:trace>
  <inkml:trace contextRef="#ctx0" brushRef="#br0" timeOffset="81945.03">8632 9996 0,'0'0'16,"75"0"-16,-1 0 0,-24 0 16,24 0-1,1 0-15,-26 25 16,26-25-1,-26 0-15,-24 0 16,49 25-16,-49-25 16,50 0-16,-1 0 47,-49 0-16,0 0-16,0 0 32</inkml:trace>
  <inkml:trace contextRef="#ctx0" brushRef="#br0" timeOffset="106684.22">6921 11410 0,'74'0'15,"1"0"1,-1 0-16,25 0 15,-24 0-15,-1 0 16,1 0-16,-1 0 16,0 0-1,1 0 1,49 0 0,-50 0-16,-24 0 15,-1 0-15,26 0 16,-26 0-1,1 0 1,0 0-16,-25 0 0,24 0 16,1 0-1,-1 0-15,-24 0 16,25 0 0,-1 0-16,-24 0 31,0 0-31,0 0 156</inkml:trace>
  <inkml:trace contextRef="#ctx0" brushRef="#br0" timeOffset="156020.22">9054 13791 0</inkml:trace>
  <inkml:trace contextRef="#ctx0" brushRef="#br0" timeOffset="157929.84">7169 13171 0,'50'0'110,"-1"-49"-110,75-1 15,25 25 1,25-24-16,74-26 16,49 50-1,51 1-15,-51 24 16,1 0-1,24 0-15,447 0 47,-669 0-47,-1 0 16,25-25-16,0 25 16,25-25-16,-50 25 31,25-25-31,25 25 15,-75 0-15,-24-25 0,-1 25 16,1 0 0,-25 0-16,0 0 15,-1-24 1,26 24 0,-25-25-1,0 25-15,-1 0 16,26 0-1,-25 0-15,0 0 0,-1 0 16,1 0 62,0 0 78</inkml:trace>
  <inkml:trace contextRef="#ctx0" brushRef="#br0" timeOffset="162635.26">18257 10244 0,'24'0'140,"1"0"-124,0 0-1,0 0-15,24 0 16,-24 0 0,0 0-16,25 0 15,24 0 1,50 0 0,-50 0-16,1 0 15,-25-24 1,24 24-16,-24 0 15,-1 0 1,1 0-16,24-25 16,-24 25-16,49-25 15,-49 25 1,-1-25-16,1 25 16,-1 0-1,1-25-15,24 25 16,-24-24-16,0 24 15,-1-25-15,1 25 16,0 0-16,-1-25 16,1 0 15,-25 25-31,49 0 16,-49-25-16,24 0 15,1 1 1,0-1-16,-1 0 15,1-25-15,-25 26 16,-1-26 0,1 25-16,0 0 15,0 1 1,-25-1-16,25 0 31,-25 0-31,0 0 0,0 1 16,0-1-1,0 0 1,0 0 0,0 0-16,0 1 15,0-1 1,-50-25 0,25 50-16,-24-49 15,-26 24 1,26 25-16,-26-25 15,26 0 1,-1 25-16,0 0 16,-24 0-16,24 0 15,-24 0 1,24 0-16,1 0 0,24 0 16,-25 0-1,-24 0-15,24 0 16,25 0-1,-24 0-15,-1 0 16,-24 25-16,49-25 16,-124 50 15,75-50-15,-1 24-16,26-24 15,-1 25 1,1-25-16,-1 25 15,-25 0-15,26-25 16,24 25 0,0-1-16,-49-24 15,74 25-15,-25 0 16,-25-25-16,26 25 16,-26 0-1,25 24 1,0-49-16,1 50 15,-1-25-15,0-1 16,-49 100 15,49-99-15,0-25 0,25 25-16,-25 0 31,25 0-31,0-1 31,0 1 32,0 0-32,0 0 0,0 0-15,25-25-1,25 25 17,-1-1-32,-24 1 15,0-25 1,49 25-16,-49 0 15,0-25-15,24 0 16,26 0 0,-50 0-16,-1 0 15,1 25-15,25-25 16,-25 0 0,-1 0-16,26 0 15,-25 0 1,25 0-1,-26 0 1,1 0 0,0 0 46</inkml:trace>
  <inkml:trace contextRef="#ctx0" brushRef="#br0" timeOffset="167075.14">19001 11782 0,'-25'0'31,"0"0"-15,25 25-16,-25-25 0,1 0 47,24 25-32,-25 0 1,0-25 0,25 24-16,-25 26 0,0 0 15,0-1 1,-24 1-16,24 24 31,0-24-31,25-25 16,-25 0-16,1-1 15,24 1 1,-25 0-16,25 0 31,0 0-31,-25-1 16,0 26-1,25-25-15,0 0 16,0-1-16,0 1 16,0 0-1,0 25-15,0-1 32,0-24-32,0 25 31,0-1-16,0 1 1,0-25 0,0 24 15,0-24-15,0 0-1,25 0 1,0-1-16,0-24 15,-1 25 1,1 0-16,50 0 16,-26 0-1,26-1-15,24 1 0,25-25 32,-50 25-32,26-25 31,148 0-16,-149 0-15,25-74 16,0 24 0,-25 0-16,25 1 15,-49 49 1,-26-50 0,26 25-16,-26 1 15,1-1-15,-1 0 16,-24 25-1,25-25-15,-1-24 16,-24 49-16,25-25 16,-1 0-16,-24 0 15,25 0-15,-50 1 16,25-1 0,-1 0-1,1-25 16,0 26-31,-25-1 16,25 0 0,-25 0-16,0-24 15,0 24 1,0 0 0,0 0-16,0-24 15,0 24 1,0 0-16,0 0 15,0 0 1,0 0-16,0-24 0,0 24 31,0 0-31,-25 0 16,0 1 0,0 24-16,-24-50 31,-26-24-16,26 74-15,24-25 16,-25 0 0,1 25-16,-1 0 15,-49 0 1,25 0 0,-1 0-1,-24 0-15,25 0 16,-26 0-1,-49 25-15,1 24 0,-1 26 16,-25-26-16,1 26 16,-1-1-1,25-24-15,0 24 16,-24 26 0,24-26-16,-198 174 31,297-198-16,0-1-15,26 1 16,-1-25 0,25-1-16,-25-24 15,25 25 1</inkml:trace>
  <inkml:trace contextRef="#ctx0" brushRef="#br0" timeOffset="-213261.72">17810 12055 0,'-25'0'188,"1"0"-173,-1 0 79,0 0-78,0 0-1,0 0 1,0 0-1,1 0-15,-1 0 16,0 0 31,0 0-16,0 0 0,1 0-15,-1 0 15,0 0 1,0 0-32,0 0 15,1 0 1,-1 0-16,0 0 15,0 0 32,0 25-31,-24 0 31,24-1-47,0-24 15,0 50 1,1-25 0,-1-25-1,0 25-15,0 0 16,0-1 0,1-24-1,-1 25-15,25 0 16,-25-25-1,0 25 1,0-25-16,25 25 16,-24-25-1,-1 24 1,25 1 15,-25-25 47,25 25-62,-25-25-16,25 25 16,0 0-1,0-1 1,0 1-16,0 0 94,0 0-63,0 0 0,0-1-15,25-24-16,25 25 15,-26 0 1,1-25 0,0 25-16,0 0 15,24-1 16,26 26-15,-50-25 0,-1 0-16,1-1 15,25 1-15,-25 0 16,24 0 0,1 0-1,-25-25 1,-1 24-16,26-24 0,-25 25 15,0 0-15,24-25 16,-24 0 0,0 0-16,24 25 15,-24-25 1,0 0-16,25 0 16,-1 0-16,-24 0 15,0 0 1,25 0-16,-26 0 31,26 0-31,0-25 31,-26 0-15,1 0-16,0 1 16,0-1-16,0-25 15,-1 25 1,1 1-16,0-26 15,-25 0 1,25 50 0,-25-24-16,0-26 15,25 25 1,-25 0-16,0 1 16,0-26-1,0 25-15,0-24 16,0-1-1,0-24 1,0-1 15,0 50-31,-25 25 0,25-49 16,-25 49 0,0-50-16,0 50 15,-49-50 1,49 26-16,0 24 15,-49-25-15,49 25 16,25-25 0,-49 25-16,24 0 15,0 0 1,0 0-16</inkml:trace>
  <inkml:trace contextRef="#ctx0" brushRef="#br0" timeOffset="-210601.75">11063 13295 0,'0'25'15,"0"25"-15,0-1 47,0-24-47,0 0 16,0 0 0,0 0-1,0-1 1,0 1-1,0 0 17</inkml:trace>
  <inkml:trace contextRef="#ctx0" brushRef="#br0" timeOffset="-209056.6">10989 13271 0,'0'0'0,"25"0"16,-1 0-1,1 0 16,0 0 1,0 0 15,-25 24-16,25-24-31,-1 0 15,-24 25 1,25 0 47,0-25-48,-25 25 1,0 0 15,25-25-15,-25 24-1,0 1 17,0 25-32,0-25 31,0-1-31,0 26 15,0 0 17,-25-26-17,-25 1 1,50 0 0,-49 0-16,-26 24 31,51-49-31,-1 25 31,0-25-31,0 25 31</inkml:trace>
  <inkml:trace contextRef="#ctx0" brushRef="#br0" timeOffset="-207592.27">11386 13395 0,'0'24'140,"0"1"-140,25 25 16,-25-1 0,24-24-16,-24 0 15,0 25 1,0-26-1,0 1-15,0 0 63</inkml:trace>
  <inkml:trace contextRef="#ctx0" brushRef="#br0" timeOffset="-206686.69">11336 13246 0</inkml:trace>
  <inkml:trace contextRef="#ctx0" brushRef="#br0" timeOffset="-205001.82">11584 13692 0,'25'-25'0,"-25"1"0,25-26 15,0 25 1,-25 0-1,0 1-15,24-1 16,1 0 0,-25 0-16,0 0 15,50-24 17,-50-1-1,25 25-16,-25 1 1,0-1 15,0 0-31,0 0 63,-25 25-48,0 0 17,0 0-17,0 0-15,1 0 78,24 25-78,0 0 16,0 0-16,0-1 31,0 1 16,49-25-47,1 25 16,-25-25-1,-1 0-15,1 0 16,0 0 0,0 0-1,0 25 17,-1-25-17,-24 74 16,25-49-31,-25 25 16,0-1-16,0-24 16,0 0-1,0 0-15,0-1 32,-25-24-17,1 0 1,-1 0-16,0 0 15</inkml:trace>
  <inkml:trace contextRef="#ctx0" brushRef="#br0" timeOffset="-157341.97">8682 15577 0,'0'0'0,"74"0"16,-24 0-16,24 0 16,1 0-16,-26 0 15,1 0 1,24-24 0,1 24-16,49 0 31,-25 0-31,-24 0 0,-1 0 15,-24 0-15,49 0 16,-25 0 0,1 0-16,-26 0 15,1 0 1,24 0-16,-24 0 16,49 0-1,-49 0-15,-1 0 16,1 0-16,24 0 15,1 0 1,-1 0-16,25 0 0,-24 0 31,24 24-31,-49-24 0,24 0 16,50 0 15,-50 0-31,1 0 16,24 0-16,0 0 15,25 25-15,0-25 16,25 0 0,-25 25-16,-25-25 15,50 0 1,-50 25-16,-24-25 16,-1 0-1,1 0-15,-26 0 16,1 0-16,0 0 0,-26 0 15,1 0 1,0 0 312,49 0-328,26 0 16,-1 0-16,25 0 15,-75 0-15,26 0 16,-26 0 0,1 0-16,-25 0 15,0 0 1,-1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9T04:56:28.056"/>
    </inkml:context>
    <inkml:brush xml:id="br0">
      <inkml:brushProperty name="width" value="0.05292" units="cm"/>
      <inkml:brushProperty name="height" value="0.05292" units="cm"/>
      <inkml:brushProperty name="color" value="#FF0000"/>
    </inkml:brush>
  </inkml:definitions>
  <inkml:trace contextRef="#ctx0" brushRef="#br0">13395 3150 0,'0'25'422,"0"0"-407,0 0 1,0-1 0,0 1-1,0 0 79,0 0-78,0 0-1,0-1 1,0 1 15,0 0 0,0 0 16,0 0 109,0-1-93,0-48 156,0-51-204,0-24 32,0 74-31,0 0-1,0 1 32,0-1 156,0 0-171,0 0-17,0 50 204,0 0-188,25-25-31,-25 25 16,0-1 0,0 1-1,24 25-15,-24-25 16,0-1-1,0 1 1,0 0-16,0 0 16,0 0 187,0-50 16,0 0-204,0 0 79,0 0-94,0 1 219,0-1-141,0 0 0,0 50 219,0 0-297,0-1 15,0 26-15,0-25 32,0 0-32,0-1 15,0 1 1,0 0 15,0 0 63</inkml:trace>
  <inkml:trace contextRef="#ctx0" brushRef="#br0" timeOffset="21957.48">12427 9872 0,'0'-25'375,"0"1"-359,0-1-16,0 0 15,0 0 1,0 50 265,0 0-265,0 0-16,0 24 62,0-24-46,0 0 0,0 0-1,0-1 1,0 1-1,0 0 1,25-25 0,0 25 62,0-25-63,0 0 17,0 25-32,-1-25 31,1 0-31,0 0 31,0 0-31,0 0 16,-1 0-1,1 0-15,0 0 32,-25-25 46,0-25-16,0 25 16,0 1-31,0-1-31,-25 0 0,0 25-16,-24-50 31,-1 26 0,25-1-15,1 25-16,-1 0 62,0 0-46,0 0-1</inkml:trace>
  <inkml:trace contextRef="#ctx0" brushRef="#br0" timeOffset="23901.84">15627 10071 0,'25'0'125,"0"-25"-125,0 25 16,0 0 62,-1 0-62,1 0 249,0 0-249,-50 0 0</inkml:trace>
  <inkml:trace contextRef="#ctx0" brushRef="#br0" timeOffset="25166.74">15677 10120 0,'99'0'62,"-74"0"-62,0 0 16,0 0 0,-1 0-1,1 0 1,0 0 31,0 0 250</inkml:trace>
  <inkml:trace contextRef="#ctx0" brushRef="#br0" timeOffset="26532.36">17909 10319 0,'0'49'94,"25"-24"-94,-25 0 15,0 0-15,25 0 16,-25-1 0,25-24-1,0 0 1,-1 0 31,1 0-47,0 0 15,0 0-15,24 0 32,-24-49-1,-25 24 31,25 25-62,-25-25 16,0-24 0,0-1-1,0 25 1,0 0 31,0 1-32,-74-1 1,49 25 0,-50-25-1,26 25 1,24 0 0,0 0-1,0 0 1,1 0-1,24 25-15,-25-25 16,25 25 0,-25 24-16,25-24 15,0 0-15,0 0 16,0-1 0,0 1-1</inkml:trace>
  <inkml:trace contextRef="#ctx0" brushRef="#br0" timeOffset="28183.7">17835 10393 0,'0'75'62,"-50"-51"-62,-123 51 16,-100-26-16,-397 100 15,-223-99 1,-248-50-16,124 25 16,-248-25-1,248 0-15,199 49 16,49 1-16,347-1 16,75-24-1,74 0-15,74 0 16,75 0-16,50-25 15,24 0 1,26 0 0</inkml:trace>
  <inkml:trace contextRef="#ctx0" brushRef="#br0" timeOffset="35868.67">7516 12055 0,'25'0'15,"0"-25"1,24 25-16,26-25 16,-1 1-16,1 24 15,-1 0 1,-24 0-16,-1 0 16,1 0-1,24 0-15,-24 0 16,24 0-1,-24 0-15,99 0 32,-75 0-32,-24 0 0,-1 0 15,26 0 1,-26 0-16,26 0 16,-1 0-1,-24 0-15,24 0 16,1 0-16,-1 0 15,0 0 1,-24 0-16,0 0 16,24 0-16,-24 0 15,24 0 1,1 0-16,-26 0 16,1 0-16,24 0 15,-24 0 1,49 0-1,-49 0 1,74 0 0,-50 0-16,0 0 15,1-25 1,-1 0-16,-24 25 16,0 0-1,-26-25-15,26 25 16,-25 0-1,0 0 642,-1 0-657,26 0 15,49-25 1,174 25 0,-124 0-16,49 0 15,-49 0-15,0 0 16,25 0-1,-75 0-15,-25 0 16,1 0 0,-26 0-16,-24 0 15,25 0-15,-1 0 16,-24 0 0,0 0-16,0 0 15,24 0-15,-24 0 16,0 0-1,0 0-15,24 0 16,-24 0-16,0 0 16,25 0-1,24-24 1,-49 24 0,49 0-1,-49 0-15,0 0 16,24 0-1,-49-25-15,25 25 16,0 0 78,0 0-79,0-25-15,-1 25 16,1-25-16,0 25 16,25 0-1,-26 0 17</inkml:trace>
  <inkml:trace contextRef="#ctx0" brushRef="#br0" timeOffset="38697.08">8012 13146 0,'25'0'125,"49"0"-110,-24 0-15,25 0 16,49 0-16,24 0 16,26 0-1,0 0-15,-1 0 16,26 25-16,-26-25 16,26 25-1,-75-25-15,25 0 16,-75 0-16,-24 0 15,-26 0 1,1 0 0,0 0-1</inkml:trace>
  <inkml:trace contextRef="#ctx0" brushRef="#br0" timeOffset="39918.11">12254 13246 0,'49'0'78,"1"0"-78,49-25 16,1 25 0,24-25-16,0 25 15,-25 0-15,50 0 16,-75 0 0,-24-25-16,-26 25 15,1 0 1,0 0-16,0 0 15,0 0-15</inkml:trace>
  <inkml:trace contextRef="#ctx0" brushRef="#br0" timeOffset="41798.15">8856 14486 0,'-25'-25'47,"0"25"-47,0 0 62,25-25 63,25 1-109,173-1-1,-98 0 1,173 25 0,-174 0-16,0 0 15,25 0 1,-50 0-16,1 0 16,-26 0-1,26 0-15,-1 0 16,-24 0-16,24 0 15,-49 0 1,25 0-16,-1 0 16,-24 0-1,0 0 17,0 0 61</inkml:trace>
  <inkml:trace contextRef="#ctx0" brushRef="#br0" timeOffset="43139.09">12874 14114 0,'50'0'109,"49"0"-93,25 0-1,49 0-15,-73 0 16,49 0-16,-25 0 16,0 0-1,0 0-15,0 0 16,-25 0 0,-25 0-1,1 0-15,73 0 31,-123 0-31,0 0 32,0 0-32</inkml:trace>
  <inkml:trace contextRef="#ctx0" brushRef="#br0" timeOffset="45899.3">9401 15453 0,'174'0'62,"-124"0"-62,-1 0 16,1 0-16,-25 0 15,24 0 1,1 0-16,-1 0 16,1 0-16,24 0 15,-24 0 1,0 0-16,24 0 15,-24 0-15,24 0 16,-49 0 0,49-24-16,-24 24 15,0 0-15,-1 0 16,1 0 0,24 0-16,25-25 15,-24 25-15,-1 0 16,25 0-1,25-25 1,348 0 15,-373 25-15,-25 0-16,-49 0 16,25 0-16,-1 0 15,-24 0 1,0 0-16,0 0 15,0 0 1,-1 0 125,1 0-94,0 0-32,0 0 95</inkml:trace>
  <inkml:trace contextRef="#ctx0" brushRef="#br0" timeOffset="49367.21">14586 15255 0,'24'0'156,"1"0"-140,25 0-16,-1 0 16,51 0-1,-26 0 1,0 0-16,1 0 16,-1 0-16,1 0 15,-1 0-15,0 0 16,26-25-1,-51 25-15,26 0 16,-26-25-16,26 25 16,-1 0-1,-24 0-15,-1 0 16,1 0 0,-25 0-1,24 0-15,-24 0 31,25 0 282,24 0-297,1 0-1,73-25-15,26 25 16,99-24-16,-50-1 15,-49 25 1,-25 0-16,-1 0 16,-48 0-1,-26 0-15,-24 0 16,49 0 0,-74 0 15,0-25-31,-1 25 31,26 0 16,-25 0-31,0 0-1</inkml:trace>
  <inkml:trace contextRef="#ctx0" brushRef="#br0" timeOffset="54559.52">20167 14039 0,'-25'0'204,"0"50"-189,-25 0-15,26-26 16,-1 51-1,-25-50-15,25-1 16,1 26-16,-1-25 16,25 0-1,-50 0-15,50 24 16,-50 26-16,26-51 16,24 1-1,0 25-15,-25 49 16,0-74-16,25 24 31,0-24-15,0 0-16,0 25 31,0-26-31,0 1 0,0 0 16,0 0-1,50 0-15,-26-1 16,1 26-1,0-25-15,25 0 16,-1-1-16,-24-24 16,0 25-16,0 0 15,0-25 1,-1 0-16,1 0 16,0 25-1,0-25 1,0 0-1</inkml:trace>
  <inkml:trace contextRef="#ctx0" brushRef="#br0" timeOffset="56618.63">20291 14684 0,'0'25'78,"0"0"-78,0 25 0,0-26 15,24-24 1,-24 25 0,0 0-16,25 0 234,0-25-47,0 0-187,24 0 16,-24-25 0,50 0-16,-26 0 31,1 25-31</inkml:trace>
  <inkml:trace contextRef="#ctx0" brushRef="#br0" timeOffset="58276.98">20514 14660 0,'0'24'219,"0"1"-219,0 25 31,25-25-16,-25-1-15,0 1 32,0 0-32,24-25 15,-24 25 1,0 0 125,0-1-110,25-24-31,-25 50 31</inkml:trace>
  <inkml:trace contextRef="#ctx0" brushRef="#br0" timeOffset="60507.83">20886 14684 0,'0'25'265,"25"-25"-46,0 0-172,-1 0-31,1 0-1,0 0 32,-25-25 31,25 1-62,-25-1 0,0 0-1,0 0 79,0 0-47,-25 25 62,0 0-46,-24 0-48,24 0 110,0 0-62,25 25-32,-25-25 0,25 25-15,-25-25 15</inkml:trace>
  <inkml:trace contextRef="#ctx0" brushRef="#br0" timeOffset="62415.27">21208 14486 0,'25'25'15,"-25"0"79,50-1-63,-50 1-15,49-25 0,-49 25-16,25-25 15,0 0-15,0 0 16,0 0-1,-1 0 1,1 0 0,0 0-1,0 0 48,0-25-32,-25 0 0,24 1-15,-24-1-16,0 0 16,25 25-1,-25-25-15,0 0 16,0 1 62,0-1-47,0 0-31,0 0 16,-25 25-1,-24-25 48,24 25-63,0 0 16,0 0-1,-24 0-15,24 0 16,0 0 15,0 50 16,1-25-31,24 0 171</inkml:trace>
  <inkml:trace contextRef="#ctx0" brushRef="#br0" timeOffset="64226.6">21903 14312 0,'-25'0'187,"0"0"-155,25 25-1,0 0-31,0 0 78,0 0-62,0 24 15,25 1 0,0-25-15,0-1-16,-1 1 47,26-25-32,-25 0 1,25 0-1,-26 0 17,1 0-32,0 0 47,-25-25-47,25-24 15,-25-50 16,25 49-31,-25-25 32,0 51-17,0-1 1,-25 0 15,0 25-15,0 0-1,-24 0-15,-1 0 16,0 0-16,25 0 16,1 0-1,-26 0-15,25 0 32,0 0-32,1 0 15,-1 25 1,25 0-1,-25-1-15,25 1 16,-25 0 0</inkml:trace>
  <inkml:trace contextRef="#ctx0" brushRef="#br0" timeOffset="66920.55">22424 14287 0,'25'0'156,"-1"0"-125,1 0-15,0 0-1,0 0 1,0 0 0,-1 0 62,-24-24 62,0-26-108,0 25 46,0 0-63,0 1-15,0-1 125,-24 25-62,-1 0-48,0 0-15,0 0 16,0 0-16,1 0 31,-1 0 79,25 25-95,0-1-15,0 1 32,0 0-17,0 0 1,25-25 78</inkml:trace>
  <inkml:trace contextRef="#ctx0" brushRef="#br0" timeOffset="71344.08">23118 13940 0,'25'0'375,"0"0"-375,49 0 15,-49-25-15,0 25 16,25 0 0,-26 0-16,-24-24 15,25 24 1,25-25-1,-25 25 1,-1 0 0,1-25-16,0 25 31,0 0-31,-25-25 16,25 25-16</inkml:trace>
  <inkml:trace contextRef="#ctx0" brushRef="#br0" timeOffset="73441.42">23614 13543 0,'0'-24'31,"25"24"16,0-25-16,0 0-15,0 25-1,-1 0 1,1 0-16,0-25 31,49 25 16,-49 0-31,0 0-1,-25 25 126,0 0-141,0 24 31,0-24-15,0 0 0,0 0-1,0 0-15,25-25 313,0 0-298,-1 0 1,1 0 0,0 0 93,0 0-78,-25 24 32,0 1-63,0 0 15,0 0 1,0 24-16,0 1 16,-25-25 15,0 0-16,-74 24 17,49-24-17,26 0 1,-1-25-16,0 0 16,0 0-16,0 0 15,1 0 1,-1 0-16,25 25 15,-25-25-15,0 0 16</inkml:trace>
  <inkml:trace contextRef="#ctx0" brushRef="#br0" timeOffset="75234.45">24036 13519 0,'25'24'47,"0"1"-47,0 0 47,-25 0-31,24-25 78,1 0-79,0 0 32,0 0-31,0 0-1,-1 0 1,1 0 0,0 0-1,25 0 16,-26 0-15,-24-25-16,25 0 94,-25 0-79,25 25 1,-25-24-16,0-1 31,0 0 16,0 0-47,-25 0 63,0 25-32,-24 0 0,24 0-15,0 0-16,0 0 15,1 0 1,-1 0 31</inkml:trace>
  <inkml:trace contextRef="#ctx0" brushRef="#br0" timeOffset="76861.68">24532 13271 0,'25'24'78,"-25"1"-62,0 0-16,0 0 16,25 0-16,-25-1 15,25-24 95,-25 25-95,24-25 1,1 0-1,0 0 17,0 0-17,0 0 95,-25-25-79,24 25-15,-24-24-16,0-1 15,0 0 1,0 0-1,0 0 95,-49 1-79,24 24-15,0 0-1,0 0 63,1 0-62,-1 0 31</inkml:trace>
  <inkml:trace contextRef="#ctx0" brushRef="#br0" timeOffset="78413.89">24755 13196 0,'0'0'0,"25"0"16,0 0 15,-25 25-31,25-25 15,0 25 1,-1 0 15,1-1 1,0-24-1,0 0-16,0 0 1,-1 0 0,1 0-1,0 0 79,-25-24 0,0-1-94,0 0 31,0 0-15,0 0 15,-50 25 63,26 0-79,-1 0 1,25-25-16,-25 25 47,0 0-47,0 0 125</inkml:trace>
  <inkml:trace contextRef="#ctx0" brushRef="#br0" timeOffset="80003.09">25202 12998 0,'0'24'140,"0"26"-108,25 0-1,-25-26-15,0 1-1,25-25 63,-1 0-46,1 0-1,0 0 16,0 0 15,0 0-31,-25-25 63,0 1-63,0-1-31,-25 25 94,0 0-63,-25 0-15,26 0 31</inkml:trace>
  <inkml:trace contextRef="#ctx0" brushRef="#br0" timeOffset="81299.67">24855 12774 0,'0'0'0,"49"-24"15,1 24-15,24 0 16,-24 0-16,24 0 16,-24 0-16,0 0 15,-26 0 1,1 0-16,25 0 15,-25 24-15,-1-24 16,-24 50 0,25-50-16,0 50 15,25 24 1,-26 149 0,-24-148-1,0 74 1,0-50-16,-99 74 15,-50 75-15,50-99 16,-50 25 0,75-100-16</inkml:trace>
  <inkml:trace contextRef="#ctx0" brushRef="#br0" timeOffset="82656.77">22027 15404 0,'-25'-25'15,"-25"-25"48,50 25-48,0 1 32,0 73 78,0 1-125,25 49 16,25-24-16,0 24 16,-26-50-1,1 1-15,25 24 47,-50-49-47,0 0 31,25-25 16</inkml:trace>
  <inkml:trace contextRef="#ctx0" brushRef="#br0" timeOffset="84563.89">22275 15528 0,'25'0'16,"-25"25"-16,25-25 16,-1 24-1,-24 1 16,25-25 1,0 0-32,0 0 31,-25 25-31,49-25 16,-24 0-1,0 0 1,0 0-1,0 0 17,-1 0-17,1 0 32,-25-25-31,0-24-1,25-1 1,0 0 0,-25 26-1,0-1 1,0 0 0,0 0 15,0 0-16,0 0 32,0 1-31,-25 24 0,25-25-1,-25 25 1,0 0-1,25-25 1,-24 25 31,-1 0-31,0 0-1,0 0 16,0 0 1,1 0-17,-1 0 1,-25 74 46,50-49-30,0 0-32,0 0 15,0 0-15,0 0 32,0-1-1,0 1-16</inkml:trace>
  <inkml:trace contextRef="#ctx0" brushRef="#br0" timeOffset="86365.2">23094 15404 0,'0'25'94,"0"24"-94,0 26 15,0-1 1,0 0-16,0-49 16,0 0-1,0 0 1</inkml:trace>
  <inkml:trace contextRef="#ctx0" brushRef="#br0" timeOffset="88201.23">23218 15131 0,'24'0'15,"1"0"1,25 0 15,-25 0 16,-1 0-31,1 0-1,0-25 1,0 0 0,-25 0-1,25 1-15,-25-1 141,0 0-125,24 25-16,-24-25 15,25 0 1,-25 1 15,0-1-31,0 0 78,-25 25-47,1 0-15,-26 0 0,-74 0 31,99 0-32,0 0 1,25 25-1,-24-25-15,-1 25 47,0-1 0,25 1-31,0 0 93,0 25-93,25-50-1,0 24 1,-1 1 0,1-25-1</inkml:trace>
  <inkml:trace contextRef="#ctx0" brushRef="#br0" timeOffset="90475.43">23887 14759 0,'0'25'250,"0"-1"-219,25 1 78,0-25-77,0 0 46,24 0-16,-24-25 48,-25 1-110,0-1 15,0 0 1,0 0-1,0 0 1,0 1 0,0-1-1,0 0 79,-25 25-63,0 0-31,1 0 32,-1 0 46,0 0-78,0 0 15,0 0 1,25 25 62,0 24-78,0 1 16,0 0-1,0-26 1,0 1 187,25-25-203</inkml:trace>
  <inkml:trace contextRef="#ctx0" brushRef="#br0" timeOffset="92332.65">24284 14560 0,'0'25'47,"25"0"-31,0 0-16,0 0 31,-1-25-15,-24 24-1,25-24 16,25 25 1,-25-25-1,-1 0-15,1 0-16,0 0 31,0 0 78,0-25-78,-25 1-15,0-1 0,24 0-16,-24 0 15,0 0 1,0 1 0,0-1-1,0 0 79,0 0-63,0 0 0,-24 25-15,-1 0 15,0 0 16,0 0-31,0 0 15,-24 0 0,-1 0-31,25 0 16,1 25 0,-1-25-16,0 0 31,25 25-31,-25-25 15,0 25 1,25 0 265</inkml:trace>
  <inkml:trace contextRef="#ctx0" brushRef="#br0" timeOffset="106933.43">20167 15677 0,'24'24'141,"1"26"-125,-25-25-1,25-25-15,-25 49 16,25 26-1,0-50 1,-25 24 0,24 1-1,1-50-15,-25 25 16,0 24-16,25-49 16,-25 25-1,0 0 1,0-50 281,-25-25-282,0 1 1,1-1 0,-26-99 15,50 125-16,0-1 17,-25 0-17,25 0 1</inkml:trace>
  <inkml:trace contextRef="#ctx0" brushRef="#br0" timeOffset="107987.58">20415 15577 0,'24'0'32,"-24"50"15,0-25-32,0 0 1,-24-25-1,24 24-15,-25-24 16,0 25 15,0 0 47,0 0-46,25 0-1,-24-25-15,24 24-1,-25-24 16,25 25-15</inkml:trace>
  <inkml:trace contextRef="#ctx0" brushRef="#br0" timeOffset="109751.1">20936 15255 0,'0'49'62,"0"26"-46,0-1-1,0-24-15,0 24 32,0-49-32,0 0 15,0 0 1,0 0-1,0 24 1,24-24-16,-24 0 16,25 24-1,-25-24-15,25 0 16,0 25-16,0-26 16,-25 1-1,24 0 1,-24 0-16,25-25 125,0-25-94,-25-25-31,0 26 16,0-1-1,0 0 1,0 0-16,0-24 16,-25-26-1,-74-49 16,49 75-15,1 24-16,24 25 16,-25 0-16,25-25 15,1 25 1,-1 0 0,0 0 30,25 25-30,-25-25-16,25 25 47,25-25 31,0 0-78,0 0 16,-1 0-16,1 0 31,0 0 31,0-25-46,-25 0 0,25 0-16</inkml:trace>
  <inkml:trace contextRef="#ctx0" brushRef="#br0" timeOffset="111506.5">21060 15379 0,'0'-25'0,"0"0"47,0 0-16,0 75 156,24 0-187,51 49 32,-50-49 14,-25-26 48,24-24-78,-24 25-1,0 0-15,25 0 16,-25 0 0,25-25 124,0 0-124,0 0 0,-1 0-16,1 0 15,0 0 1,-25-25-16</inkml:trace>
  <inkml:trace contextRef="#ctx0" brushRef="#br0" timeOffset="112949.82">21208 15577 0,'0'-24'78,"0"-1"-63,25 0 95,-25 0-79,25 25 78,0 0-62</inkml:trace>
  <inkml:trace contextRef="#ctx0" brushRef="#br0" timeOffset="114319.02">21655 15478 0,'0'-49'78,"25"24"-78,-25 0 16,49-50-1,-24 75 1,-25 25 359,0-50-359</inkml:trace>
  <inkml:trace contextRef="#ctx0" brushRef="#br0" timeOffset="115910.39">21704 15627 0,'25'0'234,"-25"-25"-218,25 25 46,0 0 47,0-25 1,-1 25-48</inkml:trace>
  <inkml:trace contextRef="#ctx0" brushRef="#br0" timeOffset="118133.37">19993 15677 0,'25'0'281,"0"0"-281,-1 0 31,1 0-15,0 0 0,0 0-1,0 0 32,-1 0 0,1 0 0,0 0-31,0 0 30,0 0 33,-1 0-33,-24-25-46,25 0 32,0 25-1,-25-25-15,25 25 15</inkml:trace>
  <inkml:trace contextRef="#ctx0" brushRef="#br0" timeOffset="120757.84">14486 18008 0,'25'25'47,"0"-25"-47,0 25 15,-25 0 1,25-1-1,-25 1 1,24-25-16,1 0 16,-25 25-16,25-25 31,-25 25-31,25-25 47,0 0-32,-1 0 1,1 0 0,25-25-1,-1-49-15,1-1 16,0 26 0,-26-1-16,1 50 15,0-50 1,0 26 15,-25-1-15,25 25-1,-25-25 48,24 25-48,-24-25 64,25 25-64</inkml:trace>
  <inkml:trace contextRef="#ctx0" brushRef="#br0" timeOffset="128306.64">12651 12179 0,'-25'0'16,"0"-25"-16,0 0 15,1 25 32,73 0 78,1 0-125,-1 0 16,26 0 0,-1 0-16,-24 0 15,-1 0 1,1 0-16,0 0 15,-26 0-15,1 0 16,0 0 0,49-24-16,-24 24 15,-25 0-15,24 0 16,1-25 0,-25 0-16,0 0 15,24 0-15,-24 1 16,25-1-1,-50 0 1,25 0-16,-1 25 31,-24-25-31,25 1 47,0-26-47,-25 25 16,25-24-1,-25 24-15,0-25 16,0 25 0,0 1 15,0-1 16,0-25-32,0 25 1,0 1 0,-25-26-1,0 0 1,-24 26 0,-1-26-1,0 25-15,1-24 16,24 24-1,0 25-15,0-25 16,0 25 0,1-25-1,-1 25-15,-25-25 16,25 25 0,-24 0-1,24-25-15,-25 25 16,1-24-1,-26 24 1,26 0-16,-26 0 16,51 0-1,-26 0-15,25 0 16,-24 0-16,-26 0 16,26 0-1,-1 0-15,25 0 16,0 0-16,-24 0 15,24 0 1,-25 0-16,25 0 16,-24 0-1,24 0-15,-25 0 16,26 24 0,-1-24-1,-50 25 1,51 0-16,-26 25 15,25-25 1,-24 24-16,-1 1 31,50-25-31,-25-1 16,0 1-16,1 0 16,-1 25-1,0-26 1,0 26-16,25-25 15,0 0 1,-25-1-16,25 26 16,0-25 15,-24 0-31,24-1 16,0 1-1,0 25 1,0-1-16,0-24 15,0 0 1,0 0-16,0 0 31,0-1-15,0 1-16,0 0 31,0 0-15,24 0-1,-24-1 1,25-24 0,-25 25-1,25-25 1,0 0 0,0 0-16,24 50 31,1-50-31,-25 0 0,-1 0 15,26 0 1,-25 0-16,0 0 16,-1 0-16,26 0 15,-25 0 1,0 0-16,24 0 16,-24 0-1,25 0 1,-26 0-16,1 0 15,0 0 1,0 0-16,0 0 16,-1 0-16,26 0 31,25 0-15,-51 0 15,1-25-16,0 25 1,0 0 31,24 0-31,-24 0-1,0 0 1,0 0 15</inkml:trace>
  <inkml:trace contextRef="#ctx0" brushRef="#br0" timeOffset="138940.91">18604 18380 0,'25'0'63,"-1"0"-32,1 0 0,0 0-15,0 0 0,0 0-1,-1 0 1,1 0-1,25 0 17,-25 0-32,49 0 31,-49 0-31,0 0 0,24 0 16,1 0-1,0 0-15,-26 0 16,1 0-1,0 0-15,0 0 16,0 0-16,24 0 16,-24 0-1,0 0 1,0 0 15,-1 0 0,1 0-15,0 0 0,0 0-1,49 0 1,-49 0 15,0 0 47,24 0-62,-24 0 0,0 0 140,0 0-125,0 0-31,-1 0 31,1 0 188</inkml:trace>
  <inkml:trace contextRef="#ctx0" brushRef="#br0" timeOffset="144488.09">5507 11956 0,'50'0'219,"24"0"-204,50-25-15,50 0 16,99 25-16,-25 0 16,0 0-1,-25 0-15,-25 0 16,-24-25-16,-25 25 15,396-24 32,-470 24-31,-1 0-16,-24 0 16,0 0-16,-26 0 15,1 0 1,0 0-1,0 0 204,0 0-188,-1 0 79,1 0-16</inkml:trace>
  <inkml:trace contextRef="#ctx0" brushRef="#br0" timeOffset="149248.56">9079 10592 0,'-25'24'16,"-25"1"-16,1 0 16,24-25-16,0 25 15,0 0 1,1-25 0,-1 0-16,0 0 46,0 0-30,0 0 0,1 0-16,-1 0 31,0 0-15,0 0 15,0 0-16,1 0 1,-1 0 0,25 24-1,-50-24 1,25 0 0,1 0-16,-1 0 15,-149 50 32,125-25-31,24 0-16,-50-25 15,26 0 1,24 24-16,0 1 16,-25-25-16,26 25 15,-26 0 1,0 0-16,26-25 15,-1 24-15,-50-24 16,51 25 0,-26 0-16,0 0 15,1-25-15,-1 25 16,25-1 0,-24 1-16,24-25 15,0 25 1,0-25-1,1 0-15,-1 25 16,0-25 0,0 25-16,0-25 62,25 25-46,-24-1-1,24 1 1,-25 0 0,25 0-1,-25 0 1,25-1 0,0 26-16,0-25 15,0 0 16,0 24-31,0-24 32,0 25-17,0-26 17,25-24-32,-25 25 15,25 25 1,-1-50-1,-24 25 1,25-1 0,0 1-1,-25 0-15,50 0 16,-26 0 0,1-25-1,0 49-15,0-49 31,-25 25-15,49 25 15,-24-50-31,0 0 16,0 24 0,24-24-16,1 25 15,-25 0-15,24 0 16,1-25-1,-25 0-15,0 0 16,49 25-16,-49-25 16,24 0-1,-24 0-15,25 0 16,-1 0 0,26 0-16,-50 0 15,0 0-15,-1 0 16,26 0-1,24 0 17,50 0-1,-99 0-15,0 0-16,-25-25 15,50 25-15,-26-25 31,26 0-31,-25 0 16,0 25 0,-1-24-1,1-1 1,-25 0-16,25 25 16,0-25-1,-25 0-15,25 1 16,-25-1-1,24 25-15,-24-25 16,25 0-16,0 0 16,-25 1-1,25-1 17,-25 0-32,25 0 15,-1 25-15,-24-25 16,0 1-16,25-1 31,-25 0 0,25 25-15,-25-25-16,0 0 16,25 1-1,0 24 1,-25-25-1,0 0 17,24-25 30,-24 26-46,0-1-1,0 0 17,0 0-17,0 0 1,0-24 15,0-1-31,-49-49 16,24 49-16,-25 25 15,50-24 1,-24 49 0,24-25-16,-25 0 31,-25 0 16,25 1-47,-24 24 15,24 0 1,0 0-16,-24 0 16,24 0-1,0 0 1,0 0 31,0 0 203</inkml:trace>
  <inkml:trace contextRef="#ctx0" brushRef="#br0" timeOffset="156207.94">11857 18554 0,'0'25'141,"0"0"-141,0-1 15,0 1-15,0 0 16,0 0-1,0 0 1,0-1-16,0 1 31,0 0-15,0 25 15,25-50 0,-25 24 63,99-73 219,-74 24-313,0-25 15,-1 50-15,-24-24 16,25 24 0,-198 148-1</inkml:trace>
  <inkml:trace contextRef="#ctx0" brushRef="#br0" timeOffset="158790.87">12080 18628 0,'0'50'47,"0"0"-16,0-1 1,0-24-17,25 0 17,-25 0-17,25-1 16,-25 1 1,25-25-32,-25 25 31,24-25 0,-24 25-31,25-25 63,0 0-48,0 0 1,0 0 0,-1 0-1,1 0 16,0 0 1,-25-25-1,0 0 0,25 0-15,-25 1-1,0-1-15,0 0 32,0 0-17,0 0 17,0 1-1,0-1 0,0 0 0,0 0-15,-25 25-16,0-25 31,0 25 0,1 0-15,-26 0 47,25 0-63,0 0 15,1 0 1,-1 0 15,0 0 0,0 0-15,25 25 15,-25-25-31,25 25 16,0 0 31</inkml:trace>
  <inkml:trace contextRef="#ctx0" brushRef="#br0" timeOffset="160380.9">12601 18579 0,'0'25'16,"0"-1"-1,0 1 17,0 25-17,0-25 1,0-1-16,0 1 16,0 25-16,25-25 15,0-1 1,-25 1-16,25 0 15,-25 0 17,24-25-17,1 0 17,-25 25-1,25-25-31,0 0 15,0 0 1,-1 0 0,1 0-1,0 0 17,0 0-17,0 0 1,-1 0-1,-24-25-15,25 25 32,-25-25-32,25 0 15,0 25 1,0-74 0,-25 49 15,24 25-16,-24-25-15,0 0 16,0 1 0,0-1-1,0 0 17,0 0-17,-24 25 1,-1-25-1,-25 25 17,50-24-17,-74-1 1,49 25 0,-25 0-1,26 0 1,-26 0-1,25 0 1,0 0 0,1 0-1,-1 0 17,0 25-17,25-1 16,0 1 32,0 0-47,0 0-16</inkml:trace>
  <inkml:trace contextRef="#ctx0" brushRef="#br0" timeOffset="162057.87">13271 18430 0,'25'99'63,"-25"-74"-63,0 0 15,0 0-15,24-25 16,-24 24-16,0 1 31,25 0-31,-25 0 16,0 0-1,25-1 1,-25 1 0,25 0-1,0-25 1,-25 25 0,24-25-1,1 0 32,0 0 31,0 0-78,0 0 16,-25-25 93,25 25-93,-25-50 46,0 26-62,0-1 16,0 0 0,0 0-16,-25 25 15,0-25 1,-25 25-16,25-49 15,1 49 1,-1 0-16,25-25 16,-25 25-16,0-25 15,0 25 17,-24 0-17,24 0 1,-25 0-1,26 0 1,-1 0 31,0 0-31,0 0 15</inkml:trace>
  <inkml:trace contextRef="#ctx0" brushRef="#br0" timeOffset="164069.37">13569 18504 0,'24'0'0,"1"0"16,0 0-16,0 0 46,24 0 64,-24 0-79,0 0-15,0 0 15,0 0 31,-1 0-62,1 0 47,0 0 0,-25-25 125,0 1-156,-25 24 77,25-25-93,-25 25 16,1 0-16,-1-25 16,-99-25 31,99 50-32,0 0-15,0 0 16,1 0 93,-1 0-109,25 25 16,0 0-16,-25-25 15,25 25 1,0 0 78,0-1-79,0 1 1,0 0 0,0 0-1,25-25-15,0 0 141</inkml:trace>
  <inkml:trace contextRef="#ctx0" brushRef="#br0" timeOffset="165314.75">16123 18331 0,'25'0'78,"0"0"-78,0 0 140,-50 24 110</inkml:trace>
  <inkml:trace contextRef="#ctx0" brushRef="#br0" timeOffset="166427.1">16074 18529 0,'25'0'15,"24"0"141,-24 0-156,-25-74 313</inkml:trace>
  <inkml:trace contextRef="#ctx0" brushRef="#br0" timeOffset="168026.04">16669 18355 0,'0'25'203,"0"25"-188,0-25-15,0-1 16,0 1-16,0 25 16,25-25-16,-25 0 15,0-1 1,0 1-1,0 0 32,0 0-31,0 0 0,25-1 15,-25 1 0</inkml:trace>
  <inkml:trace contextRef="#ctx0" brushRef="#br0" timeOffset="170755.74">16892 18355 0,'0'25'16,"0"0"46,0 0-46,0 0 78,0-1-63,0 1 0,25-25-15,-25-25 359,0 1-375,0-1 109,0 0-78,0 0 376,0 0-376,25 1 0,0 24-15,0 0 15,-1 0-31,1 0 16,0 0-1,0 0 17,0 0 93,-25 24-94,0 1 0,0 0-15,0 0 15,0 0-15,0-1 15,0 1-31,-25-25 94,0 0-63,0 0 31,0 0 63</inkml:trace>
  <inkml:trace contextRef="#ctx0" brushRef="#br0" timeOffset="173227.31">17314 18455 0,'25'0'203,"49"0"-140,-49 0-47,0 0 93,0 0-62,-1 0-16,1 0 47,0 0-62,-25-25-1,0 0 17,0 0 15,0 0-32,0 1 32,-25 24-16,0 0 1,1 0-17,-1 0 1,0 0 78,0 0-63,0 0 16,1 49 31,24-24-63,-25-25 1,25 25 15,0 0 1,0-1-17,0 1 16,0 0 16</inkml:trace>
  <inkml:trace contextRef="#ctx0" brushRef="#br0" timeOffset="175056.74">17860 18405 0,'0'25'203,"0"0"-172,25-1 32,-1-24-48,1 0 1,0 0-1,0 0 79,0 0-78,-1 0-1,1-24 142,-25-1-157,0 0 156,0 0-156,-25 25 47,1 0-47,-1 0 31,0 0-31,0 0 94,0 0-47</inkml:trace>
  <inkml:trace contextRef="#ctx0" brushRef="#br0" timeOffset="177145.37">18182 18380 0,'25'0'203,"0"0"-203,0 0 32,-1 0 14,1 0 1,0 0-31,0 0 78,-25-25 78,0 1-141,0-1 78,0 0-31,-25 25 110,0 0-141,25 25-16,-25 0-15,25-1 15,-24-24 219,24 25-219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6T04:50:48.396"/>
    </inkml:context>
    <inkml:brush xml:id="br0">
      <inkml:brushProperty name="width" value="0.05292" units="cm"/>
      <inkml:brushProperty name="height" value="0.05292" units="cm"/>
      <inkml:brushProperty name="color" value="#FF0000"/>
    </inkml:brush>
  </inkml:definitions>
  <inkml:trace contextRef="#ctx0" brushRef="#br0">8707 6945 0,'25'0'172,"-1"0"-157,1 0-15,25-24 16,49-76-16,75-49 16,24-49-1,-74 74-15,0 0 16,-49 50 0,-1 24-16,-49 25 15,0 0 1,-1 1-16,1 24 0</inkml:trace>
  <inkml:trace contextRef="#ctx0" brushRef="#br0" timeOffset="1790.2">19943 6697 0,'50'50'31,"-25"-25"-31,0-25 62,-1-25-62,26 0 16,0-25-16,-1 1 16,1 24-16,-1-49 15,1 49-15,-50 0 16,25 25 0,-25-25-16</inkml:trace>
  <inkml:trace contextRef="#ctx0" brushRef="#br0" timeOffset="4550.12">22151 7293 0,'0'24'15,"25"1"1,0-25 15,-25 25-31,24-25 47,1 0-47,74 0 31,-24-74-15,173-150 0,-223 175-16,-1-1 15,1 25 1,0 1-16,0-1 15,0 0 1</inkml:trace>
  <inkml:trace contextRef="#ctx0" brushRef="#br0" timeOffset="7596.84">8558 8285 0,'0'0'0,"50"0"0,24 0 16,-24 0-1,24 0-15,-24 0 16,-1-25 0,-24 25-16,25 0 15,-1 0-15,-24 0 16,25 0-16,-1 0 16,1 0-16,-1 0 15,26 0 1,-1 0-16,1 0 15,-1-25-15,25 0 16,-24 25 0,-1-24-16,25 24 15,-24-25 1,49 25-16,-50-25 16,100 0-1,74-24 1,-124-1-1,50 25-15,-75 25 16,50-25-16,-50 0 16,50 25-1,-75 0 1,25-24-16,1-1 0,24 0 16,-50 25-16,25 0 15,-24-25 1,-1 25-16,-24 0 15,-1 0-15,1 0 16,-25 0 0</inkml:trace>
  <inkml:trace contextRef="#ctx0" brushRef="#br0" timeOffset="12170.08">9104 8359 0</inkml:trace>
  <inkml:trace contextRef="#ctx0" brushRef="#br0" timeOffset="13580.18">8707 8855 0,'0'25'47,"0"0"-31,25-25-1,-25 25 1,24-25 31,-24 24-32,25-24-15,0 0 16,0 0 0,24 0-1,-24-24-15,25-1 16,-25 0 0,-1-25-16,26 26 15,-50-26-15,25 50 16,0-25-1,-1 25 1,-24-25-16</inkml:trace>
  <inkml:trace contextRef="#ctx0" brushRef="#br0" timeOffset="15545.27">19993 8979 0,'25'0'31,"0"0"-16,-1-25 1,1-24-16,0-1 16,25 1-1,-26-26-15,1 50 16,0 1 0,-25-1-16,25 25 15,-25-25 1</inkml:trace>
  <inkml:trace contextRef="#ctx0" brushRef="#br0" timeOffset="17559.97">9451 9475 0,'25'0'47,"0"0"16,-1 0-32,1-24-31,25-1 0,-25 0 16,24-25-1,-24 26-15,25-26 16</inkml:trace>
  <inkml:trace contextRef="#ctx0" brushRef="#br0" timeOffset="18990.21">21952 9327 0,'25'0'0,"-25"24"16,50 1 0,-25 25-1,0-25 16,-1-25 16,26 0-47,-25-50 16,24 25 0,26-49-16,-50 49 15,-1 0 1,1 0-16,0 1 0</inkml:trace>
  <inkml:trace contextRef="#ctx0" brushRef="#br0" timeOffset="46870.17">10790 10691 0,'25'25'109,"0"-1"-93,-25 1-1,25-25-15,0 0 16,-1 0-16,51 0 47,272-223-16,-248 124-31,1 0 16,-26 49-1,0-24-15,-49 74 16,25-50-16,-25 50 15,-25-25 1,24 25 0</inkml:trace>
  <inkml:trace contextRef="#ctx0" brushRef="#br0" timeOffset="48670.03">20117 10765 0,'25'0'172,"0"-25"-156,-1 1-16,51-51 31,-26 26-31,-24-1 15,25 0-15,-25 26 16,-1 24 0,-24-25-1</inkml:trace>
  <inkml:trace contextRef="#ctx0" brushRef="#br0" timeOffset="50630.25">9401 11261 0,'0'25'31,"25"0"-15,-25 0 46,25-25-46,0 0 0,-25 25 15,25-25-16,-1 0 32,1 0-31,0 0 15,0-25-31,0 0 0,24 0 16,-24-24-1,0 24-15,0-25 16,-1 50 0,1-25-1,0-24-15,0 24 32,0 0-32</inkml:trace>
  <inkml:trace contextRef="#ctx0" brushRef="#br0" timeOffset="52693.97">21878 11361 0,'25'0'266,"0"0"-250,24 0-1,1-25 1,0-50-16,148-123 31,50-125 0,-198 274-15,-50 24 0</inkml:trace>
  <inkml:trace contextRef="#ctx0" brushRef="#br0" timeOffset="86927">10294 12601 0,'0'0'15,"25"0"-15,0 0 16,0 0 78,0 0-79,24-50 1,50 1-16,-49-1 15,49-49-15,50-50 32,-75 99-32,26-49 31,-76 49-31,26 50 0,-50-49 16,25 49-1</inkml:trace>
  <inkml:trace contextRef="#ctx0" brushRef="#br0" timeOffset="88910.25">20117 12402 0,'25'0'31,"-25"25"-15,25-25 31,-25 25-32,24-25 1,1 0 47,0 0-63,0 0 31,24 0-16,1-50-15,0 1 16,49-50 0,-25 24-16,-24-24 15,-1 74 1,-49-25-16,25 50 16,-25-24-1,25-1 1</inkml:trace>
  <inkml:trace contextRef="#ctx0" brushRef="#br0" timeOffset="91889.9">21729 12973 0,'0'25'16,"25"-1"46,0-24-46,0 0 15,24-24-15,26-51-16,74-74 15,24 1 1,-49-26-16,-49 100 16,24-26-16,-74 76 15,24-26 1,-24 25-1,0 25 1</inkml:trace>
  <inkml:trace contextRef="#ctx0" brushRef="#br0" timeOffset="180005.22">8260 14064 0,'75'0'94,"-75"-25"-94,25 25 0,-1-24 15,1 24-15,-25-25 32,25 25-32,0 0 47,-25-25-32,0 0 16,25 25-31,-1 0 47,-222 99-15,148-99-17</inkml:trace>
  <inkml:trace contextRef="#ctx0" brushRef="#br0" timeOffset="182490.02">20117 14064 0,'25'0'0,"-25"25"15,25-25 1,-1 0-16,-24 25 31,0 0 1,25-25-32,0 0 78,0 0-47,0 0-31,-1 0 31,26-50-31,-25 25 16,24 0-1,26-49-15,-1 0 32,-49 49-32,25 25 15,-50-25 1,24 25-16,-24-25 16,25 25-16,0-25 31</inkml:trace>
  <inkml:trace contextRef="#ctx0" brushRef="#br0" timeOffset="185459.9">20117 14585 0,'25'0'16,"0"25"124,-1-25-108,1 0 46,0 0-47,25 0-15,-26-25-1,26 0-15,-25-24 0,0 49 16,-1-25 0,1 25-16,0-25 31,-25 0 16,25 25-16</inkml:trace>
  <inkml:trace contextRef="#ctx0" brushRef="#br0" timeOffset="193440.22">22101 15156 0,'25'0'219,"0"24"-188,-25 1-31,25-25 16,-25 25 15,25-25-16,-25 25 32,24-25-31,1 0 31,0 0 15,0 0-62,0 0 16,24-50 0,50-74-1,-24 75 1,-1-26-1,-74 50-15,25 1 16,0 24 0,-25-25-1,25 25 32</inkml:trace>
  <inkml:trace contextRef="#ctx0" brushRef="#br0" timeOffset="-143276.91">10121 16470 0,'24'0'93,"51"0"-93,-1-24 16,1-1 0,49 25-16,-50-25 15,25 25 32,-74 0-47,0 0 16</inkml:trace>
  <inkml:trace contextRef="#ctx0" brushRef="#br0" timeOffset="-140556.72">10145 16396 0,'25'50'156,"-25"-26"-125,25-24 0,0 25 32,-25 0-48,25 0 1,-25 0 15,24-25-15,-24 24 93,25-24-77,0 0-32,0 0 15,25-24 16,-1-1-31,-24-25 16,25 25-16,-1-24 16,-24 24-16,49-25 15,-49 25 1,25-24-16,-1 24 16,-24 0-1,25 0-15,-25 1 16,-1 24-1,1 0-15,-25-25 16,25 25 47,0 0-17,0 0 17,-1 0-16</inkml:trace>
  <inkml:trace contextRef="#ctx0" brushRef="#br0" timeOffset="-133926.6">9327 16966 0,'0'25'156,"25"0"-140,-25 0 0,25 0 15,-1-25-15,-24 24 15,25-24 47,0 0-62,0 0-16,74-24 31,-49-26-16,49-49 1,-74 74-16,-1 25 16,-24-25-16,25 0 15,-25 1 32,25 24-31</inkml:trace>
  <inkml:trace contextRef="#ctx0" brushRef="#br0" timeOffset="-106186.52">20241 16297 0,'25'24'0,"-50"-48"0,50 73 15,0 1-15,-1-25 16,-24 0-16,25-25 31,-25 24-31,25 1 63,0-25-32,0 0-15,-1 0-1,1 0-15,25-25 16,-25 1 0,24-26-16,-24 25 15,0 0 1,24 0-16,1-24 15,-25 49 17,0 0 30</inkml:trace>
  <inkml:trace contextRef="#ctx0" brushRef="#br0" timeOffset="-104226.54">22151 16867 0,'25'25'16,"24"0"-1,-24 24-15,0-24 16,0 0-16,24 0 15,-49 0 1,25-25 0,0 24 31,0-24-1,24 0-14,-24-49-32,25-1 15,24-24 1,-24-1-16,-1 51 16,-24-1-16,0 0 15,-25 0 1,25 25-1,0 0 48</inkml:trace>
  <inkml:trace contextRef="#ctx0" brushRef="#br0" timeOffset="-99267.02">11659 17711 0,'24'0'46,"76"0"-30,296 0 31,-321 0-47,24 24 16,0-24-1,25 25-15,-24-25 16,-1 0-16,-25 0 15,25 0 1,-24 0-16,-26 25 16,26-25-16,-50 0 15,-1 0-15,1 0 32</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6T04:56:48.196"/>
    </inkml:context>
    <inkml:brush xml:id="br0">
      <inkml:brushProperty name="width" value="0.05292" units="cm"/>
      <inkml:brushProperty name="height" value="0.05292" units="cm"/>
      <inkml:brushProperty name="color" value="#FF0000"/>
    </inkml:brush>
  </inkml:definitions>
  <inkml:trace contextRef="#ctx0" brushRef="#br0">6152 4514 0,'198'0'15,"-396"0"-15,793 0 16,-421 25-16,-1 0 0,-48-25 15,-1 0 1,49 0-16,1 0 16,24 0-16,1 0 15,24 0 1,-25 0-16,75 0 16,149 0-1,-224 0 1,150 0-1,-125 0 1,-25 0-16,1 0 16,-1 0-1,-24 0-15,-1 0 16,125 0 15,-224 0-31,1 0 0,-25 0 16,-26 0-16,1 0 15,0 0-15,0 0 32</inkml:trace>
  <inkml:trace contextRef="#ctx0" brushRef="#br0" timeOffset="3594.83">5209 6077 0,'75'0'16,"123"25"15,-123-25-15,-1 0-16,0 0 15,26 25-15,-26-25 16,25 0 0,273 25 15,-223-1-31,-50-24 15,-24 0-15,-1 0 16,-24 25-16,-1-25 16,51 0-1,-76 0 1,26 0 0,-25 0-1,0 0 32</inkml:trace>
  <inkml:trace contextRef="#ctx0" brushRef="#br0" timeOffset="5185.12">12080 6350 0,'50'0'15,"-1"0"1,26 0 0,24 0-1,50 0-15,-50 0 16,0 0-16,1 0 15,-26 0 1,0 0-16,-24 0 0,0 0 16,-1 0-1,-24 0-15,0 0 16,24 0-16,-24 0 31,0 0 0,0 0 63</inkml:trace>
  <inkml:trace contextRef="#ctx0" brushRef="#br0" timeOffset="8389.84">17264 6325 0,'25'-25'110,"25"1"-95,49-1-15,25 0 16,-50 25 0,51-25-16,-1 0 15,-25 25 1,25 0-16,25 0 16,24-24-1,-49 24-15,75 0 16,-50 0-16,-25 0 15,124 0 1,-124 0-16,-25 0 16,0 0-1,0 0-15,0 0 16,-24 0 0,99 0 15,-100 0-31,0 0 0,-49 0 15,25 0-15,-1-25 16,1 25 0,0 0-16,24-25 15,0 25 1,1 0-16,-1 0 16,1 0-1,-1 0-15,-24 0 16,-1 0-16,51 0 31,-76 0-15,26 0 359,24 0-375,26-25 15,-1 25 1,0 0-16,25 0 0,25 0 16,-75 0-1,1 0-15,-26 0 16,1 0-16,0 25 15,-26-25 1,1 0-16,0 0 16,0 0-1,0 0-15,-1 0 32,26 25-1,-25-25-31,0 0 15,-1 0 17,1 0-32,0 0 15,0 0 1,24 0 0,-24 0-16,0 0 15,25 0-15,-26 0 31,1 0-15,0 0 0,0 0-1,0 0 1,-1 0 171</inkml:trace>
  <inkml:trace contextRef="#ctx0" brushRef="#br0" timeOffset="11830.26">2878 7367 0,'24'0'78,"1"0"-78,0 0 15,0 0-15,0 0 16,0 0-16,24-25 31,1 25-31,-25-25 16,24 25-16,1 0 15,-25 0 17,24 0-32,26 0 15,-1-24 1,-49 24-16,0 0 16,24 0-16,26-25 15,-26 25 1,1 0-1,49 0 1,-25 0-16,-24 0 0,25 0 16,-26-25-1,26 25-15,-1 0 16,25-25-16,-49 25 16,-1 0-1,26-25-15,-1 25 16,-24 0-16,49 0 15,-25 0 1,26 0-16,98 0 31,-24 0-31,-75 0 16,0 0 0,25 0-16,-25 0 15,25 0 1,-24 0-16,48 0 15,1 0-15,0 0 16,50 0-16,-26-24 16,-24 24-16,25 0 15,-25 0 1,-25 0-16,49 0 16,-24 0-1,0 0-15,49 0 16,125 0-1,49 0 17,-323 0-17,1 0-15,-25-25 16,0 25 0,-1 0-1</inkml:trace>
  <inkml:trace contextRef="#ctx0" brushRef="#br0" timeOffset="14530.22">11981 7293 0,'-25'0'32,"0"0"-17,25-25 157,100 25-125,-51 0-31,1 0-1,-1 0-15,-24 0 16,25 0-16,-1 0 15,100 0 17,-99 0-17,0 0-15,24 0 16,0-25-16,1 25 16,-1 0-16,1 0 15,-1 0 1,0 0-16,-24 0 15,24-25-15,50 25 16,-24 0 0,-51 0-16,26 0 15,24 0 1,-49 0-16,24 0 16,-49-25-16,49 25 15,-24 0 1,24-24-16,25-1 15,-24 25 1,-26 0 0,26-25-16,-1 25 15,1 0-15,74 0 32,-100-25-17,26 25-15,-26 0 16,1 0-16,-25-25 15,24 25-15,-24 0 32,0 0-17,24-24 423,1-1-438,49 0 15,50-25-15,0 26 16,0 24-16,24 0 16,-49 0-16,0 0 15,-49 0 1,-26 0-16,1 0 16,-25 0-1,0 0 1,-1 0-16,1 0 0</inkml:trace>
  <inkml:trace contextRef="#ctx0" brushRef="#br0" timeOffset="123659.9">17413 9277 0,'25'0'219,"0"0"-204,0 0 1,-1 0 15,1 0-31,25 0 32,-25 0-32,74 0 15,-49 0 1,24 0-1,-24 0-15,-1 0 16,50 0 0,-24 0-1,-26 0-15,1 0 16,0 0-16,24 0 16,0 0-16,1 0 15,-1 0 1,-24 0-16,49 25 15,25-25-15,-74 25 16,49-25 0,-25 24-16,1 1 15,-26-25 1,-24 0 0,0 0-16,25 0 31</inkml:trace>
  <inkml:trace contextRef="#ctx0" brushRef="#br0" timeOffset="127169.84">20861 9178 0</inkml:trace>
  <inkml:trace contextRef="#ctx0" brushRef="#br0" timeOffset="127990.16">22126 9004 0,'0'0'0,"521"0"31,-422 0-31,0 0 16,-24 0 0,-1 0-16,-24 0 15,0 0 1,-1 0-1,-24 0-15,0 0 16,0 0 250,-1 0-266</inkml:trace>
  <inkml:trace contextRef="#ctx0" brushRef="#br0" timeOffset="131119.75">7541 10368 0,'50'0'62,"-1"0"-62,1-24 16,-1 24-16,26-25 16,74 25 15,-75-25-31,50 25 0,0 0 16,25-25-1,-25 25-15,25-25 16,0 25-16,-1 0 15,-24 0 1,25 0-16,-25 0 16,0 0-16,50 0 15,-25 0-15,-25 0 16,0 0 0,0 0-16,-25 0 15,25 0 1,-25 0-16,1 0 15,24 0 1,173 0 15,-198 0-31,25 0 16,1 0-16,-1 0 16,0 0-1,99-24 1,-149 24-16,1-25 15,-26 25 1,26 0-16,-26 0 0,1 0 16,24-25-1,1 25-15,-1 0 16,1 0 0,-1 0-16,0 0 15,1 0 1,-1 0-16,25 0 15,-24 0 17,-50 0-17,-1 0 1</inkml:trace>
  <inkml:trace contextRef="#ctx0" brushRef="#br0" timeOffset="134589.79">17438 10691 0,'-25'0'32,"0"-25"-32,25 0 15,-24 25-15,-1-25 31,25 1-31,-25 24 16,25-25 0,0 0 31,25-25 46,24 26-93,1 24 0,0-25 16,-1 25 0,1 0-16,49-25 31,25 25-16,-74-25 1,-1 25-16,26 0 16,-1 0-16,50-25 15,25 1 1,-50 24-16,0-25 16,1 0-1,-76 25-15,1 0 16,25 0-16,-25 0 31,-1 0-31,1-25 16,25 25-1,124 0 1,-75 0 0,-25 0-16,25 0 15,-24 0 1,24 0-1,75 0 1,-75 0 0,0 0-16,0 0 0,1 0 15,24 25 1,0 0-16,49 0 16,-24-25-16,25 24 15,-50 1 1,25-25-16,-1 50 15,1-25 1,0-1 0,322 26-1,-322-50 1,-25 25-16,-25-25 16,1 0-1,-1 25 1,74-25-1,-123 0-15,0 0 0,-1 0 16,-24 0 0,0 0-16,0 0 31,-1 0 63,1 0-16</inkml:trace>
  <inkml:trace contextRef="#ctx0" brushRef="#br0" timeOffset="137160.1">5482 11311 0,'50'0'32,"-1"0"-32,26 0 15,-1 0 1,1 0-16,-1-25 31,0 25-31,50-25 31,-49 25-31,-25 0 0,24-24 16,25 24-16,25 0 16,0 0-1,0 0 1,149 0 0,-99 0-16,-1 0 15,-49 0-15,75 0 16,-50 0-16,-25 0 15,-25 0-15,-25 0 16,26 0 0,-26 0-16,0 0 15,-49 0 1,0 0-16,0 0 16,0 0-1,-1 0 32,1 0-47,0 0 16,0 0-1,24 0-15,1 0 16,99 0 15,-75 0-31,-24 0 0,24 24 16,-24-24-16,-25 0 15,-1 0-15,26 25 16,-25-25 0,24 0-16,-24 0 15,25 0 1,24 0-16,-49 0 16,0 0-1,0 0-15,24 25 16,26-25 15,-26 25-15,-24-25-1,0 0 1</inkml:trace>
  <inkml:trace contextRef="#ctx0" brushRef="#br0" timeOffset="179817.74">10071 12328 0,'223'0'31,"-446"0"-31,521 0 0,-199 0 16,0 0-16,0 0 0,25 0 15,-49 0-15,-1 0 16,1 0 0,-51 0-16,26 0 15,-25 0 1</inkml:trace>
  <inkml:trace contextRef="#ctx0" brushRef="#br0" timeOffset="181822.76">20687 12650 0,'0'-24'16,"-24"24"0,24-25 30,0 0-30,99-25 0,75 1-1,24-1 1,75 1-16,-50 24 16,273 0-1,-297 0 1,197 25-16,-172 0 15,-1 0 1,0-25 0,25 25-16,-49 0 15,123 0 1,-173 0 0,-75 0-16,-24 0 15,0 0-15,-1 0 0,-24 0 16,0 0-1,0 0-15,-1 0 16,1 0 0</inkml:trace>
  <inkml:trace contextRef="#ctx0" brushRef="#br0" timeOffset="183983.04">8211 13171 0,'49'0'94,"51"0"-94,48 0 16,1 0-1,446 25 1,-396 0-1,421 0 17,-322-25-17,-25-25 1,-1 0-16,26 25 16,-25 0-16,-25 0 15,25 0 1,148 0-1,-222 25-15,-25 0 16,-26 24-16,-48-49 16,24 25-1,-50-25-15,-24 0 16,-1 0 0</inkml:trace>
  <inkml:trace contextRef="#ctx0" brushRef="#br0" timeOffset="186962.84">18926 13395 0,'25'0'62,"25"0"-46,74-25-16,49 25 16,100-75-16,-50 51 0,26-1 15,-51 25 1,-24 0-16,-1-25 16,-24 0-1,0 0-15,0 0 16,-50 1-16,25-26 15,-25 25 1,-24 0-16,-26 1 16,-24 24-1,25 0 17</inkml:trace>
  <inkml:trace contextRef="#ctx0" brushRef="#br0" timeOffset="188567.76">4540 14287 0,'24'-24'16,"175"24"-1,-125 0 1,1 0 0,-1-25-1,-49 25-15,25 0 16,-26 0-16,26 0 16,0 0-1,-1 0 32,-24 0-31,0 0 31,0 0-32,-1 0 1,1 0-1</inkml:trace>
  <inkml:trace contextRef="#ctx0" brushRef="#br0" timeOffset="190522.83">11907 14114 0,'24'0'187,"100"0"-171,75 25 15,-125-1-31,25-24 0,1 0 16,24 0 0,0 0-16,0 0 15,-25 0-15,75 0 16,-26 0-16,-24 0 15,25-24 1,-49 24-16,-26 0 31,25 0-31,50 0 16,-50 0 0,0 0-16,1 0 15,-26 0 1,0 0-16,75 0 31,-99 0-31,0 0 0,24 0 16,-24 0-16,24 0 15,-24 0 1,-26 0-16,26 24 16,-25-24-1</inkml:trace>
  <inkml:trace contextRef="#ctx0" brushRef="#br0" timeOffset="-62553.93">9327 15701 0,'25'0'140,"24"0"-124,26 0-1,-1-24-15,25 24 16,1-25-16,-1 25 16,0-25-16,0 25 15,50-25 1,-25 25-16,75-25 16,49 1-16,24-26 15,26 25 1,25-74-16,98 74 15,-123 25-15,-50 0 16,25 0 0,0 0-16,-50 0 31,-25 0-31,199 0 16,-198 0-1,-26 0-15,1 0 16,24 25-1,274-25 1,-348 0 0,-25 0-1,-25 0-15,-49 0 0,25 0 16,-26 0 0,1 0-16</inkml:trace>
  <inkml:trace contextRef="#ctx0" brushRef="#br0" timeOffset="-60098.93">20687 15081 0,'224'0'16,"-448"0"-16,671 0 15,-224-25-15,0 25 16,-24-24 0,272-1-1,-372 25 1,1 0-16,-26 0 15,50-25 1,-50 25-16,-24 0 16,-25 0-16,0 0 15,-1 0 1</inkml:trace>
  <inkml:trace contextRef="#ctx0" brushRef="#br0" timeOffset="-57904.16">8781 16247 0,'223'0'16,"-446"0"-16,769 0 0,-224 0 15,100 0-15,-99 0 0,24 0 32,0 25-32,-99 0 0,199 49 31,-1-24 0,-347-50-31,50 0 16,-25 0-16,-25 0 15,-24 0 1,-26 0-16,1 0 16,0 0-1,-26 0-15,1 0 16,0 0 0</inkml:trace>
  <inkml:trace contextRef="#ctx0" brushRef="#br0" timeOffset="-54564.14">6698 17487 0,'0'0'15,"198"0"-15,75-25 16,-50 1-16,124-1 15,-74 0-15,50 25 0,-1 0 16,-24 0 0,-75 0-16,75 25 31,-224 0-15,1-1-1,-51-24 1,1 0 15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6T05:09:35.070"/>
    </inkml:context>
    <inkml:brush xml:id="br0">
      <inkml:brushProperty name="width" value="0.05292" units="cm"/>
      <inkml:brushProperty name="height" value="0.05292" units="cm"/>
      <inkml:brushProperty name="color" value="#FF0000"/>
    </inkml:brush>
  </inkml:definitions>
  <inkml:trace contextRef="#ctx0" brushRef="#br0">11411 4192 0,'24'50'47,"-48"-100"-47,98 100 31,-74-26-15,25-24 31,24 0-32,1-24 1,24-26 0,75-49-16,74-100 15,25 51-15,75-101 31,-224 200-31,-49-1 0,-25 50 16,-1-25 0,1 1 31,0 24-16,0 0-31</inkml:trace>
  <inkml:trace contextRef="#ctx0" brushRef="#br0" timeOffset="3245.21">22101 3994 0,'0'0'0,"0"24"250,0 1-235,0 0 1,0 0 0,0 0-1,25-25 32,99-25-16,174-223 16,-249 223-47,-24 0 16,0 0 0,0 25-1</inkml:trace>
  <inkml:trace contextRef="#ctx0" brushRef="#br0" timeOffset="5170.39">9178 5904 0,'174'24'203,"-149"1"-203,24-25 16,-24 0-16,149-25 62,173-396-30,-298 396-17,-49 0-15,25 25 16,-25-25-1,25 25 32,0 0-31,0 0 0,-1 0-1</inkml:trace>
  <inkml:trace contextRef="#ctx0" brushRef="#br0" timeOffset="6905.35">22151 5705 0,'25'50'141,"74"99"-110,-99-125-15,25 1-16,99-174 109,124-173-62,-223 297-31,-25 0-16,24 25 15,1 0-15</inkml:trace>
  <inkml:trace contextRef="#ctx0" brushRef="#br0" timeOffset="8475.06">13246 6896 0,'0'0'32,"74"0"46,-49 0-63,0 0 1,-25 25 0,25-25-1,173-149 32,323-397 0,-496 496-47,25 26 16,-26 24-16,1-25 15</inkml:trace>
  <inkml:trace contextRef="#ctx0" brushRef="#br0" timeOffset="11553.07">22002 6772 0,'0'24'265,"0"1"-202,25 0-32,0-25 16,0 0-16,24-25 16,-49 0-47,75-49 16,-26-25-16,26 24 15,-1-24-15,25-25 63,-74 124-63</inkml:trace>
  <inkml:trace contextRef="#ctx0" brushRef="#br0" timeOffset="16625.07">24309 7888 0,'25'0'266,"0"0"-266,24-25 15,150-173 32,-150 123-15,-49 50-17</inkml:trace>
  <inkml:trace contextRef="#ctx0" brushRef="#br0" timeOffset="161200.34">21903 11336 0,'0'25'93,"25"-1"-77,-25 1 0,24-25-1,-24 25 1,25-25 31,0 0-16,0 0-15,0 0-16,24 0 15,-24-50 1,25 1-16,-25-1 16,24 25-1,-49 1-15,25-1 16,0 0 15,0 25 0,-25-25-31,24 0 16,51-24 31,-50-1 0,-1 50-47,1 0 31,-25-25-15,25 25-1,-25-25 16,25 25 16</inkml:trace>
  <inkml:trace contextRef="#ctx0" brushRef="#br0" timeOffset="165054.96">21853 12898 0,'25'25'47,"0"0"-47,0 0 62,-1-25-46,1 25 46,0-25-46,25 0 15,-1-50-31,1 0 0,0-24 16,24 0-16,-24-26 15,-1 51 1,1 24-16,-50 0 16,25 0-1,-1 25-15,-24-24 16,25 24 0</inkml:trace>
  <inkml:trace contextRef="#ctx0" brushRef="#br0" timeOffset="173354.92">21853 13965 0,'0'25'250,"25"-25"-235,-25 25 1,0-1-1,25-24 1,0 0 78,-1 0-79,1 0 1,50-24 0,-26-26-1,51-74-15,123-124 47,-149 198-16</inkml:trace>
  <inkml:trace contextRef="#ctx0" brushRef="#br0" timeOffset="176305.18">24160 14932 0,'25'25'125,"0"0"-110,0 0 17,-1 0-32,1-25 31,-25 24-16,25-24 32,25 0-31,198-297 15,-174 198-15,-24 49-16,-26 0 15,1 26-15,0-1 16,-25 0 0</inkml:trace>
  <inkml:trace contextRef="#ctx0" brushRef="#br0" timeOffset="180295.19">9724 16867 0,'25'0'125,"24"0"-110,447-74 32,-322 74-47,24 0 16,1 0-16,-1 0 0,-24 0 15,-50 25 1,-25-25-16,25 24 16,0-24-1,0 25-15,-25-25 16,25 0 0,0 0-16,298 0 31,-323 25-16,50 0-15,-74-25 16,197 25 31,-148-25-16,-99 0-15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6T05:00:40.106"/>
    </inkml:context>
    <inkml:brush xml:id="br0">
      <inkml:brushProperty name="width" value="0.05292" units="cm"/>
      <inkml:brushProperty name="height" value="0.05292" units="cm"/>
      <inkml:brushProperty name="color" value="#FF0000"/>
    </inkml:brush>
  </inkml:definitions>
  <inkml:trace contextRef="#ctx0" brushRef="#br0">10989 2853 0,'99'124'109,"-74"-124"-109,0 24 31,-1-24 16,1 0-31,74-24-1,-24-51 1,-1 1 0,26-25-16,-51 49 15,-24 0-15,0 25 16,0 1-16,-1 24 187,1 0-155</inkml:trace>
  <inkml:trace contextRef="#ctx0" brushRef="#br0" timeOffset="5030.13">11857 4167 0,'25'25'16,"0"0"0,24 49 15,-24-49-31,0 0 15,0-25 48,-1 0-47,1 0-1,0 0-15,0 0 16,0-25-16,24 0 15,1-24 1,-25 49-16,-1-50 16,1 50-1,0-25 32</inkml:trace>
  <inkml:trace contextRef="#ctx0" brushRef="#br0" timeOffset="11789.81">4540 6424 0,'24'-24'125,"1"24"-109,25-25 47,-25 25-63,-1 0 15,1 0 1,0 0 15,-25 25 78,0-1-93,0 1 0,0 0-1,0 0 17,-25 0-17,25-1-15,-25 1 31,1 0-15,-1 0 15,0-25 1,25 25-1,50-25 109,-26 0-124,1 0 0,0 0-1,0 0 17,-25 24-32,25-24 31,-25 50-16,0-25-15,0 0 16,0 24 0,0-24 15,0 0-15,-25 0-1,0 0 16,0-25-31,0 0 16,1 24-16,-1-24 16,0 0-1,0 0 17,0 0-32,1 0 15</inkml:trace>
  <inkml:trace contextRef="#ctx0" brushRef="#br0" timeOffset="13815.07">5085 6375 0,'0'25'16,"-24"99"15,24-100-15,0 1 15,0 0 0,0 0 1,0 0-1,0-1-31,0 1 31,0 0-15,24-25 15,1 25-15,0 0 31,0-25-1,0 0-14,-1 0-1,1 0 0,0 0-15,0 0-1,-25-25 17,25 25-32,-1 0 31,-24-25 16,0 0 31,0 0-31,-24 1 15,-26 24-15,25 0-31,0 0-1,1 0 17,-1 0-1,0 0 0,0 0-31,25 24 0,-25-24 16</inkml:trace>
  <inkml:trace contextRef="#ctx0" brushRef="#br0" timeOffset="15170.19">5532 6747 0,'0'0'0,"25"25"16,-1-1 15,1-24-15,-25 25-1,25-25 1,25 0-1,-26 0 1,1 0 15,-25-25 1,25 1-17,-25-1 16,25 0-31,-25 0 16,0 0 15,0 1 1,0-1-17,0 0 1,-25 25-16,0-25 31,0 25-15,1 0 15,-1 0-15,0 0 15,0 0-16,0 0 1,25 25 15,0 0 1,0 0-17,0-1 32</inkml:trace>
  <inkml:trace contextRef="#ctx0" brushRef="#br0" timeOffset="16789.88">6053 6524 0,'0'24'0,"0"1"47,0 0-47,0 0 93,0 0-61,24-1-1,1 1 0,0-25-15,0 0-1,0 0 1,0 0 15,-1 0-15,1 0 15,0 0 32,-25-25-16,0 1-32,0-1 16,0-25 79,0 25-79,-25 25-15,0 0 15,-24 0 0,24 0-31,0 0 16,0 0-1,0 0 1,1 0 15,-26 0 32</inkml:trace>
  <inkml:trace contextRef="#ctx0" brushRef="#br0" timeOffset="18600.09">6400 6499 0,'50'49'47,"-100"-98"-47,124 123 31,-74-49 16,25-25-47,0 25 31,0-25 1,0 0 14,-1 0 1,1 0-15,0 0 14,0 0 1,-25-25 16,0-25-16,0 26-16,0-1 16,0 0-16,0 0-15,0 0 31,-99-24 46,74 49-77,0 0 0,0 0-1,0 0 1,-24 0 31,24 0-47,25 25 31,-25-1-15,25 1 93</inkml:trace>
  <inkml:trace contextRef="#ctx0" brushRef="#br0" timeOffset="19769.74">7243 6300 0,'0'50'62,"0"-25"-46,0 24 0,-24 51-1,24-51 1,0-24-1,-25 0 1,25 0 0,0-1 31</inkml:trace>
  <inkml:trace contextRef="#ctx0" brushRef="#br0" timeOffset="20819.74">7070 6474 0,'149'0'63,"-125"0"-63,1 0 0,0 25 15,25 0 1,-1-1 15,1 1 1,-25-25-17,-25 25 1,24-25-1,-24-25 220</inkml:trace>
  <inkml:trace contextRef="#ctx0" brushRef="#br0" timeOffset="22239.72">7715 6400 0,'49'124'32,"-49"-100"-17,25-24-15,-25 25 16,0 0 31,25-25 109,0 0-109,-1 0-31,-24-25-1,25 25 16,0-25-15,25 25 78,-26 0-79,1 0 17,0 25 46,-25 0-78,0 0 15,0 0 1,0-1 15,0 1-31,0 0 32,0 0-1,-50 0-16,1-1 1,24-24 0,0 0-1,0 0 17,1 0-32,-1 0 62</inkml:trace>
  <inkml:trace contextRef="#ctx0" brushRef="#br0" timeOffset="24040.1">7690 6424 0,'25'-24'16,"-1"24"-1,1-25-15,25 25 16,-25 0 0,-1 0-16,26-25 15,-25 25 1,0 0-1,-1-25-15,1 25 16</inkml:trace>
  <inkml:trace contextRef="#ctx0" brushRef="#br0" timeOffset="25180.2">8533 6375 0,'0'49'78,"0"1"-62,0 0-1,-49 98 1,49-123-1,-25-25 17,25 25-32,0 0 47,-25-25 124,25 25-155,-25-25 47</inkml:trace>
  <inkml:trace contextRef="#ctx0" brushRef="#br0" timeOffset="26220.28">8409 6573 0</inkml:trace>
  <inkml:trace contextRef="#ctx0" brushRef="#br0" timeOffset="27420.16">8707 6623 0,'25'49'204,"-1"-49"-189</inkml:trace>
  <inkml:trace contextRef="#ctx0" brushRef="#br0" timeOffset="29290.07">11361 5904 0,'50'24'16,"-50"1"-16,24-25 15,1 0 79,50 0-63,148-149 1,-149 50-17,-24 49-15,-1 1 16,-24 24 0,0-25 15</inkml:trace>
  <inkml:trace contextRef="#ctx0" brushRef="#br0" timeOffset="34880.07">11386 7466 0,'0'25'32,"0"0"15,49-25-16,-24 0-31,25-25 31,-25-25-15,-1 26-16,26-26 15,-25 25 1,0 0 218,-1 25-202,-24-24-17,25-1 63</inkml:trace>
  <inkml:trace contextRef="#ctx0" brushRef="#br0" timeOffset="50104.7">13742 4564 0,'-49'0'16,"24"0"46,0-25-62,0 25 31,0 0-31,1 0 16,-1-25 15,-25 25 0,25 0-15,0 0 0,1 0-1,-26 0 17,0 0-1,26 0-31,-1 0 15,0 0-15,0 0 16,0 0-16,1 0 16,-1 0 15,0 0 0,-25 0-31,26 0 31,-1 0-15,-50 0 15,51 0 1,-1 0-32,0 0 15,0 0-15,0 0 16,1 0-16,-1 0 0,0 0 15,0 0 1,0 0-16,1 0 16,-26 0-1,25 0 1,0 0 0,-49 0-16,24 0 31,25 0-31,1 0 15,-1 0-15,-50 0 32,26 0-1,24 0-15,0 0-1,0 0-15,1 0 16,-1 0-1,0 0 17,-25 25-1,26-25-31,-1 0 16,0 0-16,25 25 15,-25-25 1,-24 0 15,24 0-15,0 25-1,0-25 1,0 0 0,1 0-1,24 25 32,-50-25-31,50 24-1,-25-24 1,0 0 0,25 25-16,-24-25 31,24 50 0,-25-50-15,25 25-1,-25-25 1,0 24 0,25 1 15,0 0-31,0 50 31,0-51-15,0 26 15,0-25-15,0 0 15,0-1-16,0 1 1,0 0 0,25 0 46,0 0-46,-25-1-1,25-24-15,-1 0 16,1 25 0,0-25-16,0 50 31,24-50-15,-49 25-1,25-25 1,0 0-16,-25 24 15,25-24-15,0 0 16,-1 25 0,1-25-16,0 25 0,0-25 31,0 0-31,24 0 31,1 0-31,-25 0 0,-1 25 16,1-25-1,25 0-15,-25 0 16,24 0 0,-24 0-16,49 0 31,-24 0-15,-25 0-16,0 0 15,99 0 16,-75 0-31,1 0 16,0 0-16,-1 0 16,-24 0-16,0 0 15,0 0 1,49 0 15,-49 0-15,0 0-1,24 0-15,-24 0 16,49-25 15,-24 0-15,-25 25 0,24 0-1,-24 0 1,0 0-16,25-25 0,-1 25 15,-24-24-15,0 24 16,0 0 0,0 0-16,24 0 31,-24 0-31,0-25 16,0 25 15,24 0-16,1 0 17,-25-25-32,24 0 15,-24 25 1,25-25 0,-26 25-1,1 0 1,0-24 15,0-1 0,-25 0-31,25 25 16,-25-25-16,0 0 31,24-74-15,-24 74 15,0 1-31,0-1 16,0 0-1,0-50 63,-24 51-46,-1-1-1,0 0 0,-49 0-15,49 25-16,0-25 15,0 25 1,0 0-16,1 0 16,-1 0-1,0 0 1,0 0 0,0 0-16,-74 0 62,74 0-46,1 0-16,-1 0 31,0 0 16</inkml:trace>
  <inkml:trace contextRef="#ctx0" brushRef="#br0" timeOffset="108754.87">22027 2927 0,'0'25'15,"25"-25"16,0 0 48,-1 0-64,1-25 1,50-25-16,-26-49 15,26 25-15,-51 24 16,26-24 0,-25 49-16,24 0 15,-24 0-15,0 0 16,-25 1 0,25 24-1,-25-25-15,25 25 16,-25-25 15</inkml:trace>
  <inkml:trace contextRef="#ctx0" brushRef="#br0" timeOffset="115389.89">22746 3994 0,'0'0'0,"124"-124"31,-74 24 16,-50 76-32,25 24 1</inkml:trace>
  <inkml:trace contextRef="#ctx0" brushRef="#br0" timeOffset="152564.84">23292 6226 0,'25'0'297,"24"0"-281,1 0-16,24 0 15,-49 0 1,0 0-16,25 0 16,-26 0-1,1 0 1,0 0-16,0 0 16,24 0-1,249 0 32,-248 0-47,-1 0 16,-24 0-1,25 25-15,-1-25 16,-24 0-16,174 0 47,-100 0-32,-74 0-15,-1 0 16,26 0 0,-25 0 46,74-25 63,-74 0-109,-25-24 62,0 24-78,0-74 31,0 49-31,0 0 0,0 26 16,0-1-1,0 0 1,0 0 0,-25 0-1,0 25 1,25-25 0,-25 1-16,1 24 15,-51-25 1,26 0-1,24 25-15,0 0 16,0-25 0,-49 25 15,-25 0 0,74 0-15,-25 0-1,25 0 1,-24 0 0,24 0-1,0 0 17,0 0-17,1 0 1,-1 0-16,0 0 15,-25 0 1,1 0 15,24-25 266,-149 1-281,-198-76 15,199 76-31,-1-1 16,25 25-1,50 0-15,-25 0 16,25 0 0,24 0-16,1 0 15,24 25 1,1-1-16,24-24 0,0 0 15,0 25 1,0 0 15,1-25-31,-1 25 32,0 49-17,0-49 1,0 0-16,25 0 15,0-1 1,-24 1-16,24 25 31,0 74 1,0-74-17,0-26-15,0 1 16,0 0-1,24 0-15,26 0 0,0-1 16,24 26 0,25 0-16,124-1 31,149 26 0,-272-75-31,-26 0 16,-24 24-16,-25-24 15,49 0 17,-49-24 15</inkml:trace>
  <inkml:trace contextRef="#ctx0" brushRef="#br0" timeOffset="-149476.75">19249 7392 0,'0'25'78,"0"-1"-62,0 1-1,0 0-15,25 0 47,-25 0-47,0-1 16,0 1-16,0 0 31,24-25-31,-24 25 31,0 0 1</inkml:trace>
  <inkml:trace contextRef="#ctx0" brushRef="#br0" timeOffset="-147406.82">19621 7293 0,'-25'0'31,"0"24"0,25 1 1,-25 0-17,25 0 1,0 0 31,0-1 171,0 1-186,0 0-1,25-25 0,25 0 16,-25 0-47,-25 25 16,24-25-16,26 0 31,-25 25 0,0-1 0,-25 1 32,0 0-47,0 0 15,0 0-31,0-1 47,0 1-47,0 0 62,-25-25-31,0 0 1,0 0-17,0 0 17,25-25-17,0-24 1,0 24-16,0-25 15,0 25 1,0-24-16,0 24 31,0-25 16,0 26-31,0-1 15,0-25-15,0 25 15,0 1 31</inkml:trace>
  <inkml:trace contextRef="#ctx0" brushRef="#br0" timeOffset="-146056.65">19844 7317 0,'25'50'46,"-25"-25"-46,0 0 32,25-25-17,0 0 1,-25 24 0,0 1-1,24-25-15,1 0 31,0 0 16,0 0-47,0 0 47,-1 0 0,1-25 0,-25 1-16,0-1-15,0 0 15,0 0-15,0 0-1,0 1 17,-25 24-17,1 0 1,24-25-1,-25 25-15,0 0 32,0 0-17,0 0 17,25 25 30</inkml:trace>
  <inkml:trace contextRef="#ctx0" brushRef="#br0" timeOffset="-144736.81">20266 7317 0,'0'25'47,"0"-50"-47,0 75 0,0-25 15,0 0 17,25-1-17,-25 1 16,24-25-31,-24 25 16,0 0 47,25-25-48,0 0 32,0 0-16,0 0 1,-1 0 14,-24-25 17,0 0-63,0 0 31,0 1 0,0-1-15,0 0-16,-49 0 94,24 25-94,0 0 15,0 0 1,1 0 15</inkml:trace>
  <inkml:trace contextRef="#ctx0" brushRef="#br0" timeOffset="-143506.92">20464 7317 0,'0'50'78,"0"-25"-78,0 0 15,0-1 1,25 1 15,0 0-31,0 0 32,-1 0-17,1-25 16,-25 24-15,25-24-16,0 0 31,0 0 16,49 0 0,-49-24-31,-25-1 31,0 0-16,0 0-31,0 0 31,-25 25 0,-25 0-15,26 0 0,-1 0-1,0 0 1,0 0 31</inkml:trace>
  <inkml:trace contextRef="#ctx0" brushRef="#br0" timeOffset="-142281.83">21060 7243 0,'0'25'0,"0"24"16,0 26-1,0-50 1,0-1-16,0 1 15,0 0-15,0 0 16,0 0 47,0-1-48</inkml:trace>
  <inkml:trace contextRef="#ctx0" brushRef="#br0" timeOffset="-141286.89">21035 7367 0,'25'25'16,"-50"-50"-16,74 50 0,1 0 31,-25-25-15,0 0-1,-25 24 1,24-24 0,1 0 46</inkml:trace>
  <inkml:trace contextRef="#ctx0" brushRef="#br0" timeOffset="-139897.12">21357 7367 0,'25'25'0,"0"0"31,-25-1-31,25 1 0,-25 0 32,0 0-17,24-25 1,1 0 31,-25 25-47,25-25 109,0 0-78,0 0 1,-1 0-1,1 0 16,0 0-16,0 0 0,0 0 0,-25 74 1,0-24-17,0-26 1,-25 1 0,25 0 30,-25-25-46,25 25 32,-25-25-17</inkml:trace>
  <inkml:trace contextRef="#ctx0" brushRef="#br0" timeOffset="-138576.72">21407 7317 0,'25'0'94,"-1"0"-79,1 0 1,0 0 15,0 0-31,-25-24 16,25 24-1,-1 0 17,1 0 30</inkml:trace>
  <inkml:trace contextRef="#ctx0" brushRef="#br0" timeOffset="-137646.96">21977 7342 0,'0'50'16,"0"-100"-16,0 125 0,0-51 16,0 1-16,0 25 31,0-25-15,0-1-1,0 1-15,0 0 16,0 0-1,0 0 32</inkml:trace>
  <inkml:trace contextRef="#ctx0" brushRef="#br0" timeOffset="-136611.84">21878 7417 0,'0'24'16,"0"1"0</inkml:trace>
  <inkml:trace contextRef="#ctx0" brushRef="#br0" timeOffset="-135577.12">22151 7491 0</inkml:trace>
  <inkml:trace contextRef="#ctx0" brushRef="#br0" timeOffset="-133086.81">24855 7491 0,'24'25'78,"1"0"-47,-25-1-15,25-24-1,49 0 48,-49-49-63,25 24 16,-25 0-16,-1-24 31,1 24-31,25-25 15,-25 25 1,0 1 0,-1 24-1,-24-25 1,0 0-16,25 25 16,-25-25 15,25 25-16</inkml:trace>
  <inkml:trace contextRef="#ctx0" brushRef="#br0" timeOffset="-128207.23">22225 8558 0,'25'24'171,"25"26"-124,-50-25 16,25-25-16,-1 0-47,1-25 15,25-25 1,-25 26-16,24-1 16,-24 0-1,0 0-15,-25 0 16,25 1-16,-1-1 78,1 25-62,-25-25-1</inkml:trace>
  <inkml:trace contextRef="#ctx0" brushRef="#br0" timeOffset="37992.97">11237 10567 0,'25'0'78,"49"-75"-47,100-73 1,-174 123-32,25 25 0,-25-25 15,24 25 1</inkml:trace>
  <inkml:trace contextRef="#ctx0" brushRef="#br0" timeOffset="44033.07">11609 11361 0,'50'0'203,"24"99"-187,-49-74-16,0-1 0,-1 1 31,-24 0-31,25-25 125,0 0-109,223-174 15,-74-49-15,-100 198-16,-49-24 15,0 49-15,-1-25 16</inkml:trace>
  <inkml:trace contextRef="#ctx0" brushRef="#br0" timeOffset="47857.93">11584 12154 0,'25'0'47,"-50"0"-47,50 25 0,198-174 94,-124 75-94,-24-1 15,-26 26 1,-24 24-16,0 25 16,0-25 15</inkml:trace>
  <inkml:trace contextRef="#ctx0" brushRef="#br0" timeOffset="55912.73">11708 13444 0,'0'25'93,"25"-25"-93,-25 25 16,25-25 0,0 25-16,-25-1 15,24-24 32,1 0 0,0 0-31,0 0-1,49-74-15,-49 24 16,49 26-16,-49-51 15,0 75 1,-25-25-16,25 1 31,0-1 32</inkml:trace>
  <inkml:trace contextRef="#ctx0" brushRef="#br0" timeOffset="64522.84">12055 15007 0,'25'0'31,"0"0"-15,0 0 0,24 0-16,-24 0 15,0 0-15,0 0 16,0 0 0,24 0-1,-24 0 1,25 0-16,-1 25 15,1-25 1,24 24 0,-49-24-1,25 0 1,-25 0-16,-1 0 31,1 0-15,0 0-16,0 0 15,0 0 1,-1 25 0,26-25-16,-25 0 31,0 0-31,24 25 31,1-25-15,24 0 15,-49 0-15,25 0-1,-26 0-15,1 0 16,0 0 0,0 0-16,24 0 15,-24 0 1,25 0-16,-25 0 15,24 0-15,1 0 32,-25-25-32,24 25 31,-24 0-31,25-25 31,-50 1-31,49-1 31,-24 0-31,0 25 0,0 0 16,0-25-16,-1 0 31,1 1-31,0-1 32,0 25-32,-25-25 15,25 0 1,-1 0-16,26-24 15,-50 24 17,0 0 30,0-24-46,0 24-1,0 0 1,0 0-16,-25-49 78,-124-125-15,125 150-48,-1 49 1,0-50 0,0 50-16,0-25 15,1 0-15,-1 1 0,-25-26 31,25 25 1,-24 25-17,49-25-15,-25 1 16,0 24 0,0 0-16,0 0 15,-24-25 1,24 25-1,0 0 1,0 0 0,1 0-16,-1 0 15,-25 0 1,1 0 15,-1 25-15,25-1-16,-24-24 15,24 25 1,0 0-16,-49 25 31,24-26-15,0 26 0,1-50-1,24 25-15,-25 0 16,1-25-16,24 24 15,0 1-15,-49-25 16,49 25-16,0 0 16,-25-25-16,1 25 31,-1 0-31,-24 24 31,24-24-31,1-25 0,-1 50 16,0-26-16,1 26 31,24-25 0,0-25 1,25 25-32,-25-25 31,25 24 141,-24 1-157,24 0 17,0 0-17,0 0-15,0-1 16,0 1-1,0 0 17,49 49 108,-24-74-124,-25 25 31,25-25 250</inkml:trace>
  <inkml:trace contextRef="#ctx0" brushRef="#br0" timeOffset="69293.2">3448 15999 0,'25'0'47,"25"0"-31,-1 0-16,-24 0 15,25 0 1,-1 0-16,1 0 15,24 0-15,150 0 32,-125 0-32,25 0 31,-99 0-31,-1 0 16,1 0-1,0 0-15,0 0 31,0 0-15,24 0 0,-24 0-1,0 0 1,0 0 15,-1 0-15,1 0 15,25 0-15,-25 0 15,-1 0-15,1 0 15</inkml:trace>
  <inkml:trace contextRef="#ctx0" brushRef="#br0" timeOffset="73487.83">3374 16966 0,'25'0'172,"-1"0"-156,1 0 0,0 0-1,0 0 1,0 0-1,24 0-15,-24 0 47,0 0-47,0 0 16,-1 0 0,1 0-1,25 0 1,-25 0-1,-1 0 17,26 0-32,-25 0 15,0 0 17,-1 0-17,1 0 1,0 0-16,0 0 15,0 0 1,0 0 0,-1 0-16,1 0 31,0 0-15,0 0-1,49 0 16,-24 0-15,-25 0 0,-1 0-16,26 0 15,-25 0-15,0 0 0,24 0 47,-24 0-47,0 0 31,0 0-31,24 0 0,1 0 16,-25 0 0,-1 0-16,26 0 15,-25 0 1,0 0 0,-1 0-1,1 0 1,0 0-16,0 0 15,0 0 1,49-24 15,-49 24-31,0 0 32,0 0-1,24 0-16,-24 0 1,25 0 0,-26 0 15,1 0-15,0 0 46,0 0-31</inkml:trace>
  <inkml:trace contextRef="#ctx0" brushRef="#br0" timeOffset="79283.05">11683 15850 0,'0'25'31,"75"49"1,-75-24-32,25-50 15,-25 25 17,24-25 14,26 0-14,-25 0-17,24-50 1,-24 25 0,25-24-16,-1-1 31,-49 25-31,25 25 0,-25-24 15,0-1 1,25 25 0,0 0 31,-25-25-16,25 25 78</inkml:trace>
  <inkml:trace contextRef="#ctx0" brushRef="#br0" timeOffset="83362.86">11088 16743 0,'74'50'265,"1"49"-218,-75-74-47,25-25 16,-1 0 31,1 0-16,75 0-15,-51-25-1,26-25-15,-26 1 0,-24 49 16,25-50 0,-26 25-16,1 25 15,0-24 16,25-1 48,-26 25-64,1-25-15,-25 0 16,25 25-16,0 0 15,0-25 17</inkml:trace>
  <inkml:trace contextRef="#ctx0" brushRef="#br0" timeOffset="168120.29">22523 10170 0,'25'25'16,"49"49"15,-49 1-31,25-51 16,-26 1 0,1 0-16,-25 0 15,25-25 1,0 0 46,0 0-46,-1 0 0,26-75-1,223-297 1,-248 298-1,24-1 1,-24 51-16,-25-1 16,25 25-16,-25-25 15,25 25 32</inkml:trace>
  <inkml:trace contextRef="#ctx0" brushRef="#br0" timeOffset="169328.9">17190 12502 0,'25'-25'31,"0"25"-31,-25-25 16,24 25 0,-24-25-16</inkml:trace>
  <inkml:trace contextRef="#ctx0" brushRef="#br0" timeOffset="174363.14">22399 11237 0,'25'0'0,"0"0"203,-1 0-94,1 0-77,0-25-32,25 25 15,-1-50 1,-24 0-16,49 1 15,-24-26-15,24 1 47,-49 49-31,-25 0-16</inkml:trace>
  <inkml:trace contextRef="#ctx0" brushRef="#br0" timeOffset="177495.33">22126 12328 0,'25'0'172,"-25"25"-156,25-25-1,-25 25 1,25-1 15,-1 1-15,1-25 31,25 0-32,99-173 17,-100 123-17,-24 25 1,0 25 15,-25-25-15,25 25 93</inkml:trace>
  <inkml:trace contextRef="#ctx0" brushRef="#br0" timeOffset="187071.87">21928 13196 0,'24'0'125,"1"0"-109,0 25 15,0-25-15,-25 25-1,25-25 1,0 25 31,-1-1-32,1-24 32,25 0-31,123-149 15,-123 50-31,-25 50 16,24-1-1,-24 0-15,0 26 16,-25-1 0,25 0-1,0 0 1</inkml:trace>
  <inkml:trace contextRef="#ctx0" brushRef="#br0" timeOffset="192817.77">16123 15329 0,'-24'0'32,"-1"0"-32,25-25 31,-25 25-15,25-24 359,50 24-344,-1 0 31,-24 0-62,0 0 0,0 0 32,-1 0-32,1 0 15,0 0-15,74 0 31,-24-25 1,-51 25-17,1 0-15,0 0 16,25 0 0,-1 0-16,-24-25 15,0 25-15,25 0 16,-26 0-1,1 0-15,25 0 16,-1 0 0,-24 0-16,0 0 15,49 0 1,1-25 0,-1 25-16,50 0 31,-49-25-31,-1 25 0,-49-24 15,24 24 1,51 0 0,-26-25-1,199-25 1,-174 50 0,-24-25-16,-26 25 15,1-24-15,-1 24 16,1-25-1,0 25-15,-1 0 16,1 0 0,24-25-16,1 25 15,-26-25 1,26 25 0,98-25-1,-123 25 1,24-24-16,-24-1 15,0 0 1,-1 25-16,100 0 31,-99-25 1,-1 25-32,-24 0 15,0 0 63</inkml:trace>
  <inkml:trace contextRef="#ctx0" brushRef="#br0" timeOffset="199609.01">21060 14585 0,'-25'25'140,"25"25"-124,-25-26-16,0 1 0,25 0 15,0 0 1,-25-25 0,25 25-1</inkml:trace>
  <inkml:trace contextRef="#ctx0" brushRef="#br0" timeOffset="201017.79">20836 14982 0,'0'-25'250,"0"0"-234,0 1 0,0-1 109,0-74 0,0 173-110</inkml:trace>
  <inkml:trace contextRef="#ctx0" brushRef="#br0" timeOffset="202517.58">20811 14784 0,'25'0'172,"0"0"-156,0 0 0,-25 24-1,25-24-15,0 0 16,24 50-1,1-25 17,-25-25-32,-25 25 15,24-1 1,1-24 0</inkml:trace>
  <inkml:trace contextRef="#ctx0" brushRef="#br0" timeOffset="203872.7">21208 14486 0,'25'0'15,"0"0"1,0 0 0,24 0 15,-24 0 0,-25 25-31,0 0 16,25-1-1,-25 1 1,0 0 0,0 0-1,0 0-15,0-1 16,0 1-1,0 0-15,0 0 16,0 0 15,25-25 157,0 0-173,-1-25 1,1 25 0,-25-25-16,25 25 15,0-25 48,0 25-48</inkml:trace>
  <inkml:trace contextRef="#ctx0" brushRef="#br0" timeOffset="205392.9">21531 14337 0,'25'0'78,"-1"0"-62,1 0 0,0 0-1,0 0 17,0 0-1,-1 25 0,-24 49 16,0-49-47,0 0 31,0 0-31,0 0 16,0-1 15,0 1 16,0 0 0,25-25 62,0 0-78,124-99 32,-124 99-47,-25-25 15,24 25 0</inkml:trace>
  <inkml:trace contextRef="#ctx0" brushRef="#br0" timeOffset="206743.09">21928 14238 0,'0'25'16,"24"-25"0,76 0 156,-75 0-157,-1 0 1,1 0 15,0 0 16,0 0-31,0 0 15,-1 0 0,1 0-15,0 0-1,-25 24 17,0 1-32,0 0 15,0 0-15,0 0 31,0 24 1,-25-49-1,25 25-15,-25-25-1,1 0 1,-1 0-1,0 0 17,0 0 15</inkml:trace>
  <inkml:trace contextRef="#ctx0" brushRef="#br0" timeOffset="208432.81">21952 14163 0,'0'-24'32,"0"-1"61,25 25-93,0 0 235,0 0-126,-25-25-93,25 25-1</inkml:trace>
  <inkml:trace contextRef="#ctx0" brushRef="#br0" timeOffset="210127.71">22399 13915 0,'0'25'15,"0"0"79,0 0-78,0 0-1,0-1-15,0 26 47,25-25-31,-25 0 0,0-1-1,25-24-15,-25 25 16,24 0 31,1 0 0,0 0-32,0-25 1,0 0-16,-1 0 31,1 0 0,0 0 16,-25-25-31,25 25 15,-25-25-31,0 0 31,0 0-15,0 1 0,0-1-1,0 0 16,-25-25-15,0 26 15,0-1-15,25 0 15,-24 0 0,-1 25 32,0 0-47</inkml:trace>
  <inkml:trace contextRef="#ctx0" brushRef="#br0" timeOffset="212012.74">22721 13915 0,'25'0'188,"0"25"-188,0-25 0,0 0 15,-1 0 1,1 0 78,0 0-47,0 0 0,0 0 46,-25-25-77,0 1 0,0-1-1,0 0 1,0-49 31,-25 49 31,0 25-63,0 0 17,0 0-32,25-25 15,-24 25 1,-1 0 0,0 0-1,-25 0 16,26 0-15,24 25 31,0 0 31,0-1-62,0 1-1,0 0 17,0 0-32,0 0 15</inkml:trace>
  <inkml:trace contextRef="#ctx0" brushRef="#br0" timeOffset="214117.81">22672 14932 0,'-25'0'47,"50"0"172,0 0-204,-1 0 1,-24-24 0,25 24-1,0 0 63,0-25 94,0 25-156,-25-25-1,24 25 17,-24-25 30,25 25-15,-25 25 203,-25 0-234,25 24 15,-24-24-31,-1 0 16,0 49 15,124-297 16</inkml:trace>
  <inkml:trace contextRef="#ctx0" brushRef="#br0" timeOffset="-214478.8">22870 14858 0,'25'0'62,"0"0"-46,0 0-16,-1-25 15,1 0 1,0 25-16,0 0 0,0-24 16,24-1 15,-24 25 31</inkml:trace>
  <inkml:trace contextRef="#ctx0" brushRef="#br0" timeOffset="-212773.72">22473 14808 0,'0'-24'156,"25"24"-140,74-75 46,-24 50-46,-26 25 15,-49-24-31,25 24 16,0 0 15,-25-25-15,25 25 62,0-25-31,-1 25-32,-24-25 32,25 25-47</inkml:trace>
  <inkml:trace contextRef="#ctx0" brushRef="#br0" timeOffset="-209953.73">22870 14585 0</inkml:trace>
  <inkml:trace contextRef="#ctx0" brushRef="#br0" timeOffset="-203674.42">21878 15751 0,'25'25'172,"0"0"-172,-25-1 16,24-24 0,-24 25-1,25-25 1,0 0 15,-25 25 16,25-25-47,25 0 31,173-149-15,-50-24 15,-123 73-15,0 76-16,-26-1 15,1 0-15,-25 0 16,25 25 0,0-25-1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9T04:59:46.949"/>
    </inkml:context>
    <inkml:brush xml:id="br0">
      <inkml:brushProperty name="width" value="0.05292" units="cm"/>
      <inkml:brushProperty name="height" value="0.05292" units="cm"/>
      <inkml:brushProperty name="color" value="#FF0000"/>
    </inkml:brush>
  </inkml:definitions>
  <inkml:trace contextRef="#ctx0" brushRef="#br0">15181 4564 0,'25'0'0,"-1"0"16</inkml:trace>
  <inkml:trace contextRef="#ctx0" brushRef="#br0" timeOffset="1446.25">15255 4564 0,'50'0'16,"24"-25"-16,50 0 15,25 1-15,25 24 16,-50-25 0,25 25-16,198-25 31,-223 25-15,-25 0-16,50 0 15,-25 0-15,74 0 16,1 0-1,-1 0-15,-24 0 16,24 0 0,-74 0-16,25 0 15,-25 0-15,25 0 16,-25 0 0,-25 0-16,50 0 15,-50 0-15,1 0 16,-1 0-1,50 0-15,-50 0 16,0 0 0,-25 0-16,26 0 31,-76 0-15,100 0 249,75-50-249,74-24-1,24 74-15,26-25 16,-50 25-16,-124 0 16,-50 0-1,-25 0-15,-24 0 16,-25 0 0,-1 0-1</inkml:trace>
  <inkml:trace contextRef="#ctx0" brushRef="#br0" timeOffset="6311.27">11758 6672 0,'-25'0'0,"0"0"46,0 0-14,1 0-32,-26 0 15,25 0-15,-24 0 16,-26-24 15,50 24-31,1 0 16,-1-25 31,50 25 31,24-25-63,26 0-15,-1 25 16,75-25 0,173 1 15,-198 24-15,25-25-16,-50 25 15,50 0-15,-25 0 16,-25 0-1,50 0-15,-50 0 16,1 0 0,-26 0-16,25 0 15,-24 0-15,-1 0 16,-24 0 0,-1 0-16,1 0 15,-25 0 1,49 0-16,-49 0 15,0 0-15,0 0 16,24 0-16,1 0 16,-25 0-1,-1 0-15,51 0 32,-50 0-32,-1 0 15,1 0 1</inkml:trace>
  <inkml:trace contextRef="#ctx0" brushRef="#br0" timeOffset="7973.22">15057 6424 0,'49'0'94,"51"0"-79,-1 0 1,0 0-16,25 0 16,50 0-16,-1 0 15,26 0 1,24 0-16,75 0 16,-100 0-16,1 0 15,-26 0 1,-49 0-16,25 0 15,-50-24-15,0 24 16,-49 0 0,49-25-16,-49 25 15,-25 0 1,0 0-16,-1 0 31</inkml:trace>
  <inkml:trace contextRef="#ctx0" brushRef="#br0" timeOffset="9925.56">19695 6424 0,'50'0'94,"49"0"-94,100 0 16,98 0-1,100 0-15,-25 0 16,25 0-1,-75 0-15,1 0 16,74 0 0,-75 0 15,-247 0-31,-1-24 0,1 24 16,-51 0-1,1 0 1</inkml:trace>
  <inkml:trace contextRef="#ctx0" brushRef="#br0" timeOffset="24852.2">9625 8657 0,'0'-25'94,"49"25"-78,174-74-1,422 24 32,-446 50-47,24 0 0,-25 0 16,51 0 0,-26 50-16,50 24 15,-1 0 1,-73-24-16,24-25 15,-99 0-15,0-1 16,-49-24 0,-26 0-16,1 0 15,-25 0-15,-1 0 16,1 0 0</inkml:trace>
  <inkml:trace contextRef="#ctx0" brushRef="#br0" timeOffset="34235.58">4391 8434 0,'74'0'63,"-24"0"-48,-1 0-15,1 0 16,24 0-16,1 0 16,24 0-1,25 0-15,50 0 16,24 0-16,-24 0 15,-50 0 1,25 0-16,-50 0 16,0 0-16,-25 0 15,1 0 1,-25 0-16,-1 0 16,50 0-1,-49 0-15,24 0 16,-24 0-1,49-25 1,-49 25 0,-50-25-1,25 25 1,-1 0 0,26 0-1,-25 0 1,0-25-16,49 25 15,-24 0 1,-26 0-16,1-25 16,25 25-16,-25 0 31,-1 0 0,1 0-31,0 0 31</inkml:trace>
  <inkml:trace contextRef="#ctx0" brushRef="#br0" timeOffset="39158.04">8980 10592 0,'24'0'32,"1"0"-32,25 0 15,-25-25-15,24 25 16,1 0-16,-1 0 16,-24 0-1,25 0-15,24-25 16,1 25-16,-1 0 15,25 0 1,1 0-16,-1 0 16,0 0-1,0 0-15,-49 0 16,24 0-16,1-25 16,-26 25-1,26 0-15,74-25 31,-50 25-31,-50 0 16,51-24-16,-26 24 16,25-25-1,0 25-15,-24 0 16,-1-25-16,1 25 16,-26 0-1,26 0-15,-26 0 16,1 0-16,24-25 15,-24 25 1,24 0-16,-24 0 16,-25 0-1,0 0-15,24 0 16</inkml:trace>
  <inkml:trace contextRef="#ctx0" brushRef="#br0" timeOffset="42520.73">22523 10319 0,'50'0'78,"-1"0"-62,50-25-16,-24 25 15,24 0 1,0 0-16,1 0 15,-26-25 1,0 25-16,1-25 16,-1 25-16,-24 0 15,-1 0 1,26 0-16,-26-24 16,51 24-1,-26 0 1,25 0-1,-49-25 1,-1 25-16,-24 0 16,0-25-16,0 25 15,0 0 1</inkml:trace>
  <inkml:trace contextRef="#ctx0" brushRef="#br0" timeOffset="51012.8">21928 7714 0,'-50'50'297,"50"-25"-282,-25-25-15,25 24 16,-25 26-16,1 0 15,-1-1 1,25 26-16,0-26 16,-25 26-1,25-50-15,0 24 16,0 1-16,0-25 16,0 24-1,0 1-15,0-1 16,0 1-16,0 0 15,0 24 1,25 0-16,0-49 16,-1 0-16,1 25 15,25-1 1,-50-24 46,0 25-15,0-26-31,0 26-16,0 0 16,0-1-1,0 1-15,-25 0 16,25-1-1,-25-24 1,0 0 0,25 0-1,-24-25 17,24 24-17,0 1 16,-25-25 1,25 25-32,0 0 15,0 0 17,0-1-17,0 1 1,0 0-16,0 0 15,0 0-15,0-1 16,0 1 0,25 0-16,-1 25 15,-24-26 1,25-24-16,0 50 16,-25-25-1,25 0 1,-25-1-1,49 26 1,-24-25-16,0 0 16,25 24-16,-25 1 15,24-25 1,1 49-16,-1-24 16,-24-25-16,25 24 15,-1-24 1,-24 0-16,0 0 15,25-25-15,-1 49 16,-24-24 0,25-25-16,-26 0 15,1 0-15,0 0 16,0 0 0,0 0-16,-1 0 31,1 0 16</inkml:trace>
  <inkml:trace contextRef="#ctx0" brushRef="#br0" timeOffset="56968.7">19224 8855 0,'0'25'79,"0"25"-79,0-1 15,50 1-15,-26 24 16,-24-24-1,25 0-15,0-50 16,-25 49 0,0-24-1,25-25 17,-25 25 30,0 0-46,25-1-1,-25 1-15,24 0 16,1 0 0,-25 0-1,25-1 16</inkml:trace>
  <inkml:trace contextRef="#ctx0" brushRef="#br0" timeOffset="58875.43">19596 9103 0,'0'0'0,"0"25"15,0 0 1,25-25-16,-25 25 31,25-25-15,-1 25 0,26-25 15,-25 24-16,0-24 1,-1 0 0,-24 25-1,25-25-15,0 0 16,0 0 15,0 0-31,0 0 16,-1 0 15,1 0-15,0 0-1,0 0 1,0-25 15,-25 1-15,24 24-1,-24-25 1,0 0 0,25 0-1,-25 0 32,0 1-31,0-1 15,0 0-31,0 0 16,0 0 15,0-24-15,-25 49-1,25-25 1,-24 25-16,-1-25 15,0 25 1,0 0-16,25-25 16,-49 25-16,49-25 15,-25 25 1,0 0-16,0 0 16,0 0-16,0 0 31,1 0-16,-1 0 1,0 0 15,0 25-15,25 0 0,-25 25-1,1-26 1,24 1 15,0 0 0,0 0 1,0 0 61,0 0-77,0-1 15,0 1-15,0-99 31</inkml:trace>
  <inkml:trace contextRef="#ctx0" brushRef="#br0" timeOffset="61481.68">20092 8682 0,'25'0'0,"-50"0"15,75 0 1,-50 24 62,25 1-62,-1 0 31,1-25-16,25 0 16,-25 25-32,24 0 1,-24-25 15,25 24-15,-26-24 0,1 0-1,0 0 32,0 0-31,0 0-1,-1 0 48,1 0-63,0 0 15,-25-24 95,0-1-110,0 0 31,0 0-15,0 0-1,0 1 1,0-1 62,0 0-62,-25 25-1,0-25 1,1 0 0,-1 25 15,0 0-31,0 0 47,0 0-47,1 0 31,-1 0-31,0 0 16,-25 0-1,26 0 16,-1 0-15,-25 0 31,25 0-31,1 0 30</inkml:trace>
  <inkml:trace contextRef="#ctx0" brushRef="#br0" timeOffset="65699.64">17537 8483 0,'0'25'750,"25"-25"-734,-25 25-1,25-25-15,-25 25 16,25-1-1,-25 1 1,0 0 0,24 0-1,1-25-15,-25 25 16,0-1 0,25-24-1,-25 25 16,0 0-31,25 0 32,-25 0-32,25-1 62,0 1 63</inkml:trace>
  <inkml:trace contextRef="#ctx0" brushRef="#br0" timeOffset="67842.66">17339 8632 0,'0'-25'94,"0"0"-63,0 1 0,0-1 0,0 0 1,0 0-17,25 25 1,-1-25 0,1 1 15,0 24-16,0-25 1,0 25 0,-25-25-1,24 25-15,1 0 32,0 0-1,0 0-16,0 0 1,-1 0 15,1 0 1,0 0-17,0 0 1,0 0 15,0 0 0,-1 0 1,-24 25-17,25-25-15,-25 25 47,25-25-31,-25 24-1,0 1 17,0 0-32,0 0 31,0 0-31,0 24 15,0-24 1,0 0-16,0 0 31,0-1-15,0 1 0,0 0-16,-25-25 15,25 25-15,-25-25 16,25 25-1,-24 24 17,-1-49-32,25 25 15,-25-25 1,0 25 0,25 0-1,-25-25 16,25 24-15</inkml:trace>
  <inkml:trace contextRef="#ctx0" brushRef="#br0" timeOffset="69901.85">18083 8359 0,'0'-25'15,"0"50"266,0 0-249,25-25-17,0 50 17,-25-26-1,24-24-16,-24 25 1,25 0 15,-25 0 1,0 0 14,25-25-46</inkml:trace>
  <inkml:trace contextRef="#ctx0" brushRef="#br0" timeOffset="72499.92">17909 8086 0,'25'0'485</inkml:trace>
  <inkml:trace contextRef="#ctx0" brushRef="#br0" timeOffset="75460.48">18405 8582 0,'0'-74'78,"0"49"-78,0 0 16,0 1 0,0-1-1,0 0 1,0 0-1,0 0 1,0 1 0,25-1 15,-25 0 0,0 0-31,25 0 16,-25 1-16,0-1 15,0 0 1,0 0 31,0 0 78,-25 25-78,0 0 15,1 0-62,-1 0 63,25 25-63,0 0 31,-25-25-31,0 25 16,25 0-1,0-1 1,0 1 0,0 0-1,25-25 204,0 0-203,0 0 15,24 0 0,-24 0 0,0 0 16,0 0-16,-1 0-15,1 0 15,0 0 79,-25 25-1,0 0-78,25-25 1,-25 24-1,0 1-16,0 0 1,0 0 0,0 0 15,0-1-15,0 1-1,-25-25 16,25 25-31,-25-25 79</inkml:trace>
  <inkml:trace contextRef="#ctx0" brushRef="#br0" timeOffset="86856.96">18777 7987 0,'0'25'188,"0"0"-188,-24-25 15,24 25 1,0-1 46,0 26 1,24-50 156,1 0-219,25 0 31,-25 0-15,0 0-1,-1 0 1,-24-25-16,25 25 15,0 0 1</inkml:trace>
  <inkml:trace contextRef="#ctx0" brushRef="#br0" timeOffset="87802.76">19100 7962 0</inkml:trace>
  <inkml:trace contextRef="#ctx0" brushRef="#br0" timeOffset="89317.68">19348 7541 0,'25'0'0,"0"0"15,24 24 1,-24-24 0,-25 25-16,25 0 15,0 0 1,-1 24 0,-24-24-1,25 0-15,0-25 16,-25 25-16,0 49 78,0-49-78,-25-50 234,25-24-234,-25-1 32,25-24-32,0 24 0,0-24 15,0-26 1,0 1-16,0 25 15,0 24 1,0 25-16,0-24 16,0 24-1,0 0 1</inkml:trace>
  <inkml:trace contextRef="#ctx0" brushRef="#br0" timeOffset="90323.13">19546 7094 0,'25'0'93,"0"99"-61,0-49-32,0 0 15,-1-26 1,-24 1-16,0 0 16,25-25-16,-25 25 15,0 0 1,25-25 31,-25 24-32,25-24 32,0 25-16,-1-25-31,-24 25 16,0 0 0,25-25-1,0 25 48</inkml:trace>
  <inkml:trace contextRef="#ctx0" brushRef="#br0" timeOffset="92191.95">19894 7739 0,'0'-25'16,"25"-24"-1,-25 24 1,0 0 0,0 0-1,0 0 1,0 1 15,0-1-15,0 0-1,0 0 1,0 0 46,0 1-62,-25 24 16,25-25 0,0 0-1,-25 25 1,0 0 31,0 0-16,0 0-15,1 25 31,24 0-16,0-1-16,0 26 17,0-25-32,0 0 0,0-1 15,0 1 1,0 0 15,0 0 0,0 0-31,24-25 32,1 24-32,0 1 31,25 0 0,-50 0-31,25-25 31,-1 0-15,-24 25 0,25-25-1,0 0 1,0-25 93,-25 0 16,0 0-93</inkml:trace>
  <inkml:trace contextRef="#ctx0" brushRef="#br0" timeOffset="93982.98">20092 7441 0,'0'25'296,"0"0"-280,0 25 15,0-26-15,0 1 0,0 0 124,25 0-124,0-25 46,0 0-46,-1 0 15,1 0-15,0 0-1,0-25 1,0 0 0,-1 0-1,1 1 1,-25-1 125</inkml:trace>
  <inkml:trace contextRef="#ctx0" brushRef="#br0" timeOffset="96454.69">20439 7218 0,'0'25'31,"0"0"-15,0 0-16,0 24 15,0-24 1,0 0 0,0 0-1,0-1 1,25-24 125,0 0-126,0 0 1,0 0-1,-1 0 110,-24-24-46,0-1-64,0 0 1,0 0 15,0 0-15,-24-49 15,24 24-31,-25 1 16,0 24-1,25 0-15,-25 0 16,0-24-1,1 49 1,24-25-16,-25 25 16,25-50-1,-25 50-15,25-24 16,-25 24 0,0-25 124,50 25-15,0 49-109,-25-24-1,25 0 1,0 0-16,-1 0 31,-24-1-31,0 1 16,25-25 0,0 25 15,0-25-31,-25 25 15,25-25-15,-25 25 16,24-1-16,1 1 31,0-25-31,0 0 219,0 0-172,-25 25-31,24-25 46,1 0-31,-25 25-15,25-25 15,0 0 32</inkml:trace>
  <inkml:trace contextRef="#ctx0" brushRef="#br0" timeOffset="120232.76">6375 12725 0,'25'0'94,"0"0"-63,24 0-31,-24 0 16,0 0-16,25 0 15,-1 0 1,1 0-16,-1 0 16,125 0 15,-75 0-15,-24 0-16,24 0 15,0 0-15,0 0 16,-24 0-16,-1 0 15,25 0 1,-24 0-16,49 0 16,-75 0-1,26 0-15,-1 0 16,1 0-16,-26 0 16,1 0-1,0 0-15,-1 0 16,1 0-16,-1 0 15,26 0 1,-26 0-16,51 0 31,73 0 1,-98 0-32,-26 0 15,1 0-15,-1 0 16,-24 0-16,25 0 15,-25 0 1,-1 0-16,1 0 16,0 0-1,0 0 17,0 0-17,-25-25 1,24 25 15,1 0 63,0 0-63,0 0 16</inkml:trace>
  <inkml:trace contextRef="#ctx0" brushRef="#br0" timeOffset="122945.37">12502 12626 0,'74'0'16,"1"0"-16,-1 0 15,25 0-15,-24 0 16,24 0-1,0 0-15,-24 0 16,49 0-16,74 0 31,-99 0-31,-24 0 16,24 0 0,0 0-16,25 0 15,-25 0-15,1 0 16,-26 0-1,0 0-15,-24 0 16,24-25-16,1 25 16,-25 0-1,-1 0-15,-24 0 16,0 0-16,0 0 16,-1 0-1,26 0 313,-25-25-328,49 0 16,25 0-16,25 25 16,25 0-1,-25-24-15,-25 24 16,-24 0-16,-1 0 15,-24 0 1,-25 0-16,0 0 16,-1 0-16,1 0 15,0 0 48</inkml:trace>
  <inkml:trace contextRef="#ctx0" brushRef="#br0" timeOffset="125703.9">22151 12626 0,'25'0'219,"0"0"-219,74 0 31,-50 0-31,1 0 16,-25 0 0,49 0-16,-24 0 15,24 0-15,1 0 16,-1-25-16,25 25 15,0 0 1,-24-25-16,-25 25 16,24-25-1,0 25-15,1-25 16,-26 25-16,1-24 16,24-1-1,1 25-15,-1-25 16,25 0 15,-74 0-31,0 25 16,0 0-1</inkml:trace>
  <inkml:trace contextRef="#ctx0" brushRef="#br0" timeOffset="147517.29">9674 14734 0,'-25'-25'0,"-24"25"16,24-25-1,0 25 1,50 0 187,49 0-203,1-24 16,-1 24-16,25 0 15,25 0 1,0 0-16,0 0 16,1 0-1,247-25 1,372 25 15,-521 0-31,-49 0 16,24 0-16,-74 0 15,25 0 1,-25 0-16,-25 25 16,50-25-16,-75 0 15,26 24 1,-1-24-16,50 25 15,-25-25 1,24 0-16,-23 0 16,-26 0-16,-25 0 15,1 0 1,-26 0-16,1 0 16,-25 0-16,-1 0 15,26 0 1,-25 0-1,24 0 1,-24 0 0,0 0-16,0 0 15,0 0 1,-1 0-16,1 0 16,25 0 280,74-49-296,25-1 16,124 0 0,49 1-16,100 24 15,-100 0 1,75 25-16,471 50 31,-694-25-15,-1 24-16,-73-24 15,49-25-15,-75 0 16,0 0 0,-24 0-16,-25 0 15,24 0 1,-24 0-16,0 0 16</inkml:trace>
  <inkml:trace contextRef="#ctx0" brushRef="#br0" timeOffset="155221.81">23342 11410 0,'-50'0'47,"100"0"-47,-125 0 0,50 0 0,1 0 15,-1 0 1,0 0-16,-25 0 31,26 0-15,-1 0-16,0 0 15,0 0 1,0 0-16,0 0 16,1 0-1,-1 0 1,0 0-1,0 0-15,0 0 16,1 0 0,-1 0-1,-25 25-15,1-25 32,24 25-32,0-25 15,0 0 1,0 0-16,1 0 31,-1 25-31,0-25 16,0 0-1,25 24 1,-25-24-16,1 0 16,-1 0-1,0 25 1,0-25-1,0 0-15,1 0 16,24 25 0,-25-25-16,-25 25 31,25-25 0,1 0-31,-1 25 16,0-25 15,25 24-31,-25-24 16,25 25-1,-25-25 1,25 25 0,-24 0-1,-1-25-15,25 25 31,-25-25-15,25 24 0,-25 1-1,0 0 17,25 0-32,-25-25 15,25 25 1,-24-25 15,24 24-31,0 1 16,0 0 31,0 0 46,0 0-61,0-1-32,0 1 31,0 0 0,0 0-31,0 0 16,0-1-1,0 1 1,0 0 0,0 0-1,0 0 1,24-25-1,-24 25 1,25-25 0,-25 24-1,25-24 1,-25 25 0,25-25-1,-25 25-15,25-25 16,0 0-1,-25 25 1,24-25 0,1 0-1,-25 25-15,25-25 16,0 24 0,0-24-16,24 25 15,-24-25 16,0 25-15,0-25 0,-1 25-1,1-25-15,0 0 16,0 0 0,24 25-1,-24-25-15,0 0 16,0 0-1,24 0-15,-24 0 16,25 0 0,-25 0-1,-1 0 1,1 0-16,0 0 16,0 0-1,0 0-15,-1 0 16,1 0-1,0-25-15,25 25 16,-1 0-16,-24-25 16,0 25-1,49 0 1,1 0 0,-50-25-1,-1 25-15,26 0 16,-25 0-16,0 0 15,24-25 1,-24 25-16,0 0 16,0 0-1,-1-24-15,1 24 16,0-25-16,0 25 16,0-25-1,-1 25 1,1 0-16,-25-25 15,25 0 1,0 25 0,0-49 15,-1 24-31,-24 0 31,0 0-15,25 0-1,-25 1-15,0-1 16,0 0 0,0 0-16,0 0 15,0 1 1,0-1-16,0 0 31,0 0-15,0 0-1,-25 1 1,1-1-16,-1-25 47,0 25-31,25 1-1,-25 24-15,0 0 16,25-25-16,-24 0 15,-26 0 1,25 25 0,0 0-1,1-25 1,-26 1-16,25-1 31,0 25-31,1-25 16,-1 25-16,25-25 15,-50 25 1,25-25 0,-74 1 15,74 24-31,-24 0 16,49-25-1,-25 25 1,0 0-1,0 0 1,0 0 0,1 0 31</inkml:trace>
  <inkml:trace contextRef="#ctx0" brushRef="#br0" timeOffset="166370.24">19819 13742 0,'-25'0'15,"50"0"-15,-74 25 16,24-25 15,0 0-15,0 0 15,0 0 32,25-25 140,0 0-172,0 0-15,0 0-1,0 1 48,0-1-63,25 0 15,0 25 1,0 0 0,0 0-1,-1 0 1,1 0 15,0 0-15,0 0 15,0 25 0,-25 0-31,49 49 47,-49-49-31,25 0-1,-25-1 1,0 1 0,0 25-1,0-25-15,0-1 16,0 1-16,0 0 16,0 0-1,0 24-15,-25-24 16,25 0-1,0 25-15,-24-50 16,-1 24-16,25 1 16,-25 0-1,0 0 1,0 0 0,0-25-1,1 24-15,-1 1 16,0-25-1,0 25 1,0-25 0,1 0-1,-1 0 1,0 0 0,0 0 15,0 0 31,25-25 32,0 0-94,0 1 16,0-1-1,0 0 1,0 0 15,25 0-15,0 25 15,-25-24-15,25 24-1,0 0 1,49 0 15,-49 0-15,0 0 15,-1 0-15,-24 24-1,25 1 1,0 0-16,0-25 31,-25 25-31,25-25 16,-25 25 15,25-25-15,-1 0 15,1 0 31,0 0-46,0 0 31,0 0-31,-1-25 15,-24 0-16,25 0 1,-25 0-16,25 25 16,-25-24-16,0-1 31,25 25-31,-25-25 78</inkml:trace>
  <inkml:trace contextRef="#ctx0" brushRef="#br0" timeOffset="168229.46">20315 13866 0,'0'49'78,"25"-24"-78,-25 0 16,0 0-16,25-25 15,-25 25 1,0-1-1,25 1 1,0-25 0,-25 25-1,24-25 1,1 25 0,0-25-1,0 25 16,0-25 1,24 0 46,-24 0-63,0 0 1,0-25 0,-25 0-1,24 25 1,-24-25 0,0 0-16,25 1 15,-25-1 1,25 0-1,-25 0 1,0 0 0,0 1-16,0-1 15,0 0-15,0 0 16,0 0 15,-25 25 0,0-24-31,1-1 47,-1 25-47,0 0 16,0 0 0,0 0-1,1 0 16,-1 0-31,0 25 16,0-1 15,-24 1 32,49 0-48,0 0-15,-25-25 16,25 25 15,-25-25-15,25 24 15,0 1 16,0 0-31,0 0 15</inkml:trace>
  <inkml:trace contextRef="#ctx0" brushRef="#br0" timeOffset="170553.84">20836 13940 0,'0'25'78,"25"0"-62,-25 0 15,25-25-31,-25 24 16,0 1-16,25 0 31,0-25-16,-25 25 1,24-25 0,-24 25 31,25-25-32,0 0 32,25 0 0,-26 0 47,1 0-63,-25-25 94,0 0-78,0 0-32,0 0-15,0 1 32,0-1-17,0 0-15,-25 25 94,25-25-78,-24 25-16,-1 0 31,25-25-31,-25 25 31,25-24-31,0-1 31,-25 25-15,0 0 15,1 0 1,-1 0-32,0 0 15,0 0 1,0 0-1,25 25 126</inkml:trace>
  <inkml:trace contextRef="#ctx0" brushRef="#br0" timeOffset="172178.61">21853 13419 0,'0'50'203,"0"-25"-203,0 49 16,25-49-16,-25 0 15,0 0 1,25-1 0,-25 1-16,0 0 15,0 0 1,0 0 0,25-1-1,-25 1 1,0 0-1</inkml:trace>
  <inkml:trace contextRef="#ctx0" brushRef="#br0" timeOffset="174213.01">21729 13568 0,'25'0'78,"0"0"-62,-25-25 0,25 25-1,-1 0 1,1 0 0,0 0-1,0-24 1,24 24 15,-24 0-31,0 0 16,0 0-1,0 0-15,0 0 32,-1 0 61,1 0-77,0 0 31,0 0-16,-25 24 16,0 1-31,0 0 15,0 0 0,0 0 47,0 24-62,-50-49-16,50 50 15,-25-50 1,1 25-16,-1-25 16,0 49-1,0-49-15,0 25 16,0 0-16,1-25 16,-26 25-1,25-25 1,0 24 15,1-24-15,-1 0-1,0 0 1,0 25 31,0-25-47,1 25 31,-1-25 16</inkml:trace>
  <inkml:trace contextRef="#ctx0" brushRef="#br0" timeOffset="175995.71">22424 13519 0,'0'24'15,"25"1"1,-25 25-1,0-25-15,24-25 16,-24 24 0</inkml:trace>
  <inkml:trace contextRef="#ctx0" brushRef="#br0" timeOffset="177998.76">22374 13345 0</inkml:trace>
  <inkml:trace contextRef="#ctx0" brushRef="#br0" timeOffset="179713.03">22597 13692 0,'0'-49'0,"0"-1"16,0-24-1,0-1-15,25-49 31,-25 50 1,0 49-17,0 0 1,0 0 0,0 0 46,-25 25 47,25 50-77,0-25-17,0 0-15,0 0 16,0-1-16,0 26 16,0-25-1,0 0 1,25-1 15,0-24 16,0 25-16,49-25 32,-49 0-63,-25 25 15,25-25-15,0 0 16,-25 25-16,24 0 16,1-1 15,-25 1-16,0 0 1,0 0 0,0 0-16,0-1 31,0 1-15,0 0-16</inkml:trace>
  <inkml:trace contextRef="#ctx0" brushRef="#br0" timeOffset="180182.54">22870 13717 0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9T05:00:12.823"/>
    </inkml:context>
    <inkml:brush xml:id="br0">
      <inkml:brushProperty name="width" value="0.05292" units="cm"/>
      <inkml:brushProperty name="height" value="0.05292" units="cm"/>
      <inkml:brushProperty name="color" value="#FF0000"/>
    </inkml:brush>
  </inkml:definitions>
  <inkml:trace contextRef="#ctx0" brushRef="#br0">5209 8558 0,'0'-25'0,"0"0"16,-24 0-16</inkml:trace>
  <inkml:trace contextRef="#ctx0" brushRef="#br0" timeOffset="180850.96">9674 3076 0,'25'25'31,"0"-25"-15,0 24-16,-25 1 15,24-25 1,1 25-16,0-25 16,-25 25-1,25-25-15,-25 25 16,25-25-16,-1 0 109,26 0-93,0 0-16,-1-50 15,75-24 1,-49 24-16,-26-24 16,-24 74-16,0-50 15,0 50 1</inkml:trace>
  <inkml:trace contextRef="#ctx0" brushRef="#br0" timeOffset="182372.65">11931 3001 0,'25'25'171,"25"0"-155,-50 0-16,25 0 16,-1-1-1,1 1-15,-25 0 32,25-25-32,0 0 15,-25 25 1,25-25-1,-1 0 32,1 0-15,0 0-32,25 0 15,-1-50-15,26-24 16,49-50-1,-25 0-15,0 49 16,-49 1-16,-1 24 16,1 25-1,-25 1-15,0-1 32</inkml:trace>
  <inkml:trace contextRef="#ctx0" brushRef="#br0" timeOffset="183590.24">14958 3349 0,'24'0'141,"1"24"-110,25 1-31,-25-25 31,-1 0-15,26 0-1,-50-25-15,74 1 16,-24-51-16,24 1 16,-49 24-1,0 25-15,0 1 16,0-1-16</inkml:trace>
  <inkml:trace contextRef="#ctx0" brushRef="#br0" timeOffset="184893.2">16644 3373 0,'25'25'94,"-25"0"-78,25-25-16,-25 25 15,25-25-15,-25 25 32,25-25-32,-1 0 46,1 0-30,50-124-16,24-50 16,-25 50-1,1 25-15,-51 24 16,26 51 0,-50-1-16,25-25 15,0 50-15,-25-25 16</inkml:trace>
  <inkml:trace contextRef="#ctx0" brushRef="#br0" timeOffset="189281.86">18381 2282 0,'24'0'171,"1"0"-155,0 0-16,0 0 31,24 0 1,-24 0-32,0 0 15,0 0 1,0 0-1,-1 0 32,1 0-31</inkml:trace>
  <inkml:trace contextRef="#ctx0" brushRef="#br0" timeOffset="190651.86">18455 2431 0,'25'0'218,"49"0"-186,-49 0-32,0 0 15,0 0 1,-1 0-1,1 0 17,0 0-17,0 0 32</inkml:trace>
  <inkml:trace contextRef="#ctx0" brushRef="#br0" timeOffset="193430.94">21084 2431 0,'25'0'125,"0"0"-109,0 0-1,0 0-15,-1 0 32,1 0-1,0 0-15,0 0 109</inkml:trace>
  <inkml:trace contextRef="#ctx0" brushRef="#br0" timeOffset="194879.74">21084 2183 0,'0'25'0,"0"-1"31,25 1-15,0 0 15,-25 0-31,25 24 31,-25-24-31,0 0 16,25-25-16,-25 50 16,24-50-1,-24 24-15,0 1 16,0 0-16,25 0 15,-25 0 1,0-1-16,0 1 31,25-25-15,-25 25 0,0 0 77,0 0-93,0 0 16</inkml:trace>
  <inkml:trace contextRef="#ctx0" brushRef="#br0" timeOffset="196954.69">21035 2431 0,'25'0'0,"-1"0"16,1 0-1,0 0 1,0 0 47,-25-25-63,25 25 15,-1 0-15,1 0 16,0 0-1,25 0 17,-26-25-32,1 25 15,0 0-15,25-25 32,-26 25-17,1 0-15,0 0 16</inkml:trace>
  <inkml:trace contextRef="#ctx0" brushRef="#br0" timeOffset="200219.41">5457 4638 0</inkml:trace>
  <inkml:trace contextRef="#ctx0" brushRef="#br0" timeOffset="-212069.03">9104 5184 0,'0'25'140,"0"0"-124,24-25-16,-24 25 15,25-1 1,-25 1 31,25 0-31,-25 0 15,25-25-31,0 0 31,-25 25-15,24-25 77,26 0-46,49-174 0,-49 124-47,-25 26 0,-25-1 16,25 25-16,-25-25 15,0 0 17,24 0-1,1-24 125,-25 24-140,25 0-16,0 25 78,-25-25-47</inkml:trace>
  <inkml:trace contextRef="#ctx0" brushRef="#br0" timeOffset="-181113.42">22821 5060 0,'74'0'125,"-24"0"-125,24 0 16,-24 0 0,-25 0-16,-1 0 15,26 0 1,-25 0-16,0 0 16,24 0-16,-24 0 15,0 0 1,0 0-1</inkml:trace>
  <inkml:trace contextRef="#ctx0" brushRef="#br0" timeOffset="-169458.13">7715 7665 0</inkml:trace>
  <inkml:trace contextRef="#ctx0" brushRef="#br0" timeOffset="-168699.53">7789 7144 0,'0'-25'15</inkml:trace>
  <inkml:trace contextRef="#ctx0" brushRef="#br0" timeOffset="-168365.22">7640 7045 0,'-25'0'31,"25"-25"-31,0 0 63,0 0-63,0 0 15,0 1 1,0-1 0</inkml:trace>
  <inkml:trace contextRef="#ctx0" brushRef="#br0" timeOffset="-128372.84">24011 6970 0,'0'25'31,"0"0"-31,25-25 109,-25 25-93,25-25 15,0 24 0,0-24 48,-1 0 14,1 0-77,0 0 0,0-24-16,99-76 15,-25-49 1,0 25-16,-24 25 15,-26 50-15,1 24 16,-50 0 0,49 0-16,-49 0 15,25 25 1</inkml:trace>
  <inkml:trace contextRef="#ctx0" brushRef="#br0" timeOffset="-125670.56">13370 7144 0,'25'25'94,"0"-25"-78,-25 24-1,24 1 1,1-25 62,0 0-47,0 0-15,25 0 47,-26 0-63,1 0 15,-25-25-15,25 25 16,-25-24-1,25-1 1,0 0-16,-1 0 16,-24 0-16,25-24 15,0 49-15,-25-25 16,25 25 0,-25-25-1,25 25-15,-25-25 63,24 25-48</inkml:trace>
  <inkml:trace contextRef="#ctx0" brushRef="#br0" timeOffset="-118312.88">10071 6970 0,'-25'0'31,"50"0"110,0 0-141,49 0 16,1-25-16,-51 1 15,1 24 1,25 0-16,-25 0 16,0-25-16,-1 25 15,1 0 1,0 0-1,0 0 32</inkml:trace>
  <inkml:trace contextRef="#ctx0" brushRef="#br0" timeOffset="-109153.44">13345 8235 0,'0'25'16,"25"-25"-16,-25 25 15,25-25-15,-25 25 31,25-25 16,-1 0 16,1 0-48,25-25 1,-25 0 0,24 0-1,-49-24-15,50 24 16,-50 0-16,25 0 16,-25 0-1,25 25 16,-25-24 1,24 24-32</inkml:trace>
  <inkml:trace contextRef="#ctx0" brushRef="#br0" timeOffset="-107486.24">14883 7144 0,'25'0'140,"25"0"-124,24 0 0,0 0-16,-24 0 15,-25 0-15,0 0 16,-1 0 0</inkml:trace>
  <inkml:trace contextRef="#ctx0" brushRef="#br0" timeOffset="-102428.88">20315 7119 0,'25'0'141,"25"0"-126,-1 0-15,1 0 16,-25 0-16,0 0 15,24 0 1,-24 0 0</inkml:trace>
  <inkml:trace contextRef="#ctx0" brushRef="#br0" timeOffset="-58467.43">9476 9823 0,'0'24'78,"0"26"-78,0 0 16,0 24-16,25-49 15,-25 0 1,0 0-16,0 24 31,0-24 16</inkml:trace>
  <inkml:trace contextRef="#ctx0" brushRef="#br0" timeOffset="-56580.4">9327 10096 0,'25'0'62,"0"0"-46,-25 24-1,24 1 1,1-25 15,-25 25-15,25-25 0,0 25-1,0-25 32,-25 25-47,0-1 31,24-24-15,1 0 62,-25 25 16,25-25-63,0 0 172,0 0-156,-25-49 94,24-1-94,-24 25-32</inkml:trace>
  <inkml:trace contextRef="#ctx0" brushRef="#br0" timeOffset="-20396.03">22126 10244 0</inkml:trace>
  <inkml:trace contextRef="#ctx0" brushRef="#br0" timeOffset="-6197.35">9004 11038 0,'25'-25'62,"0"0"-62,25-24 32,-50 24-32,24-25 15,1 50 1,0-49-16,0 24 16,-25 0-16,25 25 15,-25-25 1,24 25 31,-24-24-47</inkml:trace>
  <inkml:trace contextRef="#ctx0" brushRef="#br0" timeOffset="-4289.72">9252 10716 0</inkml:trace>
  <inkml:trace contextRef="#ctx0" brushRef="#br0" timeOffset="-1742.74">11510 11063 0,'25'0'15,"-1"25"-15,-24-1 63,25-24-63,0 0 78,0 0-63,0 0 1,-1-24 0,1-1-16,25-25 31,-50 25-15,25 25 15,-1-24 0,-247 172-15,174-197-16</inkml:trace>
  <inkml:trace contextRef="#ctx0" brushRef="#br0" timeOffset="25158.59">23044 10864 0,'0'25'94,"0"0"-94,0 25 16,25-26-16,0 26 31,-1-25-31,1-25 47,0 0 31,0 0-78,0 0 16,-1 0 15,1 0 0,0 0-15,0 0 31,0 0-47,-25-25 0,0 0 31,24 25-16,-24-25 1,25 25 0,0 0 15,-25-24-31,0-26 62,0 25-46,0-24 0,0 24 15,0 0-15,0 0 15,0 0-31,-25 25 15,0-24 1,1 24 0,-1 0-16,-25 0 15,25 0 1,-24 0-16,24 0 16,0 0-16,-24 0 15,24 0 1,0 0-16,0 0 31,0 0 47,25 24-78,-25 1 16,25 25-16,0-25 15,-24-25-15,24 49 16,0-24 15</inkml:trace>
  <inkml:trace contextRef="#ctx0" brushRef="#br0" timeOffset="42777.17">16471 11981 0,'0'0'31,"0"-25"-15,0 0-1,-25 0 17,25 0 30,0 50 110,0 0-156,0 0-1,0 0 63,25-1-62,-25 1 0,0 0 109,24 0-63,-24 0-46,0-1 15,25 1-31,0 0 47,-25 25 250,25-25-266</inkml:trace>
  <inkml:trace contextRef="#ctx0" brushRef="#br0" timeOffset="46214.43">16272 12005 0,'0'-24'219,"0"-1"-219,0 0 16,0 0-16,0 0 15,0 1 17,0-1 61,0-74-61,25 24-32,-25 50 15,0 1-15,0-1 32,0 0 30,25 25 126,0 0-157,24 0 0,1 0-15,-1 50-1,51 49 17,-100-74-17,49-25-15,-49 49 16,50-49-16,-50 25 31,25-25-15,-25 25 15,25-25-15,-1 0 93</inkml:trace>
  <inkml:trace contextRef="#ctx0" brushRef="#br0" timeOffset="56141.46">19844 11881 0,'25'0'734,"-25"25"-687,25-25-31,0 0 15,-1 0 31,-24 25-62,25-25 110,0-25-110,0-24 15,49-26-15,1-24 16,-51 25-16,1 49 16,0-25-1,0 25 1,-25 1 15</inkml:trace>
  <inkml:trace contextRef="#ctx0" brushRef="#br0" timeOffset="98488.65">13246 13097 0,'25'0'32,"-25"25"-1,25-25 47,-1-25-78,76-25 16,-51 1-1,1-26-15,0 75 16,-26-49-16,1 49 16,0-25-1</inkml:trace>
  <inkml:trace contextRef="#ctx0" brushRef="#br0" timeOffset="133059.47">21208 12725 0,'0'25'93,"25"-25"-61,-25 24-17,25-24-15,0 0 31,24 0 1,125-173-1,-124 98-31,-26 51 16,1-1-16,0-25 15,0 1 1,0 49-1,-25-25 1,24 25 0,-24-25 15</inkml:trace>
  <inkml:trace contextRef="#ctx0" brushRef="#br0" timeOffset="141005.69">9525 14759 0,'25'74'219,"0"-74"-219,0 25 15,-25 0-15,25 0 16,-1-25 0,-24 24-16,25-24 47,25 0-16,-1-74-31,51-25 15,-51-25-15,50 25 16,-49-1 0,0 51-16,-1-1 15,1 0 1,-25 1 15</inkml:trace>
  <inkml:trace contextRef="#ctx0" brushRef="#br0" timeOffset="143525.54">16173 14833 0,'25'0'63,"-25"25"-48,0 0 1,25-25-1,-1 0 1,-24 25 31,25-25-16,25-25 125,24-99-140,174-248-16,-99 148 16,-25 100-16,-74 50 15,-1 0 1,-24 24-16,0 25 31,-25 0 16</inkml:trace>
  <inkml:trace contextRef="#ctx0" brushRef="#br0" timeOffset="147721.19">19596 14858 0,'-25'0'31,"0"0"32,1 0-48,-1 0 16,50 25 188,-1-25-141,1 0-31,0 0 31,-25-25-62,50-25-16,-26 1 16,100-150 15,-99 175-16,0-26-15,0 25 16</inkml:trace>
  <inkml:trace contextRef="#ctx0" brushRef="#br0" timeOffset="165689.59">17413 15577 0,'149'0'16,"0"0"-16,0 0 16,-75 0-16,1 0 31,-51 0-31</inkml:trace>
  <inkml:trace contextRef="#ctx0" brushRef="#br0" timeOffset="170881.99">18951 15850 0,'0'25'63,"25"-25"31,25 0 109,24 0-172,-74-25-31,50 25 0,-26-49 16,1 24-1,25-25-15,-25 25 16,49-49-16,-24-25 15,24 49 1,-49 1-16,0-1 16,-1 25-1,1 25 1</inkml:trace>
  <inkml:trace contextRef="#ctx0" brushRef="#br0" timeOffset="174021.94">9873 16842 0,'49'0'16,"26"0"-16,-26 0 15,26 0 1,-26 0-16,1 0 31,24 0 0</inkml:trace>
  <inkml:trace contextRef="#ctx0" brushRef="#br0" timeOffset="175059.37">12552 16818 0,'24'0'78</inkml:trace>
  <inkml:trace contextRef="#ctx0" brushRef="#br0" timeOffset="176638.77">15032 17115 0,'74'0'47,"-49"0"-16,174 0 438,-51 0-469,26 0 16,25 0-16,-75 0 15,-50 0 1,-24 0-16,-1 0 15,-24 0 1</inkml:trace>
  <inkml:trace contextRef="#ctx0" brushRef="#br0" timeOffset="177812.61">17488 16446 0,'49'0'156,"1"0"-156,24 0 16,1 0 0,-1 0-16,25 0 15,-74 0-15,25 24 16,-25-24-1,-1 0 1</inkml:trace>
  <inkml:trace contextRef="#ctx0" brushRef="#br0" timeOffset="180434.05">22870 17983 0</inkml:trace>
  <inkml:trace contextRef="#ctx0" brushRef="#br0" timeOffset="181852.31">22151 17314 0</inkml:trace>
  <inkml:trace contextRef="#ctx0" brushRef="#br0" timeOffset="206783.61">23094 18008 0</inkml:trace>
  <inkml:trace contextRef="#ctx0" brushRef="#br0" timeOffset="212340.45">21109 18182 0,'0'25'375,"0"-1"-360,0 26-15,0 0 16,0-26-16,0 1 15,0 25 1,0-25 0,0-1 124,75-24 79,-51 0-219,1 0 16,0 0-16,0 0 31,0 0-31,-1-24 47,1 24 140,0 0-140,-25-25 203</inkml:trace>
  <inkml:trace contextRef="#ctx0" brushRef="#br0" timeOffset="213692.4">21283 18281 0,'0'25'15,"0"0"1,0 24-16,25-24 16,-1 25-1,-24-26-15,0 1 16,25 25 0,0 0-16,-25-1 15,25-24-15,-25 25 31,25-1-15,-25-24-16,0 0 31</inkml:trace>
  <inkml:trace contextRef="#ctx0" brushRef="#br0" timeOffset="-214081.58">21655 18132 0,'0'50'15,"0"-25"1,0-1-16,0 1 16,0 25 15,25-25-15,-25-1 30,24-24 64,1 0-95,0 0 17,0 0-17,0 0 17,24 0-1,-49-24 31,0-1-46,0 0 0,25 0-1,-25 0 32,0 1 62,0-1-77,-25 25-32,0 0 15,1 0 1,-1 0 0,0 0 77</inkml:trace>
  <inkml:trace contextRef="#ctx0" brushRef="#br0" timeOffset="-212596.54">21928 18157 0,'24'0'63,"1"0"-47,0 0-1,0 25 1,0-25 171,0 0-140,-1 0-16,1 0-15,0 0 31,0 0-16,-25 25-15,25-1-1,-25 1 1,24 25 0,-24-1 15,0 26 16,0-50-47,0-1 15</inkml:trace>
  <inkml:trace contextRef="#ctx0" brushRef="#br0" timeOffset="-210911.03">22027 18058 0,'25'0'172,"0"0"-156,-1 0 15,1 0-31,0 0 31,0-25-31,0 25 16,-1 0 0,1 0 343,0 0-343,-25-25-1,-25 25 1</inkml:trace>
  <inkml:trace contextRef="#ctx0" brushRef="#br0" timeOffset="-209577.78">22275 18107 0,'0'50'31,"0"-100"-31,0 125 0,25-50 16,0-25-16,-25 49 15,24-49 1,-24 25-16,0 0 31,25-25 110,0 0-94,-25-75 62,0 51-109,0-1 16,0-25-1,0 25 1,0 1 31</inkml:trace>
  <inkml:trace contextRef="#ctx0" brushRef="#br0" timeOffset="-207823.11">22597 18008 0,'0'25'32,"0"0"-17,0 0 63,0-1-46,0 1-1,0 0 0,0 0-15,0 0 140,25-25-109,0 0-16,0 0 32,0 0-48,-25-25 32,0 0-31,0-25-1,0 26 1,0-1 15,0 0 47,0 0-46,0 0 30</inkml:trace>
  <inkml:trace contextRef="#ctx0" brushRef="#br0" timeOffset="-197888.99">12328 18703 0,'0'0'0,"0"-25"16,0 50 187,-25 0-187,1 24-16,24 1 15,-25-1-15,25-24 16,-25 25-1,25-1-15,0-24 16,-25-25 0,50 0 156,25 0-157,-1 0-15,-24 0 16,0-25-1,0 25 1,-1 0-16</inkml:trace>
  <inkml:trace contextRef="#ctx0" brushRef="#br0" timeOffset="-196566.96">12427 18802 0,'0'25'78,"0"0"-78,0-1 16,0 1-1,0 0 1,0 0-16,0 0 31,0-1-15,0 1-16,25-25 47</inkml:trace>
  <inkml:trace contextRef="#ctx0" brushRef="#br0" timeOffset="-194976.37">12601 18876 0,'50'0'32,"-25"25"-17,-1 0-15,1-25 16,-25 25 0,25-25-16,0 0 15,0 25 1,-1-25-1,1 0 1,0 0 0,0 0-1,0 0 32,-1 0-16,1-25-31,-25 0 16,25 0-16,-25 0 16,0 1-1,0-1 1,25 25 0,-25-25-16,0-25 46,0 26 1,-25 24-31,0-25 0,0 25-1,1 0-15,-26 0 31,25 0-15,0 0-16,1 0 31,-26 0-31,25 25 16,0-1 0,1 1-16,-1 0 15,25 0 1,0 0 78,0-1-79,0 1 16</inkml:trace>
  <inkml:trace contextRef="#ctx0" brushRef="#br0" timeOffset="-193710.99">13395 18876 0,'0'50'79,"0"0"-64,0-26 1,-25 1-16</inkml:trace>
  <inkml:trace contextRef="#ctx0" brushRef="#br0" timeOffset="-187475.92">13296 18653 0,'0'50'453,"0"-25"-422,0-1 188,24-24 0,1 0-172,0-24-47,0-1 15,0 0 1,-1 25 0,1 0-16,0 0 15,-25-25-15,25 25 16,0 0 0,0 0-1,-1 0 1,-24 25 156,0 0-157,0 0-15,0-1 32,-24-24-32,-1 25 15,25 0-15,-25-25 16,0 0-1,-25 0 17,26 0-17</inkml:trace>
  <inkml:trace contextRef="#ctx0" brushRef="#br0" timeOffset="-185743.7">13395 18678 0,'0'-25'125,"0"0"-94,0 1 0,0-1-31,25 25 16,-1-25 15,1 25-15,-25-25 15,25 25-31,0-25 47</inkml:trace>
  <inkml:trace contextRef="#ctx0" brushRef="#br0" timeOffset="-183901.82">13593 18455 0,'25'0'109,"-25"24"-78,0 1-31,25-25 32,-25 25-17,25-25-15,-25 25 32,25-25-32,-1 0 46,1 0 1,0 0-31,0 0 15,0 0 0,-1 0 1,-24-25-17,25 25 17,-25-25-32,25 0 15,-25 1 79,0-1-63,0 0 0,0 0 1,0 0-1,-25 25 47,0 0-47,1 0-15,-1 50 140,25-25 219</inkml:trace>
  <inkml:trace contextRef="#ctx0" brushRef="#br0" timeOffset="-181929.19">14114 18331 0,'25'24'203,"0"-24"-78,0 0-94,-1 0 0,1 0 1,0 0-32,0 0 47,0 0-16,-1 0 0,1 0 16,0 0-16,-25-24-15,0-1 15,0 0-15,0 0-1,0 0 1,0-24 15,0 24 79,-25 25-79,0 0 31,1 0-30,-1 0-17,0 0 16,0 50-31,-24 49 63,49-74-47,0-1 124,0 1-124,0 0 15</inkml:trace>
  <inkml:trace contextRef="#ctx0" brushRef="#br0" timeOffset="-179697.01">14164 18405 0,'0'0'47</inkml:trace>
  <inkml:trace contextRef="#ctx0" brushRef="#br0" timeOffset="-179506.12">14164 18405 0</inkml:trace>
  <inkml:trace contextRef="#ctx0" brushRef="#br0" timeOffset="-178451.72">14164 18405 0</inkml:trace>
  <inkml:trace contextRef="#ctx0" brushRef="#br0" timeOffset="-177416.45">15875 16470 0</inkml:trace>
  <inkml:trace contextRef="#ctx0" brushRef="#br0" timeOffset="-177224.56">15875 16470 0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9T05:09:32.984"/>
    </inkml:context>
    <inkml:brush xml:id="br0">
      <inkml:brushProperty name="width" value="0.05292" units="cm"/>
      <inkml:brushProperty name="height" value="0.05292" units="cm"/>
      <inkml:brushProperty name="color" value="#FF0000"/>
    </inkml:brush>
  </inkml:definitions>
  <inkml:trace contextRef="#ctx0" brushRef="#br0">21432 12675 0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9-08-17T08:02:25.8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0 12426</inkml:trace>
  <inkml:trace contextRef="#ctx0" brushRef="#br0" timeOffset="610">0 12426</inkml:trace>
  <inkml:trace contextRef="#ctx0" brushRef="#br0" timeOffset="1578">519 0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5:47:51.816"/>
    </inkml:context>
    <inkml:brush xml:id="br0">
      <inkml:brushProperty name="width" value="0.05292" units="cm"/>
      <inkml:brushProperty name="height" value="0.05292" units="cm"/>
      <inkml:brushProperty name="color" value="#FF0000"/>
    </inkml:brush>
  </inkml:definitions>
  <inkml:trace contextRef="#ctx0" brushRef="#br0">20613 18058 0</inkml:trace>
  <inkml:trace contextRef="#ctx0" brushRef="#br0" timeOffset="1935.06">20315 18256 0,'0'50'16,"25"99"46,0-125-46,-25 1-1,0 0 1,0 0 15</inkml:trace>
  <inkml:trace contextRef="#ctx0" brushRef="#br0" timeOffset="5770.64">20588 18157 0,'0'25'62,"50"124"1,-25-75 15,-1-24-31,1-50 62,0 0-109,0 0 31,0 0-31,24 0 78,-24 0-62,0 0 62</inkml:trace>
  <inkml:trace contextRef="#ctx0" brushRef="#br0" timeOffset="7240.48">20787 18256 0,'0'50'109,"0"-25"-109,0-1 31,24-24-31,1 75 78,-25-50-78,25-1 63,-25 1 31,25 0-63,0 74 47,-25-74-62</inkml:trace>
  <inkml:trace contextRef="#ctx0" brushRef="#br0" timeOffset="9200.41">20936 18256 0,'0'25'172,"24"25"-141,1 24 32,0-74 15,-25 25-78,25-25 16,0 0 62,49 0 0,-49 0-63,0 0 48,-25-25-32,0 0 32,0-24-1,0 24-62,-25 0 47,0 0-31,0 25-1,0 0 1,-24 0 62,24 0-15,0 0-48</inkml:trace>
  <inkml:trace contextRef="#ctx0" brushRef="#br0" timeOffset="10770.32">21357 18182 0,'0'74'63,"0"1"15,0-51-78,0 1 31,0 0 32,25-25 93,0 0-140,0 0 30,-1-25 17,-24-49-32,0 49 47,0 0-78,-24 25 110,-1 0-63</inkml:trace>
  <inkml:trace contextRef="#ctx0" brushRef="#br0" timeOffset="12180.37">21605 18182 0,'0'25'31,"0"49"0,0-49-15,0 24 0,25-24-1,-25 0 1,0 0 15,25-25 63,0 25-32,-1-25-15,1 0-16,0 0 1,-25-75 15,0-24 15,0 74-31,0 0 16,-25 25-31,0 0 15,1 0 47,-1 0-78</inkml:trace>
  <inkml:trace contextRef="#ctx0" brushRef="#br0" timeOffset="13780.09">21779 18207 0,'25'0'141,"-1"24"-126,-24 1 32,25-25-31,-25 25-16,25-25 47,-25 25-47,0 0 31,50-25 16,-1 0 31,-24 0-16,0 0-62,0-25 63,-25 0 62,0 0-110,0 0 32,0 1-31,-75 24 46,-24 0 17,74 0-64,0 0 1,1 0 15</inkml:trace>
  <inkml:trace contextRef="#ctx0" brushRef="#br0" timeOffset="15150.49">21332 18355 0,'0'50'78,"0"49"-16</inkml:trace>
  <inkml:trace contextRef="#ctx0" brushRef="#br0" timeOffset="16830.37">22870 16594 0,'50'-24'63,"-1"-1"-1,-24 25-62,0-25 31,-25 0-15,25 25 0,0-25-1,99-74 63,-99 74-46</inkml:trace>
  <inkml:trace contextRef="#ctx0" brushRef="#br0" timeOffset="17200">23218 16346 0,'0'25'219</inkml:trace>
  <inkml:trace contextRef="#ctx0" brushRef="#br0" timeOffset="19800.25">22523 17066 0,'50'49'78,"-26"-49"-47,1-49 16,0-1 16,0 0-1,0 26-46</inkml:trace>
  <inkml:trace contextRef="#ctx0" brushRef="#br0" timeOffset="23390.15">12725 17264 0,'-25'0'32,"1"25"15,-1 0-16,-25 74 0,25-99-31,1 25 16,24-1-1,0 1-15,-25-25 16,25 50 46,-25 0 1,25-26-47,0 1 62,0 0-47,25 0-15,148-25 62,-24 0-31,-124 0-47,0 0 93</inkml:trace>
  <inkml:trace contextRef="#ctx0" brushRef="#br0" timeOffset="24615.8">12973 17438 0,'0'99'47,"50"50"31,-50-124-78,0 24 63</inkml:trace>
  <inkml:trace contextRef="#ctx0" brushRef="#br0" timeOffset="26060.34">13147 17388 0,'0'74'63,"25"-49"-63,-25 0 31,0 0 0,0 0-15,0 0 31,0 49 0,0-49 15,24-25 1,1 0-32,99 0 32,-74-25-1,-25 25-31,-1 0 1</inkml:trace>
  <inkml:trace contextRef="#ctx0" brushRef="#br0" timeOffset="27180.46">13320 17487 0,'0'75'47,"0"-1"16,0-49-48,25 0 1,-25 0 15,0-1-15,25-24 46,-25 25 1</inkml:trace>
  <inkml:trace contextRef="#ctx0" brushRef="#br0" timeOffset="28720.06">13494 17487 0,'25'25'156,"-25"0"-156,25 0 16,-25 0 15,49-1 32,1-24-16,-25 0-16,0 0 31,-25-24-46,0-1 31,0-25 15,0 0 1,-25 26-32,0 24 0,0 0-15,25-25 15,-49 25 32,-1 0-1,50 25-15,0-1-31,0 1 31</inkml:trace>
  <inkml:trace contextRef="#ctx0" brushRef="#br0" timeOffset="30050.08">13866 17462 0,'25'100'78,"25"-26"-16,-26-49-62,1-25 32,0 25-1,0-25-31,0 0 16,-1 0 15,1 0 31,0 0-62,-25-75 94,0 26-47,0 24-31,-25 25-1,-124-25 63,100 25-15,24 0 15</inkml:trace>
  <inkml:trace contextRef="#ctx0" brushRef="#br0" timeOffset="31370.1">14189 17487 0,'24'0'16,"51"75"46,-75-50-46,25 24 15,-1-49-15,1 25 0,0-25-1,25 0 48,24 0-1,-49 0-62,0-50 63,-25 26-32,0-1-15,0 0-1,-75-50 63,-49 75-15,99 0-48,1 0 1,-1 0 15,25 25 16</inkml:trace>
  <inkml:trace contextRef="#ctx0" brushRef="#br0" timeOffset="33290.42">14759 17487 0,'0'25'515,"0"0"-515,25 0 16,-25 0 0,74 24 62,-49-49-16,0 0-46,0 0 62,-25-25-78,25 25 16,-25-24 15,0-26 47,0 0-16,0 25-30,0 1-1,-25 24-31,0 0 31,-49 0 47,24 0-15,25 0-48</inkml:trace>
  <inkml:trace contextRef="#ctx0" brushRef="#br0" timeOffset="34740.21">15255 17537 0,'25'0'141,"0"0"-141,0 0 15,24 0 48,-24 0 15</inkml:trace>
  <inkml:trace contextRef="#ctx0" brushRef="#br0" timeOffset="36949.93">15826 17338 0,'25'0'15,"-1"0"16,1 0-15,0 0 0,0 25 15,0 0 0,-1-25-15,1 99 62,-25 1-31,-25-76 15,1 1-62,24 0 47,-50 0 16,50 0 77,25-25-108,0 0-32,74 0 78,-50 0-31</inkml:trace>
  <inkml:trace contextRef="#ctx0" brushRef="#br0" timeOffset="38240.21">16371 17388 0,'25'0'0,"-50"0"15,75 0 1,-25 0-16,24 0 78,1 0-15,-25 0-32,-25-25-15,25 25 30,-25 25 64,24 99-63,-24-99-32,0 0 1,0 0 0,0-1 62,0 1-47,0 0 31</inkml:trace>
  <inkml:trace contextRef="#ctx0" brushRef="#br0" timeOffset="39780.25">16843 17487 0,'0'25'31,"0"0"-15,0 0-1,74 99 63,-49-75-15,0-49-16,0 0-32,-1 0 17,1-24-17,0-1 16,0 0 1,-25-49 30,0-1 1,-25 50-48,0 0 1,0 1 0,1-1-1,-1 25-15,0 0 16,0 0 15,-74 25 32,74-25 15,25 24-78</inkml:trace>
  <inkml:trace contextRef="#ctx0" brushRef="#br0" timeOffset="41506.89">17388 17562 0,'0'49'47,"25"26"16,0-75-48,-25 25 1,25-25 15,0 0-15,-1 0 15,1 0 16,0-25 0,0 0-47,-25 0 16,0 0 15,0 1-31,0-26 78,-75 50-16,51 0-30,-1 0 46,0 0-31,25 25 15,25-50-31</inkml:trace>
  <inkml:trace contextRef="#ctx0" brushRef="#br0" timeOffset="43412.31">17761 17487 0,'24'25'31,"26"25"47,-25-50-62,0 0 15,-1 0 0,1 0-31,0 0 31,0 0-15,0 0 0,-1 0 62,-24-50 0,0 25-63,0 0 32,0 1 0,-24 24-47,-26 0 31,25 0 48,0 0-17,1 0 1,-1 0-48,-25 24 282,50 1-266</inkml:trace>
  <inkml:trace contextRef="#ctx0" brushRef="#br0" timeOffset="45390">18058 17289 0,'25'0'47,"0"0"-31,0 0 15,-1 0-15,1 25 30,-25-1 33,25-24-33,-25 25-30,25 25 31,-25-25-47,0-1 31,25-24-31,-25 100 78,0-51-15,0 1-48,0 0 1,-25-1 31,0-49-47,25 25 16,-25 0-1,0 0-15,1-1 94,24 1-32</inkml:trace>
  <inkml:trace contextRef="#ctx0" brushRef="#br0" timeOffset="55800.08">24011 17289 0,'-25'0'79,"-74"0"-17,25 0 16,49 0-15,0 0-63,-24 0 15,24 0 1,0 0 15,0 0-31,0 0 31,1 0-15,-1 0 15,-25 0 1,25 0-17,1 0 1,-51 0 62,-24 0-16,74 0-46,0 0 0,1 0 15,-1 0-31,0 0 0,0 0 31,0 0-15,-173 0 78,148 0-32,25 0-46,-24 0 15,24 0-31,0 0 16,0 0-1,1 0 1,-76 0 62,1 0-16,0 0-15,74 0-31,-24 0 0,24 0 15,-50 49 31,1-24 1,74 0-48,-25-25 32,0 50-31,25-26 0,0 1-16,0 0 31,-24 0-31,24 49 78,0-24-16,0-25-62,24 0 16,1 24 47,0-24-63,0 0 31,124 49 63,-25-49-16,-100-25-78,1 0 31,25 0-15,49 0 15,-74 0-16,24 0 1,1 0-16,-25 0 16,173 0 46,-24 0 1,-149 0-48,0 0 1,-1 0-16,26 0 16,-25 0 15,0 0-31,24 0 31,-49-25-31,25 25 16,25 0-1,-1 0-15,-24 0 16,0 0-16,0-25 16,74 1 62,25-51-16,-99 75-62,-1 0 16,-24-25-1,25 25-15,-25-24 32,25 24-32,0-25 15,0 0 1,24-74 62,-24-25-15,-25 99-48,0 0 1,0-25 31,0 26-32,0-1 1,0 0 0,-25-25 46,0 26 1</inkml:trace>
  <inkml:trace contextRef="#ctx0" brushRef="#br0" timeOffset="58600.2">22325 18033 0,'0'25'266,"0"24"-235,24 1 47,-24-25-15,25-25 62,0 74-63,0-49-15</inkml:trace>
  <inkml:trace contextRef="#ctx0" brushRef="#br0" timeOffset="59700.43">22622 18281 0,'-25'174'172,"25"-150"-172,0 1 0,0 0 16,-24-25 0,24 50 62</inkml:trace>
  <inkml:trace contextRef="#ctx0" brushRef="#br0" timeOffset="61624.53">22771 18132 0,'0'50'63,"0"-1"-47,0 75 77,0-99-30,25-25 46,0 0-93,74-25 46,-74 1-46,49-1 31,-49 25-32,0-25 64</inkml:trace>
  <inkml:trace contextRef="#ctx0" brushRef="#br0" timeOffset="62850.27">22969 18157 0,'0'99'94,"0"-74"-94,0 0 31,25 0-15,-25-1 0,25 76 62,-25-76-16,0 1-46</inkml:trace>
  <inkml:trace contextRef="#ctx0" brushRef="#br0" timeOffset="64290.48">23193 18157 0,'0'50'62,"0"-26"-46,25-24 62,-25 25-31,49-25 15,1 25 1,-25-25-48,-1 0 17,1 0-17,0 0 48,-25-50-16,0 1 15,0 24 1,0 0-32,-74 0 31,49 25 1,0 0-48,0 0 1,0 0 15</inkml:trace>
  <inkml:trace contextRef="#ctx0" brushRef="#br0" timeOffset="65660.38">23788 18306 0,'0'25'141,"0"-1"-126,0 1 1,0 0-1,-25-25 64</inkml:trace>
  <inkml:trace contextRef="#ctx0" brushRef="#br0" timeOffset="67040.38">23813 18132 0,'25'0'15,"24"25"32,-24-25-31,0 25 15,0-25 0,24 0 32,-24 0 15,-25-25 62,0 0-124,-25 0 15,-74 25 32,25 0-1,49 0-30,0 0-1,25 25 16</inkml:trace>
  <inkml:trace contextRef="#ctx0" brushRef="#br0" timeOffset="68585.39">24185 18033 0,'0'25'62,"0"0"-46,0-1-1,0 1 17,0 0-17,0 25 48,0-26-1,25-24 1,0 0-48,-1 0 17,1 0 46,-25-24 94,0-1-157,0 0 48,-49 0-1,24 25-62,0 0 78</inkml:trace>
  <inkml:trace contextRef="#ctx0" brushRef="#br0" timeOffset="70120.09">24433 18058 0,'25'0'46,"0"25"17,-1-1-16,1 1-32,0-25-15,0 0 110,0 0-48,-25-25 1,0 1-32,0-1 0,0 0 1,-50-25 30,25 50-62,-24 0 63,24 0-32,0 0 31,0 0-15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5:49:10.341"/>
    </inkml:context>
    <inkml:brush xml:id="br0">
      <inkml:brushProperty name="width" value="0.05292" units="cm"/>
      <inkml:brushProperty name="height" value="0.05292" units="cm"/>
      <inkml:brushProperty name="color" value="#FF0000"/>
    </inkml:brush>
  </inkml:definitions>
  <inkml:trace contextRef="#ctx0" brushRef="#br0">12502 2952 0,'-25'0'515,"0"25"-499,-24-25 15,-1 24-31,-49 1 16,0 0-16,-75 25 15,-49 49 1,24-50 0,1 26-16,-174 74 31,198-75-31,25 25 0,25 1 16,0-1-1,50-50-15,-199 323 47,223-223-16</inkml:trace>
  <inkml:trace contextRef="#ctx0" brushRef="#br0" timeOffset="485.46">9823 4490 0,'-99'49'0,"198"-98"0,-273 98 0,100-24 16,-298 74 30,149-24-14,148-26-32</inkml:trace>
  <inkml:trace contextRef="#ctx0" brushRef="#br0" timeOffset="3915.26">8459 5358 0,'25'0'15,"49"-25"16,-24 25-31,173-25 47,99 25-15,-247 0-17,123 0 16,-148 0-31,-1 0 0,26 0 16,-26 0 0,1 0-16,0 0 15,24 0 1,-49 0-16,24 0 16,-24 0-16,0 0 31,25 0-31,24 0 15,-24 0 1,-1 0-16,1 0 16,-25 0-16,24 0 15,1 0-15,124 0 47,-100 0-47,124 0 31,-49 0-15,-74 0 0,-1 0-16,0 0 15,1 0 1,-1 0-16,26 0 16,-1 0-1,25 0-15,124 0 16,-149 0-1,0 0 1,-24 0-16,24 0 16,-25 0-16,174 0 47,-198 0-47,49 0 31,-74 0-31,0-25 281,49 1-281,1 24 16,-26 0-1,50-25-15,25 25 16,50 0-16,25 0 16,-1 0-16,447 25 31,-447 24-31,-24-24 31,-50-25-31,0 0 16,-50 25-16,26-25 15,172 0 17,-73 0 14,-125 0-30,-49 0-16,25 0 16,-25 0-16,-1 0 15,1 0 1,0 0-16,25 0 16,-26 0-16,26 0 0,-25 0 31,24 0-31,26 0 15,74-25 1,-100 0 0,-24 25-16,25-25 15,-1 1-15,-24 24 16,25-25-16,-26 0 62,26 0 188,0 0-234,24 25 0,50-24-16,-25 24 15,1-25 1,-1 25-16,50 0 16,123 0-1,-123 0-15,-49 0 16,-26 0-1,224 0 32,-274 0-47,76 0 32,-76 0-17,1 0 16,0 0-15,0 0 0,0 0 15,-1 0-31,1 0 94,-25-25-94,75 25 31,-51 0 0,1 0-15,25-25-1,-1 25 17,-24 0-17,0-25 1</inkml:trace>
  <inkml:trace contextRef="#ctx0" brushRef="#br0" timeOffset="9165.1">19497 6226 0,'49'0'31,"1"0"-15,148 0 31,-123 0-47,148 0 15,-148 0 1,-1 0-1,25 0-15,-24 0 16,-1 0 0,0 0-16,1 0 15,-1 0 1,-24 0-16,-1 0 16,-24 0-16,0 0 15,0 0 1,0 0 296,0 0-312,99 0 16,24 0 0,51-25-1,24 25-15,50 0 16,49 0-1,1 0-15,98 25 32,-321-25-32,-1 25 15,-25-25 1,-49 25-16,74-25 47,-49 0-32,-25 0 1,0 0-16,-1 0 16,1 0-1,0 0-15,0 0 16,0 0 390,-1 0-390,1-25-16,124 0 47,-99 25-47,-26 0 15,26-25-15,-25 25 16</inkml:trace>
  <inkml:trace contextRef="#ctx0" brushRef="#br0" timeOffset="11825.42">3795 7218 0,'0'0'32,"-24"-25"-17,-1 25 48,372-49 46,-272 49-93,-26 0-16,1 0 15,-1 0-15,1 0 16,148 0 31,-24 0-31,-124 0-1,24 0-15,0 0 16,-24 0-1,-25 0-15,25 0 16,-26 0 0,1 0-16,0 0 15,0 0 17</inkml:trace>
  <inkml:trace contextRef="#ctx0" brushRef="#br0" timeOffset="18935.14">13320 8210 0,'25'0'109,"74"0"-77,26 0-1,-76 0-31,1 0 0,-1 0 16,26 0-1,-1 0-15,1 0 16,-1 0-16,0 0 15,-24 0 1,24 25-16,-24-25 16,24 0-1,-24 25 1,49-25-16,-49 0 16,0 0-1,-1 0-15,26 0 16,-26 0-1,249 0 17,-1 0-1,-123 0-15,-50 0-16,-25 0 0,1 0 15,48 0 1,-48 0-16,24 0 15,49 0 1,1 0-16,0 0 16,24 0-1,100 0 1,-174 0-16,-50 0 16,-24 0-1,-1 0-15,-24 0 47,0 0-47,0 0 31,-1 0 235,76-25-250,-1 25-16,75-25 15,-26 1 1,76-1-16,24 25 15,-25 0 1,-25 0-16,-24 0 16,-50 0-1,99 0 1,50 0 15,-223 0-31,24 0 0,1 0 16,-26 0-1,1 0-15,99 0 47,-50 0-15,-74 0-32,-1 0 31,1 0-31,-25-25 15,25 25 1,25 0-16,-1 0 16,-24 0-1,0 0-15,49 0 32,-49 0-17,0 0 1,0 0 78</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22T03:27:18.818"/>
    </inkml:context>
    <inkml:brush xml:id="br0">
      <inkml:brushProperty name="width" value="0.05292" units="cm"/>
      <inkml:brushProperty name="height" value="0.05292" units="cm"/>
      <inkml:brushProperty name="color" value="#FF0000"/>
    </inkml:brush>
  </inkml:definitions>
  <inkml:trace contextRef="#ctx0" brushRef="#br0">4664 6796 0,'24'0'250,"1"0"-234,25-24-16,-25 24 15,-1-25 1,26 25 0,-25-25-16,74-25 15,-74 50 1,25 0-16,-1-24 16,1-1-1,49 0-15,25 0 31,149-49 1,-174 49-32,0 25 0,25 0 15,-25 0 1,1-25-16,-1 0 16,25 25-16,-25-24 15,0 24 1,-24 0-16,-26-25 15,26 25 1,-1 0 0,-49 0-1,0 0 1,0 0 156,24 0-141,-24 0-15,0 0-16,0 0 31,-1 25-31,26-1 31</inkml:trace>
  <inkml:trace contextRef="#ctx0" brushRef="#br0" timeOffset="6673.95">12824 6796 0,'-24'0'15,"24"25"1,-25-25-16,0 0 16,0 0 30,25 25-30,0 25 15,0-25-15,0 24-16,0-24 16,0 25-16,0-1 31,0-24-31,0 0 15,0 0 17,0-1 15,25-24-16,0 25-31,0-25 15,-1 0 1,1 25 0,0-25-1,-25 25 1,25-25 0,0 0 15,-1 0 16,1-25-32,-25 0 1</inkml:trace>
  <inkml:trace contextRef="#ctx0" brushRef="#br0" timeOffset="12478.94">12998 7020 0,'0'0'0,"0"25"16,0-1-1,0 1 79,0 0-63,0 0 1,25-25 61,0 0-46,-1 0-16,1 0 48,-25-25-33,0 0 64,0 0-95,0 1 32,0-1-15,25 25 421,0 0-360,0 0-46,-1-25 156,-24 0-187,0 0 172,-24 25-17,-1 0-155,50 0 93,-1 0-93,1 0 15,0 0 79,0 0-48,-25 25-46,0 0 15,0 0 125,0 0-140,0 24 0,0-24-1,25-25 157,-25-25-156,24-24-1,1 49 1,-25-25-16,25 0 31,-25 0-15,0 0-16,25 1 15,0-1 1,-25 0-16,0 0 31,0 0 1,0 0-17,0 1 1,0-1 93,-25-25-78,0 50-31,0 0 16,25 25 187,25 25-187,25-26-1,-50 1 1,49 0-16,-49 0 16,25-25-16,-25 25 15,50 24 17,-50-24 171,0-50-31,0 1-141,0-1-31,0 0 31,0 0 63,25 25 31,-1 25-47,1-25 516,0 0-594,0 0 31,0 0-31,-1 0 16,1 0 30</inkml:trace>
  <inkml:trace contextRef="#ctx0" brushRef="#br0" timeOffset="14428.71">12700 8508 0,'25'25'15,"-25"0"1,0-1 140,50 100-125,-25-74-31,-1 24 16,1-49-16,0 25 16,-25-25-1,25-25 17,-25 24 155</inkml:trace>
  <inkml:trace contextRef="#ctx0" brushRef="#br0" timeOffset="17106.32">12676 8558 0,'24'-50'172,"1"50"-172,0 0 94,0 0-79,0 0 1,-1 0 0,1 0-1,0 0 1,0 0-1,-25 25 95,0 0-110,0 24 31,0-24-15,0 25-1,0-1-15,0-24 16,0 0-16,0 24 16,0-24-1,0-50 251,0 1-235,49 24 78,-24 0-77,-25 24 124,0 1-156,0 0 31,0 0-31,0 0 63,0-1-32</inkml:trace>
  <inkml:trace contextRef="#ctx0" brushRef="#br0" timeOffset="18191.3">13122 8905 0</inkml:trace>
  <inkml:trace contextRef="#ctx0" brushRef="#br0" timeOffset="19363.74">13395 8483 0,'74'75'16,"-148"-150"-16,198 224 0,-74-99 16,-26-1-16,1-24 15,-74-25 360,24 0-359,0-50 15,-50-24 0,249 223-15</inkml:trace>
  <inkml:trace contextRef="#ctx0" brushRef="#br0" timeOffset="35062.78">13246 8508 0,'25'-25'172,"0"-49"-141,-25 49-31,49-25 31,-49 26-31,75 24 156,-51 0-156,-24-25 16,25 25-16,0 0 203,0 0-187,0 0 15,0 0 16,-1 0-16,-24 25 16,25-1-31,-25 1-1,0 0 1,0 49 46,0-49-30,0 25-1,0 24 0,0-49-15,0 0-16,-25 0 15,25-1-15,-24 26 32,-1-25-17,25 0 17,0-1-1,0 1 94</inkml:trace>
  <inkml:trace contextRef="#ctx0" brushRef="#br0" timeOffset="47700.09">10939 8037 0,'25'0'234,"0"0"-218,0 0-1,24 0-15,-24 0 16,0 0 0,0 0-1,-1 0 1,51 0 15,-50 0-31,-1 0 16,26 0-1,-25 0-15,99 0 32,-74 0-1,-26 0-31,1-25 0,0 25 15,25 0 1,-26 0 0,1 0-16,0 0 31,0 0-31,0 0 16,24 0 15,-24 0-16,0 0-15,0 0 16,24 0 15,26-25 1,-26 25-17,-24 0 1,25 0 15,-50-25-31,24 25 31,1 0 485,-25-25-500,50 25-1,24-24-15,-24 24 16,-1-25-16,-24 25 15,25 0 1,0 0-16,-1 0 16,1 0-16,-25 0 15,-1 0 1,26 0 0,49 0-1,-74 0 1,0 0-16,0 0 15,49 0 17,-24 0-1,-26 0-31,1 0 16,0 0-16,0 0 15,24 0 1,-24 0-16,0 0 15,0 0 1,49 0-16,-49 0 16,0 25-1,49-25 1,-24 0 0,-25 0-1,0 24-15,24-24 16,1 0-16,-1 0 15,75 0 17,75 25-1,-150-25-31,1 0 16,24 0-16,-24 0 15,24 0 1,-49 0-16,50 0 15,-51 0-15,1 0 16,0 0 0,25 0-1,-25 0 1,-1 0 281,26 0-282,0 0-15,49-25 16,124-49 0,0 24-16,50-49 15,-25 50 1,50-1-16,297-24 31,100 49-15,-472 25-1,25 0 1,-74-25-16,-50 25 16,0 0-16,74 0 31,-148 0 0,-26 0-15</inkml:trace>
  <inkml:trace contextRef="#ctx0" brushRef="#br0" timeOffset="199823.51">12254 12129 0,'25'0'15,"-1"0"1,1 0 0,25 0-16,-1 0 15,1 0-15,25-24 32,197 24-1,-197 0-16,-26 0-15,26 0 16,-26 0 0,1 0-16,0 0 15,98-25 17,-24 25-1,-99 0-16,0 0-15,25-25 0,-1 25 16,1 0 0,0 0-16,-1-25 15,1 25-15,24-25 16,25 25 0,25-24-16,0 24 15,100 0 16,247-25 1,-372 0-32,-24 25 15,-1 0 1,0-25-16,-24 25 16,0 0 15,-26 0 266,26 0-282,248-49 17,-125 24-17,1 25-15,24 0 16,1 0-16,-75 0 15,74 0-15,-24 25 16,49-1 0,-49 1-16,198 50 31,-248-26-31,124 1 31,-149-1-31,0-24 0,-24-25 16,-26 25-1,1-25-15,0 0 16,-26 0 0,76 0 15,-26 0 0,-49 0-31,0 0 16,-1 0-1,1 0-15</inkml:trace>
  <inkml:trace contextRef="#ctx0" brushRef="#br0" timeOffset="-209339.46">4614 10790 0,'25'0'63,"0"0"-48,-1 0-15,1 0 32,25 0-17,-25 0 1,24 0 15,1 0-31,-25 0 16,24 0-16,-24 0 15,0 0-15,0 0 16,49 0 0,-49 0-16,0 0 15,0 0-15,-1 0 16,150 0 46,-149 0-62,0 0 16,49 0 0,-49 0-16,0 0 15,-1 0-15,76 0 32,24 0-1,-100 0-16,26 0-15,0 0 16,-1 0 0,-24 0-16,0 0 15,24 0-15,-24 0 16,0 0 0,0 0-1,0 0 532,0 0-531,49 0 15,-49 0-31,24 0 16,-49-25-16,25 25 15,25 0-15,24 0 31,1 0 1,-51 0-17,1-25-15,25 25 16,-25 0 0,24 0-1,-24 0 1,0 0-1,0 0-15,-1 0 32,1 0-17,0 0-15,0 0 16,0 0 0,24 0-1,-24 0 1,0 0 109,0 0-110,-1 0-15,1 0 16,0 0-16,0 0 16,0 0-1,24 0 32</inkml:trace>
  <inkml:trace contextRef="#ctx0" brushRef="#br0" timeOffset="-207707.23">7243 10740 0</inkml:trace>
  <inkml:trace contextRef="#ctx0" brushRef="#br0" timeOffset="-204202.75">13196 12254 0,'-24'0'109,"-1"0"-46,0 0-48,0 0 17,0 0-17,1 0-15,-1 0 47,0 0-31,25 24-1,-25 1 1,0-25-16,1 25 31,-1 0 32,0 0-63,25 74 31,0-74-15,0 24-16,-25-24 15,25 0-15,0 0 31,0-1-15,0 1 0,0 0 15,0 0-15,25-25-1,25 25 16,74-1 16,-100-24-47,26 0 0,0 0 16,-26 0-16,1 0 31,0 0-31</inkml:trace>
  <inkml:trace contextRef="#ctx0" brushRef="#br0" timeOffset="-196503.05">13519 12601 0,'25'0'141,"-25"25"-125,25-25-1,-1 0 48,-24 24-63,25-24 47,0 0 15,0 0-31,0 0 32,-1 0 15,-24-24 31,-24-1 1,24 0-110,-25 25 78,0 0 47,0 0-78,0 0 156,25 25-187,-24 0-16,-1-1 15,25 1 1,0 0-16,0 0 31,0 0 94,25-25-94,-1 24 1,1-24 77,0 0-93,-25-49 15,25-1-16,-25 25 1,0 1-16,0-1 16,0 0-1,0 0 1,25 25 187,-1 0-156,1 0 156,0 0-156,0 25-16,0-25 0,-25 25-31,24-25 172,-24 25-140,25-1-1,0-24 125,-25-74-125,0 49-31,0-24 16,0 24-16,0-50 16,0 51-16,0-26 46,0 100 126,0-26-156,0 1 0,25-25 93,0 0-93,24 0-16,-24 0 15,0 0 1,24 0-16,-49 25 15,25-25 1,0 25 0,0 0 31,-25 49-47,0 75 46,0-75-30,0-49 0,0-50 93,0 0-93,0 1-16,0-26 15,25 0-15,-25-74 47,24-74-16,-24 148-31,0 1 0,0 24 16,0-25 0,0 25-16,0 1 15,0-1-15,0 0 16,0-25 0,0 1-16,0 24 15,0-49 1,-49 24 15,24 50-15,25-25-16,-25 0 15,25 50 95,0 0-110,0 0 15,0 24-15,0-24 16,25 0 0,-25 25-16,25-26 15,0 1-15,-1 50 16,-24-26-1,25 1 1,-25-25-16,25 24 31,-25-24-31,0 0 0,0 0 16,0 0 78,0-1 62,0 1-140,0 0 15,0 0 297,50-25-312,-50 49-16,49-24 15,-24 0 16,0 0 1,0 0-1,-25-1-15,24 1-1,-24 0 16,-24-25 204,-1-25-220,25 0 1,-25 25-16,25-24 16,-25-1-1,0 0-15,25 0 141,0 0-110,0 1 0,0-1-15,25 25 0,-25-25-1,0 0-15,25-49 94,0 74-94,0-25 16,-1 25 187,1 0-172,0 0 0,0 0 63,0 0-94,-25 25 16,0 0-16,25-1 109,-25 1 0,0 0-77,0 0-17,24-25 17,-24 25 77,0-1-62,0 26-16,0-25-15</inkml:trace>
  <inkml:trace contextRef="#ctx0" brushRef="#br0" timeOffset="-192827.14">10964 12998 0,'0'24'47,"0"26"-47,0 0 16,0 49-1,50 75-15,-1-1 16,1-24 0,-50-75-16,25 1 15,-1-50 1,1 24-16,0 1 31,-25-25-31</inkml:trace>
  <inkml:trace contextRef="#ctx0" brushRef="#br0" timeOffset="-190594.94">10989 13221 0,'0'-25'78,"25"0"-62,-1 0 15,1 1 1,0 24 30,0 0-31,0 0-15,-1 0 0,-24 24 46,0 101-31,0-76-15,0-24 0,0 0-16,0 24 15,0-24-15,-74 74 31,24-24 1,50-50-17,0-1 1,25-48 203,25-1-204,-50 0 1,49-25-16,-24 26 31,-25-1-31,25 0 16,0 0-16,0 25 62,-1 0-15,1 0-31,0 0-1,0 0 1,-25 25 47,25 0-48,-25 0 1,0 24-16,0 75 15,0-74 1,0-1-16,0 1 16,0-25-1,-25 74 1,0-74 0,-25 74-1,26-74 1,-1 0 15,0-25-31,0 24 16,0-24-16,1 25 15,-1-25 17</inkml:trace>
  <inkml:trace contextRef="#ctx0" brushRef="#br0" timeOffset="-189458.09">11659 13915 0</inkml:trace>
  <inkml:trace contextRef="#ctx0" brushRef="#br0" timeOffset="-187442.83">11683 13370 0,'0'25'125,"25"-25"-125,0 24 125,-25 1-94,0 0 0,25 49 0,0-49-31,-25 0 16,0 0 0,24 0-1,1-1 298,-25 1-298,25-25-15,-25 25 32</inkml:trace>
  <inkml:trace contextRef="#ctx0" brushRef="#br0" timeOffset="-185050.75">11634 13419 0,'0'-24'47,"0"-1"-32,0 0 1,25 0 0,-1 25-1,-24-25-15,25 1 16,0 24 78,0 0-79,0 0 16,-1 0-15,1-25-16,0 25 16,0 0-1,0 0 17,-1 0 61,1 0-77,-25 25 15,0-1-31,0 1 16,25 25-1,-25-1 17,0 1-32,0-25 15,0 24 1,0-24 0,0 0-1,0 25 1,0-26-1,0 51 1,0-50-16,-25 24 31,25-24-31,-25 0 16,25 0-16,0-1 16,-24 1-1,24 0-15,-25 0 16,0 0 31</inkml:trace>
  <inkml:trace contextRef="#ctx0" brushRef="#br0" timeOffset="-20458.87">13792 15280 0,'99'-50'32,"-74"50"-17,0 0-15,24-25 31,-24 0-31,0 25 16,24 0-16,-24-24 16,0-1-16,124 0 31,24 0 0,-98 0-15,-1 25-16,1 0 15,-1 0 1,1 0-16,-1 0 16,-24 0-1,-1 0-15,1 0 16,24 0-16,75 0 31,74 0 0,-148 0-31,-1 0 16,1 0-16,-26 0 16,1 0-16,-1 0 15,175 0 17,-100 0-1,-75 0-31,26 0 0,-1 0 15,0 0 1,1 0-16,-1 0 16,1 0-16,-26 0 15,-24 0 1,0 0-16,0 0 266,0 0-251,49-24-15,0-1 16,50 25-1,0-25-15,199 0 16,-174 25 0,-50 0-16,25 0 15,-25 0 1,124-25 15,100 1-15,-224 24-1,-25 0 1,1 0-16,-25 0 16,24 0-16,0-25 15,-24 25 1,0 0-16,-1-25 16,1 25-16,24 0 15,1 0 1,24 0 15,-50 0-31,-24 0 16,0 0-16,0 0 15,24 0 1,1 0 0,49 0 15,-74 0-31,25 0 15,-1 0 1,1 0-16,0 0 16,-26 0-16,26 0 15,0 0 1,-26 0-16,1 0 16,25 0-16,-25 0 31,24 0 0,-24 0-31,0 0 16,0 0-16,24 0 31,100 0 0,-75 0 0,-49 0-31,0 0 16</inkml:trace>
  <inkml:trace contextRef="#ctx0" brushRef="#br0" timeOffset="-14784.88">7591 16396 0,'24'0'31,"1"-25"-15,25 25-1,148-25 17,-123 0-17,-26 25 1,26 0-16,-26 0 16,1 0-16,24 0 15,1 0 1,-1 0-16,25 0 15,1 0 1,-26 0-16,25 0 16,0 25-16,50 0 31,74 0 0,-173 0-31,0-25 16,24 0-16,-49 0 15,25 0 1,98 25 15,-48-1-15,-51-24 0,-24 0-16,0 0 15,24 0 1,-24 0-16,25 25 31,-25-25 0</inkml:trace>
  <inkml:trace contextRef="#ctx0" brushRef="#br0" timeOffset="-9294.61">12006 15354 0</inkml:trace>
  <inkml:trace contextRef="#ctx0" brushRef="#br0" timeOffset="-6239.89">9277 14932 0,'-25'0'16,"50"0"187,0 0-203,0 0 15,-25-24-15,25 24 16,0 0 0,-1 0-16,1 0 15,74 0 1,100 0 15,-125 0-15,25 0-16,-24 0 15,-1 0-15,75 0 47,-99 0-16,-26 0-31,1 0 32,0 0-1,0 0-15,0 0-1,0 0 1,49 0 15,-49 24-15,0-24-1,-1 0-15,1 0 32,0 0-1,0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F3875-3621-4739-B0FF-1B8CFD13CB96}" type="datetimeFigureOut">
              <a:rPr lang="en-US" smtClean="0"/>
              <a:pPr/>
              <a:t>1/10/2025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8A5432-7E19-4749-9EA7-6C3A917DCC2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1</a:t>
            </a:fld>
            <a:endParaRPr lang="en-IN"/>
          </a:p>
        </p:txBody>
      </p:sp>
    </p:spTree>
    <p:extLst>
      <p:ext uri="{BB962C8B-B14F-4D97-AF65-F5344CB8AC3E}">
        <p14:creationId xmlns:p14="http://schemas.microsoft.com/office/powerpoint/2010/main" val="37211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9F822C-C906-4B29-9B85-189D3711B70D}" type="slidenum">
              <a:rPr lang="en-IN" smtClean="0"/>
              <a:pPr/>
              <a:t>46</a:t>
            </a:fld>
            <a:endParaRPr lang="en-IN"/>
          </a:p>
        </p:txBody>
      </p:sp>
    </p:spTree>
    <p:extLst>
      <p:ext uri="{BB962C8B-B14F-4D97-AF65-F5344CB8AC3E}">
        <p14:creationId xmlns:p14="http://schemas.microsoft.com/office/powerpoint/2010/main" val="292364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6A356D-8A97-4515-A684-AC3F8286080C}" type="slidenum">
              <a:rPr lang="en-IN" smtClean="0"/>
              <a:pPr/>
              <a:t>47</a:t>
            </a:fld>
            <a:endParaRPr lang="en-IN"/>
          </a:p>
        </p:txBody>
      </p:sp>
    </p:spTree>
    <p:extLst>
      <p:ext uri="{BB962C8B-B14F-4D97-AF65-F5344CB8AC3E}">
        <p14:creationId xmlns:p14="http://schemas.microsoft.com/office/powerpoint/2010/main" val="3897698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DEA5A0-5D39-46D3-AE0B-7A328CFB1FEA}" type="slidenum">
              <a:rPr lang="en-IN" smtClean="0"/>
              <a:pPr/>
              <a:t>48</a:t>
            </a:fld>
            <a:endParaRPr lang="en-IN"/>
          </a:p>
        </p:txBody>
      </p:sp>
    </p:spTree>
    <p:extLst>
      <p:ext uri="{BB962C8B-B14F-4D97-AF65-F5344CB8AC3E}">
        <p14:creationId xmlns:p14="http://schemas.microsoft.com/office/powerpoint/2010/main" val="297855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DC2AF0-C31D-41B3-AAAC-BE474F6B1413}" type="slidenum">
              <a:rPr lang="en-IN" smtClean="0"/>
              <a:pPr/>
              <a:t>49</a:t>
            </a:fld>
            <a:endParaRPr lang="en-IN"/>
          </a:p>
        </p:txBody>
      </p:sp>
    </p:spTree>
    <p:extLst>
      <p:ext uri="{BB962C8B-B14F-4D97-AF65-F5344CB8AC3E}">
        <p14:creationId xmlns:p14="http://schemas.microsoft.com/office/powerpoint/2010/main" val="1895740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6483001-8267-438C-B020-01A433E43D94}" type="slidenum">
              <a:rPr lang="en-IN" smtClean="0"/>
              <a:pPr/>
              <a:t>50</a:t>
            </a:fld>
            <a:endParaRPr lang="en-IN"/>
          </a:p>
        </p:txBody>
      </p:sp>
    </p:spTree>
    <p:extLst>
      <p:ext uri="{BB962C8B-B14F-4D97-AF65-F5344CB8AC3E}">
        <p14:creationId xmlns:p14="http://schemas.microsoft.com/office/powerpoint/2010/main" val="9255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B2C23E-2F78-456A-9903-FCC05E8165BA}" type="slidenum">
              <a:rPr lang="en-IN" smtClean="0"/>
              <a:pPr/>
              <a:t>51</a:t>
            </a:fld>
            <a:endParaRPr lang="en-IN"/>
          </a:p>
        </p:txBody>
      </p:sp>
    </p:spTree>
    <p:extLst>
      <p:ext uri="{BB962C8B-B14F-4D97-AF65-F5344CB8AC3E}">
        <p14:creationId xmlns:p14="http://schemas.microsoft.com/office/powerpoint/2010/main" val="1206820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8E10E8-8C91-44EC-9C24-6A405F0C6CB2}" type="slidenum">
              <a:rPr lang="en-IN" smtClean="0"/>
              <a:pPr/>
              <a:t>52</a:t>
            </a:fld>
            <a:endParaRPr lang="en-IN"/>
          </a:p>
        </p:txBody>
      </p:sp>
    </p:spTree>
    <p:extLst>
      <p:ext uri="{BB962C8B-B14F-4D97-AF65-F5344CB8AC3E}">
        <p14:creationId xmlns:p14="http://schemas.microsoft.com/office/powerpoint/2010/main" val="866945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87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26CA36-C8A7-4D73-A11F-38119D2CA98E}" type="slidenum">
              <a:rPr lang="en-IN" smtClean="0"/>
              <a:pPr/>
              <a:t>54</a:t>
            </a:fld>
            <a:endParaRPr lang="en-IN"/>
          </a:p>
        </p:txBody>
      </p:sp>
    </p:spTree>
    <p:extLst>
      <p:ext uri="{BB962C8B-B14F-4D97-AF65-F5344CB8AC3E}">
        <p14:creationId xmlns:p14="http://schemas.microsoft.com/office/powerpoint/2010/main" val="372999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55</a:t>
            </a:fld>
            <a:endParaRPr lang="en-IN"/>
          </a:p>
        </p:txBody>
      </p:sp>
    </p:spTree>
    <p:extLst>
      <p:ext uri="{BB962C8B-B14F-4D97-AF65-F5344CB8AC3E}">
        <p14:creationId xmlns:p14="http://schemas.microsoft.com/office/powerpoint/2010/main" val="1705471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56</a:t>
            </a:fld>
            <a:endParaRPr lang="en-IN"/>
          </a:p>
        </p:txBody>
      </p:sp>
    </p:spTree>
    <p:extLst>
      <p:ext uri="{BB962C8B-B14F-4D97-AF65-F5344CB8AC3E}">
        <p14:creationId xmlns:p14="http://schemas.microsoft.com/office/powerpoint/2010/main" val="103995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E05D94-5F7C-4886-ACD9-B8A3C06A851A}" type="slidenum">
              <a:rPr lang="en-IN" altLang="en-US"/>
              <a:pPr eaLnBrk="1" hangingPunct="1"/>
              <a:t>16</a:t>
            </a:fld>
            <a:endParaRPr lang="en-IN" altLang="en-US"/>
          </a:p>
        </p:txBody>
      </p:sp>
    </p:spTree>
    <p:extLst>
      <p:ext uri="{BB962C8B-B14F-4D97-AF65-F5344CB8AC3E}">
        <p14:creationId xmlns:p14="http://schemas.microsoft.com/office/powerpoint/2010/main" val="56754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82</a:t>
            </a:fld>
            <a:endParaRPr lang="en-IN"/>
          </a:p>
        </p:txBody>
      </p:sp>
    </p:spTree>
    <p:extLst>
      <p:ext uri="{BB962C8B-B14F-4D97-AF65-F5344CB8AC3E}">
        <p14:creationId xmlns:p14="http://schemas.microsoft.com/office/powerpoint/2010/main" val="207125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89B840-E696-4CA5-8A77-E398AA68890C}" type="slidenum">
              <a:rPr lang="en-IN" altLang="en-US"/>
              <a:pPr eaLnBrk="1" hangingPunct="1"/>
              <a:t>17</a:t>
            </a:fld>
            <a:endParaRPr lang="en-IN" altLang="en-US"/>
          </a:p>
        </p:txBody>
      </p:sp>
    </p:spTree>
    <p:extLst>
      <p:ext uri="{BB962C8B-B14F-4D97-AF65-F5344CB8AC3E}">
        <p14:creationId xmlns:p14="http://schemas.microsoft.com/office/powerpoint/2010/main" val="150378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24</a:t>
            </a:fld>
            <a:endParaRPr lang="en-IN"/>
          </a:p>
        </p:txBody>
      </p:sp>
    </p:spTree>
    <p:extLst>
      <p:ext uri="{BB962C8B-B14F-4D97-AF65-F5344CB8AC3E}">
        <p14:creationId xmlns:p14="http://schemas.microsoft.com/office/powerpoint/2010/main" val="10797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8A5432-7E19-4749-9EA7-6C3A917DCC25}" type="slidenum">
              <a:rPr lang="en-IN" smtClean="0"/>
              <a:pPr/>
              <a:t>31</a:t>
            </a:fld>
            <a:endParaRPr lang="en-IN"/>
          </a:p>
        </p:txBody>
      </p:sp>
    </p:spTree>
    <p:extLst>
      <p:ext uri="{BB962C8B-B14F-4D97-AF65-F5344CB8AC3E}">
        <p14:creationId xmlns:p14="http://schemas.microsoft.com/office/powerpoint/2010/main" val="305657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A81FEF14-AA07-406D-B193-3C938CE3D71E}" type="slidenum">
              <a:rPr lang="en-IN" smtClean="0"/>
              <a:pPr>
                <a:defRPr/>
              </a:pPr>
              <a:t>33</a:t>
            </a:fld>
            <a:endParaRPr lang="en-IN" dirty="0"/>
          </a:p>
        </p:txBody>
      </p:sp>
    </p:spTree>
    <p:extLst>
      <p:ext uri="{BB962C8B-B14F-4D97-AF65-F5344CB8AC3E}">
        <p14:creationId xmlns:p14="http://schemas.microsoft.com/office/powerpoint/2010/main" val="177660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A81FEF14-AA07-406D-B193-3C938CE3D71E}" type="slidenum">
              <a:rPr lang="en-IN" smtClean="0"/>
              <a:pPr>
                <a:defRPr/>
              </a:pPr>
              <a:t>42</a:t>
            </a:fld>
            <a:endParaRPr lang="en-IN" dirty="0"/>
          </a:p>
        </p:txBody>
      </p:sp>
    </p:spTree>
    <p:extLst>
      <p:ext uri="{BB962C8B-B14F-4D97-AF65-F5344CB8AC3E}">
        <p14:creationId xmlns:p14="http://schemas.microsoft.com/office/powerpoint/2010/main" val="109859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B947DD-6361-4C5C-9779-EBFEC1441426}" type="slidenum">
              <a:rPr lang="en-IN" smtClean="0"/>
              <a:pPr/>
              <a:t>44</a:t>
            </a:fld>
            <a:endParaRPr lang="en-IN"/>
          </a:p>
        </p:txBody>
      </p:sp>
    </p:spTree>
    <p:extLst>
      <p:ext uri="{BB962C8B-B14F-4D97-AF65-F5344CB8AC3E}">
        <p14:creationId xmlns:p14="http://schemas.microsoft.com/office/powerpoint/2010/main" val="87979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E1F015-84CF-48DE-A74E-6AAB977C91AD}" type="slidenum">
              <a:rPr lang="en-IN" smtClean="0"/>
              <a:pPr/>
              <a:t>45</a:t>
            </a:fld>
            <a:endParaRPr lang="en-IN"/>
          </a:p>
        </p:txBody>
      </p:sp>
    </p:spTree>
    <p:extLst>
      <p:ext uri="{BB962C8B-B14F-4D97-AF65-F5344CB8AC3E}">
        <p14:creationId xmlns:p14="http://schemas.microsoft.com/office/powerpoint/2010/main" val="388269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096BE28-7251-4794-A03F-379B6FC7A655}" type="datetimeFigureOut">
              <a:rPr lang="en-US" smtClean="0"/>
              <a:pPr/>
              <a:t>1/10/2025</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3FB1D21-FF50-4518-8324-61650310E85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96BE28-7251-4794-A03F-379B6FC7A655}" type="datetimeFigureOut">
              <a:rPr lang="en-US" smtClean="0"/>
              <a:pPr/>
              <a:t>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96BE28-7251-4794-A03F-379B6FC7A655}" type="datetimeFigureOut">
              <a:rPr lang="en-US" smtClean="0"/>
              <a:pPr/>
              <a:t>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96BE28-7251-4794-A03F-379B6FC7A655}" type="datetimeFigureOut">
              <a:rPr lang="en-US" smtClean="0"/>
              <a:pPr/>
              <a:t>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096BE28-7251-4794-A03F-379B6FC7A655}" type="datetimeFigureOut">
              <a:rPr lang="en-US" smtClean="0"/>
              <a:pPr/>
              <a:t>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B1D21-FF50-4518-8324-61650310E85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96BE28-7251-4794-A03F-379B6FC7A655}" type="datetimeFigureOut">
              <a:rPr lang="en-US" smtClean="0"/>
              <a:pPr/>
              <a:t>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096BE28-7251-4794-A03F-379B6FC7A655}" type="datetimeFigureOut">
              <a:rPr lang="en-US" smtClean="0"/>
              <a:pPr/>
              <a:t>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096BE28-7251-4794-A03F-379B6FC7A655}" type="datetimeFigureOut">
              <a:rPr lang="en-US" smtClean="0"/>
              <a:pPr/>
              <a:t>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096BE28-7251-4794-A03F-379B6FC7A655}" type="datetimeFigureOut">
              <a:rPr lang="en-US" smtClean="0"/>
              <a:pPr/>
              <a:t>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FB1D21-FF50-4518-8324-61650310E85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96BE28-7251-4794-A03F-379B6FC7A655}" type="datetimeFigureOut">
              <a:rPr lang="en-US" smtClean="0"/>
              <a:pPr/>
              <a:t>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B1D21-FF50-4518-8324-61650310E85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096BE28-7251-4794-A03F-379B6FC7A655}" type="datetimeFigureOut">
              <a:rPr lang="en-US" smtClean="0"/>
              <a:pPr/>
              <a:t>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B1D21-FF50-4518-8324-61650310E85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96BE28-7251-4794-A03F-379B6FC7A655}" type="datetimeFigureOut">
              <a:rPr lang="en-US" smtClean="0"/>
              <a:pPr/>
              <a:t>1/10/2025</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3FB1D21-FF50-4518-8324-61650310E85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3.jpe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customXml" Target="../ink/ink4.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accountingcapital.com/books-and-accounts/what-is-an-income-statement/" TargetMode="External"/><Relationship Id="rId2" Type="http://schemas.openxmlformats.org/officeDocument/2006/relationships/hyperlink" Target="https://www.accountingcapital.com/basic-accounting/debit-balance-and-credit-balance/" TargetMode="Externa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1.png"/><Relationship Id="rId4" Type="http://schemas.openxmlformats.org/officeDocument/2006/relationships/hyperlink" Target="https://www.accountingcapital.com/basic-accounting/accounting-equ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jpeg"/><Relationship Id="rId4" Type="http://schemas.microsoft.com/office/2007/relationships/hdphoto" Target="../media/hdphoto3.wdp"/></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customXml" Target="../ink/ink8.xml"/></Relationships>
</file>

<file path=ppt/slides/_rels/slide5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customXml" Target="../ink/ink10.xml"/><Relationship Id="rId4" Type="http://schemas.openxmlformats.org/officeDocument/2006/relationships/image" Target="../media/image200.emf"/></Relationships>
</file>

<file path=ppt/slides/_rels/slide5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customXml" Target="../ink/ink12.xml"/><Relationship Id="rId4" Type="http://schemas.openxmlformats.org/officeDocument/2006/relationships/image" Target="../media/image21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customXml" Target="../ink/ink14.xml"/><Relationship Id="rId7" Type="http://schemas.openxmlformats.org/officeDocument/2006/relationships/image" Target="../media/image320.emf"/><Relationship Id="rId2" Type="http://schemas.openxmlformats.org/officeDocument/2006/relationships/image" Target="../media/image3.jpeg"/><Relationship Id="rId1" Type="http://schemas.openxmlformats.org/officeDocument/2006/relationships/slideLayout" Target="../slideLayouts/slideLayout7.xml"/><Relationship Id="rId9" Type="http://schemas.openxmlformats.org/officeDocument/2006/relationships/image" Target="../media/image330.emf"/></Relationships>
</file>

<file path=ppt/slides/_rels/slide67.xml.rels><?xml version="1.0" encoding="UTF-8" standalone="yes"?>
<Relationships xmlns="http://schemas.openxmlformats.org/package/2006/relationships"><Relationship Id="rId8" Type="http://schemas.openxmlformats.org/officeDocument/2006/relationships/image" Target="../media/image350.emf"/><Relationship Id="rId3" Type="http://schemas.openxmlformats.org/officeDocument/2006/relationships/image" Target="../media/image3.jpe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customXml" Target="../ink/ink16.xml"/></Relationships>
</file>

<file path=ppt/slides/_rels/slide68.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jpe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customXml" Target="../ink/ink17.xml"/></Relationships>
</file>

<file path=ppt/slides/_rels/slide6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customXml" Target="../ink/ink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customXml" Target="../ink/ink19.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43.emf"/><Relationship Id="rId4" Type="http://schemas.openxmlformats.org/officeDocument/2006/relationships/customXml" Target="../ink/ink20.xml"/></Relationships>
</file>

<file path=ppt/slides/_rels/slide7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7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EF53-FC3C-425E-B019-F6B67DC869AD}"/>
              </a:ext>
            </a:extLst>
          </p:cNvPr>
          <p:cNvSpPr>
            <a:spLocks noGrp="1"/>
          </p:cNvSpPr>
          <p:nvPr>
            <p:ph type="ctrTitle"/>
          </p:nvPr>
        </p:nvSpPr>
        <p:spPr>
          <a:xfrm>
            <a:off x="1547665" y="1614529"/>
            <a:ext cx="6466400" cy="1598447"/>
          </a:xfrm>
        </p:spPr>
        <p:txBody>
          <a:bodyPr>
            <a:noAutofit/>
          </a:bodyPr>
          <a:lstStyle/>
          <a:p>
            <a:pPr algn="ctr">
              <a:defRPr/>
            </a:pPr>
            <a:r>
              <a:rPr lang="en-US" sz="2147" b="1" dirty="0">
                <a:solidFill>
                  <a:srgbClr val="FF0000"/>
                </a:solidFill>
                <a:latin typeface="Algerian" pitchFamily="82" charset="0"/>
              </a:rPr>
              <a:t>topic- journal </a:t>
            </a:r>
            <a:br>
              <a:rPr lang="en-US" sz="2147" b="1" dirty="0">
                <a:solidFill>
                  <a:srgbClr val="FF0000"/>
                </a:solidFill>
                <a:latin typeface="Algerian" pitchFamily="82" charset="0"/>
              </a:rPr>
            </a:br>
            <a:endParaRPr lang="en-US" sz="2147" b="1" dirty="0">
              <a:solidFill>
                <a:srgbClr val="FF0000"/>
              </a:solidFill>
              <a:latin typeface="Algerian" pitchFamily="82" charset="0"/>
            </a:endParaRPr>
          </a:p>
        </p:txBody>
      </p:sp>
      <p:sp>
        <p:nvSpPr>
          <p:cNvPr id="9219" name="Subtitle 2">
            <a:extLst>
              <a:ext uri="{FF2B5EF4-FFF2-40B4-BE49-F238E27FC236}">
                <a16:creationId xmlns:a16="http://schemas.microsoft.com/office/drawing/2014/main" id="{B193E8B0-3594-4984-B4F3-063F49F27DB5}"/>
              </a:ext>
            </a:extLst>
          </p:cNvPr>
          <p:cNvSpPr>
            <a:spLocks noGrp="1"/>
          </p:cNvSpPr>
          <p:nvPr>
            <p:ph type="subTitle" idx="1"/>
          </p:nvPr>
        </p:nvSpPr>
        <p:spPr>
          <a:xfrm>
            <a:off x="2481003" y="4019934"/>
            <a:ext cx="4591104" cy="1171441"/>
          </a:xfrm>
        </p:spPr>
        <p:txBody>
          <a:bodyPr/>
          <a:lstStyle/>
          <a:p>
            <a:pPr marL="16100" algn="ctr"/>
            <a:r>
              <a:rPr lang="en-US" altLang="en-US" sz="1313"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Dr. R. NALINI</a:t>
            </a:r>
          </a:p>
          <a:p>
            <a:pPr marL="16100" algn="ctr"/>
            <a:r>
              <a:rPr lang="en-US" altLang="en-US" sz="1313"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Faculty Member,  School of Management</a:t>
            </a:r>
          </a:p>
          <a:p>
            <a:pPr marL="16100" algn="ctr"/>
            <a:r>
              <a:rPr lang="en-US" altLang="en-US" sz="1313"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SASTRA Deemed University,  Thanjavur – 613 401</a:t>
            </a:r>
          </a:p>
          <a:p>
            <a:pPr marL="16100" algn="ctr"/>
            <a:r>
              <a:rPr lang="en-US" altLang="en-US" sz="131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nalini@mba.sastra.edu</a:t>
            </a:r>
          </a:p>
        </p:txBody>
      </p:sp>
      <p:sp>
        <p:nvSpPr>
          <p:cNvPr id="9220" name="AutoShape 2" descr="Image result for sastra logo">
            <a:extLst>
              <a:ext uri="{FF2B5EF4-FFF2-40B4-BE49-F238E27FC236}">
                <a16:creationId xmlns:a16="http://schemas.microsoft.com/office/drawing/2014/main" id="{B5333DCA-8361-403F-9D71-105FD54C9E5A}"/>
              </a:ext>
            </a:extLst>
          </p:cNvPr>
          <p:cNvSpPr>
            <a:spLocks noChangeAspect="1" noChangeArrowheads="1"/>
          </p:cNvSpPr>
          <p:nvPr/>
        </p:nvSpPr>
        <p:spPr bwMode="auto">
          <a:xfrm>
            <a:off x="1937419" y="1297282"/>
            <a:ext cx="181826" cy="18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253">
              <a:latin typeface="Gill Sans MT" panose="020B0502020104020203" pitchFamily="34" charset="0"/>
            </a:endParaRPr>
          </a:p>
        </p:txBody>
      </p:sp>
      <p:sp>
        <p:nvSpPr>
          <p:cNvPr id="9221" name="AutoShape 4" descr="Image result for sastra logo">
            <a:extLst>
              <a:ext uri="{FF2B5EF4-FFF2-40B4-BE49-F238E27FC236}">
                <a16:creationId xmlns:a16="http://schemas.microsoft.com/office/drawing/2014/main" id="{8C7162E8-7DD6-4554-A183-D3E9E4D3A81E}"/>
              </a:ext>
            </a:extLst>
          </p:cNvPr>
          <p:cNvSpPr>
            <a:spLocks noChangeAspect="1" noChangeArrowheads="1"/>
          </p:cNvSpPr>
          <p:nvPr/>
        </p:nvSpPr>
        <p:spPr bwMode="auto">
          <a:xfrm>
            <a:off x="1937419" y="1297282"/>
            <a:ext cx="181826" cy="18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253">
              <a:latin typeface="Gill Sans MT" panose="020B0502020104020203" pitchFamily="34" charset="0"/>
            </a:endParaRPr>
          </a:p>
        </p:txBody>
      </p:sp>
      <p:cxnSp>
        <p:nvCxnSpPr>
          <p:cNvPr id="9" name="Straight Connector 8">
            <a:extLst>
              <a:ext uri="{FF2B5EF4-FFF2-40B4-BE49-F238E27FC236}">
                <a16:creationId xmlns:a16="http://schemas.microsoft.com/office/drawing/2014/main" id="{2E20DE90-4956-440A-8A69-4A12256649AA}"/>
              </a:ext>
            </a:extLst>
          </p:cNvPr>
          <p:cNvCxnSpPr/>
          <p:nvPr/>
        </p:nvCxnSpPr>
        <p:spPr>
          <a:xfrm>
            <a:off x="2481003" y="3883566"/>
            <a:ext cx="4591105" cy="94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977014684"/>
      </p:ext>
    </p:extLst>
  </p:cSld>
  <p:clrMapOvr>
    <a:masterClrMapping/>
  </p:clrMapOvr>
  <p:transition spd="slow" advTm="97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631825"/>
            <a:ext cx="7499350" cy="785812"/>
          </a:xfrm>
        </p:spPr>
        <p:style>
          <a:lnRef idx="3">
            <a:schemeClr val="lt1"/>
          </a:lnRef>
          <a:fillRef idx="1">
            <a:schemeClr val="accent3"/>
          </a:fillRef>
          <a:effectRef idx="1">
            <a:schemeClr val="accent3"/>
          </a:effectRef>
          <a:fontRef idx="minor">
            <a:schemeClr val="lt1"/>
          </a:fontRef>
        </p:style>
        <p:txBody>
          <a:bodyPr>
            <a:noAutofit/>
          </a:bodyPr>
          <a:lstStyle/>
          <a:p>
            <a:pPr algn="ctr">
              <a:defRPr/>
            </a:pPr>
            <a:br>
              <a:rPr lang="en-IN" sz="2800" dirty="0">
                <a:latin typeface="Algerian" panose="04020705040A02060702" pitchFamily="82" charset="0"/>
              </a:rPr>
            </a:br>
            <a:r>
              <a:rPr lang="en-IN" sz="2800" dirty="0">
                <a:latin typeface="Algerian" panose="04020705040A02060702" pitchFamily="82" charset="0"/>
              </a:rPr>
              <a:t>Advantages of Double entry system</a:t>
            </a:r>
            <a:br>
              <a:rPr lang="en-IN" sz="2800" dirty="0">
                <a:latin typeface="Algerian" panose="04020705040A02060702" pitchFamily="82" charset="0"/>
              </a:rPr>
            </a:br>
            <a:endParaRPr lang="en-IN" sz="2800" dirty="0">
              <a:latin typeface="Algerian" panose="04020705040A02060702" pitchFamily="82" charset="0"/>
            </a:endParaRPr>
          </a:p>
        </p:txBody>
      </p:sp>
      <p:sp>
        <p:nvSpPr>
          <p:cNvPr id="3" name="Slide Number Placeholder 2"/>
          <p:cNvSpPr>
            <a:spLocks noGrp="1"/>
          </p:cNvSpPr>
          <p:nvPr>
            <p:ph type="sldNum" sz="quarter" idx="12"/>
          </p:nvPr>
        </p:nvSpPr>
        <p:spPr>
          <a:xfrm>
            <a:off x="8632825" y="6261100"/>
            <a:ext cx="457200" cy="476250"/>
          </a:xfrm>
        </p:spPr>
        <p:txBody>
          <a:bodyPr/>
          <a:lstStyle/>
          <a:p>
            <a:pPr>
              <a:defRPr/>
            </a:pPr>
            <a:fld id="{8C08202C-7A40-463A-A26E-0C567353E911}" type="slidenum">
              <a:rPr lang="en-US" smtClean="0"/>
              <a:pPr>
                <a:defRPr/>
              </a:pPr>
              <a:t>10</a:t>
            </a:fld>
            <a:endParaRPr lang="en-US"/>
          </a:p>
        </p:txBody>
      </p:sp>
      <p:pic>
        <p:nvPicPr>
          <p:cNvPr id="10244"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5" name="Rectangle 4"/>
          <p:cNvSpPr/>
          <p:nvPr/>
        </p:nvSpPr>
        <p:spPr>
          <a:xfrm>
            <a:off x="1066800" y="1447800"/>
            <a:ext cx="7465640" cy="7217360"/>
          </a:xfrm>
          <a:prstGeom prst="rect">
            <a:avLst/>
          </a:prstGeom>
        </p:spPr>
        <p:txBody>
          <a:bodyPr wrap="square">
            <a:spAutoFit/>
          </a:bodyPr>
          <a:lstStyle/>
          <a:p>
            <a:pPr>
              <a:defRPr/>
            </a:pPr>
            <a:r>
              <a:rPr lang="en-IN" sz="2800" dirty="0">
                <a:latin typeface="Bahnschrift Condensed" panose="020B0502040204020203" pitchFamily="34" charset="0"/>
              </a:rPr>
              <a:t>Double entry system of accounting offers the following advantages:</a:t>
            </a:r>
          </a:p>
          <a:p>
            <a:pPr>
              <a:buFont typeface="Wingdings" pitchFamily="2" charset="2"/>
              <a:buChar char="Ø"/>
              <a:defRPr/>
            </a:pPr>
            <a:r>
              <a:rPr lang="en-IN" dirty="0">
                <a:latin typeface="Bahnschrift Condensed" panose="020B0502040204020203" pitchFamily="34" charset="0"/>
              </a:rPr>
              <a:t> </a:t>
            </a:r>
            <a:r>
              <a:rPr lang="en-IN" sz="3200" dirty="0">
                <a:latin typeface="Bahnschrift Condensed" panose="020B0502040204020203" pitchFamily="34" charset="0"/>
              </a:rPr>
              <a:t>Complete record</a:t>
            </a:r>
          </a:p>
          <a:p>
            <a:pPr>
              <a:buFont typeface="Wingdings" pitchFamily="2" charset="2"/>
              <a:buChar char="Ø"/>
              <a:defRPr/>
            </a:pPr>
            <a:r>
              <a:rPr lang="en-IN" sz="3200" dirty="0">
                <a:latin typeface="Bahnschrift Condensed" panose="020B0502040204020203" pitchFamily="34" charset="0"/>
              </a:rPr>
              <a:t>Ascertainment of Profit or loss</a:t>
            </a:r>
          </a:p>
          <a:p>
            <a:pPr>
              <a:buFont typeface="Wingdings" pitchFamily="2" charset="2"/>
              <a:buChar char="Ø"/>
              <a:defRPr/>
            </a:pPr>
            <a:r>
              <a:rPr lang="en-IN" sz="3200" dirty="0">
                <a:latin typeface="Bahnschrift Condensed" panose="020B0502040204020203" pitchFamily="34" charset="0"/>
              </a:rPr>
              <a:t>Knowledge of financial position</a:t>
            </a:r>
          </a:p>
          <a:p>
            <a:pPr>
              <a:buFont typeface="Wingdings" pitchFamily="2" charset="2"/>
              <a:buChar char="Ø"/>
              <a:defRPr/>
            </a:pPr>
            <a:r>
              <a:rPr lang="en-IN" sz="3200" dirty="0">
                <a:latin typeface="Bahnschrift Condensed" panose="020B0502040204020203" pitchFamily="34" charset="0"/>
              </a:rPr>
              <a:t>Accuracy of accounts</a:t>
            </a:r>
          </a:p>
          <a:p>
            <a:pPr>
              <a:buFont typeface="Wingdings" pitchFamily="2" charset="2"/>
              <a:buChar char="Ø"/>
              <a:defRPr/>
            </a:pPr>
            <a:r>
              <a:rPr lang="en-IN" sz="3200" dirty="0">
                <a:latin typeface="Bahnschrift Condensed" panose="020B0502040204020203" pitchFamily="34" charset="0"/>
              </a:rPr>
              <a:t>No scope for fraud</a:t>
            </a:r>
          </a:p>
          <a:p>
            <a:pPr>
              <a:buFont typeface="Wingdings" pitchFamily="2" charset="2"/>
              <a:buChar char="Ø"/>
              <a:defRPr/>
            </a:pPr>
            <a:r>
              <a:rPr lang="en-IN" sz="3200" dirty="0">
                <a:latin typeface="Bahnschrift Condensed" panose="020B0502040204020203" pitchFamily="34" charset="0"/>
              </a:rPr>
              <a:t>Tax authorities</a:t>
            </a:r>
          </a:p>
          <a:p>
            <a:pPr>
              <a:buFont typeface="Wingdings" pitchFamily="2" charset="2"/>
              <a:buChar char="Ø"/>
              <a:defRPr/>
            </a:pPr>
            <a:r>
              <a:rPr lang="en-IN" sz="3200" dirty="0">
                <a:latin typeface="Bahnschrift Condensed" panose="020B0502040204020203" pitchFamily="34" charset="0"/>
              </a:rPr>
              <a:t>Amount due from customers</a:t>
            </a:r>
          </a:p>
          <a:p>
            <a:pPr>
              <a:buFont typeface="Wingdings" pitchFamily="2" charset="2"/>
              <a:buChar char="Ø"/>
              <a:defRPr/>
            </a:pPr>
            <a:r>
              <a:rPr lang="en-IN" sz="3200" dirty="0">
                <a:latin typeface="Bahnschrift Condensed" panose="020B0502040204020203" pitchFamily="34" charset="0"/>
              </a:rPr>
              <a:t>Amount due to suppliers</a:t>
            </a:r>
          </a:p>
          <a:p>
            <a:pPr>
              <a:buFont typeface="Wingdings" pitchFamily="2" charset="2"/>
              <a:buChar char="Ø"/>
              <a:defRPr/>
            </a:pPr>
            <a:r>
              <a:rPr lang="en-IN" sz="3200" dirty="0">
                <a:latin typeface="Bahnschrift Condensed" panose="020B0502040204020203" pitchFamily="34" charset="0"/>
              </a:rPr>
              <a:t>Comparative study</a:t>
            </a:r>
          </a:p>
          <a:p>
            <a:pPr>
              <a:buFont typeface="Wingdings" pitchFamily="2" charset="2"/>
              <a:buChar char="Ø"/>
              <a:defRPr/>
            </a:pPr>
            <a:endParaRPr lang="en-IN" dirty="0"/>
          </a:p>
          <a:p>
            <a:pPr>
              <a:buFont typeface="Wingdings" pitchFamily="2" charset="2"/>
              <a:buChar char="Ø"/>
              <a:defRPr/>
            </a:pPr>
            <a:endParaRPr lang="en-IN" dirty="0"/>
          </a:p>
          <a:p>
            <a:pPr>
              <a:buFont typeface="Wingdings" pitchFamily="2" charset="2"/>
              <a:buChar char="Ø"/>
              <a:defRPr/>
            </a:pPr>
            <a:endParaRPr lang="en-IN" dirty="0"/>
          </a:p>
          <a:p>
            <a:pPr>
              <a:buFont typeface="Wingdings" pitchFamily="2" charset="2"/>
              <a:buChar char="Ø"/>
              <a:defRPr/>
            </a:pPr>
            <a:endParaRPr lang="en-IN" dirty="0"/>
          </a:p>
          <a:p>
            <a:pPr>
              <a:buFont typeface="Wingdings" pitchFamily="2" charset="2"/>
              <a:buChar char="Ø"/>
              <a:defRPr/>
            </a:pPr>
            <a:endParaRPr lang="en-IN" dirty="0"/>
          </a:p>
          <a:p>
            <a:pPr>
              <a:buFont typeface="Wingdings" pitchFamily="2" charset="2"/>
              <a:buChar char="Ø"/>
              <a:defRPr/>
            </a:pPr>
            <a:endParaRPr lang="en-IN" dirty="0"/>
          </a:p>
          <a:p>
            <a:pPr>
              <a:defRPr/>
            </a:pPr>
            <a:endParaRPr lang="en-IN" sz="1100" dirty="0"/>
          </a:p>
        </p:txBody>
      </p:sp>
    </p:spTree>
    <p:custDataLst>
      <p:tags r:id="rId1"/>
    </p:custDataLst>
  </p:cSld>
  <p:clrMapOvr>
    <a:masterClrMapping/>
  </p:clrMapOvr>
  <p:transition advTm="679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250"/>
                                  </p:stCondLst>
                                  <p:iterate type="lt">
                                    <p:tmPct val="49820"/>
                                  </p:iterate>
                                  <p:childTnLst>
                                    <p:set>
                                      <p:cBhvr>
                                        <p:cTn id="6" dur="1" fill="hold">
                                          <p:stCondLst>
                                            <p:cond delay="0"/>
                                          </p:stCondLst>
                                        </p:cTn>
                                        <p:tgtEl>
                                          <p:spTgt spid="2"/>
                                        </p:tgtEl>
                                        <p:attrNameLst>
                                          <p:attrName>style.visibility</p:attrName>
                                        </p:attrNameLst>
                                      </p:cBhvr>
                                      <p:to>
                                        <p:strVal val="visible"/>
                                      </p:to>
                                    </p:set>
                                    <p:set>
                                      <p:cBhvr>
                                        <p:cTn id="7" dur="454" fill="hold">
                                          <p:stCondLst>
                                            <p:cond delay="0"/>
                                          </p:stCondLst>
                                        </p:cTn>
                                        <p:tgtEl>
                                          <p:spTgt spid="2"/>
                                        </p:tgtEl>
                                        <p:attrNameLst>
                                          <p:attrName>style.rotation</p:attrName>
                                        </p:attrNameLst>
                                      </p:cBhvr>
                                      <p:to>
                                        <p:strVal val="-45.0"/>
                                      </p:to>
                                    </p:set>
                                    <p:anim calcmode="lin" valueType="num">
                                      <p:cBhvr>
                                        <p:cTn id="8" dur="454" fill="hold">
                                          <p:stCondLst>
                                            <p:cond delay="45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 decel="50000" autoRev="1" fill="hold">
                                          <p:stCondLst>
                                            <p:cond delay="45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 fill="hold">
                                          <p:stCondLst>
                                            <p:cond delay="999"/>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grpId="0" nodeType="clickEffect">
                                  <p:stCondLst>
                                    <p:cond delay="0"/>
                                  </p:stCondLst>
                                  <p:iterate type="lt">
                                    <p:tmPct val="50000"/>
                                  </p:iterate>
                                  <p:childTnLst>
                                    <p:set>
                                      <p:cBhvr>
                                        <p:cTn id="15" dur="1" fill="hold">
                                          <p:stCondLst>
                                            <p:cond delay="0"/>
                                          </p:stCondLst>
                                        </p:cTn>
                                        <p:tgtEl>
                                          <p:spTgt spid="5"/>
                                        </p:tgtEl>
                                        <p:attrNameLst>
                                          <p:attrName>style.visibility</p:attrName>
                                        </p:attrNameLst>
                                      </p:cBhvr>
                                      <p:to>
                                        <p:strVal val="visible"/>
                                      </p:to>
                                    </p:set>
                                    <p:set>
                                      <p:cBhvr>
                                        <p:cTn id="16" dur="455" fill="hold">
                                          <p:stCondLst>
                                            <p:cond delay="0"/>
                                          </p:stCondLst>
                                        </p:cTn>
                                        <p:tgtEl>
                                          <p:spTgt spid="5"/>
                                        </p:tgtEl>
                                        <p:attrNameLst>
                                          <p:attrName>style.rotation</p:attrName>
                                        </p:attrNameLst>
                                      </p:cBhvr>
                                      <p:to>
                                        <p:strVal val="-45.0"/>
                                      </p:to>
                                    </p:set>
                                    <p:anim calcmode="lin" valueType="num">
                                      <p:cBhvr>
                                        <p:cTn id="17"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980728"/>
            <a:ext cx="7632848" cy="936104"/>
          </a:xfrm>
        </p:spPr>
        <p:style>
          <a:lnRef idx="3">
            <a:schemeClr val="lt1"/>
          </a:lnRef>
          <a:fillRef idx="1">
            <a:schemeClr val="accent3"/>
          </a:fillRef>
          <a:effectRef idx="1">
            <a:schemeClr val="accent3"/>
          </a:effectRef>
          <a:fontRef idx="minor">
            <a:schemeClr val="lt1"/>
          </a:fontRef>
        </p:style>
        <p:txBody>
          <a:bodyPr>
            <a:normAutofit/>
          </a:bodyPr>
          <a:lstStyle/>
          <a:p>
            <a:pPr algn="ctr">
              <a:defRPr/>
            </a:pPr>
            <a:r>
              <a:rPr lang="en-IN" sz="2800" b="1" dirty="0">
                <a:latin typeface="Algerian" panose="04020705040A02060702" pitchFamily="82" charset="0"/>
              </a:rPr>
              <a:t>Disadvantages of Double Entry System</a:t>
            </a:r>
            <a:endParaRPr lang="en-IN" sz="2800" dirty="0">
              <a:latin typeface="Algerian" panose="04020705040A02060702" pitchFamily="82" charset="0"/>
            </a:endParaRPr>
          </a:p>
        </p:txBody>
      </p:sp>
      <p:sp>
        <p:nvSpPr>
          <p:cNvPr id="3" name="Slide Number Placeholder 2"/>
          <p:cNvSpPr>
            <a:spLocks noGrp="1"/>
          </p:cNvSpPr>
          <p:nvPr>
            <p:ph type="sldNum" sz="quarter" idx="12"/>
          </p:nvPr>
        </p:nvSpPr>
        <p:spPr/>
        <p:txBody>
          <a:bodyPr/>
          <a:lstStyle/>
          <a:p>
            <a:pPr>
              <a:defRPr/>
            </a:pPr>
            <a:fld id="{2899961A-EEA9-4308-8019-0A5E955F385D}" type="slidenum">
              <a:rPr lang="en-US" smtClean="0"/>
              <a:pPr>
                <a:defRPr/>
              </a:pPr>
              <a:t>11</a:t>
            </a:fld>
            <a:endParaRPr lang="en-US"/>
          </a:p>
        </p:txBody>
      </p:sp>
      <p:sp>
        <p:nvSpPr>
          <p:cNvPr id="11268" name="Rectangle 3"/>
          <p:cNvSpPr>
            <a:spLocks noChangeArrowheads="1"/>
          </p:cNvSpPr>
          <p:nvPr/>
        </p:nvSpPr>
        <p:spPr bwMode="auto">
          <a:xfrm>
            <a:off x="1115616" y="2420888"/>
            <a:ext cx="7955232" cy="3477875"/>
          </a:xfrm>
          <a:prstGeom prst="rect">
            <a:avLst/>
          </a:prstGeom>
          <a:noFill/>
          <a:ln w="9525">
            <a:noFill/>
            <a:miter lim="800000"/>
            <a:headEnd/>
            <a:tailEnd/>
          </a:ln>
        </p:spPr>
        <p:txBody>
          <a:bodyPr wrap="square">
            <a:spAutoFit/>
          </a:bodyPr>
          <a:lstStyle/>
          <a:p>
            <a:pPr>
              <a:buFont typeface="Wingdings" pitchFamily="2" charset="2"/>
              <a:buChar char="Ø"/>
            </a:pPr>
            <a:r>
              <a:rPr lang="en-IN" sz="4400" dirty="0">
                <a:latin typeface="Bahnschrift Condensed" panose="020B0502040204020203" pitchFamily="34" charset="0"/>
              </a:rPr>
              <a:t>it results in increase in size of books and it creates the complications.</a:t>
            </a:r>
          </a:p>
          <a:p>
            <a:pPr>
              <a:buFont typeface="Wingdings" pitchFamily="2" charset="2"/>
              <a:buChar char="Ø"/>
            </a:pPr>
            <a:r>
              <a:rPr lang="en-IN" sz="4400" dirty="0">
                <a:latin typeface="Bahnschrift Condensed" panose="020B0502040204020203" pitchFamily="34" charset="0"/>
              </a:rPr>
              <a:t> requires the expert knowledge.</a:t>
            </a:r>
          </a:p>
          <a:p>
            <a:pPr>
              <a:buFont typeface="Wingdings" pitchFamily="2" charset="2"/>
              <a:buChar char="Ø"/>
            </a:pPr>
            <a:r>
              <a:rPr lang="en-IN" sz="4400" dirty="0">
                <a:latin typeface="Bahnschrift Condensed" panose="020B0502040204020203" pitchFamily="34" charset="0"/>
              </a:rPr>
              <a:t> there is a greater chance of errors and mistakes.</a:t>
            </a:r>
          </a:p>
        </p:txBody>
      </p:sp>
      <p:pic>
        <p:nvPicPr>
          <p:cNvPr id="6"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cSld>
  <p:clrMapOvr>
    <a:masterClrMapping/>
  </p:clrMapOvr>
  <p:transition spd="med" advTm="5297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92162"/>
          </a:xfrm>
        </p:spPr>
        <p:txBody>
          <a:bodyPr>
            <a:noAutofit/>
          </a:bodyPr>
          <a:lstStyle/>
          <a:p>
            <a:pPr algn="ctr">
              <a:defRPr/>
            </a:pPr>
            <a:br>
              <a:rPr lang="en-IN" sz="3600" dirty="0">
                <a:effectLst>
                  <a:outerShdw blurRad="38100" dist="38100" dir="2700000" algn="tl">
                    <a:srgbClr val="000000">
                      <a:alpha val="43137"/>
                    </a:srgbClr>
                  </a:outerShdw>
                </a:effectLst>
                <a:latin typeface="Times New Roman" pitchFamily="18" charset="0"/>
                <a:cs typeface="Times New Roman" pitchFamily="18" charset="0"/>
              </a:rPr>
            </a:br>
            <a:br>
              <a:rPr lang="en-IN" sz="3600" dirty="0">
                <a:effectLst>
                  <a:outerShdw blurRad="38100" dist="38100" dir="2700000" algn="tl">
                    <a:srgbClr val="000000">
                      <a:alpha val="43137"/>
                    </a:srgbClr>
                  </a:outerShdw>
                </a:effectLst>
                <a:latin typeface="Times New Roman" pitchFamily="18" charset="0"/>
                <a:cs typeface="Times New Roman" pitchFamily="18" charset="0"/>
              </a:rPr>
            </a:br>
            <a:r>
              <a:rPr lang="en-IN" sz="3600" dirty="0">
                <a:effectLst>
                  <a:outerShdw blurRad="38100" dist="38100" dir="2700000" algn="tl">
                    <a:srgbClr val="000000">
                      <a:alpha val="43137"/>
                    </a:srgbClr>
                  </a:outerShdw>
                </a:effectLst>
                <a:latin typeface="Times New Roman" pitchFamily="18" charset="0"/>
                <a:cs typeface="Times New Roman" pitchFamily="18" charset="0"/>
              </a:rPr>
              <a:t>Approaches of recording transactions</a:t>
            </a:r>
            <a:br>
              <a:rPr lang="en-IN" sz="3600" dirty="0">
                <a:effectLst>
                  <a:outerShdw blurRad="38100" dist="38100" dir="2700000" algn="tl">
                    <a:srgbClr val="000000">
                      <a:alpha val="43137"/>
                    </a:srgbClr>
                  </a:outerShdw>
                </a:effectLst>
                <a:latin typeface="Times New Roman" pitchFamily="18" charset="0"/>
                <a:cs typeface="Times New Roman" pitchFamily="18" charset="0"/>
              </a:rPr>
            </a:b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954824-C7C4-4EA9-AEE1-B4E87F331C8C}" type="slidenum">
              <a:rPr lang="en-US" altLang="en-US">
                <a:solidFill>
                  <a:srgbClr val="B5A788"/>
                </a:solidFill>
                <a:latin typeface="Gill Sans MT" panose="020B0502020104020203" pitchFamily="34" charset="0"/>
              </a:rPr>
              <a:pPr eaLnBrk="1" hangingPunct="1"/>
              <a:t>12</a:t>
            </a:fld>
            <a:endParaRPr lang="en-US" altLang="en-US">
              <a:solidFill>
                <a:srgbClr val="B5A788"/>
              </a:solidFill>
              <a:latin typeface="Gill Sans MT" panose="020B0502020104020203" pitchFamily="34" charset="0"/>
            </a:endParaRPr>
          </a:p>
        </p:txBody>
      </p:sp>
      <p:pic>
        <p:nvPicPr>
          <p:cNvPr id="12292" name="Picture 6" descr="Image result for sast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1"/>
          <p:cNvSpPr>
            <a:spLocks noChangeArrowheads="1"/>
          </p:cNvSpPr>
          <p:nvPr/>
        </p:nvSpPr>
        <p:spPr bwMode="auto">
          <a:xfrm>
            <a:off x="1524000" y="1676400"/>
            <a:ext cx="6858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3600">
                <a:latin typeface="Times New Roman" panose="02020603050405020304" pitchFamily="18" charset="0"/>
                <a:ea typeface="Calibri" panose="020F0502020204030204" pitchFamily="34" charset="0"/>
                <a:cs typeface="Times New Roman" panose="02020603050405020304" pitchFamily="18" charset="0"/>
              </a:rPr>
              <a:t>There are two approaches for recording transactions, </a:t>
            </a:r>
          </a:p>
          <a:p>
            <a:pPr algn="just"/>
            <a:endParaRPr lang="en-US" altLang="en-US" sz="360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3600">
                <a:latin typeface="Times New Roman" panose="02020603050405020304" pitchFamily="18" charset="0"/>
                <a:ea typeface="Calibri" panose="020F0502020204030204" pitchFamily="34" charset="0"/>
                <a:cs typeface="Times New Roman" panose="02020603050405020304" pitchFamily="18" charset="0"/>
              </a:rPr>
              <a:t> i) Accounting equation approach </a:t>
            </a:r>
          </a:p>
          <a:p>
            <a:pPr algn="just"/>
            <a:endParaRPr lang="en-US" altLang="en-US" sz="360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3600">
                <a:latin typeface="Times New Roman" panose="02020603050405020304" pitchFamily="18" charset="0"/>
                <a:ea typeface="Calibri" panose="020F0502020204030204" pitchFamily="34" charset="0"/>
                <a:cs typeface="Times New Roman" panose="02020603050405020304" pitchFamily="18" charset="0"/>
              </a:rPr>
              <a:t> ii) Traditional approach.</a:t>
            </a:r>
          </a:p>
          <a:p>
            <a:pPr algn="just"/>
            <a:endParaRPr lang="en-US" altLang="en-US" sz="360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625480" y="3839760"/>
              <a:ext cx="4911840" cy="759240"/>
            </p14:xfrm>
          </p:contentPart>
        </mc:Choice>
        <mc:Fallback xmlns="">
          <p:pic>
            <p:nvPicPr>
              <p:cNvPr id="4" name="Ink 3"/>
              <p:cNvPicPr/>
              <p:nvPr/>
            </p:nvPicPr>
            <p:blipFill>
              <a:blip r:embed="rId4"/>
              <a:stretch>
                <a:fillRect/>
              </a:stretch>
            </p:blipFill>
            <p:spPr>
              <a:xfrm>
                <a:off x="2616120" y="3830400"/>
                <a:ext cx="4930560" cy="777960"/>
              </a:xfrm>
              <a:prstGeom prst="rect">
                <a:avLst/>
              </a:prstGeom>
            </p:spPr>
          </p:pic>
        </mc:Fallback>
      </mc:AlternateContent>
    </p:spTree>
    <p:extLst>
      <p:ext uri="{BB962C8B-B14F-4D97-AF65-F5344CB8AC3E}">
        <p14:creationId xmlns:p14="http://schemas.microsoft.com/office/powerpoint/2010/main" val="216617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176DDF-7813-4CBE-8080-EDA539C2670A}" type="slidenum">
              <a:rPr lang="en-US" altLang="en-US">
                <a:solidFill>
                  <a:srgbClr val="B5A788"/>
                </a:solidFill>
                <a:latin typeface="Gill Sans MT" panose="020B0502020104020203" pitchFamily="34" charset="0"/>
              </a:rPr>
              <a:pPr eaLnBrk="1" hangingPunct="1"/>
              <a:t>13</a:t>
            </a:fld>
            <a:endParaRPr lang="en-US" altLang="en-US">
              <a:solidFill>
                <a:srgbClr val="B5A788"/>
              </a:solidFill>
              <a:latin typeface="Gill Sans MT" panose="020B0502020104020203" pitchFamily="34" charset="0"/>
            </a:endParaRPr>
          </a:p>
        </p:txBody>
      </p:sp>
      <p:graphicFrame>
        <p:nvGraphicFramePr>
          <p:cNvPr id="3" name="Diagram 2"/>
          <p:cNvGraphicFramePr/>
          <p:nvPr>
            <p:extLst>
              <p:ext uri="{D42A27DB-BD31-4B8C-83A1-F6EECF244321}">
                <p14:modId xmlns:p14="http://schemas.microsoft.com/office/powerpoint/2010/main" val="1447149445"/>
              </p:ext>
            </p:extLst>
          </p:nvPr>
        </p:nvGraphicFramePr>
        <p:xfrm>
          <a:off x="1524000" y="914400"/>
          <a:ext cx="67818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6" name="Picture 6" descr="Image result for sastra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1684"/>
      </p:ext>
    </p:extLst>
  </p:cSld>
  <p:clrMapOvr>
    <a:masterClrMapping/>
  </p:clrMapOvr>
  <p:transition advTm="330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935162"/>
          </a:xfrm>
        </p:spPr>
        <p:txBody>
          <a:bodyPr/>
          <a:lstStyle/>
          <a:p>
            <a:pPr>
              <a:defRPr/>
            </a:pPr>
            <a:r>
              <a:rPr lang="en-IN" sz="2800" b="1" dirty="0"/>
              <a:t>Modern Approach- Rules for Recording under Double Entry System. </a:t>
            </a:r>
            <a:endParaRPr lang="en-IN" sz="2800" dirty="0"/>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AC89D8-2B17-41BB-AC7B-AADCD109B36B}" type="slidenum">
              <a:rPr lang="en-US" altLang="en-US">
                <a:solidFill>
                  <a:srgbClr val="B5A788"/>
                </a:solidFill>
                <a:latin typeface="Gill Sans MT" panose="020B0502020104020203" pitchFamily="34" charset="0"/>
              </a:rPr>
              <a:pPr eaLnBrk="1" hangingPunct="1"/>
              <a:t>14</a:t>
            </a:fld>
            <a:endParaRPr lang="en-US" altLang="en-US">
              <a:solidFill>
                <a:srgbClr val="B5A788"/>
              </a:solidFill>
              <a:latin typeface="Gill Sans MT" panose="020B0502020104020203" pitchFamily="34" charset="0"/>
            </a:endParaRPr>
          </a:p>
        </p:txBody>
      </p:sp>
      <p:pic>
        <p:nvPicPr>
          <p:cNvPr id="14340" name="Picture 2" descr="Image result for accounting equatio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781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Image result for sastr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1708"/>
      </p:ext>
    </p:extLst>
  </p:cSld>
  <p:clrMapOvr>
    <a:masterClrMapping/>
  </p:clrMapOvr>
  <p:transition advTm="173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902246"/>
            <a:ext cx="7499350" cy="1086594"/>
          </a:xfrm>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Golden rules of accounting – Traditional approach</a:t>
            </a:r>
          </a:p>
        </p:txBody>
      </p:sp>
      <p:sp>
        <p:nvSpPr>
          <p:cNvPr id="3" name="Slide Number Placeholder 2"/>
          <p:cNvSpPr>
            <a:spLocks noGrp="1"/>
          </p:cNvSpPr>
          <p:nvPr>
            <p:ph type="sldNum" sz="quarter" idx="12"/>
          </p:nvPr>
        </p:nvSpPr>
        <p:spPr/>
        <p:txBody>
          <a:bodyPr/>
          <a:lstStyle/>
          <a:p>
            <a:pPr>
              <a:defRPr/>
            </a:pPr>
            <a:fld id="{DCC14650-EA30-4CDA-9B09-F23684154CCA}" type="slidenum">
              <a:rPr lang="en-US" smtClean="0"/>
              <a:pPr>
                <a:defRPr/>
              </a:pPr>
              <a:t>15</a:t>
            </a:fld>
            <a:endParaRPr lang="en-US"/>
          </a:p>
        </p:txBody>
      </p:sp>
      <p:graphicFrame>
        <p:nvGraphicFramePr>
          <p:cNvPr id="4" name="Table 3"/>
          <p:cNvGraphicFramePr>
            <a:graphicFrameLocks noGrp="1"/>
          </p:cNvGraphicFramePr>
          <p:nvPr/>
        </p:nvGraphicFramePr>
        <p:xfrm>
          <a:off x="1143000" y="2209800"/>
          <a:ext cx="7543800" cy="3955503"/>
        </p:xfrm>
        <a:graphic>
          <a:graphicData uri="http://schemas.openxmlformats.org/drawingml/2006/table">
            <a:tbl>
              <a:tblPr/>
              <a:tblGrid>
                <a:gridCol w="1895909">
                  <a:extLst>
                    <a:ext uri="{9D8B030D-6E8A-4147-A177-3AD203B41FA5}">
                      <a16:colId xmlns:a16="http://schemas.microsoft.com/office/drawing/2014/main" val="20000"/>
                    </a:ext>
                  </a:extLst>
                </a:gridCol>
                <a:gridCol w="2892941">
                  <a:extLst>
                    <a:ext uri="{9D8B030D-6E8A-4147-A177-3AD203B41FA5}">
                      <a16:colId xmlns:a16="http://schemas.microsoft.com/office/drawing/2014/main" val="20001"/>
                    </a:ext>
                  </a:extLst>
                </a:gridCol>
                <a:gridCol w="2754950">
                  <a:extLst>
                    <a:ext uri="{9D8B030D-6E8A-4147-A177-3AD203B41FA5}">
                      <a16:colId xmlns:a16="http://schemas.microsoft.com/office/drawing/2014/main" val="20002"/>
                    </a:ext>
                  </a:extLst>
                </a:gridCol>
              </a:tblGrid>
              <a:tr h="796986">
                <a:tc>
                  <a:txBody>
                    <a:bodyPr/>
                    <a:lstStyle/>
                    <a:p>
                      <a:pPr>
                        <a:lnSpc>
                          <a:spcPct val="115000"/>
                        </a:lnSpc>
                        <a:spcAft>
                          <a:spcPts val="0"/>
                        </a:spcAft>
                      </a:pPr>
                      <a:r>
                        <a:rPr lang="en-IN" sz="2800" b="1" dirty="0">
                          <a:solidFill>
                            <a:srgbClr val="FFFFFF"/>
                          </a:solidFill>
                          <a:effectLst>
                            <a:glow rad="228600">
                              <a:schemeClr val="accent1">
                                <a:satMod val="175000"/>
                                <a:alpha val="40000"/>
                              </a:schemeClr>
                            </a:glow>
                          </a:effectLst>
                          <a:latin typeface="Calibri"/>
                          <a:ea typeface="Calibri"/>
                          <a:cs typeface="Times New Roman"/>
                        </a:rPr>
                        <a:t>Accounts</a:t>
                      </a:r>
                      <a:endParaRPr lang="en-IN" sz="2800" dirty="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b="1">
                          <a:solidFill>
                            <a:srgbClr val="FFFFFF"/>
                          </a:solidFill>
                          <a:effectLst>
                            <a:glow rad="228600">
                              <a:schemeClr val="accent1">
                                <a:satMod val="175000"/>
                                <a:alpha val="40000"/>
                              </a:schemeClr>
                            </a:glow>
                          </a:effectLst>
                          <a:latin typeface="Calibri"/>
                          <a:ea typeface="Calibri"/>
                          <a:cs typeface="Times New Roman"/>
                        </a:rPr>
                        <a:t>Debit</a:t>
                      </a:r>
                      <a:endParaRPr lang="en-IN" sz="280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b="1" dirty="0">
                          <a:solidFill>
                            <a:srgbClr val="FFFFFF"/>
                          </a:solidFill>
                          <a:effectLst>
                            <a:glow rad="228600">
                              <a:schemeClr val="accent1">
                                <a:satMod val="175000"/>
                                <a:alpha val="40000"/>
                              </a:schemeClr>
                            </a:glow>
                          </a:effectLst>
                          <a:latin typeface="Calibri"/>
                          <a:ea typeface="Calibri"/>
                          <a:cs typeface="Times New Roman"/>
                        </a:rPr>
                        <a:t>Credit</a:t>
                      </a:r>
                      <a:endParaRPr lang="en-IN" sz="2800" dirty="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1052839">
                <a:tc>
                  <a:txBody>
                    <a:bodyPr/>
                    <a:lstStyle/>
                    <a:p>
                      <a:pPr>
                        <a:lnSpc>
                          <a:spcPct val="115000"/>
                        </a:lnSpc>
                        <a:spcAft>
                          <a:spcPts val="0"/>
                        </a:spcAft>
                      </a:pPr>
                      <a:r>
                        <a:rPr lang="en-IN" sz="2800" b="1" dirty="0">
                          <a:effectLst>
                            <a:glow rad="228600">
                              <a:schemeClr val="accent1">
                                <a:satMod val="175000"/>
                                <a:alpha val="40000"/>
                              </a:schemeClr>
                            </a:glow>
                          </a:effectLst>
                          <a:latin typeface="Calibri"/>
                          <a:ea typeface="Calibri"/>
                          <a:cs typeface="Times New Roman"/>
                        </a:rPr>
                        <a:t>Personal Account</a:t>
                      </a:r>
                      <a:endParaRPr lang="en-IN" sz="2800" dirty="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 the Receiver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 the Giver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1052839">
                <a:tc>
                  <a:txBody>
                    <a:bodyPr/>
                    <a:lstStyle/>
                    <a:p>
                      <a:pPr>
                        <a:lnSpc>
                          <a:spcPct val="115000"/>
                        </a:lnSpc>
                        <a:spcAft>
                          <a:spcPts val="0"/>
                        </a:spcAft>
                      </a:pPr>
                      <a:r>
                        <a:rPr lang="en-IN" sz="2800" b="1">
                          <a:effectLst>
                            <a:glow rad="228600">
                              <a:schemeClr val="accent1">
                                <a:satMod val="175000"/>
                                <a:alpha val="40000"/>
                              </a:schemeClr>
                            </a:glow>
                          </a:effectLst>
                          <a:latin typeface="Calibri"/>
                          <a:ea typeface="Calibri"/>
                          <a:cs typeface="Times New Roman"/>
                        </a:rPr>
                        <a:t>Real Account</a:t>
                      </a:r>
                      <a:endParaRPr lang="en-IN" sz="280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what comes in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 what goes out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1052839">
                <a:tc>
                  <a:txBody>
                    <a:bodyPr/>
                    <a:lstStyle/>
                    <a:p>
                      <a:pPr>
                        <a:lnSpc>
                          <a:spcPct val="115000"/>
                        </a:lnSpc>
                        <a:spcAft>
                          <a:spcPts val="0"/>
                        </a:spcAft>
                      </a:pPr>
                      <a:r>
                        <a:rPr lang="en-IN" sz="2800" b="1">
                          <a:effectLst>
                            <a:glow rad="228600">
                              <a:schemeClr val="accent1">
                                <a:satMod val="175000"/>
                                <a:alpha val="40000"/>
                              </a:schemeClr>
                            </a:glow>
                          </a:effectLst>
                          <a:latin typeface="Calibri"/>
                          <a:ea typeface="Calibri"/>
                          <a:cs typeface="Times New Roman"/>
                        </a:rPr>
                        <a:t>Nominal Account</a:t>
                      </a:r>
                      <a:endParaRPr lang="en-IN" sz="2800">
                        <a:effectLst>
                          <a:glow rad="228600">
                            <a:schemeClr val="accent1">
                              <a:satMod val="175000"/>
                              <a:alpha val="40000"/>
                            </a:schemeClr>
                          </a:glow>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all expenses and losses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nSpc>
                          <a:spcPct val="115000"/>
                        </a:lnSpc>
                        <a:spcAft>
                          <a:spcPts val="0"/>
                        </a:spcAft>
                      </a:pPr>
                      <a:r>
                        <a:rPr lang="en-IN" sz="2800" dirty="0">
                          <a:effectLst>
                            <a:glow rad="228600">
                              <a:schemeClr val="accent1">
                                <a:satMod val="175000"/>
                                <a:alpha val="40000"/>
                              </a:schemeClr>
                            </a:glow>
                          </a:effectLst>
                          <a:latin typeface="Calibri"/>
                          <a:ea typeface="Calibri"/>
                          <a:cs typeface="Times New Roman"/>
                        </a:rPr>
                        <a:t>Credit all incomes and gains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bl>
          </a:graphicData>
        </a:graphic>
      </p:graphicFrame>
      <p:pic>
        <p:nvPicPr>
          <p:cNvPr id="28696" name="Picture 6" descr="Image result for sastra logo"/>
          <p:cNvPicPr>
            <a:picLocks noChangeAspect="1" noChangeArrowheads="1"/>
          </p:cNvPicPr>
          <p:nvPr/>
        </p:nvPicPr>
        <p:blipFill>
          <a:blip r:embed="rId2"/>
          <a:srcRect/>
          <a:stretch>
            <a:fillRect/>
          </a:stretch>
        </p:blipFill>
        <p:spPr bwMode="auto">
          <a:xfrm>
            <a:off x="7254875" y="204788"/>
            <a:ext cx="1816100" cy="557212"/>
          </a:xfrm>
          <a:prstGeom prst="rect">
            <a:avLst/>
          </a:prstGeom>
          <a:noFill/>
          <a:ln w="9525">
            <a:noFill/>
            <a:miter lim="800000"/>
            <a:headEnd/>
            <a:tailEnd/>
          </a:ln>
        </p:spPr>
      </p:pic>
    </p:spTree>
    <p:extLst>
      <p:ext uri="{BB962C8B-B14F-4D97-AF65-F5344CB8AC3E}">
        <p14:creationId xmlns:p14="http://schemas.microsoft.com/office/powerpoint/2010/main" val="1004597372"/>
      </p:ext>
    </p:extLst>
  </p:cSld>
  <p:clrMapOvr>
    <a:masterClrMapping/>
  </p:clrMapOvr>
  <p:transition advTm="78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447800"/>
          </a:xfrm>
        </p:spPr>
        <p:txBody>
          <a:bodyPr/>
          <a:lstStyle/>
          <a:p>
            <a:pPr algn="ctr">
              <a:defRPr/>
            </a:pPr>
            <a:r>
              <a:rPr lang="en-IN" sz="4000" dirty="0"/>
              <a:t>Journal </a:t>
            </a: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A153D-15B6-4895-AE34-940F663CB55D}" type="slidenum">
              <a:rPr lang="en-US" altLang="en-US">
                <a:solidFill>
                  <a:srgbClr val="B5A788"/>
                </a:solidFill>
                <a:latin typeface="Gill Sans MT" panose="020B0502020104020203" pitchFamily="34" charset="0"/>
              </a:rPr>
              <a:pPr eaLnBrk="1" hangingPunct="1"/>
              <a:t>16</a:t>
            </a:fld>
            <a:endParaRPr lang="en-US" altLang="en-US">
              <a:solidFill>
                <a:srgbClr val="B5A788"/>
              </a:solidFill>
              <a:latin typeface="Gill Sans MT" panose="020B0502020104020203" pitchFamily="34" charset="0"/>
            </a:endParaRPr>
          </a:p>
        </p:txBody>
      </p:sp>
      <p:sp>
        <p:nvSpPr>
          <p:cNvPr id="30721" name="Rectangle 1"/>
          <p:cNvSpPr>
            <a:spLocks noChangeArrowheads="1"/>
          </p:cNvSpPr>
          <p:nvPr/>
        </p:nvSpPr>
        <p:spPr bwMode="auto">
          <a:xfrm>
            <a:off x="1752600" y="2362199"/>
            <a:ext cx="6705600" cy="3416320"/>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just" eaLnBrk="0" hangingPunct="0">
              <a:buFont typeface="Wingdings" pitchFamily="2" charset="2"/>
              <a:buChar char="Ø"/>
              <a:tabLst>
                <a:tab pos="1890713" algn="l"/>
              </a:tabLst>
              <a:defRPr/>
            </a:pPr>
            <a:r>
              <a:rPr lang="en-US" sz="36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latin typeface="Times New Roman" pitchFamily="18" charset="0"/>
                <a:ea typeface="Calibri" pitchFamily="34" charset="0"/>
                <a:cs typeface="Times New Roman" pitchFamily="18" charset="0"/>
              </a:rPr>
              <a:t>foundation of the  entire book-keeping work </a:t>
            </a:r>
          </a:p>
          <a:p>
            <a:pPr algn="just" eaLnBrk="0" hangingPunct="0">
              <a:buFont typeface="Wingdings" pitchFamily="2" charset="2"/>
              <a:buChar char="Ø"/>
              <a:tabLst>
                <a:tab pos="1890713" algn="l"/>
              </a:tabLst>
              <a:defRPr/>
            </a:pPr>
            <a:r>
              <a:rPr lang="en-US" sz="36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latin typeface="Times New Roman" pitchFamily="18" charset="0"/>
                <a:ea typeface="Calibri" pitchFamily="34" charset="0"/>
                <a:cs typeface="Times New Roman" pitchFamily="18" charset="0"/>
              </a:rPr>
              <a:t>Day to day business transactions </a:t>
            </a:r>
          </a:p>
          <a:p>
            <a:pPr algn="just" eaLnBrk="0" hangingPunct="0">
              <a:buFont typeface="Wingdings" pitchFamily="2" charset="2"/>
              <a:buChar char="Ø"/>
              <a:tabLst>
                <a:tab pos="1890713" algn="l"/>
              </a:tabLst>
              <a:defRPr/>
            </a:pPr>
            <a:r>
              <a:rPr lang="en-US" sz="36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latin typeface="Times New Roman" pitchFamily="18" charset="0"/>
                <a:cs typeface="Times New Roman" pitchFamily="18" charset="0"/>
              </a:rPr>
              <a:t>book of original entry or prime entry or preliminary entry or first entry.</a:t>
            </a:r>
          </a:p>
        </p:txBody>
      </p:sp>
      <p:pic>
        <p:nvPicPr>
          <p:cNvPr id="16389" name="Picture 6" descr="Image result for sastr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932747"/>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pPr algn="ctr">
              <a:defRPr/>
            </a:pPr>
            <a:r>
              <a:rPr lang="en-IN" dirty="0"/>
              <a:t>Journalising</a:t>
            </a: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F1682D-602F-496F-B51C-7B05F2F7DCA6}" type="slidenum">
              <a:rPr lang="en-US" altLang="en-US">
                <a:solidFill>
                  <a:srgbClr val="B5A788"/>
                </a:solidFill>
                <a:latin typeface="Gill Sans MT" panose="020B0502020104020203" pitchFamily="34" charset="0"/>
              </a:rPr>
              <a:pPr eaLnBrk="1" hangingPunct="1"/>
              <a:t>17</a:t>
            </a:fld>
            <a:endParaRPr lang="en-US" altLang="en-US">
              <a:solidFill>
                <a:srgbClr val="B5A788"/>
              </a:solidFill>
              <a:latin typeface="Gill Sans MT" panose="020B0502020104020203" pitchFamily="34" charset="0"/>
            </a:endParaRPr>
          </a:p>
        </p:txBody>
      </p:sp>
      <p:sp>
        <p:nvSpPr>
          <p:cNvPr id="17412" name="Rectangle 1"/>
          <p:cNvSpPr>
            <a:spLocks noChangeArrowheads="1"/>
          </p:cNvSpPr>
          <p:nvPr/>
        </p:nvSpPr>
        <p:spPr bwMode="auto">
          <a:xfrm>
            <a:off x="990600" y="1981200"/>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3200">
              <a:latin typeface="Times New Roman" panose="02020603050405020304" pitchFamily="18" charset="0"/>
              <a:cs typeface="Times New Roman" panose="02020603050405020304" pitchFamily="18" charset="0"/>
            </a:endParaRPr>
          </a:p>
          <a:p>
            <a:r>
              <a:rPr lang="en-US" altLang="en-US" sz="3600">
                <a:latin typeface="Times New Roman" panose="02020603050405020304" pitchFamily="18" charset="0"/>
                <a:cs typeface="Times New Roman" panose="02020603050405020304" pitchFamily="18" charset="0"/>
              </a:rPr>
              <a:t>The process of recording a transaction</a:t>
            </a:r>
          </a:p>
          <a:p>
            <a:endParaRPr lang="en-US" altLang="en-US" sz="3600">
              <a:latin typeface="Times New Roman" panose="02020603050405020304" pitchFamily="18" charset="0"/>
              <a:cs typeface="Times New Roman" panose="02020603050405020304" pitchFamily="18" charset="0"/>
            </a:endParaRPr>
          </a:p>
          <a:p>
            <a:r>
              <a:rPr lang="en-US" altLang="en-US" sz="3600">
                <a:latin typeface="Times New Roman" panose="02020603050405020304" pitchFamily="18" charset="0"/>
                <a:cs typeface="Times New Roman" panose="02020603050405020304" pitchFamily="18" charset="0"/>
              </a:rPr>
              <a:t> in the journal is called journalising. </a:t>
            </a:r>
          </a:p>
          <a:p>
            <a:endParaRPr lang="en-US" altLang="en-US" sz="2800">
              <a:latin typeface="Times New Roman" panose="02020603050405020304" pitchFamily="18" charset="0"/>
              <a:cs typeface="Times New Roman" panose="02020603050405020304" pitchFamily="18" charset="0"/>
            </a:endParaRPr>
          </a:p>
        </p:txBody>
      </p:sp>
      <p:pic>
        <p:nvPicPr>
          <p:cNvPr id="17413" name="Picture 6" descr="Image result for sastr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70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908720"/>
            <a:ext cx="7056784" cy="1080120"/>
          </a:xfrm>
        </p:spPr>
        <p:style>
          <a:lnRef idx="0">
            <a:schemeClr val="accent1"/>
          </a:lnRef>
          <a:fillRef idx="3">
            <a:schemeClr val="accent1"/>
          </a:fillRef>
          <a:effectRef idx="3">
            <a:schemeClr val="accent1"/>
          </a:effectRef>
          <a:fontRef idx="minor">
            <a:schemeClr val="lt1"/>
          </a:fontRef>
        </p:style>
        <p:txBody>
          <a:bodyPr>
            <a:noAutofit/>
          </a:bodyPr>
          <a:lstStyle/>
          <a:p>
            <a:pPr>
              <a:defRPr/>
            </a:pPr>
            <a:br>
              <a:rPr lang="en-IN" sz="2800" b="1" dirty="0"/>
            </a:br>
            <a:r>
              <a:rPr lang="en-IN" sz="2800" b="1" dirty="0"/>
              <a:t>Rules for Recording under Double Entry System – Modern approach</a:t>
            </a:r>
            <a:br>
              <a:rPr lang="en-IN" sz="2800" dirty="0"/>
            </a:b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1042822494"/>
              </p:ext>
            </p:extLst>
          </p:nvPr>
        </p:nvGraphicFramePr>
        <p:xfrm>
          <a:off x="1600200" y="2133600"/>
          <a:ext cx="6553201" cy="3242320"/>
        </p:xfrm>
        <a:graphic>
          <a:graphicData uri="http://schemas.openxmlformats.org/drawingml/2006/table">
            <a:tbl>
              <a:tblPr/>
              <a:tblGrid>
                <a:gridCol w="1066801">
                  <a:extLst>
                    <a:ext uri="{9D8B030D-6E8A-4147-A177-3AD203B41FA5}">
                      <a16:colId xmlns:a16="http://schemas.microsoft.com/office/drawing/2014/main" val="20000"/>
                    </a:ext>
                  </a:extLst>
                </a:gridCol>
                <a:gridCol w="214153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843088">
                  <a:extLst>
                    <a:ext uri="{9D8B030D-6E8A-4147-A177-3AD203B41FA5}">
                      <a16:colId xmlns:a16="http://schemas.microsoft.com/office/drawing/2014/main" val="20003"/>
                    </a:ext>
                  </a:extLst>
                </a:gridCol>
              </a:tblGrid>
              <a:tr h="575320">
                <a:tc>
                  <a:txBody>
                    <a:bodyPr/>
                    <a:lstStyle/>
                    <a:p>
                      <a:pPr>
                        <a:lnSpc>
                          <a:spcPct val="115000"/>
                        </a:lnSpc>
                        <a:spcAft>
                          <a:spcPts val="0"/>
                        </a:spcAft>
                      </a:pPr>
                      <a:r>
                        <a:rPr lang="en-IN" sz="2800" b="1" dirty="0" err="1">
                          <a:solidFill>
                            <a:srgbClr val="FFFFFF"/>
                          </a:solidFill>
                          <a:latin typeface="Calibri"/>
                          <a:ea typeface="Calibri"/>
                          <a:cs typeface="Times New Roman"/>
                        </a:rPr>
                        <a:t>S.No</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b="1" dirty="0">
                          <a:solidFill>
                            <a:srgbClr val="FFFFFF"/>
                          </a:solidFill>
                          <a:latin typeface="Calibri"/>
                          <a:ea typeface="Calibri"/>
                          <a:cs typeface="Times New Roman"/>
                        </a:rPr>
                        <a:t>Nature</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b="1" dirty="0">
                          <a:solidFill>
                            <a:srgbClr val="FFFFFF"/>
                          </a:solidFill>
                          <a:latin typeface="Calibri"/>
                          <a:ea typeface="Calibri"/>
                          <a:cs typeface="Times New Roman"/>
                        </a:rPr>
                        <a:t>Increase</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b="1">
                          <a:solidFill>
                            <a:srgbClr val="FFFFFF"/>
                          </a:solidFill>
                          <a:latin typeface="Calibri"/>
                          <a:ea typeface="Calibri"/>
                          <a:cs typeface="Times New Roman"/>
                        </a:rPr>
                        <a:t>Decrease</a:t>
                      </a:r>
                      <a:endParaRPr lang="en-IN" sz="280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533400">
                <a:tc>
                  <a:txBody>
                    <a:bodyPr/>
                    <a:lstStyle/>
                    <a:p>
                      <a:pPr>
                        <a:lnSpc>
                          <a:spcPct val="115000"/>
                        </a:lnSpc>
                        <a:spcAft>
                          <a:spcPts val="0"/>
                        </a:spcAft>
                      </a:pPr>
                      <a:r>
                        <a:rPr lang="en-IN" sz="2800" b="1" dirty="0">
                          <a:solidFill>
                            <a:srgbClr val="FFFFFF"/>
                          </a:solidFill>
                          <a:latin typeface="Calibri"/>
                          <a:ea typeface="Calibri"/>
                          <a:cs typeface="Times New Roman"/>
                        </a:rPr>
                        <a:t>1</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dirty="0">
                          <a:latin typeface="Calibri"/>
                          <a:ea typeface="Calibri"/>
                          <a:cs typeface="Times New Roman"/>
                        </a:rPr>
                        <a:t>Asset</a:t>
                      </a: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dirty="0">
                          <a:latin typeface="Calibri"/>
                          <a:ea typeface="Calibri"/>
                          <a:cs typeface="Times New Roman"/>
                        </a:rPr>
                        <a:t>Debit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dirty="0">
                          <a:latin typeface="Calibri"/>
                          <a:ea typeface="Calibri"/>
                          <a:cs typeface="Times New Roman"/>
                        </a:rPr>
                        <a:t>Credit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val="10001"/>
                  </a:ext>
                </a:extLst>
              </a:tr>
              <a:tr h="533400">
                <a:tc>
                  <a:txBody>
                    <a:bodyPr/>
                    <a:lstStyle/>
                    <a:p>
                      <a:pPr>
                        <a:lnSpc>
                          <a:spcPct val="115000"/>
                        </a:lnSpc>
                        <a:spcAft>
                          <a:spcPts val="0"/>
                        </a:spcAft>
                      </a:pPr>
                      <a:r>
                        <a:rPr lang="en-IN" sz="2800" b="1" dirty="0">
                          <a:solidFill>
                            <a:srgbClr val="FFFFFF"/>
                          </a:solidFill>
                          <a:latin typeface="Calibri"/>
                          <a:ea typeface="Calibri"/>
                          <a:cs typeface="Times New Roman"/>
                        </a:rPr>
                        <a:t>2</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dirty="0">
                          <a:latin typeface="Calibri"/>
                          <a:ea typeface="Calibri"/>
                          <a:cs typeface="Times New Roman"/>
                        </a:rPr>
                        <a:t>Expenses</a:t>
                      </a: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nSpc>
                          <a:spcPct val="115000"/>
                        </a:lnSpc>
                        <a:spcAft>
                          <a:spcPts val="0"/>
                        </a:spcAft>
                      </a:pPr>
                      <a:r>
                        <a:rPr lang="en-IN" sz="2800" dirty="0">
                          <a:latin typeface="Calibri"/>
                          <a:ea typeface="Calibri"/>
                          <a:cs typeface="Times New Roman"/>
                        </a:rPr>
                        <a:t>Debit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nSpc>
                          <a:spcPct val="115000"/>
                        </a:lnSpc>
                        <a:spcAft>
                          <a:spcPts val="0"/>
                        </a:spcAft>
                      </a:pPr>
                      <a:r>
                        <a:rPr lang="en-IN" sz="2800" dirty="0">
                          <a:latin typeface="Calibri"/>
                          <a:ea typeface="Calibri"/>
                          <a:cs typeface="Times New Roman"/>
                        </a:rPr>
                        <a:t>Credit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val="10002"/>
                  </a:ext>
                </a:extLst>
              </a:tr>
              <a:tr h="533400">
                <a:tc>
                  <a:txBody>
                    <a:bodyPr/>
                    <a:lstStyle/>
                    <a:p>
                      <a:pPr>
                        <a:lnSpc>
                          <a:spcPct val="115000"/>
                        </a:lnSpc>
                        <a:spcAft>
                          <a:spcPts val="0"/>
                        </a:spcAft>
                      </a:pPr>
                      <a:r>
                        <a:rPr lang="en-IN" sz="2800" b="1" dirty="0">
                          <a:solidFill>
                            <a:srgbClr val="FFFFFF"/>
                          </a:solidFill>
                          <a:latin typeface="Calibri"/>
                          <a:ea typeface="Calibri"/>
                          <a:cs typeface="Times New Roman"/>
                        </a:rPr>
                        <a:t>3</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dirty="0">
                          <a:latin typeface="Calibri"/>
                          <a:ea typeface="Calibri"/>
                          <a:cs typeface="Times New Roman"/>
                        </a:rPr>
                        <a:t>Liabilities</a:t>
                      </a: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a:latin typeface="Calibri"/>
                          <a:ea typeface="Calibri"/>
                          <a:cs typeface="Times New Roman"/>
                        </a:rPr>
                        <a:t>Credit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dirty="0">
                          <a:latin typeface="Calibri"/>
                          <a:ea typeface="Calibri"/>
                          <a:cs typeface="Times New Roman"/>
                        </a:rPr>
                        <a:t>Debit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val="10003"/>
                  </a:ext>
                </a:extLst>
              </a:tr>
              <a:tr h="533400">
                <a:tc>
                  <a:txBody>
                    <a:bodyPr/>
                    <a:lstStyle/>
                    <a:p>
                      <a:pPr>
                        <a:lnSpc>
                          <a:spcPct val="115000"/>
                        </a:lnSpc>
                        <a:spcAft>
                          <a:spcPts val="0"/>
                        </a:spcAft>
                      </a:pPr>
                      <a:r>
                        <a:rPr lang="en-IN" sz="2800" b="1">
                          <a:solidFill>
                            <a:srgbClr val="FFFFFF"/>
                          </a:solidFill>
                          <a:latin typeface="Calibri"/>
                          <a:ea typeface="Calibri"/>
                          <a:cs typeface="Times New Roman"/>
                        </a:rPr>
                        <a:t>4</a:t>
                      </a:r>
                      <a:endParaRPr lang="en-IN" sz="280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dirty="0">
                          <a:latin typeface="Calibri"/>
                          <a:ea typeface="Calibri"/>
                          <a:cs typeface="Times New Roman"/>
                        </a:rPr>
                        <a:t>Capital</a:t>
                      </a: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nSpc>
                          <a:spcPct val="115000"/>
                        </a:lnSpc>
                        <a:spcAft>
                          <a:spcPts val="0"/>
                        </a:spcAft>
                      </a:pPr>
                      <a:r>
                        <a:rPr lang="en-IN" sz="2800">
                          <a:latin typeface="Calibri"/>
                          <a:ea typeface="Calibri"/>
                          <a:cs typeface="Times New Roman"/>
                        </a:rPr>
                        <a:t>Credit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nSpc>
                          <a:spcPct val="115000"/>
                        </a:lnSpc>
                        <a:spcAft>
                          <a:spcPts val="0"/>
                        </a:spcAft>
                      </a:pPr>
                      <a:r>
                        <a:rPr lang="en-IN" sz="2800" dirty="0">
                          <a:latin typeface="Calibri"/>
                          <a:ea typeface="Calibri"/>
                          <a:cs typeface="Times New Roman"/>
                        </a:rPr>
                        <a:t>Debit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val="10004"/>
                  </a:ext>
                </a:extLst>
              </a:tr>
              <a:tr h="533400">
                <a:tc>
                  <a:txBody>
                    <a:bodyPr/>
                    <a:lstStyle/>
                    <a:p>
                      <a:pPr>
                        <a:lnSpc>
                          <a:spcPct val="115000"/>
                        </a:lnSpc>
                        <a:spcAft>
                          <a:spcPts val="0"/>
                        </a:spcAft>
                      </a:pPr>
                      <a:r>
                        <a:rPr lang="en-IN" sz="2800" b="1" dirty="0">
                          <a:solidFill>
                            <a:srgbClr val="FFFFFF"/>
                          </a:solidFill>
                          <a:latin typeface="Calibri"/>
                          <a:ea typeface="Calibri"/>
                          <a:cs typeface="Times New Roman"/>
                        </a:rPr>
                        <a:t>5</a:t>
                      </a:r>
                      <a:endParaRPr lang="en-IN" sz="2800" dirty="0">
                        <a:latin typeface="Calibri"/>
                        <a:ea typeface="Calibri"/>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n-IN" sz="2800" dirty="0">
                          <a:latin typeface="Calibri"/>
                          <a:ea typeface="Calibri"/>
                          <a:cs typeface="Times New Roman"/>
                        </a:rPr>
                        <a:t>Revenue</a:t>
                      </a: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a:latin typeface="Calibri"/>
                          <a:ea typeface="Calibri"/>
                          <a:cs typeface="Times New Roman"/>
                        </a:rPr>
                        <a:t>Credit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tc>
                  <a:txBody>
                    <a:bodyPr/>
                    <a:lstStyle/>
                    <a:p>
                      <a:pPr>
                        <a:lnSpc>
                          <a:spcPct val="115000"/>
                        </a:lnSpc>
                        <a:spcAft>
                          <a:spcPts val="0"/>
                        </a:spcAft>
                      </a:pPr>
                      <a:r>
                        <a:rPr lang="en-IN" sz="2800" dirty="0">
                          <a:latin typeface="Calibri"/>
                          <a:ea typeface="Calibri"/>
                          <a:cs typeface="Times New Roman"/>
                        </a:rPr>
                        <a:t>Debit</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val="10005"/>
                  </a:ext>
                </a:extLst>
              </a:tr>
            </a:tbl>
          </a:graphicData>
        </a:graphic>
      </p:graphicFrame>
      <p:pic>
        <p:nvPicPr>
          <p:cNvPr id="1847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cSld>
  <p:clrMapOvr>
    <a:masterClrMapping/>
  </p:clrMapOvr>
  <p:transition advTm="596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style>
          <a:lnRef idx="1">
            <a:schemeClr val="accent1"/>
          </a:lnRef>
          <a:fillRef idx="3">
            <a:schemeClr val="accent1"/>
          </a:fillRef>
          <a:effectRef idx="2">
            <a:schemeClr val="accent1"/>
          </a:effectRef>
          <a:fontRef idx="minor">
            <a:schemeClr val="lt1"/>
          </a:fontRef>
        </p:style>
        <p:txBody>
          <a:bodyPr/>
          <a:lstStyle/>
          <a:p>
            <a:pPr algn="ctr">
              <a:defRPr/>
            </a:pPr>
            <a:r>
              <a:rPr lang="en-IN" sz="2800" dirty="0"/>
              <a:t>Analysis of Transactions U/ Modern approach </a:t>
            </a:r>
          </a:p>
        </p:txBody>
      </p:sp>
      <p:sp>
        <p:nvSpPr>
          <p:cNvPr id="3" name="Slide Number Placeholder 2"/>
          <p:cNvSpPr>
            <a:spLocks noGrp="1"/>
          </p:cNvSpPr>
          <p:nvPr>
            <p:ph type="sldNum" sz="quarter" idx="12"/>
          </p:nvPr>
        </p:nvSpPr>
        <p:spPr/>
        <p:txBody>
          <a:bodyPr/>
          <a:lstStyle/>
          <a:p>
            <a:pPr>
              <a:defRPr/>
            </a:pPr>
            <a:fld id="{0ED45730-A586-40C2-AC65-9B1B7D1B1FFF}" type="slidenum">
              <a:rPr lang="en-US" smtClean="0"/>
              <a:pPr>
                <a:defRPr/>
              </a:pPr>
              <a:t>19</a:t>
            </a:fld>
            <a:endParaRPr lang="en-US" dirty="0"/>
          </a:p>
        </p:txBody>
      </p:sp>
      <p:pic>
        <p:nvPicPr>
          <p:cNvPr id="19460" name="Picture 2"/>
          <p:cNvPicPr>
            <a:picLocks noChangeAspect="1" noChangeArrowheads="1"/>
          </p:cNvPicPr>
          <p:nvPr/>
        </p:nvPicPr>
        <p:blipFill>
          <a:blip r:embed="rId2"/>
          <a:srcRect r="4041"/>
          <a:stretch>
            <a:fillRect/>
          </a:stretch>
        </p:blipFill>
        <p:spPr bwMode="auto">
          <a:xfrm>
            <a:off x="1371600" y="1676400"/>
            <a:ext cx="7239000" cy="5181600"/>
          </a:xfrm>
          <a:prstGeom prst="rect">
            <a:avLst/>
          </a:prstGeom>
          <a:noFill/>
          <a:ln w="9525">
            <a:noFill/>
            <a:miter lim="800000"/>
            <a:headEnd/>
            <a:tailEnd/>
          </a:ln>
        </p:spPr>
      </p:pic>
      <p:pic>
        <p:nvPicPr>
          <p:cNvPr id="19462"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cSld>
  <p:clrMapOvr>
    <a:masterClrMapping/>
  </p:clrMapOvr>
  <p:transition advTm="22535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circle(in)">
                                      <p:cBhvr>
                                        <p:cTn id="7"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0">
            <a:scrgbClr r="0" g="0" b="0"/>
          </a:lnRef>
          <a:fillRef idx="1002">
            <a:schemeClr val="dk2"/>
          </a:fillRef>
          <a:effectRef idx="0">
            <a:scrgbClr r="0" g="0" b="0"/>
          </a:effectRef>
          <a:fontRef idx="major"/>
        </p:style>
        <p:txBody>
          <a:bodyPr/>
          <a:lstStyle/>
          <a:p>
            <a:pPr algn="ctr">
              <a:defRPr/>
            </a:pPr>
            <a:r>
              <a:rPr lang="en-IN" dirty="0"/>
              <a:t>Types of Accounts</a:t>
            </a:r>
          </a:p>
        </p:txBody>
      </p:sp>
      <p:pic>
        <p:nvPicPr>
          <p:cNvPr id="27653" name="Content Placeholder 5" descr="https://businessjargons.com/wp-content/uploads/2018/02/golden-rules-of-accounting1.jpg"/>
          <p:cNvPicPr>
            <a:picLocks noGrp="1"/>
          </p:cNvPicPr>
          <p:nvPr>
            <p:ph idx="1"/>
          </p:nvPr>
        </p:nvPicPr>
        <p:blipFill>
          <a:blip r:embed="rId2"/>
          <a:srcRect/>
          <a:stretch>
            <a:fillRect/>
          </a:stretch>
        </p:blipFill>
        <p:spPr>
          <a:xfrm>
            <a:off x="1679448" y="1689894"/>
            <a:ext cx="7391400" cy="4343400"/>
          </a:xfrm>
        </p:spPr>
      </p:pic>
      <p:sp>
        <p:nvSpPr>
          <p:cNvPr id="4" name="Slide Number Placeholder 3"/>
          <p:cNvSpPr>
            <a:spLocks noGrp="1"/>
          </p:cNvSpPr>
          <p:nvPr>
            <p:ph type="sldNum" sz="quarter" idx="12"/>
          </p:nvPr>
        </p:nvSpPr>
        <p:spPr/>
        <p:txBody>
          <a:bodyPr/>
          <a:lstStyle/>
          <a:p>
            <a:pPr>
              <a:defRPr/>
            </a:pPr>
            <a:fld id="{3CF311CB-4D1B-4D6A-BAE9-CDE31D652883}" type="slidenum">
              <a:rPr lang="en-US" smtClean="0"/>
              <a:pPr>
                <a:defRPr/>
              </a:pPr>
              <a:t>2</a:t>
            </a:fld>
            <a:endParaRPr lang="en-US"/>
          </a:p>
        </p:txBody>
      </p:sp>
      <p:pic>
        <p:nvPicPr>
          <p:cNvPr id="27652"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251933970"/>
      </p:ext>
    </p:extLst>
  </p:cSld>
  <p:clrMapOvr>
    <a:masterClrMapping/>
  </p:clrMapOvr>
  <p:transition advTm="1408">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fade">
                                      <p:cBhvr>
                                        <p:cTn id="7" dur="2000"/>
                                        <p:tgtEl>
                                          <p:spTgt spid="27653"/>
                                        </p:tgtEl>
                                      </p:cBhvr>
                                    </p:animEffect>
                                    <p:anim calcmode="lin" valueType="num">
                                      <p:cBhvr>
                                        <p:cTn id="8" dur="2000" fill="hold"/>
                                        <p:tgtEl>
                                          <p:spTgt spid="27653"/>
                                        </p:tgtEl>
                                        <p:attrNameLst>
                                          <p:attrName>ppt_w</p:attrName>
                                        </p:attrNameLst>
                                      </p:cBhvr>
                                      <p:tavLst>
                                        <p:tav tm="0" fmla="#ppt_w*sin(2.5*pi*$)">
                                          <p:val>
                                            <p:fltVal val="0"/>
                                          </p:val>
                                        </p:tav>
                                        <p:tav tm="100000">
                                          <p:val>
                                            <p:fltVal val="1"/>
                                          </p:val>
                                        </p:tav>
                                      </p:tavLst>
                                    </p:anim>
                                    <p:anim calcmode="lin" valueType="num">
                                      <p:cBhvr>
                                        <p:cTn id="9" dur="2000" fill="hold"/>
                                        <p:tgtEl>
                                          <p:spTgt spid="276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1D81272-B9BA-4257-BA63-8BA752B336FD}" type="slidenum">
              <a:rPr lang="en-US" smtClean="0"/>
              <a:pPr>
                <a:defRPr/>
              </a:pPr>
              <a:t>20</a:t>
            </a:fld>
            <a:endParaRPr lang="en-US"/>
          </a:p>
        </p:txBody>
      </p:sp>
      <p:pic>
        <p:nvPicPr>
          <p:cNvPr id="23555" name="Picture 2"/>
          <p:cNvPicPr>
            <a:picLocks noChangeAspect="1" noChangeArrowheads="1"/>
          </p:cNvPicPr>
          <p:nvPr/>
        </p:nvPicPr>
        <p:blipFill>
          <a:blip r:embed="rId2"/>
          <a:srcRect/>
          <a:stretch>
            <a:fillRect/>
          </a:stretch>
        </p:blipFill>
        <p:spPr bwMode="auto">
          <a:xfrm>
            <a:off x="1066800" y="609599"/>
            <a:ext cx="7696200" cy="6105525"/>
          </a:xfrm>
          <a:prstGeom prst="rect">
            <a:avLst/>
          </a:prstGeom>
          <a:noFill/>
          <a:ln w="9525">
            <a:noFill/>
            <a:miter lim="800000"/>
            <a:headEnd/>
            <a:tailEnd/>
          </a:ln>
        </p:spPr>
      </p:pic>
      <p:pic>
        <p:nvPicPr>
          <p:cNvPr id="23557"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982520" y="1134000"/>
              <a:ext cx="7206480" cy="5697720"/>
            </p14:xfrm>
          </p:contentPart>
        </mc:Choice>
        <mc:Fallback xmlns="">
          <p:pic>
            <p:nvPicPr>
              <p:cNvPr id="3" name="Ink 2"/>
              <p:cNvPicPr/>
              <p:nvPr/>
            </p:nvPicPr>
            <p:blipFill>
              <a:blip r:embed="rId5"/>
              <a:stretch>
                <a:fillRect/>
              </a:stretch>
            </p:blipFill>
            <p:spPr>
              <a:xfrm>
                <a:off x="1973160" y="1124640"/>
                <a:ext cx="7225200" cy="5716440"/>
              </a:xfrm>
              <a:prstGeom prst="rect">
                <a:avLst/>
              </a:prstGeom>
            </p:spPr>
          </p:pic>
        </mc:Fallback>
      </mc:AlternateContent>
    </p:spTree>
  </p:cSld>
  <p:clrMapOvr>
    <a:masterClrMapping/>
  </p:clrMapOvr>
  <p:transition advTm="816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randombar(horizontal)">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BA23B42-EF42-4AD9-9577-89A2C666158D}" type="slidenum">
              <a:rPr lang="en-US" smtClean="0"/>
              <a:pPr>
                <a:defRPr/>
              </a:pPr>
              <a:t>21</a:t>
            </a:fld>
            <a:endParaRPr lang="en-US"/>
          </a:p>
        </p:txBody>
      </p:sp>
      <p:pic>
        <p:nvPicPr>
          <p:cNvPr id="24579" name="Picture 2"/>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rcRect/>
          <a:stretch>
            <a:fillRect/>
          </a:stretch>
        </p:blipFill>
        <p:spPr bwMode="auto">
          <a:xfrm>
            <a:off x="1143000" y="1219200"/>
            <a:ext cx="7467600" cy="2590800"/>
          </a:xfrm>
          <a:prstGeom prst="rect">
            <a:avLst/>
          </a:prstGeom>
          <a:noFill/>
          <a:ln w="9525">
            <a:noFill/>
            <a:miter lim="800000"/>
            <a:headEnd/>
            <a:tailEnd/>
          </a:ln>
        </p:spPr>
      </p:pic>
      <p:pic>
        <p:nvPicPr>
          <p:cNvPr id="24580" name="Picture 3"/>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173360" y="3667950"/>
            <a:ext cx="7467600" cy="2286000"/>
          </a:xfrm>
          <a:prstGeom prst="rect">
            <a:avLst/>
          </a:prstGeom>
          <a:noFill/>
          <a:ln w="9525">
            <a:noFill/>
            <a:miter lim="800000"/>
            <a:headEnd/>
            <a:tailEnd/>
          </a:ln>
        </p:spPr>
      </p:pic>
      <p:pic>
        <p:nvPicPr>
          <p:cNvPr id="24582" name="Picture 6" descr="Image result for sastra logo"/>
          <p:cNvPicPr>
            <a:picLocks noChangeAspect="1" noChangeArrowheads="1"/>
          </p:cNvPicPr>
          <p:nvPr/>
        </p:nvPicPr>
        <p:blipFill>
          <a:blip r:embed="rId5"/>
          <a:srcRect/>
          <a:stretch>
            <a:fillRect/>
          </a:stretch>
        </p:blipFill>
        <p:spPr bwMode="auto">
          <a:xfrm>
            <a:off x="7254875" y="74613"/>
            <a:ext cx="1816100" cy="557212"/>
          </a:xfrm>
          <a:prstGeom prst="rect">
            <a:avLst/>
          </a:prstGeom>
          <a:noFill/>
          <a:ln w="9525">
            <a:noFill/>
            <a:miter lim="800000"/>
            <a:headEnd/>
            <a:tailEnd/>
          </a:ln>
        </p:spPr>
      </p:pic>
      <p:sp>
        <p:nvSpPr>
          <p:cNvPr id="3" name="Rectangle 2"/>
          <p:cNvSpPr/>
          <p:nvPr/>
        </p:nvSpPr>
        <p:spPr>
          <a:xfrm>
            <a:off x="1907705" y="332656"/>
            <a:ext cx="1800200" cy="388696"/>
          </a:xfrm>
          <a:prstGeom prst="rect">
            <a:avLst/>
          </a:prstGeom>
          <a:solidFill>
            <a:srgbClr val="92D050"/>
          </a:solidFill>
        </p:spPr>
        <p:txBody>
          <a:bodyPr wrap="squar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Problem No: 1</a:t>
            </a:r>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580760" y="1544760"/>
              <a:ext cx="7090560" cy="3759840"/>
            </p14:xfrm>
          </p:contentPart>
        </mc:Choice>
        <mc:Fallback xmlns="">
          <p:pic>
            <p:nvPicPr>
              <p:cNvPr id="4" name="Ink 3"/>
              <p:cNvPicPr/>
              <p:nvPr/>
            </p:nvPicPr>
            <p:blipFill>
              <a:blip r:embed="rId7"/>
              <a:stretch>
                <a:fillRect/>
              </a:stretch>
            </p:blipFill>
            <p:spPr>
              <a:xfrm>
                <a:off x="1571400" y="1535400"/>
                <a:ext cx="7109280" cy="3778560"/>
              </a:xfrm>
              <a:prstGeom prst="rect">
                <a:avLst/>
              </a:prstGeom>
            </p:spPr>
          </p:pic>
        </mc:Fallback>
      </mc:AlternateContent>
    </p:spTree>
  </p:cSld>
  <p:clrMapOvr>
    <a:masterClrMapping/>
  </p:clrMapOvr>
  <p:transition advTm="463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circle(in)">
                                      <p:cBhvr>
                                        <p:cTn id="12" dur="20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circle(in)">
                                      <p:cBhvr>
                                        <p:cTn id="17" dur="20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D662474-C585-433D-8BEF-122C6CCE3E87}" type="slidenum">
              <a:rPr lang="en-US" smtClean="0"/>
              <a:pPr>
                <a:defRPr/>
              </a:pPr>
              <a:t>22</a:t>
            </a:fld>
            <a:endParaRPr lang="en-US"/>
          </a:p>
        </p:txBody>
      </p:sp>
      <p:pic>
        <p:nvPicPr>
          <p:cNvPr id="25603" name="Picture 2"/>
          <p:cNvPicPr>
            <a:picLocks noChangeAspect="1" noChangeArrowheads="1"/>
          </p:cNvPicPr>
          <p:nvPr/>
        </p:nvPicPr>
        <p:blipFill>
          <a:blip r:embed="rId2"/>
          <a:srcRect/>
          <a:stretch>
            <a:fillRect/>
          </a:stretch>
        </p:blipFill>
        <p:spPr bwMode="auto">
          <a:xfrm>
            <a:off x="1143000" y="573360"/>
            <a:ext cx="7543800" cy="6096000"/>
          </a:xfrm>
          <a:prstGeom prst="rect">
            <a:avLst/>
          </a:prstGeom>
          <a:noFill/>
          <a:ln w="9525">
            <a:noFill/>
            <a:miter lim="800000"/>
            <a:headEnd/>
            <a:tailEnd/>
          </a:ln>
        </p:spPr>
      </p:pic>
      <p:pic>
        <p:nvPicPr>
          <p:cNvPr id="2560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6" name="Rectangle 5"/>
          <p:cNvSpPr/>
          <p:nvPr/>
        </p:nvSpPr>
        <p:spPr>
          <a:xfrm>
            <a:off x="1547664" y="74613"/>
            <a:ext cx="2016224" cy="369332"/>
          </a:xfrm>
          <a:prstGeom prst="rect">
            <a:avLst/>
          </a:prstGeom>
          <a:solidFill>
            <a:srgbClr val="92D050"/>
          </a:solidFill>
        </p:spPr>
        <p:txBody>
          <a:bodyPr wrap="square">
            <a:spAutoFit/>
          </a:bodyPr>
          <a:lstStyle/>
          <a:p>
            <a:r>
              <a:rPr lang="en-IN" b="1" dirty="0">
                <a:latin typeface="Times New Roman" pitchFamily="18" charset="0"/>
                <a:cs typeface="Times New Roman" pitchFamily="18" charset="0"/>
              </a:rPr>
              <a:t>Solution No :1</a:t>
            </a: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866600" y="785880"/>
              <a:ext cx="7054560" cy="6063480"/>
            </p14:xfrm>
          </p:contentPart>
        </mc:Choice>
        <mc:Fallback xmlns="">
          <p:pic>
            <p:nvPicPr>
              <p:cNvPr id="3" name="Ink 2"/>
              <p:cNvPicPr/>
              <p:nvPr/>
            </p:nvPicPr>
            <p:blipFill>
              <a:blip r:embed="rId5"/>
              <a:stretch>
                <a:fillRect/>
              </a:stretch>
            </p:blipFill>
            <p:spPr>
              <a:xfrm>
                <a:off x="1857240" y="776520"/>
                <a:ext cx="7073280" cy="6082200"/>
              </a:xfrm>
              <a:prstGeom prst="rect">
                <a:avLst/>
              </a:prstGeom>
            </p:spPr>
          </p:pic>
        </mc:Fallback>
      </mc:AlternateContent>
    </p:spTree>
  </p:cSld>
  <p:clrMapOvr>
    <a:masterClrMapping/>
  </p:clrMapOvr>
  <p:transition advTm="26984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down)">
                                      <p:cBhvr>
                                        <p:cTn id="7" dur="580">
                                          <p:stCondLst>
                                            <p:cond delay="0"/>
                                          </p:stCondLst>
                                        </p:cTn>
                                        <p:tgtEl>
                                          <p:spTgt spid="25603"/>
                                        </p:tgtEl>
                                      </p:cBhvr>
                                    </p:animEffect>
                                    <p:anim calcmode="lin" valueType="num">
                                      <p:cBhvr>
                                        <p:cTn id="8" dur="1822" tmFilter="0,0; 0.14,0.36; 0.43,0.73; 0.71,0.91; 1.0,1.0">
                                          <p:stCondLst>
                                            <p:cond delay="0"/>
                                          </p:stCondLst>
                                        </p:cTn>
                                        <p:tgtEl>
                                          <p:spTgt spid="2560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60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60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60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603"/>
                                        </p:tgtEl>
                                        <p:attrNameLst>
                                          <p:attrName>ppt_y</p:attrName>
                                        </p:attrNameLst>
                                      </p:cBhvr>
                                      <p:tavLst>
                                        <p:tav tm="0" fmla="#ppt_y-sin(pi*$)/81">
                                          <p:val>
                                            <p:fltVal val="0"/>
                                          </p:val>
                                        </p:tav>
                                        <p:tav tm="100000">
                                          <p:val>
                                            <p:fltVal val="1"/>
                                          </p:val>
                                        </p:tav>
                                      </p:tavLst>
                                    </p:anim>
                                    <p:animScale>
                                      <p:cBhvr>
                                        <p:cTn id="13" dur="26">
                                          <p:stCondLst>
                                            <p:cond delay="650"/>
                                          </p:stCondLst>
                                        </p:cTn>
                                        <p:tgtEl>
                                          <p:spTgt spid="25603"/>
                                        </p:tgtEl>
                                      </p:cBhvr>
                                      <p:to x="100000" y="60000"/>
                                    </p:animScale>
                                    <p:animScale>
                                      <p:cBhvr>
                                        <p:cTn id="14" dur="166" decel="50000">
                                          <p:stCondLst>
                                            <p:cond delay="676"/>
                                          </p:stCondLst>
                                        </p:cTn>
                                        <p:tgtEl>
                                          <p:spTgt spid="25603"/>
                                        </p:tgtEl>
                                      </p:cBhvr>
                                      <p:to x="100000" y="100000"/>
                                    </p:animScale>
                                    <p:animScale>
                                      <p:cBhvr>
                                        <p:cTn id="15" dur="26">
                                          <p:stCondLst>
                                            <p:cond delay="1312"/>
                                          </p:stCondLst>
                                        </p:cTn>
                                        <p:tgtEl>
                                          <p:spTgt spid="25603"/>
                                        </p:tgtEl>
                                      </p:cBhvr>
                                      <p:to x="100000" y="80000"/>
                                    </p:animScale>
                                    <p:animScale>
                                      <p:cBhvr>
                                        <p:cTn id="16" dur="166" decel="50000">
                                          <p:stCondLst>
                                            <p:cond delay="1338"/>
                                          </p:stCondLst>
                                        </p:cTn>
                                        <p:tgtEl>
                                          <p:spTgt spid="25603"/>
                                        </p:tgtEl>
                                      </p:cBhvr>
                                      <p:to x="100000" y="100000"/>
                                    </p:animScale>
                                    <p:animScale>
                                      <p:cBhvr>
                                        <p:cTn id="17" dur="26">
                                          <p:stCondLst>
                                            <p:cond delay="1642"/>
                                          </p:stCondLst>
                                        </p:cTn>
                                        <p:tgtEl>
                                          <p:spTgt spid="25603"/>
                                        </p:tgtEl>
                                      </p:cBhvr>
                                      <p:to x="100000" y="90000"/>
                                    </p:animScale>
                                    <p:animScale>
                                      <p:cBhvr>
                                        <p:cTn id="18" dur="166" decel="50000">
                                          <p:stCondLst>
                                            <p:cond delay="1668"/>
                                          </p:stCondLst>
                                        </p:cTn>
                                        <p:tgtEl>
                                          <p:spTgt spid="25603"/>
                                        </p:tgtEl>
                                      </p:cBhvr>
                                      <p:to x="100000" y="100000"/>
                                    </p:animScale>
                                    <p:animScale>
                                      <p:cBhvr>
                                        <p:cTn id="19" dur="26">
                                          <p:stCondLst>
                                            <p:cond delay="1808"/>
                                          </p:stCondLst>
                                        </p:cTn>
                                        <p:tgtEl>
                                          <p:spTgt spid="25603"/>
                                        </p:tgtEl>
                                      </p:cBhvr>
                                      <p:to x="100000" y="95000"/>
                                    </p:animScale>
                                    <p:animScale>
                                      <p:cBhvr>
                                        <p:cTn id="20" dur="166" decel="50000">
                                          <p:stCondLst>
                                            <p:cond delay="1834"/>
                                          </p:stCondLst>
                                        </p:cTn>
                                        <p:tgtEl>
                                          <p:spTgt spid="2560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p>
        </p:txBody>
      </p:sp>
      <p:sp>
        <p:nvSpPr>
          <p:cNvPr id="3" name="Rectangle 2"/>
          <p:cNvSpPr/>
          <p:nvPr/>
        </p:nvSpPr>
        <p:spPr>
          <a:xfrm>
            <a:off x="1435608" y="1720840"/>
            <a:ext cx="7498080" cy="3139321"/>
          </a:xfrm>
          <a:prstGeom prst="rect">
            <a:avLst/>
          </a:prstGeom>
          <a:noFill/>
        </p:spPr>
        <p:txBody>
          <a:bodyPr wrap="square">
            <a:spAutoFit/>
          </a:bodyPr>
          <a:lstStyle/>
          <a:p>
            <a:pPr algn="just">
              <a:spcAft>
                <a:spcPts val="0"/>
              </a:spcAft>
            </a:pPr>
            <a:r>
              <a:rPr lang="en-IN" dirty="0">
                <a:latin typeface="Times New Roman" panose="02020603050405020304" pitchFamily="18" charset="0"/>
              </a:rPr>
              <a:t>Show the effect of the following business transactions on assets, liabilities and capital through accounting equations:</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Commenced business with cash	20,000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Goods purchased on credit	7,000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Furniture purchased	3,000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paid to creditors	2,000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Amount withdrawn by the proprietor	4,000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Creditors accepted a bill for payment	1,500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interest on capital	1,000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Transfer from capital to loan	5,000</a:t>
            </a:r>
            <a:endParaRPr lang="en-IN" dirty="0"/>
          </a:p>
          <a:p>
            <a:pPr marL="342900" lvl="0" indent="-342900" algn="just">
              <a:spcAft>
                <a:spcPts val="0"/>
              </a:spcAft>
              <a:buFont typeface="+mj-lt"/>
              <a:buAutoNum type="arabicPeriod"/>
              <a:tabLst>
                <a:tab pos="457200" algn="l"/>
                <a:tab pos="4572000" algn="r"/>
              </a:tabLst>
            </a:pPr>
            <a:r>
              <a:rPr lang="en-IN" dirty="0">
                <a:latin typeface="Times New Roman" panose="02020603050405020304" pitchFamily="18" charset="0"/>
              </a:rPr>
              <a:t>Allotted shares to creditors	1,000</a:t>
            </a:r>
            <a:endParaRPr lang="en-IN" dirty="0">
              <a:effectLst/>
            </a:endParaRPr>
          </a:p>
        </p:txBody>
      </p:sp>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715520" y="4563000"/>
              <a:ext cx="360" cy="360"/>
            </p14:xfrm>
          </p:contentPart>
        </mc:Choice>
        <mc:Fallback xmlns="">
          <p:pic>
            <p:nvPicPr>
              <p:cNvPr id="5" name="Ink 4"/>
              <p:cNvPicPr/>
              <p:nvPr/>
            </p:nvPicPr>
            <p:blipFill>
              <a:blip r:embed="rId4"/>
              <a:stretch>
                <a:fillRect/>
              </a:stretch>
            </p:blipFill>
            <p:spPr>
              <a:xfrm>
                <a:off x="7706160" y="4553640"/>
                <a:ext cx="19080" cy="19080"/>
              </a:xfrm>
              <a:prstGeom prst="rect">
                <a:avLst/>
              </a:prstGeom>
            </p:spPr>
          </p:pic>
        </mc:Fallback>
      </mc:AlternateContent>
    </p:spTree>
    <p:extLst>
      <p:ext uri="{BB962C8B-B14F-4D97-AF65-F5344CB8AC3E}">
        <p14:creationId xmlns:p14="http://schemas.microsoft.com/office/powerpoint/2010/main" val="22460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476672"/>
            <a:ext cx="7498080" cy="94828"/>
          </a:xfrm>
        </p:spPr>
        <p:txBody>
          <a:bodyPr>
            <a:normAutofit fontScale="90000"/>
          </a:bodyPr>
          <a:lstStyle/>
          <a:p>
            <a:r>
              <a:rPr lang="en-IN" dirty="0"/>
              <a:t>Solution: 2</a:t>
            </a:r>
          </a:p>
        </p:txBody>
      </p:sp>
      <p:graphicFrame>
        <p:nvGraphicFramePr>
          <p:cNvPr id="3" name="Table 2"/>
          <p:cNvGraphicFramePr>
            <a:graphicFrameLocks noGrp="1"/>
          </p:cNvGraphicFramePr>
          <p:nvPr>
            <p:extLst>
              <p:ext uri="{D42A27DB-BD31-4B8C-83A1-F6EECF244321}">
                <p14:modId xmlns:p14="http://schemas.microsoft.com/office/powerpoint/2010/main" val="893751390"/>
              </p:ext>
            </p:extLst>
          </p:nvPr>
        </p:nvGraphicFramePr>
        <p:xfrm>
          <a:off x="1043609" y="908720"/>
          <a:ext cx="7992884" cy="5559016"/>
        </p:xfrm>
        <a:graphic>
          <a:graphicData uri="http://schemas.openxmlformats.org/drawingml/2006/table">
            <a:tbl>
              <a:tblPr firstRow="1" firstCol="1" lastRow="1" lastCol="1" bandRow="1" bandCol="1">
                <a:tableStyleId>{5C22544A-7EE6-4342-B048-85BDC9FD1C3A}</a:tableStyleId>
              </a:tblPr>
              <a:tblGrid>
                <a:gridCol w="1800199">
                  <a:extLst>
                    <a:ext uri="{9D8B030D-6E8A-4147-A177-3AD203B41FA5}">
                      <a16:colId xmlns:a16="http://schemas.microsoft.com/office/drawing/2014/main" val="2476350361"/>
                    </a:ext>
                  </a:extLst>
                </a:gridCol>
                <a:gridCol w="936104">
                  <a:extLst>
                    <a:ext uri="{9D8B030D-6E8A-4147-A177-3AD203B41FA5}">
                      <a16:colId xmlns:a16="http://schemas.microsoft.com/office/drawing/2014/main" val="2852624235"/>
                    </a:ext>
                  </a:extLst>
                </a:gridCol>
                <a:gridCol w="792088">
                  <a:extLst>
                    <a:ext uri="{9D8B030D-6E8A-4147-A177-3AD203B41FA5}">
                      <a16:colId xmlns:a16="http://schemas.microsoft.com/office/drawing/2014/main" val="64342220"/>
                    </a:ext>
                  </a:extLst>
                </a:gridCol>
                <a:gridCol w="720080">
                  <a:extLst>
                    <a:ext uri="{9D8B030D-6E8A-4147-A177-3AD203B41FA5}">
                      <a16:colId xmlns:a16="http://schemas.microsoft.com/office/drawing/2014/main" val="2273600663"/>
                    </a:ext>
                  </a:extLst>
                </a:gridCol>
                <a:gridCol w="1008112">
                  <a:extLst>
                    <a:ext uri="{9D8B030D-6E8A-4147-A177-3AD203B41FA5}">
                      <a16:colId xmlns:a16="http://schemas.microsoft.com/office/drawing/2014/main" val="446080321"/>
                    </a:ext>
                  </a:extLst>
                </a:gridCol>
                <a:gridCol w="792088">
                  <a:extLst>
                    <a:ext uri="{9D8B030D-6E8A-4147-A177-3AD203B41FA5}">
                      <a16:colId xmlns:a16="http://schemas.microsoft.com/office/drawing/2014/main" val="4028274115"/>
                    </a:ext>
                  </a:extLst>
                </a:gridCol>
                <a:gridCol w="576064">
                  <a:extLst>
                    <a:ext uri="{9D8B030D-6E8A-4147-A177-3AD203B41FA5}">
                      <a16:colId xmlns:a16="http://schemas.microsoft.com/office/drawing/2014/main" val="768905048"/>
                    </a:ext>
                  </a:extLst>
                </a:gridCol>
                <a:gridCol w="1368149">
                  <a:extLst>
                    <a:ext uri="{9D8B030D-6E8A-4147-A177-3AD203B41FA5}">
                      <a16:colId xmlns:a16="http://schemas.microsoft.com/office/drawing/2014/main" val="2160079568"/>
                    </a:ext>
                  </a:extLst>
                </a:gridCol>
              </a:tblGrid>
              <a:tr h="561662">
                <a:tc>
                  <a:txBody>
                    <a:bodyPr/>
                    <a:lstStyle/>
                    <a:p>
                      <a:pPr algn="just">
                        <a:spcAft>
                          <a:spcPts val="0"/>
                        </a:spcAft>
                      </a:pPr>
                      <a:r>
                        <a:rPr lang="en-IN" sz="1800" dirty="0">
                          <a:effectLst/>
                        </a:rPr>
                        <a:t>Transactions           </a:t>
                      </a:r>
                      <a:endParaRPr lang="en-IN" sz="1800" dirty="0">
                        <a:effectLst/>
                        <a:latin typeface="Calibri" panose="020F0502020204030204" pitchFamily="34" charset="0"/>
                        <a:cs typeface="Mangal"/>
                      </a:endParaRPr>
                    </a:p>
                  </a:txBody>
                  <a:tcPr marL="68580" marR="68580" marT="0" marB="0"/>
                </a:tc>
                <a:tc gridSpan="3">
                  <a:txBody>
                    <a:bodyPr/>
                    <a:lstStyle/>
                    <a:p>
                      <a:pPr algn="r">
                        <a:spcAft>
                          <a:spcPts val="0"/>
                        </a:spcAft>
                      </a:pPr>
                      <a:r>
                        <a:rPr lang="en-IN" sz="1800" dirty="0">
                          <a:effectLst/>
                        </a:rPr>
                        <a:t>Assets</a:t>
                      </a:r>
                      <a:endParaRPr lang="en-IN" sz="1800" dirty="0">
                        <a:effectLst/>
                        <a:latin typeface="Calibri" panose="020F0502020204030204" pitchFamily="34" charset="0"/>
                        <a:cs typeface="Mangal"/>
                      </a:endParaRPr>
                    </a:p>
                  </a:txBody>
                  <a:tcPr marL="68580" marR="68580" marT="0" marB="0"/>
                </a:tc>
                <a:tc hMerge="1">
                  <a:txBody>
                    <a:bodyPr/>
                    <a:lstStyle/>
                    <a:p>
                      <a:endParaRPr lang="en-IN"/>
                    </a:p>
                  </a:txBody>
                  <a:tcPr/>
                </a:tc>
                <a:tc hMerge="1">
                  <a:txBody>
                    <a:bodyPr/>
                    <a:lstStyle/>
                    <a:p>
                      <a:endParaRPr lang="en-IN"/>
                    </a:p>
                  </a:txBody>
                  <a:tcPr/>
                </a:tc>
                <a:tc gridSpan="4">
                  <a:txBody>
                    <a:bodyPr/>
                    <a:lstStyle/>
                    <a:p>
                      <a:pPr algn="r">
                        <a:spcAft>
                          <a:spcPts val="0"/>
                        </a:spcAft>
                      </a:pPr>
                      <a:r>
                        <a:rPr lang="en-IN" sz="1800" dirty="0">
                          <a:effectLst/>
                        </a:rPr>
                        <a:t>= Liabilities                                + Capital</a:t>
                      </a:r>
                      <a:endParaRPr lang="en-IN" sz="1800" dirty="0">
                        <a:effectLst/>
                        <a:latin typeface="Calibri" panose="020F0502020204030204" pitchFamily="34" charset="0"/>
                        <a:cs typeface="Mangal"/>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4188589"/>
                  </a:ext>
                </a:extLst>
              </a:tr>
              <a:tr h="561662">
                <a:tc>
                  <a:txBody>
                    <a:bodyPr/>
                    <a:lstStyle/>
                    <a:p>
                      <a:pPr algn="just">
                        <a:spcAft>
                          <a:spcPts val="0"/>
                        </a:spcAft>
                      </a:pPr>
                      <a:r>
                        <a:rPr lang="en-IN" sz="1600" dirty="0">
                          <a:effectLst/>
                        </a:rPr>
                        <a:t>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Cash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Stock+</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Furniture</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Creditors</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B/P</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Loan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Capital</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034928180"/>
                  </a:ext>
                </a:extLst>
              </a:tr>
              <a:tr h="842494">
                <a:tc>
                  <a:txBody>
                    <a:bodyPr/>
                    <a:lstStyle/>
                    <a:p>
                      <a:pPr marL="342900" lvl="0" indent="-342900" algn="just">
                        <a:spcAft>
                          <a:spcPts val="0"/>
                        </a:spcAft>
                        <a:buFont typeface="+mj-lt"/>
                        <a:buAutoNum type="arabicPeriod"/>
                        <a:tabLst>
                          <a:tab pos="457200" algn="l"/>
                        </a:tabLst>
                      </a:pPr>
                      <a:r>
                        <a:rPr lang="en-IN" sz="1600" dirty="0">
                          <a:effectLst/>
                        </a:rPr>
                        <a:t>Commenced business with cash Rs.20000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20000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 =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0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20,000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99947029"/>
                  </a:ext>
                </a:extLst>
              </a:tr>
              <a:tr h="842494">
                <a:tc>
                  <a:txBody>
                    <a:bodyPr/>
                    <a:lstStyle/>
                    <a:p>
                      <a:pPr marL="342900" lvl="0" indent="-342900" algn="just">
                        <a:spcAft>
                          <a:spcPts val="0"/>
                        </a:spcAft>
                        <a:buFont typeface="+mj-lt"/>
                        <a:buAutoNum type="arabicPeriod"/>
                        <a:tabLst>
                          <a:tab pos="457200" algn="l"/>
                        </a:tabLst>
                      </a:pPr>
                      <a:r>
                        <a:rPr lang="en-IN" sz="1600" dirty="0">
                          <a:effectLst/>
                        </a:rPr>
                        <a:t>Goods purchased on credit </a:t>
                      </a:r>
                      <a:r>
                        <a:rPr lang="en-IN" sz="1600" dirty="0" err="1">
                          <a:effectLst/>
                        </a:rPr>
                        <a:t>Rs</a:t>
                      </a:r>
                      <a:r>
                        <a:rPr lang="en-IN" sz="1600" dirty="0">
                          <a:effectLst/>
                        </a:rPr>
                        <a:t>. 7,000/-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527670439"/>
                  </a:ext>
                </a:extLst>
              </a:tr>
              <a:tr h="371190">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20,000+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20,000</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1364998738"/>
                  </a:ext>
                </a:extLst>
              </a:tr>
              <a:tr h="561662">
                <a:tc>
                  <a:txBody>
                    <a:bodyPr/>
                    <a:lstStyle/>
                    <a:p>
                      <a:pPr marL="342900" lvl="0" indent="-342900" algn="just">
                        <a:spcAft>
                          <a:spcPts val="0"/>
                        </a:spcAft>
                        <a:buFont typeface="+mj-lt"/>
                        <a:buAutoNum type="arabicPeriod"/>
                        <a:tabLst>
                          <a:tab pos="457200" algn="l"/>
                        </a:tabLst>
                      </a:pPr>
                      <a:r>
                        <a:rPr lang="en-IN" sz="1600" dirty="0">
                          <a:effectLst/>
                        </a:rPr>
                        <a:t>Furniture Purchased</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434426873"/>
                  </a:ext>
                </a:extLst>
              </a:tr>
              <a:tr h="561662">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20,000</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1455100960"/>
                  </a:ext>
                </a:extLst>
              </a:tr>
              <a:tr h="561662">
                <a:tc>
                  <a:txBody>
                    <a:bodyPr/>
                    <a:lstStyle/>
                    <a:p>
                      <a:pPr marL="342900" lvl="0" indent="-342900" algn="just">
                        <a:spcAft>
                          <a:spcPts val="0"/>
                        </a:spcAft>
                        <a:buFont typeface="+mj-lt"/>
                        <a:buAutoNum type="arabicPeriod"/>
                        <a:tabLst>
                          <a:tab pos="457200" algn="l"/>
                        </a:tabLst>
                      </a:pPr>
                      <a:r>
                        <a:rPr lang="en-IN" sz="1600" dirty="0">
                          <a:effectLst/>
                        </a:rPr>
                        <a:t>Paid to creditors</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2,000+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2000+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22341885"/>
                  </a:ext>
                </a:extLst>
              </a:tr>
              <a:tr h="561662">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15,000+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7,000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3,000=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5,000+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20,000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543410814"/>
                  </a:ext>
                </a:extLst>
              </a:tr>
            </a:tbl>
          </a:graphicData>
        </a:graphic>
      </p:graphicFrame>
      <p:pic>
        <p:nvPicPr>
          <p:cNvPr id="4"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80475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5794706"/>
              </p:ext>
            </p:extLst>
          </p:nvPr>
        </p:nvGraphicFramePr>
        <p:xfrm>
          <a:off x="1043608" y="716702"/>
          <a:ext cx="7776864" cy="5839896"/>
        </p:xfrm>
        <a:graphic>
          <a:graphicData uri="http://schemas.openxmlformats.org/drawingml/2006/table">
            <a:tbl>
              <a:tblPr firstRow="1" firstCol="1" lastRow="1" lastCol="1" bandRow="1" bandCol="1">
                <a:tableStyleId>{5C22544A-7EE6-4342-B048-85BDC9FD1C3A}</a:tableStyleId>
              </a:tblPr>
              <a:tblGrid>
                <a:gridCol w="1867497">
                  <a:extLst>
                    <a:ext uri="{9D8B030D-6E8A-4147-A177-3AD203B41FA5}">
                      <a16:colId xmlns:a16="http://schemas.microsoft.com/office/drawing/2014/main" val="1646458887"/>
                    </a:ext>
                  </a:extLst>
                </a:gridCol>
                <a:gridCol w="899165">
                  <a:extLst>
                    <a:ext uri="{9D8B030D-6E8A-4147-A177-3AD203B41FA5}">
                      <a16:colId xmlns:a16="http://schemas.microsoft.com/office/drawing/2014/main" val="4160847757"/>
                    </a:ext>
                  </a:extLst>
                </a:gridCol>
                <a:gridCol w="689722">
                  <a:extLst>
                    <a:ext uri="{9D8B030D-6E8A-4147-A177-3AD203B41FA5}">
                      <a16:colId xmlns:a16="http://schemas.microsoft.com/office/drawing/2014/main" val="2499218489"/>
                    </a:ext>
                  </a:extLst>
                </a:gridCol>
                <a:gridCol w="901109">
                  <a:extLst>
                    <a:ext uri="{9D8B030D-6E8A-4147-A177-3AD203B41FA5}">
                      <a16:colId xmlns:a16="http://schemas.microsoft.com/office/drawing/2014/main" val="3966224943"/>
                    </a:ext>
                  </a:extLst>
                </a:gridCol>
                <a:gridCol w="1106665">
                  <a:extLst>
                    <a:ext uri="{9D8B030D-6E8A-4147-A177-3AD203B41FA5}">
                      <a16:colId xmlns:a16="http://schemas.microsoft.com/office/drawing/2014/main" val="1029707367"/>
                    </a:ext>
                  </a:extLst>
                </a:gridCol>
                <a:gridCol w="691666">
                  <a:extLst>
                    <a:ext uri="{9D8B030D-6E8A-4147-A177-3AD203B41FA5}">
                      <a16:colId xmlns:a16="http://schemas.microsoft.com/office/drawing/2014/main" val="3377260919"/>
                    </a:ext>
                  </a:extLst>
                </a:gridCol>
                <a:gridCol w="760832">
                  <a:extLst>
                    <a:ext uri="{9D8B030D-6E8A-4147-A177-3AD203B41FA5}">
                      <a16:colId xmlns:a16="http://schemas.microsoft.com/office/drawing/2014/main" val="4161079748"/>
                    </a:ext>
                  </a:extLst>
                </a:gridCol>
                <a:gridCol w="860208">
                  <a:extLst>
                    <a:ext uri="{9D8B030D-6E8A-4147-A177-3AD203B41FA5}">
                      <a16:colId xmlns:a16="http://schemas.microsoft.com/office/drawing/2014/main" val="3238331115"/>
                    </a:ext>
                  </a:extLst>
                </a:gridCol>
              </a:tblGrid>
              <a:tr h="459234">
                <a:tc>
                  <a:txBody>
                    <a:bodyPr/>
                    <a:lstStyle/>
                    <a:p>
                      <a:pPr algn="just">
                        <a:spcAft>
                          <a:spcPts val="0"/>
                        </a:spcAft>
                      </a:pPr>
                      <a:r>
                        <a:rPr lang="en-IN" sz="1600" dirty="0">
                          <a:effectLst/>
                        </a:rPr>
                        <a:t>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Cash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Stock+</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Furniture</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Creditors</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B/P</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Loan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Capital</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700394427"/>
                  </a:ext>
                </a:extLst>
              </a:tr>
              <a:tr h="490916">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15,000+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7,000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3,000=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5,000+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20,000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541740895"/>
                  </a:ext>
                </a:extLst>
              </a:tr>
              <a:tr h="688851">
                <a:tc>
                  <a:txBody>
                    <a:bodyPr/>
                    <a:lstStyle/>
                    <a:p>
                      <a:pPr marL="342900" lvl="0" indent="-342900" algn="just">
                        <a:spcAft>
                          <a:spcPts val="0"/>
                        </a:spcAft>
                        <a:buFont typeface="+mj-lt"/>
                        <a:buAutoNum type="arabicPeriod"/>
                        <a:tabLst>
                          <a:tab pos="457200" algn="l"/>
                        </a:tabLst>
                      </a:pPr>
                      <a:r>
                        <a:rPr lang="en-IN" sz="1600" dirty="0">
                          <a:effectLst/>
                        </a:rPr>
                        <a:t>Amount withdrawn by proprietor</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- 4000+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-4000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1339433825"/>
                  </a:ext>
                </a:extLst>
              </a:tr>
              <a:tr h="459234">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11,000+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5,000+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16,000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820903848"/>
                  </a:ext>
                </a:extLst>
              </a:tr>
              <a:tr h="459234">
                <a:tc>
                  <a:txBody>
                    <a:bodyPr/>
                    <a:lstStyle/>
                    <a:p>
                      <a:pPr marL="342900" lvl="0" indent="-342900" algn="just">
                        <a:spcAft>
                          <a:spcPts val="0"/>
                        </a:spcAft>
                        <a:buFont typeface="+mj-lt"/>
                        <a:buAutoNum type="arabicPeriod"/>
                        <a:tabLst>
                          <a:tab pos="457200" algn="l"/>
                        </a:tabLst>
                      </a:pPr>
                      <a:r>
                        <a:rPr lang="en-IN" sz="1600" dirty="0">
                          <a:effectLst/>
                        </a:rPr>
                        <a:t>Creditors accepted a bill</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831201553"/>
                  </a:ext>
                </a:extLst>
              </a:tr>
              <a:tr h="245459">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11000+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16000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34570268"/>
                  </a:ext>
                </a:extLst>
              </a:tr>
              <a:tr h="490916">
                <a:tc>
                  <a:txBody>
                    <a:bodyPr/>
                    <a:lstStyle/>
                    <a:p>
                      <a:pPr marL="342900" lvl="0" indent="-342900" algn="just">
                        <a:spcAft>
                          <a:spcPts val="0"/>
                        </a:spcAft>
                        <a:buFont typeface="+mj-lt"/>
                        <a:buAutoNum type="arabicPeriod"/>
                        <a:tabLst>
                          <a:tab pos="457200" algn="l"/>
                        </a:tabLst>
                      </a:pPr>
                      <a:r>
                        <a:rPr lang="en-IN" sz="1600" dirty="0">
                          <a:effectLst/>
                        </a:rPr>
                        <a:t>Interest on capital</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latin typeface="Calibri" panose="020F0502020204030204" pitchFamily="34" charset="0"/>
                          <a:cs typeface="Mangal"/>
                        </a:rPr>
                        <a:t>-1000</a:t>
                      </a: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385288313"/>
                  </a:ext>
                </a:extLst>
              </a:tr>
              <a:tr h="245459">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latin typeface="Calibri" panose="020F0502020204030204" pitchFamily="34" charset="0"/>
                          <a:cs typeface="Mangal"/>
                        </a:rPr>
                        <a:t>15000</a:t>
                      </a:r>
                    </a:p>
                  </a:txBody>
                  <a:tcPr marL="68580" marR="68580" marT="0" marB="0"/>
                </a:tc>
                <a:extLst>
                  <a:ext uri="{0D108BD9-81ED-4DB2-BD59-A6C34878D82A}">
                    <a16:rowId xmlns:a16="http://schemas.microsoft.com/office/drawing/2014/main" val="3816055162"/>
                  </a:ext>
                </a:extLst>
              </a:tr>
              <a:tr h="466338">
                <a:tc>
                  <a:txBody>
                    <a:bodyPr/>
                    <a:lstStyle/>
                    <a:p>
                      <a:pPr marL="342900" lvl="0" indent="-342900" algn="just">
                        <a:spcAft>
                          <a:spcPts val="0"/>
                        </a:spcAft>
                        <a:buFont typeface="+mj-lt"/>
                        <a:buAutoNum type="arabicPeriod"/>
                        <a:tabLst>
                          <a:tab pos="457200" algn="l"/>
                        </a:tabLst>
                      </a:pPr>
                      <a:r>
                        <a:rPr lang="en-IN" sz="1600" dirty="0">
                          <a:effectLst/>
                        </a:rPr>
                        <a:t>Transfer from capital to loan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5000+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-5000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627927436"/>
                  </a:ext>
                </a:extLst>
              </a:tr>
              <a:tr h="490916">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7000+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3500+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1500+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5000+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1455044240"/>
                  </a:ext>
                </a:extLst>
              </a:tr>
              <a:tr h="688851">
                <a:tc>
                  <a:txBody>
                    <a:bodyPr/>
                    <a:lstStyle/>
                    <a:p>
                      <a:pPr marL="342900" lvl="0" indent="-342900" algn="just">
                        <a:spcAft>
                          <a:spcPts val="0"/>
                        </a:spcAft>
                        <a:buFont typeface="+mj-lt"/>
                        <a:buAutoNum type="arabicPeriod"/>
                        <a:tabLst>
                          <a:tab pos="457200" algn="l"/>
                        </a:tabLst>
                      </a:pPr>
                      <a:r>
                        <a:rPr lang="en-IN" sz="1600" dirty="0">
                          <a:effectLst/>
                        </a:rPr>
                        <a:t>Allotted shares to creditors</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-1000+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605106064"/>
                  </a:ext>
                </a:extLst>
              </a:tr>
              <a:tr h="490916">
                <a:tc>
                  <a:txBody>
                    <a:bodyPr/>
                    <a:lstStyle/>
                    <a:p>
                      <a:pPr algn="just">
                        <a:spcAft>
                          <a:spcPts val="0"/>
                        </a:spcAft>
                      </a:pPr>
                      <a:r>
                        <a:rPr lang="en-IN" sz="1600" dirty="0">
                          <a:effectLst/>
                        </a:rPr>
                        <a:t>New Equation</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10000+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7000+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3000=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2500+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1500+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5000+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11000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560257838"/>
                  </a:ext>
                </a:extLst>
              </a:tr>
            </a:tbl>
          </a:graphicData>
        </a:graphic>
      </p:graphicFrame>
      <p:pic>
        <p:nvPicPr>
          <p:cNvPr id="3"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843865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79"/>
            <a:ext cx="7920880" cy="1015663"/>
          </a:xfrm>
          <a:prstGeom prst="rect">
            <a:avLst/>
          </a:prstGeom>
        </p:spPr>
        <p:txBody>
          <a:bodyPr wrap="square">
            <a:spAutoFit/>
          </a:bodyPr>
          <a:lstStyle/>
          <a:p>
            <a:pPr algn="just"/>
            <a:r>
              <a:rPr lang="en-IN" sz="2000" dirty="0"/>
              <a:t>From the following transactions, find out the nature of accounts and also state which account should be debited and which should be credited :</a:t>
            </a:r>
          </a:p>
          <a:p>
            <a:pPr algn="just"/>
            <a:endParaRPr lang="en-IN" sz="2000" dirty="0"/>
          </a:p>
        </p:txBody>
      </p:sp>
      <p:sp>
        <p:nvSpPr>
          <p:cNvPr id="4" name="Rectangle 3"/>
          <p:cNvSpPr/>
          <p:nvPr/>
        </p:nvSpPr>
        <p:spPr>
          <a:xfrm>
            <a:off x="2555776" y="1484784"/>
            <a:ext cx="4159364" cy="369332"/>
          </a:xfrm>
          <a:prstGeom prst="rect">
            <a:avLst/>
          </a:prstGeom>
        </p:spPr>
        <p:txBody>
          <a:bodyPr wrap="square">
            <a:spAutoFit/>
          </a:bodyPr>
          <a:lstStyle/>
          <a:p>
            <a:pPr algn="ctr"/>
            <a:r>
              <a:rPr lang="en-IN" b="1" dirty="0"/>
              <a:t>Analysis of Transactions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91068600"/>
              </p:ext>
            </p:extLst>
          </p:nvPr>
        </p:nvGraphicFramePr>
        <p:xfrm>
          <a:off x="1043608" y="1772819"/>
          <a:ext cx="7886111" cy="4871587"/>
        </p:xfrm>
        <a:graphic>
          <a:graphicData uri="http://schemas.openxmlformats.org/drawingml/2006/table">
            <a:tbl>
              <a:tblPr>
                <a:tableStyleId>{35758FB7-9AC5-4552-8A53-C91805E547FA}</a:tableStyleId>
              </a:tblPr>
              <a:tblGrid>
                <a:gridCol w="2222449">
                  <a:extLst>
                    <a:ext uri="{9D8B030D-6E8A-4147-A177-3AD203B41FA5}">
                      <a16:colId xmlns:a16="http://schemas.microsoft.com/office/drawing/2014/main" val="20000"/>
                    </a:ext>
                  </a:extLst>
                </a:gridCol>
                <a:gridCol w="2359006">
                  <a:extLst>
                    <a:ext uri="{9D8B030D-6E8A-4147-A177-3AD203B41FA5}">
                      <a16:colId xmlns:a16="http://schemas.microsoft.com/office/drawing/2014/main" val="20001"/>
                    </a:ext>
                  </a:extLst>
                </a:gridCol>
                <a:gridCol w="2102963">
                  <a:extLst>
                    <a:ext uri="{9D8B030D-6E8A-4147-A177-3AD203B41FA5}">
                      <a16:colId xmlns:a16="http://schemas.microsoft.com/office/drawing/2014/main" val="20002"/>
                    </a:ext>
                  </a:extLst>
                </a:gridCol>
                <a:gridCol w="1201693">
                  <a:extLst>
                    <a:ext uri="{9D8B030D-6E8A-4147-A177-3AD203B41FA5}">
                      <a16:colId xmlns:a16="http://schemas.microsoft.com/office/drawing/2014/main" val="20003"/>
                    </a:ext>
                  </a:extLst>
                </a:gridCol>
              </a:tblGrid>
              <a:tr h="593775">
                <a:tc>
                  <a:txBody>
                    <a:bodyPr/>
                    <a:lstStyle/>
                    <a:p>
                      <a:pPr algn="just">
                        <a:lnSpc>
                          <a:spcPct val="115000"/>
                        </a:lnSpc>
                        <a:spcAft>
                          <a:spcPts val="0"/>
                        </a:spcAft>
                      </a:pPr>
                      <a:r>
                        <a:rPr lang="en-IN" sz="1800" dirty="0">
                          <a:solidFill>
                            <a:srgbClr val="002060"/>
                          </a:solidFill>
                          <a:latin typeface="Times New Roman" pitchFamily="18" charset="0"/>
                          <a:cs typeface="Times New Roman" pitchFamily="18" charset="0"/>
                        </a:rPr>
                        <a:t>Nature of transaction</a:t>
                      </a:r>
                      <a:endParaRPr lang="en-IN" sz="1800" dirty="0">
                        <a:solidFill>
                          <a:srgbClr val="002060"/>
                        </a:solidFill>
                        <a:latin typeface="Times New Roman" pitchFamily="18" charset="0"/>
                        <a:ea typeface="Calibri"/>
                        <a:cs typeface="Times New Roman" pitchFamily="18" charset="0"/>
                      </a:endParaRPr>
                    </a:p>
                  </a:txBody>
                  <a:tcPr marL="32521" marR="32521" marT="0" marB="0"/>
                </a:tc>
                <a:tc>
                  <a:txBody>
                    <a:bodyPr/>
                    <a:lstStyle/>
                    <a:p>
                      <a:pPr algn="just">
                        <a:lnSpc>
                          <a:spcPct val="115000"/>
                        </a:lnSpc>
                        <a:spcAft>
                          <a:spcPts val="0"/>
                        </a:spcAft>
                      </a:pPr>
                      <a:r>
                        <a:rPr lang="en-IN" sz="1800" dirty="0">
                          <a:solidFill>
                            <a:srgbClr val="002060"/>
                          </a:solidFill>
                          <a:latin typeface="Times New Roman" pitchFamily="18" charset="0"/>
                          <a:cs typeface="Times New Roman" pitchFamily="18" charset="0"/>
                        </a:rPr>
                        <a:t>A/c’ s  involved</a:t>
                      </a:r>
                      <a:endParaRPr lang="en-IN" sz="1800" dirty="0">
                        <a:solidFill>
                          <a:srgbClr val="002060"/>
                        </a:solidFill>
                        <a:latin typeface="Times New Roman" pitchFamily="18" charset="0"/>
                        <a:ea typeface="Calibri"/>
                        <a:cs typeface="Times New Roman" pitchFamily="18" charset="0"/>
                      </a:endParaRPr>
                    </a:p>
                  </a:txBody>
                  <a:tcPr marL="32521" marR="32521" marT="0" marB="0"/>
                </a:tc>
                <a:tc>
                  <a:txBody>
                    <a:bodyPr/>
                    <a:lstStyle/>
                    <a:p>
                      <a:pPr algn="just">
                        <a:lnSpc>
                          <a:spcPct val="115000"/>
                        </a:lnSpc>
                        <a:spcAft>
                          <a:spcPts val="0"/>
                        </a:spcAft>
                      </a:pPr>
                      <a:r>
                        <a:rPr lang="en-IN" sz="1800" dirty="0">
                          <a:solidFill>
                            <a:srgbClr val="002060"/>
                          </a:solidFill>
                          <a:latin typeface="Times New Roman" pitchFamily="18" charset="0"/>
                          <a:cs typeface="Times New Roman" pitchFamily="18" charset="0"/>
                        </a:rPr>
                        <a:t>Nature of accounts</a:t>
                      </a:r>
                      <a:endParaRPr lang="en-IN" sz="1800" dirty="0">
                        <a:solidFill>
                          <a:srgbClr val="002060"/>
                        </a:solidFill>
                        <a:latin typeface="Times New Roman" pitchFamily="18" charset="0"/>
                        <a:ea typeface="Calibri"/>
                        <a:cs typeface="Times New Roman" pitchFamily="18" charset="0"/>
                      </a:endParaRPr>
                    </a:p>
                  </a:txBody>
                  <a:tcPr marL="32521" marR="32521" marT="0" marB="0"/>
                </a:tc>
                <a:tc>
                  <a:txBody>
                    <a:bodyPr/>
                    <a:lstStyle/>
                    <a:p>
                      <a:pPr algn="just">
                        <a:lnSpc>
                          <a:spcPct val="115000"/>
                        </a:lnSpc>
                        <a:spcAft>
                          <a:spcPts val="0"/>
                        </a:spcAft>
                      </a:pPr>
                      <a:r>
                        <a:rPr lang="en-IN" sz="1800" dirty="0">
                          <a:solidFill>
                            <a:srgbClr val="002060"/>
                          </a:solidFill>
                          <a:latin typeface="Times New Roman" pitchFamily="18" charset="0"/>
                          <a:cs typeface="Times New Roman" pitchFamily="18" charset="0"/>
                        </a:rPr>
                        <a:t>Debit/</a:t>
                      </a:r>
                    </a:p>
                    <a:p>
                      <a:pPr algn="just">
                        <a:lnSpc>
                          <a:spcPct val="115000"/>
                        </a:lnSpc>
                        <a:spcAft>
                          <a:spcPts val="0"/>
                        </a:spcAft>
                      </a:pPr>
                      <a:r>
                        <a:rPr lang="en-IN" sz="1800" dirty="0">
                          <a:solidFill>
                            <a:srgbClr val="002060"/>
                          </a:solidFill>
                          <a:latin typeface="Times New Roman" pitchFamily="18" charset="0"/>
                          <a:cs typeface="Times New Roman" pitchFamily="18" charset="0"/>
                        </a:rPr>
                        <a:t>Credit</a:t>
                      </a:r>
                      <a:endParaRPr lang="en-IN" sz="1800" dirty="0">
                        <a:solidFill>
                          <a:srgbClr val="002060"/>
                        </a:solidFill>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0"/>
                  </a:ext>
                </a:extLst>
              </a:tr>
              <a:tr h="284499">
                <a:tc>
                  <a:txBody>
                    <a:bodyPr/>
                    <a:lstStyle/>
                    <a:p>
                      <a:pPr>
                        <a:lnSpc>
                          <a:spcPct val="115000"/>
                        </a:lnSpc>
                        <a:spcAft>
                          <a:spcPts val="0"/>
                        </a:spcAft>
                        <a:tabLst>
                          <a:tab pos="90170" algn="l"/>
                        </a:tabLst>
                      </a:pPr>
                      <a:r>
                        <a:rPr lang="en-IN" sz="1800">
                          <a:latin typeface="Times New Roman" pitchFamily="18" charset="0"/>
                          <a:cs typeface="Times New Roman" pitchFamily="18" charset="0"/>
                        </a:rPr>
                        <a:t>i) Rent paid</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Rent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Nominal Account </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Debit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1"/>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Cash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Credit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2"/>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3"/>
                  </a:ext>
                </a:extLst>
              </a:tr>
              <a:tr h="284499">
                <a:tc>
                  <a:txBody>
                    <a:bodyPr/>
                    <a:lstStyle/>
                    <a:p>
                      <a:pPr>
                        <a:lnSpc>
                          <a:spcPct val="115000"/>
                        </a:lnSpc>
                        <a:spcAft>
                          <a:spcPts val="0"/>
                        </a:spcAft>
                      </a:pPr>
                      <a:r>
                        <a:rPr lang="en-IN" sz="1800">
                          <a:latin typeface="Times New Roman" pitchFamily="18" charset="0"/>
                          <a:cs typeface="Times New Roman" pitchFamily="18" charset="0"/>
                        </a:rPr>
                        <a:t>ii) Interest Received</a:t>
                      </a:r>
                      <a:endParaRPr lang="en-IN" sz="1800">
                        <a:latin typeface="Times New Roman" pitchFamily="18" charset="0"/>
                        <a:ea typeface="Calibri"/>
                        <a:cs typeface="Times New Roman" pitchFamily="18" charset="0"/>
                      </a:endParaRPr>
                    </a:p>
                  </a:txBody>
                  <a:tcPr marL="32521" marR="32521" marT="0" marB="0"/>
                </a:tc>
                <a:tc>
                  <a:txBody>
                    <a:bodyPr/>
                    <a:lstStyle/>
                    <a:p>
                      <a:pPr algn="just">
                        <a:lnSpc>
                          <a:spcPct val="115000"/>
                        </a:lnSpc>
                        <a:spcAft>
                          <a:spcPts val="0"/>
                        </a:spcAft>
                      </a:pPr>
                      <a:r>
                        <a:rPr lang="en-IN" sz="1800">
                          <a:latin typeface="Times New Roman" pitchFamily="18" charset="0"/>
                          <a:cs typeface="Times New Roman" pitchFamily="18" charset="0"/>
                        </a:rPr>
                        <a:t>Cash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Debit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4"/>
                  </a:ext>
                </a:extLst>
              </a:tr>
              <a:tr h="309276">
                <a:tc>
                  <a:txBody>
                    <a:bodyPr/>
                    <a:lstStyle/>
                    <a:p>
                      <a:pPr algn="r">
                        <a:lnSpc>
                          <a:spcPct val="115000"/>
                        </a:lnSpc>
                        <a:spcAft>
                          <a:spcPts val="0"/>
                        </a:spcAft>
                      </a:pP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Interest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Nominal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Credit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5"/>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6"/>
                  </a:ext>
                </a:extLst>
              </a:tr>
              <a:tr h="593775">
                <a:tc>
                  <a:txBody>
                    <a:bodyPr/>
                    <a:lstStyle/>
                    <a:p>
                      <a:pPr>
                        <a:lnSpc>
                          <a:spcPct val="115000"/>
                        </a:lnSpc>
                        <a:spcAft>
                          <a:spcPts val="0"/>
                        </a:spcAft>
                      </a:pPr>
                      <a:r>
                        <a:rPr lang="en-IN" sz="1800" dirty="0">
                          <a:latin typeface="Times New Roman" pitchFamily="18" charset="0"/>
                          <a:cs typeface="Times New Roman" pitchFamily="18" charset="0"/>
                        </a:rPr>
                        <a:t>iii) Purchased furniture for cash</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Furniture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7"/>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Cash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Credit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8"/>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9"/>
                  </a:ext>
                </a:extLst>
              </a:tr>
              <a:tr h="593775">
                <a:tc>
                  <a:txBody>
                    <a:bodyPr/>
                    <a:lstStyle/>
                    <a:p>
                      <a:pPr>
                        <a:lnSpc>
                          <a:spcPct val="115000"/>
                        </a:lnSpc>
                        <a:spcAft>
                          <a:spcPts val="0"/>
                        </a:spcAft>
                      </a:pPr>
                      <a:r>
                        <a:rPr lang="en-IN" sz="1800">
                          <a:latin typeface="Times New Roman" pitchFamily="18" charset="0"/>
                          <a:cs typeface="Times New Roman" pitchFamily="18" charset="0"/>
                        </a:rPr>
                        <a:t>iv) Machinery sold in cash</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Cash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Debit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0"/>
                  </a:ext>
                </a:extLst>
              </a:tr>
              <a:tr h="309276">
                <a:tc>
                  <a:txBody>
                    <a:bodyPr/>
                    <a:lstStyle/>
                    <a:p>
                      <a:pPr algn="r">
                        <a:lnSpc>
                          <a:spcPct val="115000"/>
                        </a:lnSpc>
                        <a:spcAft>
                          <a:spcPts val="0"/>
                        </a:spcAft>
                      </a:pP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Machinery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Real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Credit</a:t>
                      </a:r>
                      <a:endParaRPr lang="en-IN" sz="180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1"/>
                  </a:ext>
                </a:extLst>
              </a:tr>
              <a:tr h="309276">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12"/>
                  </a:ext>
                </a:extLst>
              </a:tr>
            </a:tbl>
          </a:graphicData>
        </a:graphic>
      </p:graphicFrame>
      <p:pic>
        <p:nvPicPr>
          <p:cNvPr id="6"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xit" presetSubtype="0" fill="hold" nodeType="clickEffect">
                                  <p:stCondLst>
                                    <p:cond delay="0"/>
                                  </p:stCondLst>
                                  <p:childTnLst>
                                    <p:animEffect transition="out" filter="fade">
                                      <p:cBhvr>
                                        <p:cTn id="16" dur="2000"/>
                                        <p:tgtEl>
                                          <p:spTgt spid="5"/>
                                        </p:tgtEl>
                                      </p:cBhvr>
                                    </p:animEffect>
                                    <p:anim calcmode="lin" valueType="num">
                                      <p:cBhvr>
                                        <p:cTn id="17"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5"/>
                                        </p:tgtEl>
                                        <p:attrNameLst>
                                          <p:attrName>ppt_h</p:attrName>
                                        </p:attrNameLst>
                                      </p:cBhvr>
                                      <p:tavLst>
                                        <p:tav tm="0">
                                          <p:val>
                                            <p:strVal val="ppt_h"/>
                                          </p:val>
                                        </p:tav>
                                        <p:tav tm="100000">
                                          <p:val>
                                            <p:strVal val="ppt_h"/>
                                          </p:val>
                                        </p:tav>
                                      </p:tavLst>
                                    </p:anim>
                                    <p:set>
                                      <p:cBhvr>
                                        <p:cTn id="1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71539" y="668107"/>
          <a:ext cx="7643865" cy="5564251"/>
        </p:xfrm>
        <a:graphic>
          <a:graphicData uri="http://schemas.openxmlformats.org/drawingml/2006/table">
            <a:tbl>
              <a:tblPr>
                <a:tableStyleId>{35758FB7-9AC5-4552-8A53-C91805E547FA}</a:tableStyleId>
              </a:tblPr>
              <a:tblGrid>
                <a:gridCol w="2729962">
                  <a:extLst>
                    <a:ext uri="{9D8B030D-6E8A-4147-A177-3AD203B41FA5}">
                      <a16:colId xmlns:a16="http://schemas.microsoft.com/office/drawing/2014/main" val="20000"/>
                    </a:ext>
                  </a:extLst>
                </a:gridCol>
                <a:gridCol w="1910944">
                  <a:extLst>
                    <a:ext uri="{9D8B030D-6E8A-4147-A177-3AD203B41FA5}">
                      <a16:colId xmlns:a16="http://schemas.microsoft.com/office/drawing/2014/main" val="20001"/>
                    </a:ext>
                  </a:extLst>
                </a:gridCol>
                <a:gridCol w="1910975">
                  <a:extLst>
                    <a:ext uri="{9D8B030D-6E8A-4147-A177-3AD203B41FA5}">
                      <a16:colId xmlns:a16="http://schemas.microsoft.com/office/drawing/2014/main" val="20002"/>
                    </a:ext>
                  </a:extLst>
                </a:gridCol>
                <a:gridCol w="1091984">
                  <a:extLst>
                    <a:ext uri="{9D8B030D-6E8A-4147-A177-3AD203B41FA5}">
                      <a16:colId xmlns:a16="http://schemas.microsoft.com/office/drawing/2014/main" val="20003"/>
                    </a:ext>
                  </a:extLst>
                </a:gridCol>
              </a:tblGrid>
              <a:tr h="541621">
                <a:tc>
                  <a:txBody>
                    <a:bodyPr/>
                    <a:lstStyle/>
                    <a:p>
                      <a:pPr>
                        <a:lnSpc>
                          <a:spcPct val="115000"/>
                        </a:lnSpc>
                        <a:spcAft>
                          <a:spcPts val="0"/>
                        </a:spcAft>
                      </a:pPr>
                      <a:r>
                        <a:rPr lang="en-IN" sz="1800" dirty="0">
                          <a:latin typeface="Times New Roman" pitchFamily="18" charset="0"/>
                          <a:cs typeface="Times New Roman" pitchFamily="18" charset="0"/>
                        </a:rPr>
                        <a:t>v)Purchased goods for cash</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Purchase Account A/c</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Real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0"/>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Cash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1"/>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2"/>
                  </a:ext>
                </a:extLst>
              </a:tr>
              <a:tr h="259510">
                <a:tc>
                  <a:txBody>
                    <a:bodyPr/>
                    <a:lstStyle/>
                    <a:p>
                      <a:pPr>
                        <a:lnSpc>
                          <a:spcPct val="115000"/>
                        </a:lnSpc>
                        <a:spcAft>
                          <a:spcPts val="0"/>
                        </a:spcAft>
                      </a:pPr>
                      <a:r>
                        <a:rPr lang="en-IN" sz="1800" dirty="0">
                          <a:latin typeface="Times New Roman" pitchFamily="18" charset="0"/>
                          <a:cs typeface="Times New Roman" pitchFamily="18" charset="0"/>
                        </a:rPr>
                        <a:t>vi) Goods sold for cash</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Cash account </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3"/>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Sales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4"/>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5"/>
                  </a:ext>
                </a:extLst>
              </a:tr>
              <a:tr h="259510">
                <a:tc>
                  <a:txBody>
                    <a:bodyPr/>
                    <a:lstStyle/>
                    <a:p>
                      <a:pPr>
                        <a:lnSpc>
                          <a:spcPct val="115000"/>
                        </a:lnSpc>
                        <a:spcAft>
                          <a:spcPts val="0"/>
                        </a:spcAft>
                      </a:pPr>
                      <a:r>
                        <a:rPr lang="en-IN" sz="1800" dirty="0">
                          <a:latin typeface="Times New Roman" pitchFamily="18" charset="0"/>
                          <a:cs typeface="Times New Roman" pitchFamily="18" charset="0"/>
                        </a:rPr>
                        <a:t>vii) Outstanding Salary</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Salary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Nominal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6"/>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 Outstanding Salary</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Personal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7"/>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08"/>
                  </a:ext>
                </a:extLst>
              </a:tr>
              <a:tr h="259510">
                <a:tc>
                  <a:txBody>
                    <a:bodyPr/>
                    <a:lstStyle/>
                    <a:p>
                      <a:pPr>
                        <a:lnSpc>
                          <a:spcPct val="115000"/>
                        </a:lnSpc>
                        <a:spcAft>
                          <a:spcPts val="0"/>
                        </a:spcAft>
                      </a:pPr>
                      <a:r>
                        <a:rPr lang="en-IN" sz="1800" dirty="0">
                          <a:latin typeface="Times New Roman" pitchFamily="18" charset="0"/>
                          <a:cs typeface="Times New Roman" pitchFamily="18" charset="0"/>
                        </a:rPr>
                        <a:t>viii)Paid to </a:t>
                      </a:r>
                      <a:r>
                        <a:rPr lang="en-IN" sz="1800" dirty="0" err="1">
                          <a:latin typeface="Times New Roman" pitchFamily="18" charset="0"/>
                          <a:cs typeface="Times New Roman" pitchFamily="18" charset="0"/>
                        </a:rPr>
                        <a:t>Surinder</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Surinder's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Personal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09"/>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Cash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0"/>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11"/>
                  </a:ext>
                </a:extLst>
              </a:tr>
              <a:tr h="541621">
                <a:tc>
                  <a:txBody>
                    <a:bodyPr/>
                    <a:lstStyle/>
                    <a:p>
                      <a:pPr>
                        <a:lnSpc>
                          <a:spcPct val="115000"/>
                        </a:lnSpc>
                        <a:spcAft>
                          <a:spcPts val="0"/>
                        </a:spcAft>
                      </a:pPr>
                      <a:r>
                        <a:rPr lang="en-IN" sz="1800" dirty="0">
                          <a:latin typeface="Times New Roman" pitchFamily="18" charset="0"/>
                          <a:cs typeface="Times New Roman" pitchFamily="18" charset="0"/>
                        </a:rPr>
                        <a:t>Ix) Purchased goods from Ram</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Purchase A/c</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Real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2"/>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Ram A/c</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Personal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3"/>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solidFill>
                      <a:srgbClr val="C00000"/>
                    </a:solidFill>
                  </a:tcPr>
                </a:tc>
                <a:extLst>
                  <a:ext uri="{0D108BD9-81ED-4DB2-BD59-A6C34878D82A}">
                    <a16:rowId xmlns:a16="http://schemas.microsoft.com/office/drawing/2014/main" val="10014"/>
                  </a:ext>
                </a:extLst>
              </a:tr>
              <a:tr h="259510">
                <a:tc>
                  <a:txBody>
                    <a:bodyPr/>
                    <a:lstStyle/>
                    <a:p>
                      <a:pPr>
                        <a:lnSpc>
                          <a:spcPct val="115000"/>
                        </a:lnSpc>
                        <a:spcAft>
                          <a:spcPts val="0"/>
                        </a:spcAft>
                      </a:pPr>
                      <a:r>
                        <a:rPr lang="en-IN" sz="1800" dirty="0">
                          <a:latin typeface="Times New Roman" pitchFamily="18" charset="0"/>
                          <a:cs typeface="Times New Roman" pitchFamily="18" charset="0"/>
                        </a:rPr>
                        <a:t>X)Goods sold to </a:t>
                      </a:r>
                      <a:r>
                        <a:rPr lang="en-IN" sz="1800" dirty="0" err="1">
                          <a:latin typeface="Times New Roman" pitchFamily="18" charset="0"/>
                          <a:cs typeface="Times New Roman" pitchFamily="18" charset="0"/>
                        </a:rPr>
                        <a:t>Rahul</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err="1">
                          <a:latin typeface="Times New Roman" pitchFamily="18" charset="0"/>
                          <a:cs typeface="Times New Roman" pitchFamily="18" charset="0"/>
                        </a:rPr>
                        <a:t>Rahul</a:t>
                      </a:r>
                      <a:r>
                        <a:rPr lang="en-IN" sz="1800" dirty="0">
                          <a:latin typeface="Times New Roman" pitchFamily="18" charset="0"/>
                          <a:cs typeface="Times New Roman" pitchFamily="18" charset="0"/>
                        </a:rPr>
                        <a:t> A/c</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a:latin typeface="Times New Roman" pitchFamily="18" charset="0"/>
                          <a:cs typeface="Times New Roman" pitchFamily="18" charset="0"/>
                        </a:rPr>
                        <a:t>Personal Account</a:t>
                      </a:r>
                      <a:endParaRPr lang="en-IN" sz="180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Debit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5"/>
                  </a:ext>
                </a:extLst>
              </a:tr>
              <a:tr h="282111">
                <a:tc>
                  <a:txBody>
                    <a:bodyPr/>
                    <a:lstStyle/>
                    <a:p>
                      <a:pPr algn="r">
                        <a:lnSpc>
                          <a:spcPct val="115000"/>
                        </a:lnSpc>
                        <a:spcAft>
                          <a:spcPts val="0"/>
                        </a:spcAft>
                      </a:pP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Sales A/c</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Real Account</a:t>
                      </a:r>
                      <a:endParaRPr lang="en-IN" sz="1800" dirty="0">
                        <a:latin typeface="Times New Roman" pitchFamily="18" charset="0"/>
                        <a:ea typeface="Calibri"/>
                        <a:cs typeface="Times New Roman" pitchFamily="18" charset="0"/>
                      </a:endParaRPr>
                    </a:p>
                  </a:txBody>
                  <a:tcPr marL="32521" marR="32521" marT="0" marB="0"/>
                </a:tc>
                <a:tc>
                  <a:txBody>
                    <a:bodyPr/>
                    <a:lstStyle/>
                    <a:p>
                      <a:pPr>
                        <a:lnSpc>
                          <a:spcPct val="115000"/>
                        </a:lnSpc>
                        <a:spcAft>
                          <a:spcPts val="0"/>
                        </a:spcAft>
                      </a:pPr>
                      <a:r>
                        <a:rPr lang="en-IN" sz="1800" dirty="0">
                          <a:latin typeface="Times New Roman" pitchFamily="18" charset="0"/>
                          <a:cs typeface="Times New Roman" pitchFamily="18" charset="0"/>
                        </a:rPr>
                        <a:t>Credit</a:t>
                      </a:r>
                      <a:endParaRPr lang="en-IN" sz="1800" dirty="0">
                        <a:latin typeface="Times New Roman" pitchFamily="18" charset="0"/>
                        <a:ea typeface="Calibri"/>
                        <a:cs typeface="Times New Roman" pitchFamily="18" charset="0"/>
                      </a:endParaRPr>
                    </a:p>
                  </a:txBody>
                  <a:tcPr marL="32521" marR="32521" marT="0" marB="0"/>
                </a:tc>
                <a:extLst>
                  <a:ext uri="{0D108BD9-81ED-4DB2-BD59-A6C34878D82A}">
                    <a16:rowId xmlns:a16="http://schemas.microsoft.com/office/drawing/2014/main" val="10016"/>
                  </a:ext>
                </a:extLst>
              </a:tr>
            </a:tbl>
          </a:graphicData>
        </a:graphic>
      </p:graphicFrame>
      <p:pic>
        <p:nvPicPr>
          <p:cNvPr id="3"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Journal</a:t>
            </a:r>
            <a:endParaRPr lang="en-IN" dirty="0"/>
          </a:p>
        </p:txBody>
      </p:sp>
      <p:sp>
        <p:nvSpPr>
          <p:cNvPr id="3" name="Slide Number Placeholder 2"/>
          <p:cNvSpPr>
            <a:spLocks noGrp="1"/>
          </p:cNvSpPr>
          <p:nvPr>
            <p:ph type="sldNum" sz="quarter" idx="12"/>
          </p:nvPr>
        </p:nvSpPr>
        <p:spPr/>
        <p:txBody>
          <a:bodyPr/>
          <a:lstStyle/>
          <a:p>
            <a:pPr>
              <a:defRPr/>
            </a:pPr>
            <a:fld id="{322D4654-C069-4CF9-84F2-697686EB75F6}" type="slidenum">
              <a:rPr lang="en-US" smtClean="0"/>
              <a:pPr>
                <a:defRPr/>
              </a:pPr>
              <a:t>28</a:t>
            </a:fld>
            <a:endParaRPr lang="en-US" dirty="0"/>
          </a:p>
        </p:txBody>
      </p:sp>
      <p:sp>
        <p:nvSpPr>
          <p:cNvPr id="4" name="Rectangle 3"/>
          <p:cNvSpPr/>
          <p:nvPr/>
        </p:nvSpPr>
        <p:spPr>
          <a:xfrm>
            <a:off x="1752601" y="1447800"/>
            <a:ext cx="3539480" cy="369332"/>
          </a:xfrm>
          <a:prstGeom prst="rect">
            <a:avLst/>
          </a:prstGeom>
          <a:solidFill>
            <a:schemeClr val="accent2">
              <a:lumMod val="20000"/>
              <a:lumOff val="80000"/>
            </a:schemeClr>
          </a:solidFill>
        </p:spPr>
        <p:txBody>
          <a:bodyPr wrap="square">
            <a:spAutoFit/>
          </a:bodyPr>
          <a:lstStyle/>
          <a:p>
            <a:r>
              <a:rPr lang="en-IN" dirty="0"/>
              <a:t>1. Journal is a book of original entry</a:t>
            </a:r>
          </a:p>
        </p:txBody>
      </p:sp>
      <p:sp>
        <p:nvSpPr>
          <p:cNvPr id="5" name="Rectangle 4"/>
          <p:cNvSpPr/>
          <p:nvPr/>
        </p:nvSpPr>
        <p:spPr>
          <a:xfrm>
            <a:off x="1752601" y="1752600"/>
            <a:ext cx="7238999" cy="646331"/>
          </a:xfrm>
          <a:prstGeom prst="rect">
            <a:avLst/>
          </a:prstGeom>
          <a:solidFill>
            <a:srgbClr val="00B0F0"/>
          </a:solidFill>
        </p:spPr>
        <p:txBody>
          <a:bodyPr wrap="square">
            <a:spAutoFit/>
          </a:bodyPr>
          <a:lstStyle/>
          <a:p>
            <a:r>
              <a:rPr lang="en-IN" dirty="0"/>
              <a:t>2. It keeps a chronological record of the transactions i.e., according to occurrence of the transactions.</a:t>
            </a:r>
          </a:p>
        </p:txBody>
      </p:sp>
      <p:sp>
        <p:nvSpPr>
          <p:cNvPr id="6" name="Rectangle 5"/>
          <p:cNvSpPr/>
          <p:nvPr/>
        </p:nvSpPr>
        <p:spPr>
          <a:xfrm>
            <a:off x="1790700" y="2424110"/>
            <a:ext cx="609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a:t>3. It helps the ledger, which is the principal book of    accounts.</a:t>
            </a:r>
          </a:p>
        </p:txBody>
      </p:sp>
      <p:sp>
        <p:nvSpPr>
          <p:cNvPr id="7" name="Rectangle 6"/>
          <p:cNvSpPr/>
          <p:nvPr/>
        </p:nvSpPr>
        <p:spPr>
          <a:xfrm>
            <a:off x="1765664" y="3212573"/>
            <a:ext cx="61722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dirty="0"/>
              <a:t>4. Journal gives a complete picture of each transaction, which helps in maintaining  the identity of the transaction.</a:t>
            </a:r>
          </a:p>
        </p:txBody>
      </p:sp>
      <p:sp>
        <p:nvSpPr>
          <p:cNvPr id="8" name="Rectangle 7"/>
          <p:cNvSpPr/>
          <p:nvPr/>
        </p:nvSpPr>
        <p:spPr>
          <a:xfrm>
            <a:off x="1752600" y="4138749"/>
            <a:ext cx="567479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t>5. It tells the true nature of every transaction with the help of narration.</a:t>
            </a:r>
          </a:p>
        </p:txBody>
      </p:sp>
      <p:sp>
        <p:nvSpPr>
          <p:cNvPr id="10" name="Rectangle 9"/>
          <p:cNvSpPr/>
          <p:nvPr/>
        </p:nvSpPr>
        <p:spPr>
          <a:xfrm>
            <a:off x="1716606" y="5244707"/>
            <a:ext cx="536402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IN" dirty="0"/>
              <a:t>6. It is also known as daybook.</a:t>
            </a:r>
          </a:p>
        </p:txBody>
      </p:sp>
      <p:sp>
        <p:nvSpPr>
          <p:cNvPr id="11" name="Oval 10"/>
          <p:cNvSpPr/>
          <p:nvPr/>
        </p:nvSpPr>
        <p:spPr>
          <a:xfrm>
            <a:off x="3844281" y="1420610"/>
            <a:ext cx="1447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970783" y="1766555"/>
            <a:ext cx="2084854"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4932040" y="2398931"/>
            <a:ext cx="2939885" cy="53379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26" name="Straight Connector 25"/>
          <p:cNvCxnSpPr/>
          <p:nvPr/>
        </p:nvCxnSpPr>
        <p:spPr>
          <a:xfrm flipV="1">
            <a:off x="3522341" y="3519706"/>
            <a:ext cx="1583059" cy="1036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0116" name="Ink 4"/>
              <p14:cNvContentPartPr>
                <a14:cpLocks xmlns:a14="http://schemas.microsoft.com/office/drawing/2010/main" noRot="1" noChangeAspect="1" noEditPoints="1" noChangeArrowheads="1" noChangeShapeType="1"/>
              </p14:cNvContentPartPr>
              <p14:nvPr/>
            </p14:nvContentPartPr>
            <p14:xfrm>
              <a:off x="8528050" y="2054225"/>
              <a:ext cx="187325" cy="4473575"/>
            </p14:xfrm>
          </p:contentPart>
        </mc:Choice>
        <mc:Fallback xmlns="">
          <p:pic>
            <p:nvPicPr>
              <p:cNvPr id="90116" name="Ink 4"/>
              <p:cNvPicPr>
                <a:picLocks noRot="1" noChangeAspect="1" noEditPoints="1" noChangeArrowheads="1" noChangeShapeType="1"/>
              </p:cNvPicPr>
              <p:nvPr/>
            </p:nvPicPr>
            <p:blipFill>
              <a:blip r:embed="rId3"/>
              <a:stretch>
                <a:fillRect/>
              </a:stretch>
            </p:blipFill>
            <p:spPr>
              <a:xfrm>
                <a:off x="8518684" y="2044865"/>
                <a:ext cx="206058" cy="4492294"/>
              </a:xfrm>
              <a:prstGeom prst="rect">
                <a:avLst/>
              </a:prstGeom>
            </p:spPr>
          </p:pic>
        </mc:Fallback>
      </mc:AlternateContent>
      <p:sp>
        <p:nvSpPr>
          <p:cNvPr id="9" name="Oval 8"/>
          <p:cNvSpPr/>
          <p:nvPr/>
        </p:nvSpPr>
        <p:spPr>
          <a:xfrm>
            <a:off x="1979712" y="4460351"/>
            <a:ext cx="1285982" cy="365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779912" y="5291076"/>
            <a:ext cx="936104" cy="322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6" descr="Image result for sastra logo"/>
          <p:cNvPicPr>
            <a:picLocks noChangeAspect="1" noChangeArrowheads="1"/>
          </p:cNvPicPr>
          <p:nvPr/>
        </p:nvPicPr>
        <p:blipFill>
          <a:blip r:embed="rId4"/>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9873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0.70"/>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0.70"/>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1000" fill="hold"/>
                                        <p:tgtEl>
                                          <p:spTgt spid="9"/>
                                        </p:tgtEl>
                                        <p:attrNameLst>
                                          <p:attrName>ppt_w</p:attrName>
                                        </p:attrNameLst>
                                      </p:cBhvr>
                                      <p:tavLst>
                                        <p:tav tm="0">
                                          <p:val>
                                            <p:strVal val="#ppt_w*0.70"/>
                                          </p:val>
                                        </p:tav>
                                        <p:tav tm="100000">
                                          <p:val>
                                            <p:strVal val="#ppt_w"/>
                                          </p:val>
                                        </p:tav>
                                      </p:tavLst>
                                    </p:anim>
                                    <p:anim calcmode="lin" valueType="num">
                                      <p:cBhvr>
                                        <p:cTn id="68" dur="1000" fill="hold"/>
                                        <p:tgtEl>
                                          <p:spTgt spid="9"/>
                                        </p:tgtEl>
                                        <p:attrNameLst>
                                          <p:attrName>ppt_h</p:attrName>
                                        </p:attrNameLst>
                                      </p:cBhvr>
                                      <p:tavLst>
                                        <p:tav tm="0">
                                          <p:val>
                                            <p:strVal val="#ppt_h"/>
                                          </p:val>
                                        </p:tav>
                                        <p:tav tm="100000">
                                          <p:val>
                                            <p:strVal val="#ppt_h"/>
                                          </p:val>
                                        </p:tav>
                                      </p:tavLst>
                                    </p:anim>
                                    <p:animEffect transition="in" filter="fade">
                                      <p:cBhvr>
                                        <p:cTn id="69" dur="10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1000" fill="hold"/>
                                        <p:tgtEl>
                                          <p:spTgt spid="13"/>
                                        </p:tgtEl>
                                        <p:attrNameLst>
                                          <p:attrName>ppt_w</p:attrName>
                                        </p:attrNameLst>
                                      </p:cBhvr>
                                      <p:tavLst>
                                        <p:tav tm="0">
                                          <p:val>
                                            <p:strVal val="#ppt_w*0.70"/>
                                          </p:val>
                                        </p:tav>
                                        <p:tav tm="100000">
                                          <p:val>
                                            <p:strVal val="#ppt_w"/>
                                          </p:val>
                                        </p:tav>
                                      </p:tavLst>
                                    </p:anim>
                                    <p:anim calcmode="lin" valueType="num">
                                      <p:cBhvr>
                                        <p:cTn id="80" dur="1000" fill="hold"/>
                                        <p:tgtEl>
                                          <p:spTgt spid="13"/>
                                        </p:tgtEl>
                                        <p:attrNameLst>
                                          <p:attrName>ppt_h</p:attrName>
                                        </p:attrNameLst>
                                      </p:cBhvr>
                                      <p:tavLst>
                                        <p:tav tm="0">
                                          <p:val>
                                            <p:strVal val="#ppt_h"/>
                                          </p:val>
                                        </p:tav>
                                        <p:tav tm="100000">
                                          <p:val>
                                            <p:strVal val="#ppt_h"/>
                                          </p:val>
                                        </p:tav>
                                      </p:tavLst>
                                    </p:anim>
                                    <p:animEffect transition="in" filter="fade">
                                      <p:cBhvr>
                                        <p:cTn id="8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10" grpId="0" animBg="1"/>
      <p:bldP spid="11" grpId="0" animBg="1"/>
      <p:bldP spid="12" grpId="0" animBg="1"/>
      <p:bldP spid="20" grpId="0" animBg="1"/>
      <p:bldP spid="9"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792480"/>
          </a:xfrm>
        </p:spPr>
        <p:txBody>
          <a:bodyPr>
            <a:normAutofit/>
          </a:bodyPr>
          <a:lstStyle/>
          <a:p>
            <a:pPr algn="ctr"/>
            <a:r>
              <a:rPr lang="en-IN" sz="2800" b="1" dirty="0">
                <a:latin typeface="Times New Roman" pitchFamily="18" charset="0"/>
                <a:cs typeface="Times New Roman" pitchFamily="18" charset="0"/>
              </a:rPr>
              <a:t>Advantages of Journal</a:t>
            </a:r>
            <a:endParaRPr lang="en-IN" sz="2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322D4654-C069-4CF9-84F2-697686EB75F6}" type="slidenum">
              <a:rPr lang="en-US" smtClean="0"/>
              <a:pPr>
                <a:defRPr/>
              </a:pPr>
              <a:t>29</a:t>
            </a:fld>
            <a:endParaRPr lang="en-US" dirty="0"/>
          </a:p>
        </p:txBody>
      </p:sp>
      <p:sp>
        <p:nvSpPr>
          <p:cNvPr id="4" name="Rectangle 3"/>
          <p:cNvSpPr/>
          <p:nvPr/>
        </p:nvSpPr>
        <p:spPr>
          <a:xfrm>
            <a:off x="1143000" y="1295400"/>
            <a:ext cx="7620000" cy="646331"/>
          </a:xfrm>
          <a:prstGeom prst="rect">
            <a:avLst/>
          </a:prstGeom>
        </p:spPr>
        <p:txBody>
          <a:bodyPr wrap="square">
            <a:spAutoFit/>
          </a:bodyPr>
          <a:lstStyle/>
          <a:p>
            <a:pPr>
              <a:buFont typeface="Wingdings" pitchFamily="2" charset="2"/>
              <a:buChar char="Ø"/>
            </a:pPr>
            <a:r>
              <a:rPr lang="en-IN" dirty="0"/>
              <a:t>The transactions are recorded in journal as and when they occur so the</a:t>
            </a:r>
          </a:p>
          <a:p>
            <a:r>
              <a:rPr lang="en-IN" dirty="0"/>
              <a:t>chances of error is minimized.</a:t>
            </a:r>
          </a:p>
        </p:txBody>
      </p:sp>
      <p:sp>
        <p:nvSpPr>
          <p:cNvPr id="5" name="Rectangle 4"/>
          <p:cNvSpPr/>
          <p:nvPr/>
        </p:nvSpPr>
        <p:spPr>
          <a:xfrm>
            <a:off x="1219200" y="1905000"/>
            <a:ext cx="5233849" cy="369332"/>
          </a:xfrm>
          <a:prstGeom prst="rect">
            <a:avLst/>
          </a:prstGeom>
        </p:spPr>
        <p:txBody>
          <a:bodyPr wrap="square">
            <a:spAutoFit/>
          </a:bodyPr>
          <a:lstStyle/>
          <a:p>
            <a:pPr>
              <a:buFont typeface="Wingdings" pitchFamily="2" charset="2"/>
              <a:buChar char="Ø"/>
            </a:pPr>
            <a:r>
              <a:rPr lang="en-IN" dirty="0"/>
              <a:t>It help in preparation of ledger.</a:t>
            </a:r>
          </a:p>
        </p:txBody>
      </p:sp>
      <p:sp>
        <p:nvSpPr>
          <p:cNvPr id="6" name="Rectangle 5"/>
          <p:cNvSpPr/>
          <p:nvPr/>
        </p:nvSpPr>
        <p:spPr>
          <a:xfrm>
            <a:off x="1219200" y="2209800"/>
            <a:ext cx="7543800" cy="646331"/>
          </a:xfrm>
          <a:prstGeom prst="rect">
            <a:avLst/>
          </a:prstGeom>
        </p:spPr>
        <p:txBody>
          <a:bodyPr wrap="square">
            <a:spAutoFit/>
          </a:bodyPr>
          <a:lstStyle/>
          <a:p>
            <a:pPr>
              <a:buFont typeface="Wingdings" pitchFamily="2" charset="2"/>
              <a:buChar char="Ø"/>
            </a:pPr>
            <a:r>
              <a:rPr lang="en-IN" dirty="0"/>
              <a:t>Any transfer from one account to another account is made through Journal.</a:t>
            </a:r>
          </a:p>
        </p:txBody>
      </p:sp>
      <p:sp>
        <p:nvSpPr>
          <p:cNvPr id="7" name="Rectangle 6"/>
          <p:cNvSpPr/>
          <p:nvPr/>
        </p:nvSpPr>
        <p:spPr>
          <a:xfrm>
            <a:off x="1219200" y="2819400"/>
            <a:ext cx="7543800" cy="646331"/>
          </a:xfrm>
          <a:prstGeom prst="rect">
            <a:avLst/>
          </a:prstGeom>
        </p:spPr>
        <p:txBody>
          <a:bodyPr wrap="square">
            <a:spAutoFit/>
          </a:bodyPr>
          <a:lstStyle/>
          <a:p>
            <a:pPr>
              <a:buFont typeface="Wingdings" pitchFamily="2" charset="2"/>
              <a:buChar char="Ø"/>
            </a:pPr>
            <a:r>
              <a:rPr lang="en-IN" dirty="0"/>
              <a:t>The entry recorded in journal are self explanatory as it includes narration also.</a:t>
            </a:r>
          </a:p>
        </p:txBody>
      </p:sp>
      <p:sp>
        <p:nvSpPr>
          <p:cNvPr id="8" name="Rectangle 7"/>
          <p:cNvSpPr/>
          <p:nvPr/>
        </p:nvSpPr>
        <p:spPr>
          <a:xfrm>
            <a:off x="1219200" y="3505200"/>
            <a:ext cx="7620000" cy="646331"/>
          </a:xfrm>
          <a:prstGeom prst="rect">
            <a:avLst/>
          </a:prstGeom>
        </p:spPr>
        <p:txBody>
          <a:bodyPr wrap="square">
            <a:spAutoFit/>
          </a:bodyPr>
          <a:lstStyle/>
          <a:p>
            <a:pPr>
              <a:buFont typeface="Wingdings" pitchFamily="2" charset="2"/>
              <a:buChar char="Ø"/>
            </a:pPr>
            <a:r>
              <a:rPr lang="en-IN" dirty="0"/>
              <a:t>It can record any such transaction which cannot be entered in any other</a:t>
            </a:r>
          </a:p>
          <a:p>
            <a:r>
              <a:rPr lang="en-IN" dirty="0"/>
              <a:t>books of account.</a:t>
            </a:r>
          </a:p>
        </p:txBody>
      </p:sp>
      <p:sp>
        <p:nvSpPr>
          <p:cNvPr id="9" name="Rectangle 8"/>
          <p:cNvSpPr/>
          <p:nvPr/>
        </p:nvSpPr>
        <p:spPr>
          <a:xfrm>
            <a:off x="1219200" y="4191000"/>
            <a:ext cx="7162800" cy="646331"/>
          </a:xfrm>
          <a:prstGeom prst="rect">
            <a:avLst/>
          </a:prstGeom>
        </p:spPr>
        <p:txBody>
          <a:bodyPr wrap="square">
            <a:spAutoFit/>
          </a:bodyPr>
          <a:lstStyle/>
          <a:p>
            <a:pPr>
              <a:buFont typeface="Wingdings" pitchFamily="2" charset="2"/>
              <a:buChar char="Ø"/>
            </a:pPr>
            <a:r>
              <a:rPr lang="en-IN" dirty="0"/>
              <a:t>Every transaction is recorded in chronological order (date wise) so the chances of manipulations are reduced.</a:t>
            </a:r>
          </a:p>
        </p:txBody>
      </p:sp>
      <p:sp>
        <p:nvSpPr>
          <p:cNvPr id="11" name="Rectangle 10"/>
          <p:cNvSpPr/>
          <p:nvPr/>
        </p:nvSpPr>
        <p:spPr>
          <a:xfrm>
            <a:off x="1219200" y="4953001"/>
            <a:ext cx="6858000" cy="646331"/>
          </a:xfrm>
          <a:prstGeom prst="rect">
            <a:avLst/>
          </a:prstGeom>
        </p:spPr>
        <p:txBody>
          <a:bodyPr wrap="square">
            <a:spAutoFit/>
          </a:bodyPr>
          <a:lstStyle/>
          <a:p>
            <a:pPr>
              <a:buFont typeface="Wingdings" pitchFamily="2" charset="2"/>
              <a:buChar char="Ø"/>
            </a:pPr>
            <a:r>
              <a:rPr lang="en-IN" dirty="0"/>
              <a:t>Journal shows all information in respect of a transaction at one place.</a:t>
            </a:r>
          </a:p>
        </p:txBody>
      </p:sp>
      <p:sp>
        <p:nvSpPr>
          <p:cNvPr id="12" name="Rectangle 11"/>
          <p:cNvSpPr/>
          <p:nvPr/>
        </p:nvSpPr>
        <p:spPr>
          <a:xfrm>
            <a:off x="1295400" y="5791200"/>
            <a:ext cx="7543800" cy="923330"/>
          </a:xfrm>
          <a:prstGeom prst="rect">
            <a:avLst/>
          </a:prstGeom>
        </p:spPr>
        <p:txBody>
          <a:bodyPr wrap="square">
            <a:spAutoFit/>
          </a:bodyPr>
          <a:lstStyle/>
          <a:p>
            <a:pPr marL="285750" indent="-285750">
              <a:buFont typeface="Wingdings" panose="05000000000000000000" pitchFamily="2" charset="2"/>
              <a:buChar char="Ø"/>
            </a:pPr>
            <a:r>
              <a:rPr lang="en-IN" dirty="0"/>
              <a:t>The closing balances of previous year of accounts related to assets and</a:t>
            </a:r>
          </a:p>
          <a:p>
            <a:r>
              <a:rPr lang="en-IN" dirty="0"/>
              <a:t>liabilities can be brought forward to the next year by passing journal entry in journal.</a:t>
            </a:r>
          </a:p>
        </p:txBody>
      </p:sp>
      <p:sp>
        <p:nvSpPr>
          <p:cNvPr id="10" name="Oval 9"/>
          <p:cNvSpPr/>
          <p:nvPr/>
        </p:nvSpPr>
        <p:spPr>
          <a:xfrm>
            <a:off x="1043608" y="1611868"/>
            <a:ext cx="3240360" cy="3298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3" name="Oval 12"/>
          <p:cNvSpPr/>
          <p:nvPr/>
        </p:nvSpPr>
        <p:spPr>
          <a:xfrm>
            <a:off x="3419872" y="1905000"/>
            <a:ext cx="1202432" cy="4088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1847914" y="2258198"/>
            <a:ext cx="851878" cy="4765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4622304" y="2850433"/>
            <a:ext cx="1605880" cy="398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176536" y="4474029"/>
            <a:ext cx="3852664" cy="466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771800" y="4953001"/>
            <a:ext cx="1440160" cy="4958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948264" y="5877272"/>
            <a:ext cx="91440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1176536" y="3810001"/>
            <a:ext cx="2099320" cy="3929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6" descr="Image result for sastra logo"/>
          <p:cNvPicPr>
            <a:picLocks noChangeAspect="1" noChangeArrowheads="1"/>
          </p:cNvPicPr>
          <p:nvPr/>
        </p:nvPicPr>
        <p:blipFill>
          <a:blip r:embed="rId2"/>
          <a:srcRect/>
          <a:stretch>
            <a:fillRect/>
          </a:stretch>
        </p:blipFill>
        <p:spPr bwMode="auto">
          <a:xfrm>
            <a:off x="7254875" y="135484"/>
            <a:ext cx="1816100" cy="557212"/>
          </a:xfrm>
          <a:prstGeom prst="rect">
            <a:avLst/>
          </a:prstGeom>
          <a:noFill/>
          <a:ln w="9525">
            <a:noFill/>
            <a:miter lim="800000"/>
            <a:headEnd/>
            <a:tailEnd/>
          </a:ln>
        </p:spPr>
      </p:pic>
    </p:spTree>
    <p:extLst>
      <p:ext uri="{BB962C8B-B14F-4D97-AF65-F5344CB8AC3E}">
        <p14:creationId xmlns:p14="http://schemas.microsoft.com/office/powerpoint/2010/main" val="326903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20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blinds(horizontal)">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20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20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fade">
                                      <p:cBhvr>
                                        <p:cTn id="40" dur="20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2000"/>
                                        <p:tgtEl>
                                          <p:spTgt spid="8">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animEffect transition="in" filter="fade">
                                      <p:cBhvr>
                                        <p:cTn id="48" dur="2000"/>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Effect transition="in" filter="fade">
                                      <p:cBhvr>
                                        <p:cTn id="53" dur="2000"/>
                                        <p:tgtEl>
                                          <p:spTgt spid="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1" nodeType="click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blinds(horizontal)">
                                      <p:cBhvr>
                                        <p:cTn id="58" dur="500"/>
                                        <p:tgtEl>
                                          <p:spTgt spid="9">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
                                            <p:txEl>
                                              <p:pRg st="0" end="0"/>
                                            </p:txEl>
                                          </p:spTgt>
                                        </p:tgtEl>
                                        <p:attrNameLst>
                                          <p:attrName>style.visibility</p:attrName>
                                        </p:attrNameLst>
                                      </p:cBhvr>
                                      <p:to>
                                        <p:strVal val="visible"/>
                                      </p:to>
                                    </p:set>
                                    <p:animEffect transition="in" filter="fade">
                                      <p:cBhvr>
                                        <p:cTn id="63" dur="2000"/>
                                        <p:tgtEl>
                                          <p:spTgt spid="1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1" nodeType="clickEffect">
                                  <p:stCondLst>
                                    <p:cond delay="0"/>
                                  </p:stCondLst>
                                  <p:childTnLst>
                                    <p:set>
                                      <p:cBhvr>
                                        <p:cTn id="67" dur="1" fill="hold">
                                          <p:stCondLst>
                                            <p:cond delay="0"/>
                                          </p:stCondLst>
                                        </p:cTn>
                                        <p:tgtEl>
                                          <p:spTgt spid="11">
                                            <p:txEl>
                                              <p:pRg st="0" end="0"/>
                                            </p:txEl>
                                          </p:spTgt>
                                        </p:tgtEl>
                                        <p:attrNameLst>
                                          <p:attrName>style.visibility</p:attrName>
                                        </p:attrNameLst>
                                      </p:cBhvr>
                                      <p:to>
                                        <p:strVal val="visible"/>
                                      </p:to>
                                    </p:set>
                                    <p:animEffect transition="in" filter="blinds(horizontal)">
                                      <p:cBhvr>
                                        <p:cTn id="68" dur="500"/>
                                        <p:tgtEl>
                                          <p:spTgt spid="11">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Effect transition="in" filter="fade">
                                      <p:cBhvr>
                                        <p:cTn id="73" dur="2000"/>
                                        <p:tgtEl>
                                          <p:spTgt spid="12">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xEl>
                                              <p:pRg st="1" end="1"/>
                                            </p:txEl>
                                          </p:spTgt>
                                        </p:tgtEl>
                                        <p:attrNameLst>
                                          <p:attrName>style.visibility</p:attrName>
                                        </p:attrNameLst>
                                      </p:cBhvr>
                                      <p:to>
                                        <p:strVal val="visible"/>
                                      </p:to>
                                    </p:set>
                                    <p:animEffect transition="in" filter="fade">
                                      <p:cBhvr>
                                        <p:cTn id="76" dur="2000"/>
                                        <p:tgtEl>
                                          <p:spTgt spid="12">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p:cTn id="81" dur="1000" fill="hold"/>
                                        <p:tgtEl>
                                          <p:spTgt spid="10"/>
                                        </p:tgtEl>
                                        <p:attrNameLst>
                                          <p:attrName>ppt_w</p:attrName>
                                        </p:attrNameLst>
                                      </p:cBhvr>
                                      <p:tavLst>
                                        <p:tav tm="0">
                                          <p:val>
                                            <p:strVal val="#ppt_w*0.70"/>
                                          </p:val>
                                        </p:tav>
                                        <p:tav tm="100000">
                                          <p:val>
                                            <p:strVal val="#ppt_w"/>
                                          </p:val>
                                        </p:tav>
                                      </p:tavLst>
                                    </p:anim>
                                    <p:anim calcmode="lin" valueType="num">
                                      <p:cBhvr>
                                        <p:cTn id="82" dur="1000" fill="hold"/>
                                        <p:tgtEl>
                                          <p:spTgt spid="10"/>
                                        </p:tgtEl>
                                        <p:attrNameLst>
                                          <p:attrName>ppt_h</p:attrName>
                                        </p:attrNameLst>
                                      </p:cBhvr>
                                      <p:tavLst>
                                        <p:tav tm="0">
                                          <p:val>
                                            <p:strVal val="#ppt_h"/>
                                          </p:val>
                                        </p:tav>
                                        <p:tav tm="100000">
                                          <p:val>
                                            <p:strVal val="#ppt_h"/>
                                          </p:val>
                                        </p:tav>
                                      </p:tavLst>
                                    </p:anim>
                                    <p:animEffect transition="in" filter="fade">
                                      <p:cBhvr>
                                        <p:cTn id="83" dur="10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1000" fill="hold"/>
                                        <p:tgtEl>
                                          <p:spTgt spid="13"/>
                                        </p:tgtEl>
                                        <p:attrNameLst>
                                          <p:attrName>ppt_w</p:attrName>
                                        </p:attrNameLst>
                                      </p:cBhvr>
                                      <p:tavLst>
                                        <p:tav tm="0">
                                          <p:val>
                                            <p:strVal val="#ppt_w*0.70"/>
                                          </p:val>
                                        </p:tav>
                                        <p:tav tm="100000">
                                          <p:val>
                                            <p:strVal val="#ppt_w"/>
                                          </p:val>
                                        </p:tav>
                                      </p:tavLst>
                                    </p:anim>
                                    <p:anim calcmode="lin" valueType="num">
                                      <p:cBhvr>
                                        <p:cTn id="89" dur="1000" fill="hold"/>
                                        <p:tgtEl>
                                          <p:spTgt spid="13"/>
                                        </p:tgtEl>
                                        <p:attrNameLst>
                                          <p:attrName>ppt_h</p:attrName>
                                        </p:attrNameLst>
                                      </p:cBhvr>
                                      <p:tavLst>
                                        <p:tav tm="0">
                                          <p:val>
                                            <p:strVal val="#ppt_h"/>
                                          </p:val>
                                        </p:tav>
                                        <p:tav tm="100000">
                                          <p:val>
                                            <p:strVal val="#ppt_h"/>
                                          </p:val>
                                        </p:tav>
                                      </p:tavLst>
                                    </p:anim>
                                    <p:animEffect transition="in" filter="fade">
                                      <p:cBhvr>
                                        <p:cTn id="90" dur="100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p:cTn id="95" dur="1000" fill="hold"/>
                                        <p:tgtEl>
                                          <p:spTgt spid="14"/>
                                        </p:tgtEl>
                                        <p:attrNameLst>
                                          <p:attrName>ppt_w</p:attrName>
                                        </p:attrNameLst>
                                      </p:cBhvr>
                                      <p:tavLst>
                                        <p:tav tm="0">
                                          <p:val>
                                            <p:strVal val="#ppt_w*0.70"/>
                                          </p:val>
                                        </p:tav>
                                        <p:tav tm="100000">
                                          <p:val>
                                            <p:strVal val="#ppt_w"/>
                                          </p:val>
                                        </p:tav>
                                      </p:tavLst>
                                    </p:anim>
                                    <p:anim calcmode="lin" valueType="num">
                                      <p:cBhvr>
                                        <p:cTn id="96" dur="1000" fill="hold"/>
                                        <p:tgtEl>
                                          <p:spTgt spid="14"/>
                                        </p:tgtEl>
                                        <p:attrNameLst>
                                          <p:attrName>ppt_h</p:attrName>
                                        </p:attrNameLst>
                                      </p:cBhvr>
                                      <p:tavLst>
                                        <p:tav tm="0">
                                          <p:val>
                                            <p:strVal val="#ppt_h"/>
                                          </p:val>
                                        </p:tav>
                                        <p:tav tm="100000">
                                          <p:val>
                                            <p:strVal val="#ppt_h"/>
                                          </p:val>
                                        </p:tav>
                                      </p:tavLst>
                                    </p:anim>
                                    <p:animEffect transition="in" filter="fade">
                                      <p:cBhvr>
                                        <p:cTn id="97" dur="10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55" presetClass="entr" presetSubtype="0" fill="hold" grpId="0" nodeType="clickEffect">
                                  <p:stCondLst>
                                    <p:cond delay="0"/>
                                  </p:stCondLst>
                                  <p:childTnLst>
                                    <p:set>
                                      <p:cBhvr>
                                        <p:cTn id="101" dur="1" fill="hold">
                                          <p:stCondLst>
                                            <p:cond delay="0"/>
                                          </p:stCondLst>
                                        </p:cTn>
                                        <p:tgtEl>
                                          <p:spTgt spid="15"/>
                                        </p:tgtEl>
                                        <p:attrNameLst>
                                          <p:attrName>style.visibility</p:attrName>
                                        </p:attrNameLst>
                                      </p:cBhvr>
                                      <p:to>
                                        <p:strVal val="visible"/>
                                      </p:to>
                                    </p:set>
                                    <p:anim calcmode="lin" valueType="num">
                                      <p:cBhvr>
                                        <p:cTn id="102" dur="1000" fill="hold"/>
                                        <p:tgtEl>
                                          <p:spTgt spid="15"/>
                                        </p:tgtEl>
                                        <p:attrNameLst>
                                          <p:attrName>ppt_w</p:attrName>
                                        </p:attrNameLst>
                                      </p:cBhvr>
                                      <p:tavLst>
                                        <p:tav tm="0">
                                          <p:val>
                                            <p:strVal val="#ppt_w*0.70"/>
                                          </p:val>
                                        </p:tav>
                                        <p:tav tm="100000">
                                          <p:val>
                                            <p:strVal val="#ppt_w"/>
                                          </p:val>
                                        </p:tav>
                                      </p:tavLst>
                                    </p:anim>
                                    <p:anim calcmode="lin" valueType="num">
                                      <p:cBhvr>
                                        <p:cTn id="103" dur="1000" fill="hold"/>
                                        <p:tgtEl>
                                          <p:spTgt spid="15"/>
                                        </p:tgtEl>
                                        <p:attrNameLst>
                                          <p:attrName>ppt_h</p:attrName>
                                        </p:attrNameLst>
                                      </p:cBhvr>
                                      <p:tavLst>
                                        <p:tav tm="0">
                                          <p:val>
                                            <p:strVal val="#ppt_h"/>
                                          </p:val>
                                        </p:tav>
                                        <p:tav tm="100000">
                                          <p:val>
                                            <p:strVal val="#ppt_h"/>
                                          </p:val>
                                        </p:tav>
                                      </p:tavLst>
                                    </p:anim>
                                    <p:animEffect transition="in" filter="fade">
                                      <p:cBhvr>
                                        <p:cTn id="104" dur="1000"/>
                                        <p:tgtEl>
                                          <p:spTgt spid="15"/>
                                        </p:tgtEl>
                                      </p:cBhvr>
                                    </p:animEffect>
                                  </p:childTnLst>
                                </p:cTn>
                              </p:par>
                            </p:childTnLst>
                          </p:cTn>
                        </p:par>
                      </p:childTnLst>
                    </p:cTn>
                  </p:par>
                  <p:par>
                    <p:cTn id="105" fill="hold">
                      <p:stCondLst>
                        <p:cond delay="indefinite"/>
                      </p:stCondLst>
                      <p:childTnLst>
                        <p:par>
                          <p:cTn id="106" fill="hold">
                            <p:stCondLst>
                              <p:cond delay="0"/>
                            </p:stCondLst>
                            <p:childTnLst>
                              <p:par>
                                <p:cTn id="107" presetID="55" presetClass="entr" presetSubtype="0"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p:cTn id="109" dur="1000" fill="hold"/>
                                        <p:tgtEl>
                                          <p:spTgt spid="19"/>
                                        </p:tgtEl>
                                        <p:attrNameLst>
                                          <p:attrName>ppt_w</p:attrName>
                                        </p:attrNameLst>
                                      </p:cBhvr>
                                      <p:tavLst>
                                        <p:tav tm="0">
                                          <p:val>
                                            <p:strVal val="#ppt_w*0.70"/>
                                          </p:val>
                                        </p:tav>
                                        <p:tav tm="100000">
                                          <p:val>
                                            <p:strVal val="#ppt_w"/>
                                          </p:val>
                                        </p:tav>
                                      </p:tavLst>
                                    </p:anim>
                                    <p:anim calcmode="lin" valueType="num">
                                      <p:cBhvr>
                                        <p:cTn id="110" dur="1000" fill="hold"/>
                                        <p:tgtEl>
                                          <p:spTgt spid="19"/>
                                        </p:tgtEl>
                                        <p:attrNameLst>
                                          <p:attrName>ppt_h</p:attrName>
                                        </p:attrNameLst>
                                      </p:cBhvr>
                                      <p:tavLst>
                                        <p:tav tm="0">
                                          <p:val>
                                            <p:strVal val="#ppt_h"/>
                                          </p:val>
                                        </p:tav>
                                        <p:tav tm="100000">
                                          <p:val>
                                            <p:strVal val="#ppt_h"/>
                                          </p:val>
                                        </p:tav>
                                      </p:tavLst>
                                    </p:anim>
                                    <p:animEffect transition="in" filter="fade">
                                      <p:cBhvr>
                                        <p:cTn id="111" dur="1000"/>
                                        <p:tgtEl>
                                          <p:spTgt spid="19"/>
                                        </p:tgtEl>
                                      </p:cBhvr>
                                    </p:animEffect>
                                  </p:childTnLst>
                                </p:cTn>
                              </p:par>
                            </p:childTnLst>
                          </p:cTn>
                        </p:par>
                      </p:childTnLst>
                    </p:cTn>
                  </p:par>
                  <p:par>
                    <p:cTn id="112" fill="hold">
                      <p:stCondLst>
                        <p:cond delay="indefinite"/>
                      </p:stCondLst>
                      <p:childTnLst>
                        <p:par>
                          <p:cTn id="113" fill="hold">
                            <p:stCondLst>
                              <p:cond delay="0"/>
                            </p:stCondLst>
                            <p:childTnLst>
                              <p:par>
                                <p:cTn id="114" presetID="55"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anim calcmode="lin" valueType="num">
                                      <p:cBhvr>
                                        <p:cTn id="116" dur="1000" fill="hold"/>
                                        <p:tgtEl>
                                          <p:spTgt spid="16"/>
                                        </p:tgtEl>
                                        <p:attrNameLst>
                                          <p:attrName>ppt_w</p:attrName>
                                        </p:attrNameLst>
                                      </p:cBhvr>
                                      <p:tavLst>
                                        <p:tav tm="0">
                                          <p:val>
                                            <p:strVal val="#ppt_w*0.70"/>
                                          </p:val>
                                        </p:tav>
                                        <p:tav tm="100000">
                                          <p:val>
                                            <p:strVal val="#ppt_w"/>
                                          </p:val>
                                        </p:tav>
                                      </p:tavLst>
                                    </p:anim>
                                    <p:anim calcmode="lin" valueType="num">
                                      <p:cBhvr>
                                        <p:cTn id="117" dur="1000" fill="hold"/>
                                        <p:tgtEl>
                                          <p:spTgt spid="16"/>
                                        </p:tgtEl>
                                        <p:attrNameLst>
                                          <p:attrName>ppt_h</p:attrName>
                                        </p:attrNameLst>
                                      </p:cBhvr>
                                      <p:tavLst>
                                        <p:tav tm="0">
                                          <p:val>
                                            <p:strVal val="#ppt_h"/>
                                          </p:val>
                                        </p:tav>
                                        <p:tav tm="100000">
                                          <p:val>
                                            <p:strVal val="#ppt_h"/>
                                          </p:val>
                                        </p:tav>
                                      </p:tavLst>
                                    </p:anim>
                                    <p:animEffect transition="in" filter="fade">
                                      <p:cBhvr>
                                        <p:cTn id="118" dur="10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anim calcmode="lin" valueType="num">
                                      <p:cBhvr>
                                        <p:cTn id="123" dur="1000" fill="hold"/>
                                        <p:tgtEl>
                                          <p:spTgt spid="17"/>
                                        </p:tgtEl>
                                        <p:attrNameLst>
                                          <p:attrName>ppt_w</p:attrName>
                                        </p:attrNameLst>
                                      </p:cBhvr>
                                      <p:tavLst>
                                        <p:tav tm="0">
                                          <p:val>
                                            <p:strVal val="#ppt_w*0.70"/>
                                          </p:val>
                                        </p:tav>
                                        <p:tav tm="100000">
                                          <p:val>
                                            <p:strVal val="#ppt_w"/>
                                          </p:val>
                                        </p:tav>
                                      </p:tavLst>
                                    </p:anim>
                                    <p:anim calcmode="lin" valueType="num">
                                      <p:cBhvr>
                                        <p:cTn id="124" dur="1000" fill="hold"/>
                                        <p:tgtEl>
                                          <p:spTgt spid="17"/>
                                        </p:tgtEl>
                                        <p:attrNameLst>
                                          <p:attrName>ppt_h</p:attrName>
                                        </p:attrNameLst>
                                      </p:cBhvr>
                                      <p:tavLst>
                                        <p:tav tm="0">
                                          <p:val>
                                            <p:strVal val="#ppt_h"/>
                                          </p:val>
                                        </p:tav>
                                        <p:tav tm="100000">
                                          <p:val>
                                            <p:strVal val="#ppt_h"/>
                                          </p:val>
                                        </p:tav>
                                      </p:tavLst>
                                    </p:anim>
                                    <p:animEffect transition="in" filter="fade">
                                      <p:cBhvr>
                                        <p:cTn id="125" dur="1000"/>
                                        <p:tgtEl>
                                          <p:spTgt spid="17"/>
                                        </p:tgtEl>
                                      </p:cBhvr>
                                    </p:animEffect>
                                  </p:childTnLst>
                                </p:cTn>
                              </p:par>
                            </p:childTnLst>
                          </p:cTn>
                        </p:par>
                      </p:childTnLst>
                    </p:cTn>
                  </p:par>
                  <p:par>
                    <p:cTn id="126" fill="hold">
                      <p:stCondLst>
                        <p:cond delay="indefinite"/>
                      </p:stCondLst>
                      <p:childTnLst>
                        <p:par>
                          <p:cTn id="127" fill="hold">
                            <p:stCondLst>
                              <p:cond delay="0"/>
                            </p:stCondLst>
                            <p:childTnLst>
                              <p:par>
                                <p:cTn id="128" presetID="55" presetClass="entr" presetSubtype="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p:cTn id="130" dur="1000" fill="hold"/>
                                        <p:tgtEl>
                                          <p:spTgt spid="18"/>
                                        </p:tgtEl>
                                        <p:attrNameLst>
                                          <p:attrName>ppt_w</p:attrName>
                                        </p:attrNameLst>
                                      </p:cBhvr>
                                      <p:tavLst>
                                        <p:tav tm="0">
                                          <p:val>
                                            <p:strVal val="#ppt_w*0.70"/>
                                          </p:val>
                                        </p:tav>
                                        <p:tav tm="100000">
                                          <p:val>
                                            <p:strVal val="#ppt_w"/>
                                          </p:val>
                                        </p:tav>
                                      </p:tavLst>
                                    </p:anim>
                                    <p:anim calcmode="lin" valueType="num">
                                      <p:cBhvr>
                                        <p:cTn id="131" dur="1000" fill="hold"/>
                                        <p:tgtEl>
                                          <p:spTgt spid="18"/>
                                        </p:tgtEl>
                                        <p:attrNameLst>
                                          <p:attrName>ppt_h</p:attrName>
                                        </p:attrNameLst>
                                      </p:cBhvr>
                                      <p:tavLst>
                                        <p:tav tm="0">
                                          <p:val>
                                            <p:strVal val="#ppt_h"/>
                                          </p:val>
                                        </p:tav>
                                        <p:tav tm="100000">
                                          <p:val>
                                            <p:strVal val="#ppt_h"/>
                                          </p:val>
                                        </p:tav>
                                      </p:tavLst>
                                    </p:anim>
                                    <p:animEffect transition="in" filter="fade">
                                      <p:cBhvr>
                                        <p:cTn id="13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allAtOnce"/>
      <p:bldP spid="5" grpId="0" build="allAtOnce"/>
      <p:bldP spid="6" grpId="0" build="allAtOnce"/>
      <p:bldP spid="7" grpId="0" build="allAtOnce"/>
      <p:bldP spid="8" grpId="0" build="allAtOnce"/>
      <p:bldP spid="9" grpId="0" build="allAtOnce"/>
      <p:bldP spid="9" grpId="1" build="allAtOnce"/>
      <p:bldP spid="11" grpId="0" build="allAtOnce"/>
      <p:bldP spid="11" grpId="1" build="allAtOnce"/>
      <p:bldP spid="12" grpId="0" build="allAtOnce"/>
      <p:bldP spid="10" grpId="0" animBg="1"/>
      <p:bldP spid="13" grpId="0" animBg="1"/>
      <p:bldP spid="14" grpId="0" animBg="1"/>
      <p:bldP spid="15" grpId="0" animBg="1"/>
      <p:bldP spid="16"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12074" y="764704"/>
            <a:ext cx="7602048" cy="580926"/>
          </a:xfrm>
        </p:spPr>
        <p:txBody>
          <a:bodyPr>
            <a:noAutofit/>
          </a:bodyPr>
          <a:lstStyle/>
          <a:p>
            <a:pPr algn="ctr"/>
            <a:br>
              <a:rPr lang="en-US" sz="2800" b="1" dirty="0">
                <a:latin typeface="Algerian" panose="04020705040A02060702" pitchFamily="82" charset="0"/>
                <a:cs typeface="Times New Roman" pitchFamily="18" charset="0"/>
              </a:rPr>
            </a:br>
            <a:r>
              <a:rPr lang="en-US" sz="2800" b="1" dirty="0">
                <a:latin typeface="Algerian" panose="04020705040A02060702" pitchFamily="82" charset="0"/>
                <a:cs typeface="Times New Roman" pitchFamily="18" charset="0"/>
              </a:rPr>
              <a:t>Kinds of accounts</a:t>
            </a:r>
            <a:br>
              <a:rPr lang="en-US" sz="2800" dirty="0">
                <a:latin typeface="Algerian" panose="04020705040A02060702" pitchFamily="82" charset="0"/>
                <a:cs typeface="Times New Roman" pitchFamily="18" charset="0"/>
              </a:rPr>
            </a:br>
            <a:endParaRPr lang="en-US" sz="2800" dirty="0">
              <a:latin typeface="Algerian" panose="04020705040A02060702" pitchFamily="82" charset="0"/>
              <a:cs typeface="Times New Roman" pitchFamily="18" charset="0"/>
            </a:endParaRPr>
          </a:p>
        </p:txBody>
      </p:sp>
      <p:sp>
        <p:nvSpPr>
          <p:cNvPr id="3" name="Content Placeholder 2"/>
          <p:cNvSpPr>
            <a:spLocks noGrp="1"/>
          </p:cNvSpPr>
          <p:nvPr>
            <p:ph idx="1"/>
          </p:nvPr>
        </p:nvSpPr>
        <p:spPr>
          <a:xfrm>
            <a:off x="1435100" y="1943100"/>
            <a:ext cx="7313363" cy="4078188"/>
          </a:xfrm>
        </p:spPr>
        <p:txBody>
          <a:bodyPr rtlCol="0">
            <a:noAutofit/>
          </a:bodyPr>
          <a:lstStyle/>
          <a:p>
            <a:pPr marL="82296" indent="0" algn="just">
              <a:buNone/>
              <a:defRPr/>
            </a:pPr>
            <a:r>
              <a:rPr lang="en-US" sz="1800" dirty="0">
                <a:latin typeface="Times New Roman" panose="02020603050405020304" pitchFamily="18" charset="0"/>
                <a:cs typeface="Times New Roman" panose="02020603050405020304" pitchFamily="18" charset="0"/>
              </a:rPr>
              <a:t>There are three kinds of accounts kept by a business firm. They are personal accounts, real accounts and nominal accounts.</a:t>
            </a:r>
          </a:p>
          <a:p>
            <a:pPr marL="82296" indent="0" algn="just">
              <a:buNone/>
              <a:defRPr/>
            </a:pPr>
            <a:r>
              <a:rPr lang="en-US" sz="1800" b="1" dirty="0">
                <a:latin typeface="Times New Roman" panose="02020603050405020304" pitchFamily="18" charset="0"/>
                <a:cs typeface="Times New Roman" panose="02020603050405020304" pitchFamily="18" charset="0"/>
              </a:rPr>
              <a:t>Personal accounts:</a:t>
            </a:r>
            <a:endParaRPr lang="en-US" sz="1800" dirty="0">
              <a:latin typeface="Times New Roman" panose="02020603050405020304" pitchFamily="18" charset="0"/>
              <a:cs typeface="Times New Roman" panose="02020603050405020304" pitchFamily="18" charset="0"/>
            </a:endParaRPr>
          </a:p>
          <a:p>
            <a:pPr marL="82296" indent="0" algn="just">
              <a:buNone/>
              <a:defRPr/>
            </a:pPr>
            <a:r>
              <a:rPr lang="en-US" sz="1800" b="1" dirty="0">
                <a:latin typeface="Times New Roman" panose="02020603050405020304" pitchFamily="18" charset="0"/>
                <a:cs typeface="Times New Roman" panose="02020603050405020304" pitchFamily="18" charset="0"/>
              </a:rPr>
              <a:t>Natural personal accounts:</a:t>
            </a:r>
            <a:r>
              <a:rPr lang="en-US" sz="1800" dirty="0">
                <a:latin typeface="Times New Roman" panose="02020603050405020304" pitchFamily="18" charset="0"/>
                <a:cs typeface="Times New Roman" panose="02020603050405020304" pitchFamily="18" charset="0"/>
              </a:rPr>
              <a:t>  This type of personal accounts includes all human beings. E.g. Ram’s A/C,  Mohan’s A/C, etc.</a:t>
            </a:r>
          </a:p>
          <a:p>
            <a:pPr marL="82296" indent="0" algn="just">
              <a:buNone/>
              <a:defRPr/>
            </a:pPr>
            <a:r>
              <a:rPr lang="en-US" sz="1800" b="1" dirty="0">
                <a:latin typeface="Times New Roman" panose="02020603050405020304" pitchFamily="18" charset="0"/>
                <a:cs typeface="Times New Roman" panose="02020603050405020304" pitchFamily="18" charset="0"/>
              </a:rPr>
              <a:t>Artificial personal accounts:</a:t>
            </a:r>
            <a:r>
              <a:rPr lang="en-US" sz="1800" dirty="0">
                <a:latin typeface="Times New Roman" panose="02020603050405020304" pitchFamily="18" charset="0"/>
                <a:cs typeface="Times New Roman" panose="02020603050405020304" pitchFamily="18" charset="0"/>
              </a:rPr>
              <a:t> Personal accounts which are created artificially by law, such as corporate bodies and institutions, are called artificial personal accounts. E.g. Joint stock companies, clubs, societies, etc.</a:t>
            </a:r>
          </a:p>
          <a:p>
            <a:pPr marL="82296" indent="0" algn="just">
              <a:buNone/>
              <a:defRPr/>
            </a:pPr>
            <a:r>
              <a:rPr lang="en-US" sz="1800" b="1" dirty="0">
                <a:latin typeface="Times New Roman" panose="02020603050405020304" pitchFamily="18" charset="0"/>
                <a:cs typeface="Times New Roman" panose="02020603050405020304" pitchFamily="18" charset="0"/>
              </a:rPr>
              <a:t>Representative personal accounts:</a:t>
            </a:r>
            <a:r>
              <a:rPr lang="en-US" sz="1800" dirty="0">
                <a:latin typeface="Times New Roman" panose="02020603050405020304" pitchFamily="18" charset="0"/>
                <a:cs typeface="Times New Roman" panose="02020603050405020304" pitchFamily="18" charset="0"/>
              </a:rPr>
              <a:t> Accounts which represent a certain person or a group directly or indirectly. E.g. Wages are paid in advance to an employee – a wage prepaid account will be opened in the books of accounts. This wages prepaid account is a representative personal account indirectly linked to the person.</a:t>
            </a:r>
          </a:p>
          <a:p>
            <a:pPr marL="82296" indent="0">
              <a:buNone/>
              <a:defRPr/>
            </a:pP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78646E32-FE48-4FAD-8D20-D66F105B52E9}" type="slidenum">
              <a:rPr lang="en-US"/>
              <a:pPr>
                <a:defRPr/>
              </a:pPr>
              <a:t>3</a:t>
            </a:fld>
            <a:endParaRPr lang="en-US"/>
          </a:p>
        </p:txBody>
      </p:sp>
    </p:spTree>
    <p:extLst>
      <p:ext uri="{BB962C8B-B14F-4D97-AF65-F5344CB8AC3E}">
        <p14:creationId xmlns:p14="http://schemas.microsoft.com/office/powerpoint/2010/main" val="1815041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1"/>
            <a:ext cx="7466032" cy="336646"/>
          </a:xfrm>
        </p:spPr>
        <p:txBody>
          <a:bodyPr>
            <a:normAutofit fontScale="90000"/>
          </a:bodyPr>
          <a:lstStyle/>
          <a:p>
            <a:pPr algn="ctr"/>
            <a:r>
              <a:rPr lang="en-IN" sz="2000" b="1" dirty="0"/>
              <a:t>Limitations of Journal</a:t>
            </a:r>
            <a:endParaRPr lang="en-IN" sz="2000" dirty="0"/>
          </a:p>
        </p:txBody>
      </p:sp>
      <p:sp>
        <p:nvSpPr>
          <p:cNvPr id="3" name="Slide Number Placeholder 2"/>
          <p:cNvSpPr>
            <a:spLocks noGrp="1"/>
          </p:cNvSpPr>
          <p:nvPr>
            <p:ph type="sldNum" sz="quarter" idx="12"/>
          </p:nvPr>
        </p:nvSpPr>
        <p:spPr/>
        <p:txBody>
          <a:bodyPr/>
          <a:lstStyle/>
          <a:p>
            <a:pPr>
              <a:defRPr/>
            </a:pPr>
            <a:fld id="{322D4654-C069-4CF9-84F2-697686EB75F6}" type="slidenum">
              <a:rPr lang="en-US" smtClean="0"/>
              <a:pPr>
                <a:defRPr/>
              </a:pPr>
              <a:t>30</a:t>
            </a:fld>
            <a:endParaRPr lang="en-US" dirty="0"/>
          </a:p>
        </p:txBody>
      </p:sp>
      <p:sp>
        <p:nvSpPr>
          <p:cNvPr id="4" name="Rectangle 3"/>
          <p:cNvSpPr/>
          <p:nvPr/>
        </p:nvSpPr>
        <p:spPr>
          <a:xfrm>
            <a:off x="1066800" y="2136339"/>
            <a:ext cx="7543800" cy="1107996"/>
          </a:xfrm>
          <a:prstGeom prst="rect">
            <a:avLst/>
          </a:prstGeom>
        </p:spPr>
        <p:txBody>
          <a:bodyPr wrap="square">
            <a:spAutoFit/>
          </a:bodyPr>
          <a:lstStyle/>
          <a:p>
            <a:pPr algn="just"/>
            <a:r>
              <a:rPr lang="en-IN" i="1" dirty="0"/>
              <a:t>More useful for small business: </a:t>
            </a:r>
            <a:r>
              <a:rPr lang="en-IN" sz="1600" i="1" dirty="0"/>
              <a:t>It is not useful for large businesses, because large </a:t>
            </a:r>
            <a:r>
              <a:rPr lang="en-IN" sz="1600" dirty="0"/>
              <a:t>organisations have more number of transactions, if all are recorded in one journal then the size of the journal will become big and this will be difficult for one person to maintain.</a:t>
            </a:r>
          </a:p>
        </p:txBody>
      </p:sp>
      <p:sp>
        <p:nvSpPr>
          <p:cNvPr id="5" name="Rectangle 4"/>
          <p:cNvSpPr/>
          <p:nvPr/>
        </p:nvSpPr>
        <p:spPr>
          <a:xfrm>
            <a:off x="990600" y="914400"/>
            <a:ext cx="7391400" cy="1200329"/>
          </a:xfrm>
          <a:prstGeom prst="rect">
            <a:avLst/>
          </a:prstGeom>
        </p:spPr>
        <p:txBody>
          <a:bodyPr wrap="square">
            <a:spAutoFit/>
          </a:bodyPr>
          <a:lstStyle/>
          <a:p>
            <a:pPr algn="just"/>
            <a:r>
              <a:rPr lang="en-IN" dirty="0"/>
              <a:t> </a:t>
            </a:r>
            <a:r>
              <a:rPr lang="en-IN" i="1" dirty="0"/>
              <a:t>Limited use: The practical use of the journal is limited. In this, all transactions are </a:t>
            </a:r>
            <a:r>
              <a:rPr lang="en-IN" dirty="0"/>
              <a:t>not recorded but only those transactions are recorded, which are limited in numbers and which are not written in subsidiary books.</a:t>
            </a:r>
          </a:p>
        </p:txBody>
      </p:sp>
      <p:sp>
        <p:nvSpPr>
          <p:cNvPr id="6" name="Rectangle 5"/>
          <p:cNvSpPr/>
          <p:nvPr/>
        </p:nvSpPr>
        <p:spPr>
          <a:xfrm>
            <a:off x="990600" y="3505200"/>
            <a:ext cx="8001000" cy="1477328"/>
          </a:xfrm>
          <a:prstGeom prst="rect">
            <a:avLst/>
          </a:prstGeom>
        </p:spPr>
        <p:txBody>
          <a:bodyPr wrap="square">
            <a:spAutoFit/>
          </a:bodyPr>
          <a:lstStyle/>
          <a:p>
            <a:pPr algn="just"/>
            <a:r>
              <a:rPr lang="en-IN" i="1" dirty="0"/>
              <a:t>Lack of business information: In journals, transactions are kept at one place. </a:t>
            </a:r>
            <a:r>
              <a:rPr lang="en-IN" dirty="0"/>
              <a:t>Therefore, business information can’t be received easily. If traders want information about the cash, bank, stock, creditors, debtors, income and expenses, then with the help of the journal, such information cannot be provided.</a:t>
            </a:r>
          </a:p>
        </p:txBody>
      </p:sp>
      <p:pic>
        <p:nvPicPr>
          <p:cNvPr id="7"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24532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amond(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amond(in)">
                                      <p:cBhvr>
                                        <p:cTn id="22" dur="2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amond(in)">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45255E4-55E2-4358-92AC-448E8E74AA11}" type="slidenum">
              <a:rPr lang="en-US" smtClean="0"/>
              <a:pPr>
                <a:defRPr/>
              </a:pPr>
              <a:t>31</a:t>
            </a:fld>
            <a:endParaRPr lang="en-US"/>
          </a:p>
        </p:txBody>
      </p:sp>
      <p:sp>
        <p:nvSpPr>
          <p:cNvPr id="3" name="Rectangle 2"/>
          <p:cNvSpPr/>
          <p:nvPr/>
        </p:nvSpPr>
        <p:spPr>
          <a:xfrm>
            <a:off x="1475656" y="750332"/>
            <a:ext cx="7211144" cy="1200329"/>
          </a:xfrm>
          <a:prstGeom prst="rect">
            <a:avLst/>
          </a:prstGeom>
        </p:spPr>
        <p:txBody>
          <a:bodyPr wrap="square">
            <a:spAutoFit/>
          </a:bodyPr>
          <a:lstStyle/>
          <a:p>
            <a:pPr lvl="0" algn="just" eaLnBrk="0" hangingPunct="0"/>
            <a:r>
              <a:rPr lang="en-US" dirty="0">
                <a:latin typeface="Times New Roman" pitchFamily="18" charset="0"/>
                <a:ea typeface="Calibri" pitchFamily="34" charset="0"/>
                <a:cs typeface="Times New Roman" pitchFamily="18" charset="0"/>
              </a:rPr>
              <a:t>Goods mean the things, which are bought by trader for the purpose of resale at a profit. In other words, we can say that goods mean those goods in which a trader deals. For instance, books for a bookseller, furniture for a furniture dealer, etc. Goods account can be classified in the following four parts:</a:t>
            </a:r>
            <a:endParaRPr lang="en-US" sz="800" dirty="0">
              <a:latin typeface="Arial" pitchFamily="34" charset="0"/>
              <a:cs typeface="Arial" pitchFamily="34" charset="0"/>
            </a:endParaRPr>
          </a:p>
        </p:txBody>
      </p:sp>
      <p:sp>
        <p:nvSpPr>
          <p:cNvPr id="4" name="Rectangle 3"/>
          <p:cNvSpPr/>
          <p:nvPr/>
        </p:nvSpPr>
        <p:spPr>
          <a:xfrm>
            <a:off x="3200400" y="381000"/>
            <a:ext cx="3124199" cy="369332"/>
          </a:xfrm>
          <a:prstGeom prst="rect">
            <a:avLst/>
          </a:prstGeom>
        </p:spPr>
        <p:txBody>
          <a:bodyPr wrap="square">
            <a:spAutoFit/>
          </a:bodyPr>
          <a:lstStyle/>
          <a:p>
            <a:pPr lvl="0"/>
            <a:r>
              <a:rPr lang="en-US" b="1" i="1" dirty="0">
                <a:latin typeface="Times New Roman" pitchFamily="18" charset="0"/>
                <a:ea typeface="Calibri" pitchFamily="34" charset="0"/>
                <a:cs typeface="Times New Roman" pitchFamily="18" charset="0"/>
              </a:rPr>
              <a:t>Meaning of Goods</a:t>
            </a:r>
            <a:endParaRPr lang="en-US" sz="800" dirty="0">
              <a:latin typeface="Arial" pitchFamily="34" charset="0"/>
              <a:cs typeface="Arial" pitchFamily="34" charset="0"/>
            </a:endParaRPr>
          </a:p>
        </p:txBody>
      </p:sp>
      <p:sp>
        <p:nvSpPr>
          <p:cNvPr id="5" name="Rectangle 4"/>
          <p:cNvSpPr/>
          <p:nvPr/>
        </p:nvSpPr>
        <p:spPr>
          <a:xfrm>
            <a:off x="1475656" y="2147122"/>
            <a:ext cx="7363544" cy="646331"/>
          </a:xfrm>
          <a:prstGeom prst="rect">
            <a:avLst/>
          </a:prstGeom>
        </p:spPr>
        <p:txBody>
          <a:bodyPr wrap="square">
            <a:spAutoFit/>
          </a:bodyPr>
          <a:lstStyle/>
          <a:p>
            <a:pPr lvl="0" eaLnBrk="0" hangingPunct="0"/>
            <a:r>
              <a:rPr lang="en-US" dirty="0">
                <a:latin typeface="Times New Roman" pitchFamily="18" charset="0"/>
                <a:ea typeface="Calibri" pitchFamily="34" charset="0"/>
                <a:cs typeface="Times New Roman" pitchFamily="18" charset="0"/>
              </a:rPr>
              <a:t>1. </a:t>
            </a:r>
            <a:r>
              <a:rPr lang="en-US" b="1" i="1" dirty="0">
                <a:latin typeface="Times New Roman" pitchFamily="18" charset="0"/>
                <a:ea typeface="Calibri" pitchFamily="34" charset="0"/>
                <a:cs typeface="Times New Roman" pitchFamily="18" charset="0"/>
              </a:rPr>
              <a:t>Purchases Account: </a:t>
            </a:r>
            <a:r>
              <a:rPr lang="en-US" dirty="0">
                <a:latin typeface="Times New Roman" pitchFamily="18" charset="0"/>
                <a:ea typeface="Calibri" pitchFamily="34" charset="0"/>
                <a:cs typeface="Times New Roman" pitchFamily="18" charset="0"/>
              </a:rPr>
              <a:t>When goods are purchased then purchases account is debited instead of goods account. It records all the purchases of goods.</a:t>
            </a:r>
            <a:endParaRPr lang="en-US" sz="800" dirty="0">
              <a:latin typeface="Arial" pitchFamily="34" charset="0"/>
              <a:cs typeface="Arial" pitchFamily="34" charset="0"/>
            </a:endParaRPr>
          </a:p>
        </p:txBody>
      </p:sp>
      <p:sp>
        <p:nvSpPr>
          <p:cNvPr id="6" name="Rectangle 5"/>
          <p:cNvSpPr/>
          <p:nvPr/>
        </p:nvSpPr>
        <p:spPr>
          <a:xfrm>
            <a:off x="1475656" y="2989913"/>
            <a:ext cx="7134944" cy="646331"/>
          </a:xfrm>
          <a:prstGeom prst="rect">
            <a:avLst/>
          </a:prstGeom>
        </p:spPr>
        <p:txBody>
          <a:bodyPr wrap="square">
            <a:spAutoFit/>
          </a:bodyPr>
          <a:lstStyle/>
          <a:p>
            <a:pPr lvl="0" eaLnBrk="0" hangingPunct="0"/>
            <a:r>
              <a:rPr lang="en-US" dirty="0">
                <a:latin typeface="Times New Roman" pitchFamily="18" charset="0"/>
                <a:ea typeface="Calibri" pitchFamily="34" charset="0"/>
                <a:cs typeface="Times New Roman" pitchFamily="18" charset="0"/>
              </a:rPr>
              <a:t>2. </a:t>
            </a:r>
            <a:r>
              <a:rPr lang="en-US" b="1" i="1" dirty="0">
                <a:latin typeface="Times New Roman" pitchFamily="18" charset="0"/>
                <a:ea typeface="Calibri" pitchFamily="34" charset="0"/>
                <a:cs typeface="Times New Roman" pitchFamily="18" charset="0"/>
              </a:rPr>
              <a:t>Sales Account: </a:t>
            </a:r>
            <a:r>
              <a:rPr lang="en-US" dirty="0">
                <a:latin typeface="Times New Roman" pitchFamily="18" charset="0"/>
                <a:ea typeface="Calibri" pitchFamily="34" charset="0"/>
                <a:cs typeface="Times New Roman" pitchFamily="18" charset="0"/>
              </a:rPr>
              <a:t>When goods are sold then sales account is credited instead of goods account. It records sales of the goods.</a:t>
            </a:r>
            <a:endParaRPr lang="en-US" sz="800" dirty="0">
              <a:latin typeface="Arial" pitchFamily="34" charset="0"/>
              <a:cs typeface="Arial" pitchFamily="34" charset="0"/>
            </a:endParaRPr>
          </a:p>
        </p:txBody>
      </p:sp>
      <p:sp>
        <p:nvSpPr>
          <p:cNvPr id="129025" name="Rectangle 1"/>
          <p:cNvSpPr>
            <a:spLocks noChangeArrowheads="1"/>
          </p:cNvSpPr>
          <p:nvPr/>
        </p:nvSpPr>
        <p:spPr bwMode="auto">
          <a:xfrm>
            <a:off x="1475656" y="3963581"/>
            <a:ext cx="698254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 </a:t>
            </a:r>
            <a:r>
              <a:rPr kumimoji="0" lang="en-US" sz="1800"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Purchases Return Account: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goods purchased are returned, then it is called purchases return. This account is credited.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9026" name="Rectangle 2"/>
          <p:cNvSpPr>
            <a:spLocks noChangeArrowheads="1"/>
          </p:cNvSpPr>
          <p:nvPr/>
        </p:nvSpPr>
        <p:spPr bwMode="auto">
          <a:xfrm>
            <a:off x="1475656" y="4797153"/>
            <a:ext cx="7287344" cy="655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 </a:t>
            </a:r>
            <a:r>
              <a:rPr kumimoji="0" lang="en-US" sz="1800"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Sales Return Account: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goods sold are returned then it is called sales return. This account is always debited.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1475656" y="5452705"/>
            <a:ext cx="7134944" cy="1047979"/>
          </a:xfrm>
          <a:prstGeom prst="rect">
            <a:avLst/>
          </a:prstGeom>
        </p:spPr>
        <p:txBody>
          <a:bodyPr wrap="square">
            <a:spAutoFit/>
          </a:bodyPr>
          <a:lstStyle/>
          <a:p>
            <a:pPr>
              <a:lnSpc>
                <a:spcPct val="115000"/>
              </a:lnSpc>
              <a:spcAft>
                <a:spcPts val="1000"/>
              </a:spcAft>
            </a:pPr>
            <a:r>
              <a:rPr lang="en-IN" b="1" i="1" dirty="0">
                <a:latin typeface="Times New Roman" panose="02020603050405020304" pitchFamily="18" charset="0"/>
                <a:ea typeface="Calibri" panose="020F0502020204030204" pitchFamily="34" charset="0"/>
                <a:cs typeface="Times New Roman" panose="02020603050405020304" pitchFamily="18" charset="0"/>
              </a:rPr>
              <a:t>5. Closing stock A/c</a:t>
            </a:r>
            <a:r>
              <a:rPr lang="en-IN" dirty="0">
                <a:latin typeface="Times New Roman" panose="02020603050405020304" pitchFamily="18" charset="0"/>
                <a:ea typeface="Calibri" panose="020F0502020204030204" pitchFamily="34" charset="0"/>
                <a:cs typeface="Times New Roman" panose="02020603050405020304" pitchFamily="18" charset="0"/>
              </a:rPr>
              <a:t>: It is the value of stock remaining unsold. It is the net balance of opening stock+ Purchases(Net) – Sales (Net). It is valued at cost or net realisable value (Market value) whichever is less.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420451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9025">
                                            <p:txEl>
                                              <p:pRg st="0" end="0"/>
                                            </p:txEl>
                                          </p:spTgt>
                                        </p:tgtEl>
                                        <p:attrNameLst>
                                          <p:attrName>style.visibility</p:attrName>
                                        </p:attrNameLst>
                                      </p:cBhvr>
                                      <p:to>
                                        <p:strVal val="visible"/>
                                      </p:to>
                                    </p:set>
                                    <p:animEffect transition="in" filter="fade">
                                      <p:cBhvr>
                                        <p:cTn id="27" dur="2000"/>
                                        <p:tgtEl>
                                          <p:spTgt spid="1290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9026">
                                            <p:txEl>
                                              <p:pRg st="0" end="0"/>
                                            </p:txEl>
                                          </p:spTgt>
                                        </p:tgtEl>
                                        <p:attrNameLst>
                                          <p:attrName>style.visibility</p:attrName>
                                        </p:attrNameLst>
                                      </p:cBhvr>
                                      <p:to>
                                        <p:strVal val="visible"/>
                                      </p:to>
                                    </p:set>
                                    <p:animEffect transition="in" filter="fade">
                                      <p:cBhvr>
                                        <p:cTn id="32" dur="2000"/>
                                        <p:tgtEl>
                                          <p:spTgt spid="12902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129025" grpId="0" build="allAtOnce"/>
      <p:bldP spid="129026" grpId="0" build="allAtOnce"/>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45255E4-55E2-4358-92AC-448E8E74AA11}" type="slidenum">
              <a:rPr lang="en-US" smtClean="0"/>
              <a:pPr>
                <a:defRPr/>
              </a:pPr>
              <a:t>32</a:t>
            </a:fld>
            <a:endParaRPr lang="en-US"/>
          </a:p>
        </p:txBody>
      </p:sp>
      <p:sp>
        <p:nvSpPr>
          <p:cNvPr id="3" name="Rectangle 2"/>
          <p:cNvSpPr/>
          <p:nvPr/>
        </p:nvSpPr>
        <p:spPr>
          <a:xfrm>
            <a:off x="1371600" y="533400"/>
            <a:ext cx="7391400" cy="646331"/>
          </a:xfrm>
          <a:prstGeom prst="rect">
            <a:avLst/>
          </a:prstGeom>
        </p:spPr>
        <p:txBody>
          <a:bodyPr wrap="square">
            <a:spAutoFit/>
          </a:bodyPr>
          <a:lstStyle/>
          <a:p>
            <a:pPr algn="ctr"/>
            <a:r>
              <a:rPr lang="en-IN" b="1" dirty="0"/>
              <a:t>DETERMINATION OF THE NATURE OF  TRANSACTIONS WHETHER CREDIT OR CASH</a:t>
            </a:r>
            <a:endParaRPr lang="en-IN" dirty="0"/>
          </a:p>
        </p:txBody>
      </p:sp>
      <p:sp>
        <p:nvSpPr>
          <p:cNvPr id="4" name="Rectangle 3"/>
          <p:cNvSpPr/>
          <p:nvPr/>
        </p:nvSpPr>
        <p:spPr>
          <a:xfrm>
            <a:off x="1219200" y="1295400"/>
            <a:ext cx="7239000" cy="646331"/>
          </a:xfrm>
          <a:prstGeom prst="rect">
            <a:avLst/>
          </a:prstGeom>
        </p:spPr>
        <p:txBody>
          <a:bodyPr wrap="square">
            <a:spAutoFit/>
          </a:bodyPr>
          <a:lstStyle/>
          <a:p>
            <a:r>
              <a:rPr lang="en-IN" dirty="0"/>
              <a:t>Whether a particular transaction is made for cash or credit in case of purchase and sale of goods, it should be determined. </a:t>
            </a:r>
          </a:p>
        </p:txBody>
      </p:sp>
      <p:sp>
        <p:nvSpPr>
          <p:cNvPr id="5" name="Rectangle 4"/>
          <p:cNvSpPr/>
          <p:nvPr/>
        </p:nvSpPr>
        <p:spPr>
          <a:xfrm>
            <a:off x="1219200" y="2133600"/>
            <a:ext cx="7239000" cy="369332"/>
          </a:xfrm>
          <a:prstGeom prst="rect">
            <a:avLst/>
          </a:prstGeom>
        </p:spPr>
        <p:txBody>
          <a:bodyPr wrap="square">
            <a:spAutoFit/>
          </a:bodyPr>
          <a:lstStyle/>
          <a:p>
            <a:r>
              <a:rPr lang="en-IN" dirty="0"/>
              <a:t>Cash transaction is to be treated when the word ‘cash’ is mentioned</a:t>
            </a:r>
          </a:p>
        </p:txBody>
      </p:sp>
      <p:sp>
        <p:nvSpPr>
          <p:cNvPr id="6" name="Rectangle 5"/>
          <p:cNvSpPr/>
          <p:nvPr/>
        </p:nvSpPr>
        <p:spPr>
          <a:xfrm>
            <a:off x="1219200" y="2743200"/>
            <a:ext cx="6477000" cy="400110"/>
          </a:xfrm>
          <a:prstGeom prst="rect">
            <a:avLst/>
          </a:prstGeom>
        </p:spPr>
        <p:txBody>
          <a:bodyPr wrap="square">
            <a:spAutoFit/>
          </a:bodyPr>
          <a:lstStyle/>
          <a:p>
            <a:r>
              <a:rPr lang="en-IN" sz="2000" dirty="0"/>
              <a:t>credit when only the name of the person is given</a:t>
            </a:r>
          </a:p>
        </p:txBody>
      </p:sp>
      <p:pic>
        <p:nvPicPr>
          <p:cNvPr id="130049" name="Picture 1"/>
          <p:cNvPicPr>
            <a:picLocks noChangeAspect="1" noChangeArrowheads="1"/>
          </p:cNvPicPr>
          <p:nvPr/>
        </p:nvPicPr>
        <p:blipFill>
          <a:blip r:embed="rId2"/>
          <a:srcRect/>
          <a:stretch>
            <a:fillRect/>
          </a:stretch>
        </p:blipFill>
        <p:spPr bwMode="auto">
          <a:xfrm>
            <a:off x="1752600" y="3657600"/>
            <a:ext cx="6553200" cy="2590800"/>
          </a:xfrm>
          <a:prstGeom prst="rect">
            <a:avLst/>
          </a:prstGeom>
          <a:noFill/>
          <a:ln w="9525">
            <a:noFill/>
            <a:miter lim="800000"/>
            <a:headEnd/>
            <a:tailEnd/>
          </a:ln>
          <a:effectLst/>
        </p:spPr>
      </p:pic>
      <p:pic>
        <p:nvPicPr>
          <p:cNvPr id="8"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4889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1"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ox(in)">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linds(horizontal)">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blinds(horizontal)">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0049"/>
                                        </p:tgtEl>
                                        <p:attrNameLst>
                                          <p:attrName>style.visibility</p:attrName>
                                        </p:attrNameLst>
                                      </p:cBhvr>
                                      <p:to>
                                        <p:strVal val="visible"/>
                                      </p:to>
                                    </p:set>
                                    <p:animEffect transition="in" filter="fade">
                                      <p:cBhvr>
                                        <p:cTn id="47" dur="2000"/>
                                        <p:tgtEl>
                                          <p:spTgt spid="130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build="allAtOnce"/>
      <p:bldP spid="4" grpId="1" build="allAtOnce"/>
      <p:bldP spid="5" grpId="0" build="allAtOnce"/>
      <p:bldP spid="6" grpId="0" build="allAtOnce"/>
      <p:bldP spid="6" grpI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4507992" cy="609600"/>
          </a:xfrm>
        </p:spPr>
        <p:txBody>
          <a:bodyPr>
            <a:normAutofit/>
          </a:bodyPr>
          <a:lstStyle/>
          <a:p>
            <a:pPr algn="ctr"/>
            <a:r>
              <a:rPr lang="en-IN" sz="2800" dirty="0">
                <a:latin typeface="Times New Roman" pitchFamily="18" charset="0"/>
                <a:cs typeface="Times New Roman" pitchFamily="18" charset="0"/>
              </a:rPr>
              <a:t>Special Transactions</a:t>
            </a:r>
          </a:p>
        </p:txBody>
      </p:sp>
      <p:sp>
        <p:nvSpPr>
          <p:cNvPr id="3" name="Slide Number Placeholder 2"/>
          <p:cNvSpPr>
            <a:spLocks noGrp="1"/>
          </p:cNvSpPr>
          <p:nvPr>
            <p:ph type="sldNum" sz="quarter" idx="12"/>
          </p:nvPr>
        </p:nvSpPr>
        <p:spPr/>
        <p:txBody>
          <a:bodyPr/>
          <a:lstStyle/>
          <a:p>
            <a:pPr>
              <a:defRPr/>
            </a:pPr>
            <a:fld id="{322D4654-C069-4CF9-84F2-697686EB75F6}" type="slidenum">
              <a:rPr lang="en-US" smtClean="0"/>
              <a:pPr>
                <a:defRPr/>
              </a:pPr>
              <a:t>33</a:t>
            </a:fld>
            <a:endParaRPr lang="en-US" dirty="0"/>
          </a:p>
        </p:txBody>
      </p:sp>
      <p:sp>
        <p:nvSpPr>
          <p:cNvPr id="164865" name="Rectangle 1"/>
          <p:cNvSpPr>
            <a:spLocks noChangeArrowheads="1"/>
          </p:cNvSpPr>
          <p:nvPr/>
        </p:nvSpPr>
        <p:spPr bwMode="auto">
          <a:xfrm>
            <a:off x="1462830" y="1294573"/>
            <a:ext cx="1371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Drawings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1143000" y="1752600"/>
            <a:ext cx="8001000" cy="646331"/>
          </a:xfrm>
          <a:prstGeom prst="rect">
            <a:avLst/>
          </a:prstGeom>
        </p:spPr>
        <p:txBody>
          <a:bodyPr wrap="square">
            <a:spAutoFit/>
          </a:bodyPr>
          <a:lstStyle/>
          <a:p>
            <a:r>
              <a:rPr lang="en-IN" dirty="0">
                <a:latin typeface="Times New Roman" pitchFamily="18" charset="0"/>
                <a:cs typeface="Times New Roman" pitchFamily="18" charset="0"/>
              </a:rPr>
              <a:t>Assets in the form of </a:t>
            </a:r>
            <a:r>
              <a:rPr lang="en-IN" b="1" dirty="0">
                <a:latin typeface="Times New Roman" pitchFamily="18" charset="0"/>
                <a:cs typeface="Times New Roman" pitchFamily="18" charset="0"/>
              </a:rPr>
              <a:t>Cash</a:t>
            </a:r>
            <a:r>
              <a:rPr lang="en-IN" dirty="0">
                <a:latin typeface="Times New Roman" pitchFamily="18" charset="0"/>
                <a:cs typeface="Times New Roman" pitchFamily="18" charset="0"/>
              </a:rPr>
              <a:t> or </a:t>
            </a:r>
            <a:r>
              <a:rPr lang="en-IN" b="1" dirty="0">
                <a:latin typeface="Times New Roman" pitchFamily="18" charset="0"/>
                <a:cs typeface="Times New Roman" pitchFamily="18" charset="0"/>
              </a:rPr>
              <a:t>Goods</a:t>
            </a:r>
            <a:r>
              <a:rPr lang="en-IN" dirty="0">
                <a:latin typeface="Times New Roman" pitchFamily="18" charset="0"/>
                <a:cs typeface="Times New Roman" pitchFamily="18" charset="0"/>
              </a:rPr>
              <a:t> which are withdrawn from a business by the owner(s) for their </a:t>
            </a:r>
            <a:r>
              <a:rPr lang="en-IN" u="sng" dirty="0">
                <a:latin typeface="Times New Roman" pitchFamily="18" charset="0"/>
                <a:cs typeface="Times New Roman" pitchFamily="18" charset="0"/>
              </a:rPr>
              <a:t>personal use</a:t>
            </a:r>
            <a:r>
              <a:rPr lang="en-IN" dirty="0">
                <a:latin typeface="Times New Roman" pitchFamily="18" charset="0"/>
                <a:cs typeface="Times New Roman" pitchFamily="18" charset="0"/>
              </a:rPr>
              <a:t> are termed as drawings. </a:t>
            </a:r>
          </a:p>
        </p:txBody>
      </p:sp>
      <p:sp>
        <p:nvSpPr>
          <p:cNvPr id="164866" name="Rectangle 2"/>
          <p:cNvSpPr>
            <a:spLocks noChangeArrowheads="1"/>
          </p:cNvSpPr>
          <p:nvPr/>
        </p:nvSpPr>
        <p:spPr bwMode="auto">
          <a:xfrm>
            <a:off x="1143000" y="2590801"/>
            <a:ext cx="78486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It is also referred to as </a:t>
            </a:r>
            <a:r>
              <a:rPr kumimoji="0" lang="en-US" b="0" i="0" u="sng"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withdrawal account</a:t>
            </a: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 It </a:t>
            </a:r>
            <a:r>
              <a:rPr kumimoji="0" lang="en-US" b="1"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reduces the total capital invested</a:t>
            </a: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 in the business by the proprietor(s).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1219200" y="3352800"/>
            <a:ext cx="7772400" cy="646331"/>
          </a:xfrm>
          <a:prstGeom prst="rect">
            <a:avLst/>
          </a:prstGeom>
        </p:spPr>
        <p:txBody>
          <a:bodyPr wrap="square">
            <a:spAutoFit/>
          </a:bodyPr>
          <a:lstStyle/>
          <a:p>
            <a:r>
              <a:rPr lang="en-IN" dirty="0">
                <a:latin typeface="Times New Roman" pitchFamily="18" charset="0"/>
                <a:cs typeface="Times New Roman" pitchFamily="18" charset="0"/>
              </a:rPr>
              <a:t>In the case of goods withdrawn by owners for personal use, purchases are reduced and ultimately the owner’s capital is adjusted.</a:t>
            </a:r>
          </a:p>
        </p:txBody>
      </p:sp>
      <p:sp>
        <p:nvSpPr>
          <p:cNvPr id="164867" name="Rectangle 3"/>
          <p:cNvSpPr>
            <a:spLocks noChangeArrowheads="1"/>
          </p:cNvSpPr>
          <p:nvPr/>
        </p:nvSpPr>
        <p:spPr bwMode="auto">
          <a:xfrm>
            <a:off x="1219200" y="4114801"/>
            <a:ext cx="601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In case of goods withdrawn the valuation is done at cost price.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9"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57247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533400"/>
          </a:xfrm>
        </p:spPr>
        <p:txBody>
          <a:bodyPr>
            <a:noAutofit/>
          </a:bodyPr>
          <a:lstStyle/>
          <a:p>
            <a:r>
              <a:rPr lang="en-IN" sz="2800" b="1" dirty="0">
                <a:latin typeface="Times New Roman" pitchFamily="18" charset="0"/>
                <a:cs typeface="Times New Roman" pitchFamily="18" charset="0"/>
              </a:rPr>
              <a:t>Journal Entry for Drawings of Goods or Cash</a:t>
            </a:r>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322D4654-C069-4CF9-84F2-697686EB75F6}" type="slidenum">
              <a:rPr lang="en-US" smtClean="0"/>
              <a:pPr>
                <a:defRPr/>
              </a:pPr>
              <a:t>34</a:t>
            </a:fld>
            <a:endParaRPr lang="en-US" dirty="0"/>
          </a:p>
        </p:txBody>
      </p:sp>
      <p:sp>
        <p:nvSpPr>
          <p:cNvPr id="165889" name="Rectangle 1"/>
          <p:cNvSpPr>
            <a:spLocks noChangeArrowheads="1"/>
          </p:cNvSpPr>
          <p:nvPr/>
        </p:nvSpPr>
        <p:spPr bwMode="auto">
          <a:xfrm>
            <a:off x="1371600" y="1107995"/>
            <a:ext cx="6553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 case of cash withdrawn for personal use from in-hand-cash or the official bank account.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905000" y="1981200"/>
          <a:ext cx="6325236" cy="1524000"/>
        </p:xfrm>
        <a:graphic>
          <a:graphicData uri="http://schemas.openxmlformats.org/drawingml/2006/table">
            <a:tbl>
              <a:tblPr/>
              <a:tblGrid>
                <a:gridCol w="2298079">
                  <a:extLst>
                    <a:ext uri="{9D8B030D-6E8A-4147-A177-3AD203B41FA5}">
                      <a16:colId xmlns:a16="http://schemas.microsoft.com/office/drawing/2014/main" val="20000"/>
                    </a:ext>
                  </a:extLst>
                </a:gridCol>
                <a:gridCol w="1056105">
                  <a:extLst>
                    <a:ext uri="{9D8B030D-6E8A-4147-A177-3AD203B41FA5}">
                      <a16:colId xmlns:a16="http://schemas.microsoft.com/office/drawing/2014/main" val="20001"/>
                    </a:ext>
                  </a:extLst>
                </a:gridCol>
                <a:gridCol w="2971052">
                  <a:extLst>
                    <a:ext uri="{9D8B030D-6E8A-4147-A177-3AD203B41FA5}">
                      <a16:colId xmlns:a16="http://schemas.microsoft.com/office/drawing/2014/main" val="20002"/>
                    </a:ext>
                  </a:extLst>
                </a:gridCol>
              </a:tblGrid>
              <a:tr h="516610">
                <a:tc>
                  <a:txBody>
                    <a:bodyPr/>
                    <a:lstStyle/>
                    <a:p>
                      <a:pPr>
                        <a:lnSpc>
                          <a:spcPts val="2010"/>
                        </a:lnSpc>
                        <a:spcAft>
                          <a:spcPts val="1000"/>
                        </a:spcAft>
                      </a:pPr>
                      <a:r>
                        <a:rPr lang="en-IN" sz="1800" b="0" dirty="0">
                          <a:latin typeface="Times New Roman" pitchFamily="18" charset="0"/>
                          <a:ea typeface="Calibri"/>
                          <a:cs typeface="Times New Roman" pitchFamily="18" charset="0"/>
                        </a:rPr>
                        <a:t>Particulars</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latin typeface="Times New Roman" pitchFamily="18" charset="0"/>
                          <a:ea typeface="Calibri"/>
                          <a:cs typeface="Times New Roman" pitchFamily="18" charset="0"/>
                        </a:rPr>
                        <a:t>British approach</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latin typeface="Times New Roman" pitchFamily="18" charset="0"/>
                          <a:ea typeface="Calibri"/>
                          <a:cs typeface="Times New Roman" pitchFamily="18" charset="0"/>
                        </a:rPr>
                        <a:t>American approach</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0"/>
                  </a:ext>
                </a:extLst>
              </a:tr>
              <a:tr h="468035">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Drawings A/c</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Debit</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a:solidFill>
                            <a:srgbClr val="222222"/>
                          </a:solidFill>
                          <a:latin typeface="Times New Roman" pitchFamily="18" charset="0"/>
                          <a:ea typeface="Times New Roman"/>
                          <a:cs typeface="Times New Roman" pitchFamily="18" charset="0"/>
                        </a:rPr>
                        <a:t>Debit the increase in drawings</a:t>
                      </a:r>
                      <a:endParaRPr lang="en-IN" sz="1800" b="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1"/>
                  </a:ext>
                </a:extLst>
              </a:tr>
              <a:tr h="539355">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To Cash (or) Bank A/c</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Credit</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 Credit the decrease in assets</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10002"/>
                  </a:ext>
                </a:extLst>
              </a:tr>
            </a:tbl>
          </a:graphicData>
        </a:graphic>
      </p:graphicFrame>
      <p:sp>
        <p:nvSpPr>
          <p:cNvPr id="165890" name="Rectangle 2"/>
          <p:cNvSpPr>
            <a:spLocks noChangeArrowheads="1"/>
          </p:cNvSpPr>
          <p:nvPr/>
        </p:nvSpPr>
        <p:spPr bwMode="auto">
          <a:xfrm>
            <a:off x="1600200" y="3886200"/>
            <a:ext cx="6858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 case of goods withdrawn for personal use from the business.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524000" y="4495801"/>
          <a:ext cx="6856848" cy="1295401"/>
        </p:xfrm>
        <a:graphic>
          <a:graphicData uri="http://schemas.openxmlformats.org/drawingml/2006/table">
            <a:tbl>
              <a:tblPr/>
              <a:tblGrid>
                <a:gridCol w="2642172">
                  <a:extLst>
                    <a:ext uri="{9D8B030D-6E8A-4147-A177-3AD203B41FA5}">
                      <a16:colId xmlns:a16="http://schemas.microsoft.com/office/drawing/2014/main" val="20000"/>
                    </a:ext>
                  </a:extLst>
                </a:gridCol>
                <a:gridCol w="1091628">
                  <a:extLst>
                    <a:ext uri="{9D8B030D-6E8A-4147-A177-3AD203B41FA5}">
                      <a16:colId xmlns:a16="http://schemas.microsoft.com/office/drawing/2014/main" val="20001"/>
                    </a:ext>
                  </a:extLst>
                </a:gridCol>
                <a:gridCol w="3123048">
                  <a:extLst>
                    <a:ext uri="{9D8B030D-6E8A-4147-A177-3AD203B41FA5}">
                      <a16:colId xmlns:a16="http://schemas.microsoft.com/office/drawing/2014/main" val="20002"/>
                    </a:ext>
                  </a:extLst>
                </a:gridCol>
              </a:tblGrid>
              <a:tr h="600105">
                <a:tc>
                  <a:txBody>
                    <a:bodyPr/>
                    <a:lstStyle/>
                    <a:p>
                      <a:pPr>
                        <a:lnSpc>
                          <a:spcPts val="2010"/>
                        </a:lnSpc>
                        <a:spcAft>
                          <a:spcPts val="1000"/>
                        </a:spcAft>
                      </a:pPr>
                      <a:r>
                        <a:rPr lang="en-IN" sz="1800" b="0" dirty="0">
                          <a:latin typeface="Times New Roman" pitchFamily="18" charset="0"/>
                          <a:ea typeface="Calibri"/>
                          <a:cs typeface="Times New Roman" pitchFamily="18" charset="0"/>
                        </a:rPr>
                        <a:t>Particulars</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latin typeface="Times New Roman" pitchFamily="18" charset="0"/>
                          <a:ea typeface="Calibri"/>
                          <a:cs typeface="Times New Roman" pitchFamily="18" charset="0"/>
                        </a:rPr>
                        <a:t>British approach</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latin typeface="Times New Roman" pitchFamily="18" charset="0"/>
                          <a:ea typeface="Calibri"/>
                          <a:cs typeface="Times New Roman" pitchFamily="18" charset="0"/>
                        </a:rPr>
                        <a:t>American approach</a:t>
                      </a: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0"/>
                  </a:ext>
                </a:extLst>
              </a:tr>
              <a:tr h="347648">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Drawings A/c</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Debit</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Debit the increase in drawings</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1"/>
                  </a:ext>
                </a:extLst>
              </a:tr>
              <a:tr h="347648">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To stock (or) </a:t>
                      </a:r>
                      <a:r>
                        <a:rPr lang="en-IN" sz="1800" b="0" dirty="0" err="1">
                          <a:solidFill>
                            <a:srgbClr val="222222"/>
                          </a:solidFill>
                          <a:latin typeface="Times New Roman" pitchFamily="18" charset="0"/>
                          <a:ea typeface="Times New Roman"/>
                          <a:cs typeface="Times New Roman" pitchFamily="18" charset="0"/>
                        </a:rPr>
                        <a:t>PurchaseA</a:t>
                      </a:r>
                      <a:r>
                        <a:rPr lang="en-IN" sz="1800" b="0" dirty="0">
                          <a:solidFill>
                            <a:srgbClr val="222222"/>
                          </a:solidFill>
                          <a:latin typeface="Times New Roman" pitchFamily="18" charset="0"/>
                          <a:ea typeface="Times New Roman"/>
                          <a:cs typeface="Times New Roman" pitchFamily="18" charset="0"/>
                        </a:rPr>
                        <a:t>/c </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Credit</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ts val="2010"/>
                        </a:lnSpc>
                        <a:spcAft>
                          <a:spcPts val="1000"/>
                        </a:spcAft>
                      </a:pPr>
                      <a:r>
                        <a:rPr lang="en-IN" sz="1800" b="0" dirty="0">
                          <a:solidFill>
                            <a:srgbClr val="222222"/>
                          </a:solidFill>
                          <a:latin typeface="Times New Roman" pitchFamily="18" charset="0"/>
                          <a:ea typeface="Times New Roman"/>
                          <a:cs typeface="Times New Roman" pitchFamily="18" charset="0"/>
                        </a:rPr>
                        <a:t> Credit the decrease in assets</a:t>
                      </a:r>
                      <a:endParaRPr lang="en-IN" sz="1800" b="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10002"/>
                  </a:ext>
                </a:extLst>
              </a:tr>
            </a:tbl>
          </a:graphicData>
        </a:graphic>
      </p:graphicFrame>
      <p:pic>
        <p:nvPicPr>
          <p:cNvPr id="8"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019680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6223A74-B7C9-4DC2-90C5-E16464A54FA4}" type="slidenum">
              <a:rPr lang="en-US" smtClean="0"/>
              <a:pPr>
                <a:defRPr/>
              </a:pPr>
              <a:t>35</a:t>
            </a:fld>
            <a:endParaRPr lang="en-US" dirty="0"/>
          </a:p>
        </p:txBody>
      </p:sp>
      <p:sp>
        <p:nvSpPr>
          <p:cNvPr id="166913" name="Rectangle 1"/>
          <p:cNvSpPr>
            <a:spLocks noChangeArrowheads="1"/>
          </p:cNvSpPr>
          <p:nvPr/>
        </p:nvSpPr>
        <p:spPr bwMode="auto">
          <a:xfrm>
            <a:off x="1066800" y="227113"/>
            <a:ext cx="7696200"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It is a temporary account which is cleared at the end of each accounting year and is </a:t>
            </a:r>
            <a:r>
              <a:rPr kumimoji="0" lang="en-US" sz="2000" b="0"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not</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shown as a business expense.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66914" name="Rectangle 2"/>
          <p:cNvSpPr>
            <a:spLocks noChangeArrowheads="1"/>
          </p:cNvSpPr>
          <p:nvPr/>
        </p:nvSpPr>
        <p:spPr bwMode="auto">
          <a:xfrm>
            <a:off x="1066800" y="1143000"/>
            <a:ext cx="7772400"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 </a:t>
            </a:r>
            <a:r>
              <a:rPr kumimoji="0" lang="en-US" sz="2000" b="1" i="0" u="none" strike="noStrike" cap="none" normalizeH="0" baseline="0" dirty="0">
                <a:ln>
                  <a:noFill/>
                </a:ln>
                <a:solidFill>
                  <a:srgbClr val="EA7C5B"/>
                </a:solidFill>
                <a:effectLst/>
                <a:latin typeface="Times New Roman" pitchFamily="18" charset="0"/>
                <a:ea typeface="Times New Roman" pitchFamily="18" charset="0"/>
                <a:cs typeface="Times New Roman" pitchFamily="18" charset="0"/>
                <a:hlinkClick r:id="rId2" tooltip="What is Debit Balance and Credit Balance"/>
              </a:rPr>
              <a:t>debit balance</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in drawing account is closed by </a:t>
            </a:r>
            <a:r>
              <a:rPr kumimoji="0" lang="en-US" sz="2000" b="0"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transferring it to the capital account</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It does not directly affect the </a:t>
            </a:r>
            <a:r>
              <a:rPr kumimoji="0" lang="en-US" sz="2000" b="1" i="0" u="none" strike="noStrike" cap="none" normalizeH="0" baseline="0" dirty="0">
                <a:ln>
                  <a:noFill/>
                </a:ln>
                <a:solidFill>
                  <a:srgbClr val="EA7C5B"/>
                </a:solidFill>
                <a:effectLst/>
                <a:latin typeface="Times New Roman" pitchFamily="18" charset="0"/>
                <a:ea typeface="Times New Roman" pitchFamily="18" charset="0"/>
                <a:cs typeface="Times New Roman" pitchFamily="18" charset="0"/>
                <a:hlinkClick r:id="rId3"/>
              </a:rPr>
              <a:t>profit and loss account</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in any way.</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66915" name="Rectangle 3"/>
          <p:cNvSpPr>
            <a:spLocks noChangeArrowheads="1"/>
          </p:cNvSpPr>
          <p:nvPr/>
        </p:nvSpPr>
        <p:spPr bwMode="auto">
          <a:xfrm rot="10800000" flipV="1">
            <a:off x="1066800" y="4337714"/>
            <a:ext cx="739363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Adjustment entry to show the decrease in capital</a:t>
            </a:r>
            <a:endParaRPr kumimoji="0" lang="en-US" sz="2000" b="0" i="0"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057400" y="2362200"/>
          <a:ext cx="5257800" cy="838200"/>
        </p:xfrm>
        <a:graphic>
          <a:graphicData uri="http://schemas.openxmlformats.org/drawingml/2006/table">
            <a:tbl>
              <a:tblPr/>
              <a:tblGrid>
                <a:gridCol w="3194538">
                  <a:extLst>
                    <a:ext uri="{9D8B030D-6E8A-4147-A177-3AD203B41FA5}">
                      <a16:colId xmlns:a16="http://schemas.microsoft.com/office/drawing/2014/main" val="20000"/>
                    </a:ext>
                  </a:extLst>
                </a:gridCol>
                <a:gridCol w="2063262">
                  <a:extLst>
                    <a:ext uri="{9D8B030D-6E8A-4147-A177-3AD203B41FA5}">
                      <a16:colId xmlns:a16="http://schemas.microsoft.com/office/drawing/2014/main" val="20001"/>
                    </a:ext>
                  </a:extLst>
                </a:gridCol>
              </a:tblGrid>
              <a:tr h="397969">
                <a:tc>
                  <a:txBody>
                    <a:bodyPr/>
                    <a:lstStyle/>
                    <a:p>
                      <a:pPr>
                        <a:lnSpc>
                          <a:spcPts val="2010"/>
                        </a:lnSpc>
                        <a:spcAft>
                          <a:spcPts val="1000"/>
                        </a:spcAft>
                      </a:pPr>
                      <a:r>
                        <a:rPr lang="en-IN" sz="1800" b="1" dirty="0">
                          <a:solidFill>
                            <a:srgbClr val="222222"/>
                          </a:solidFill>
                          <a:latin typeface="Times New Roman" pitchFamily="18" charset="0"/>
                          <a:ea typeface="Times New Roman"/>
                          <a:cs typeface="Times New Roman" pitchFamily="18" charset="0"/>
                        </a:rPr>
                        <a:t>Drawings A/c</a:t>
                      </a:r>
                      <a:endParaRPr lang="en-IN" sz="180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lnSpc>
                          <a:spcPts val="2010"/>
                        </a:lnSpc>
                        <a:spcAft>
                          <a:spcPts val="1000"/>
                        </a:spcAft>
                      </a:pPr>
                      <a:r>
                        <a:rPr lang="en-IN" sz="1800" b="1">
                          <a:solidFill>
                            <a:srgbClr val="222222"/>
                          </a:solidFill>
                          <a:latin typeface="Times New Roman" pitchFamily="18" charset="0"/>
                          <a:ea typeface="Times New Roman"/>
                          <a:cs typeface="Times New Roman" pitchFamily="18" charset="0"/>
                        </a:rPr>
                        <a:t>Debit</a:t>
                      </a:r>
                      <a:endParaRPr lang="en-IN" sz="180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0"/>
                  </a:ext>
                </a:extLst>
              </a:tr>
              <a:tr h="440231">
                <a:tc>
                  <a:txBody>
                    <a:bodyPr/>
                    <a:lstStyle/>
                    <a:p>
                      <a:pPr>
                        <a:lnSpc>
                          <a:spcPts val="2010"/>
                        </a:lnSpc>
                        <a:spcAft>
                          <a:spcPts val="1000"/>
                        </a:spcAft>
                      </a:pPr>
                      <a:r>
                        <a:rPr lang="en-IN" sz="1800" b="1" dirty="0">
                          <a:solidFill>
                            <a:srgbClr val="222222"/>
                          </a:solidFill>
                          <a:latin typeface="Times New Roman" pitchFamily="18" charset="0"/>
                          <a:ea typeface="Times New Roman"/>
                          <a:cs typeface="Times New Roman" pitchFamily="18" charset="0"/>
                        </a:rPr>
                        <a:t>To Cash (or) Bank A/c</a:t>
                      </a:r>
                      <a:endParaRPr lang="en-IN" sz="180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ts val="2010"/>
                        </a:lnSpc>
                        <a:spcAft>
                          <a:spcPts val="1000"/>
                        </a:spcAft>
                      </a:pPr>
                      <a:r>
                        <a:rPr lang="en-IN" sz="1800" dirty="0">
                          <a:solidFill>
                            <a:srgbClr val="222222"/>
                          </a:solidFill>
                          <a:latin typeface="Times New Roman" pitchFamily="18" charset="0"/>
                          <a:ea typeface="Times New Roman"/>
                          <a:cs typeface="Times New Roman" pitchFamily="18" charset="0"/>
                        </a:rPr>
                        <a:t>Credit</a:t>
                      </a:r>
                      <a:endParaRPr lang="en-IN" sz="1800" dirty="0">
                        <a:latin typeface="Times New Roman" pitchFamily="18" charset="0"/>
                        <a:ea typeface="Calibri"/>
                        <a:cs typeface="Times New Roman" pitchFamily="18" charset="0"/>
                      </a:endParaRPr>
                    </a:p>
                  </a:txBody>
                  <a:tcPr marL="68580" marR="68580"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10001"/>
                  </a:ext>
                </a:extLst>
              </a:tr>
            </a:tbl>
          </a:graphicData>
        </a:graphic>
      </p:graphicFrame>
      <p:sp>
        <p:nvSpPr>
          <p:cNvPr id="166916" name="Rectangle 4"/>
          <p:cNvSpPr>
            <a:spLocks noChangeArrowheads="1"/>
          </p:cNvSpPr>
          <p:nvPr/>
        </p:nvSpPr>
        <p:spPr bwMode="auto">
          <a:xfrm>
            <a:off x="1066800" y="3505200"/>
            <a:ext cx="7620000" cy="9233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The </a:t>
            </a:r>
            <a:r>
              <a:rPr kumimoji="0" lang="en-US" b="1" i="0" u="none" strike="noStrike" cap="none" normalizeH="0" baseline="0" dirty="0">
                <a:ln>
                  <a:noFill/>
                </a:ln>
                <a:solidFill>
                  <a:srgbClr val="EA7C5B"/>
                </a:solidFill>
                <a:effectLst/>
                <a:latin typeface="Times New Roman" pitchFamily="18" charset="0"/>
                <a:ea typeface="Times New Roman" pitchFamily="18" charset="0"/>
                <a:cs typeface="Times New Roman" pitchFamily="18" charset="0"/>
                <a:hlinkClick r:id="rId4"/>
              </a:rPr>
              <a:t>accounting equation</a:t>
            </a:r>
            <a:r>
              <a:rPr kumimoji="0" lang="en-US" b="0" i="0" u="none" strike="noStrike" cap="none" normalizeH="0" baseline="0" dirty="0">
                <a:ln>
                  <a:noFill/>
                </a:ln>
                <a:solidFill>
                  <a:srgbClr val="222222"/>
                </a:solidFill>
                <a:effectLst/>
                <a:latin typeface="Times New Roman" pitchFamily="18" charset="0"/>
                <a:ea typeface="Times New Roman" pitchFamily="18" charset="0"/>
                <a:cs typeface="Times New Roman" pitchFamily="18" charset="0"/>
              </a:rPr>
              <a:t> changes with every transaction that happens in a business. Similarly with withdrawals for personal use the accounting equation changes as follows;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8" name="Picture 7" descr="Change in accounting equation from drawings of cash or goods"/>
          <p:cNvPicPr/>
          <p:nvPr/>
        </p:nvPicPr>
        <p:blipFill>
          <a:blip r:embed="rId5"/>
          <a:srcRect/>
          <a:stretch>
            <a:fillRect/>
          </a:stretch>
        </p:blipFill>
        <p:spPr bwMode="auto">
          <a:xfrm>
            <a:off x="1524000" y="5038130"/>
            <a:ext cx="6324600" cy="1371600"/>
          </a:xfrm>
          <a:prstGeom prst="rect">
            <a:avLst/>
          </a:prstGeom>
          <a:noFill/>
          <a:ln w="9525">
            <a:noFill/>
            <a:miter lim="800000"/>
            <a:headEnd/>
            <a:tailEnd/>
          </a:ln>
        </p:spPr>
      </p:pic>
      <p:pic>
        <p:nvPicPr>
          <p:cNvPr id="10" name="Picture 6" descr="Image result for sastra logo"/>
          <p:cNvPicPr>
            <a:picLocks noChangeAspect="1" noChangeArrowheads="1"/>
          </p:cNvPicPr>
          <p:nvPr/>
        </p:nvPicPr>
        <p:blipFill>
          <a:blip r:embed="rId6"/>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083010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57E1A0C-9E9B-4C2E-910D-8658F88D992B}" type="slidenum">
              <a:rPr lang="en-US" smtClean="0"/>
              <a:pPr>
                <a:defRPr/>
              </a:pPr>
              <a:t>36</a:t>
            </a:fld>
            <a:endParaRPr lang="en-US" dirty="0"/>
          </a:p>
        </p:txBody>
      </p:sp>
      <p:pic>
        <p:nvPicPr>
          <p:cNvPr id="36867"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293685" y="688572"/>
            <a:ext cx="7548563" cy="2786082"/>
          </a:xfrm>
          <a:prstGeom prst="rect">
            <a:avLst/>
          </a:prstGeom>
          <a:noFill/>
          <a:ln w="9525">
            <a:noFill/>
            <a:miter lim="800000"/>
            <a:headEnd/>
            <a:tailEnd/>
          </a:ln>
        </p:spPr>
      </p:pic>
      <p:pic>
        <p:nvPicPr>
          <p:cNvPr id="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27649" name="Rectangle 1"/>
          <p:cNvSpPr>
            <a:spLocks noChangeArrowheads="1"/>
          </p:cNvSpPr>
          <p:nvPr/>
        </p:nvSpPr>
        <p:spPr bwMode="auto">
          <a:xfrm>
            <a:off x="1285852" y="3357563"/>
            <a:ext cx="7500990" cy="2554545"/>
          </a:xfrm>
          <a:prstGeom prst="rect">
            <a:avLst/>
          </a:prstGeom>
          <a:solidFill>
            <a:srgbClr val="00B0F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Loss of Goods by Fire/Accident/theft</a:t>
            </a:r>
            <a:endParaRPr kumimoji="0" lang="en-US" sz="800" b="0" i="1"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business may suffer loss of goods on account of fire, theft or accident. It is a business loss and a nominal account. It also reduces the goods at cost price, and increases the loss/expenses of the business. The entry will be passed as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Loss by fire/Accident/theft Account Dr.(for loss)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Insurance Company Account Dr. (for insurance claim admitted)</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Purchases Account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6059101"/>
      </p:ext>
    </p:extLst>
  </p:cSld>
  <p:clrMapOvr>
    <a:masterClrMapping/>
  </p:clrMapOvr>
  <p:transition advTm="1661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arn(inVertical)">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49"/>
                                        </p:tgtEl>
                                        <p:attrNameLst>
                                          <p:attrName>style.visibility</p:attrName>
                                        </p:attrNameLst>
                                      </p:cBhvr>
                                      <p:to>
                                        <p:strVal val="visible"/>
                                      </p:to>
                                    </p:set>
                                    <p:anim calcmode="lin" valueType="num">
                                      <p:cBhvr additive="base">
                                        <p:cTn id="12" dur="500" fill="hold"/>
                                        <p:tgtEl>
                                          <p:spTgt spid="27649"/>
                                        </p:tgtEl>
                                        <p:attrNameLst>
                                          <p:attrName>ppt_x</p:attrName>
                                        </p:attrNameLst>
                                      </p:cBhvr>
                                      <p:tavLst>
                                        <p:tav tm="0">
                                          <p:val>
                                            <p:strVal val="#ppt_x"/>
                                          </p:val>
                                        </p:tav>
                                        <p:tav tm="100000">
                                          <p:val>
                                            <p:strVal val="#ppt_x"/>
                                          </p:val>
                                        </p:tav>
                                      </p:tavLst>
                                    </p:anim>
                                    <p:anim calcmode="lin" valueType="num">
                                      <p:cBhvr additive="base">
                                        <p:cTn id="13"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5F23596-BCC2-4217-A636-A8E7098FCFF3}" type="slidenum">
              <a:rPr lang="en-US" smtClean="0"/>
              <a:pPr>
                <a:defRPr/>
              </a:pPr>
              <a:t>37</a:t>
            </a:fld>
            <a:endParaRPr lang="en-US"/>
          </a:p>
        </p:txBody>
      </p:sp>
      <p:pic>
        <p:nvPicPr>
          <p:cNvPr id="37891" name="Picture 2"/>
          <p:cNvPicPr>
            <a:picLocks noChangeAspect="1" noChangeArrowheads="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Lst>
          </a:blip>
          <a:srcRect/>
          <a:stretch>
            <a:fillRect/>
          </a:stretch>
        </p:blipFill>
        <p:spPr bwMode="auto">
          <a:xfrm>
            <a:off x="1222248" y="548680"/>
            <a:ext cx="7620000" cy="5638800"/>
          </a:xfrm>
          <a:prstGeom prst="rect">
            <a:avLst/>
          </a:prstGeom>
          <a:noFill/>
          <a:ln w="9525">
            <a:noFill/>
            <a:miter lim="800000"/>
            <a:headEnd/>
            <a:tailEnd/>
          </a:ln>
        </p:spPr>
      </p:pic>
      <p:pic>
        <p:nvPicPr>
          <p:cNvPr id="5" name="Picture 6" descr="Image result for sastra logo"/>
          <p:cNvPicPr>
            <a:picLocks noChangeAspect="1" noChangeArrowheads="1"/>
          </p:cNvPicPr>
          <p:nvPr/>
        </p:nvPicPr>
        <p:blipFill>
          <a:blip r:embed="rId4"/>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547374841"/>
      </p:ext>
    </p:extLst>
  </p:cSld>
  <p:clrMapOvr>
    <a:masterClrMapping/>
  </p:clrMapOvr>
  <p:transition advTm="12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ppt_x"/>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500042"/>
            <a:ext cx="6637362" cy="500066"/>
          </a:xfrm>
        </p:spPr>
        <p:txBody>
          <a:bodyPr>
            <a:normAutofit fontScale="90000"/>
          </a:bodyPr>
          <a:lstStyle/>
          <a:p>
            <a:pPr>
              <a:defRPr/>
            </a:pPr>
            <a:r>
              <a:rPr lang="en-IN" b="1" i="1" dirty="0"/>
              <a:t>Discount – Trade Discount</a:t>
            </a:r>
            <a:endParaRPr lang="en-IN" dirty="0"/>
          </a:p>
        </p:txBody>
      </p:sp>
      <p:sp>
        <p:nvSpPr>
          <p:cNvPr id="3" name="Slide Number Placeholder 2"/>
          <p:cNvSpPr>
            <a:spLocks noGrp="1"/>
          </p:cNvSpPr>
          <p:nvPr>
            <p:ph type="sldNum" sz="quarter" idx="12"/>
          </p:nvPr>
        </p:nvSpPr>
        <p:spPr/>
        <p:txBody>
          <a:bodyPr/>
          <a:lstStyle/>
          <a:p>
            <a:pPr>
              <a:defRPr/>
            </a:pPr>
            <a:fld id="{D2625909-B693-4672-B813-843764774BB9}" type="slidenum">
              <a:rPr lang="en-US" smtClean="0"/>
              <a:pPr>
                <a:defRPr/>
              </a:pPr>
              <a:t>38</a:t>
            </a:fld>
            <a:endParaRPr lang="en-US"/>
          </a:p>
        </p:txBody>
      </p:sp>
      <p:sp>
        <p:nvSpPr>
          <p:cNvPr id="31748" name="Rectangle 3"/>
          <p:cNvSpPr>
            <a:spLocks noChangeArrowheads="1"/>
          </p:cNvSpPr>
          <p:nvPr/>
        </p:nvSpPr>
        <p:spPr bwMode="auto">
          <a:xfrm>
            <a:off x="1000125" y="1000108"/>
            <a:ext cx="7613523" cy="37856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headEnd/>
            <a:tailEnd/>
          </a:ln>
        </p:spPr>
        <p:txBody>
          <a:bodyPr wrap="square">
            <a:spAutoFit/>
          </a:bodyPr>
          <a:lstStyle/>
          <a:p>
            <a:r>
              <a:rPr lang="en-IN" dirty="0"/>
              <a:t>I</a:t>
            </a:r>
            <a:r>
              <a:rPr lang="en-IN" sz="2000" dirty="0"/>
              <a:t>t means a deduction, which reduces the received or paid amount from purchases. For example, Mr. A went to a shop for purchasing a fan whose print rate was 1,500 and the shopkeeper takes from him 1,350, then 150 less received by the shopkeeper from Mr. A is called discount. Discount may be of two types:</a:t>
            </a:r>
          </a:p>
          <a:p>
            <a:r>
              <a:rPr lang="en-IN" sz="2000" b="1" dirty="0"/>
              <a:t>1. </a:t>
            </a:r>
            <a:r>
              <a:rPr lang="en-IN" sz="2000" b="1" i="1" dirty="0"/>
              <a:t>Trade Discount:</a:t>
            </a:r>
            <a:r>
              <a:rPr lang="en-IN" sz="2000" i="1" dirty="0"/>
              <a:t> Trade discount is that discount which is given for promoting </a:t>
            </a:r>
            <a:r>
              <a:rPr lang="en-IN" sz="2000" dirty="0"/>
              <a:t>sales at a certain percentage on sales, such as discount on clothes, discount on shoes, discount on books, etc. It is not recorded in the books at all; it is deducted from invoice price.</a:t>
            </a:r>
          </a:p>
          <a:p>
            <a:r>
              <a:rPr lang="en-IN" sz="2000" dirty="0"/>
              <a:t>For instance, if a trader sells goods for ` 20,000 at 10% discount then the entry will be:</a:t>
            </a:r>
          </a:p>
          <a:p>
            <a:endParaRPr lang="en-IN" sz="2000" dirty="0"/>
          </a:p>
        </p:txBody>
      </p:sp>
      <p:pic>
        <p:nvPicPr>
          <p:cNvPr id="31749"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234986" y="4573572"/>
            <a:ext cx="7143800" cy="2124472"/>
          </a:xfrm>
          <a:prstGeom prst="rect">
            <a:avLst/>
          </a:prstGeom>
          <a:pattFill prst="smConfetti">
            <a:fgClr>
              <a:schemeClr val="accent1"/>
            </a:fgClr>
            <a:bgClr>
              <a:schemeClr val="bg1"/>
            </a:bgClr>
          </a:pattFill>
          <a:ln w="9525">
            <a:noFill/>
            <a:miter lim="800000"/>
            <a:headEnd/>
            <a:tailEnd/>
          </a:ln>
        </p:spPr>
      </p:pic>
      <p:pic>
        <p:nvPicPr>
          <p:cNvPr id="7"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981245737"/>
      </p:ext>
    </p:extLst>
  </p:cSld>
  <p:clrMapOvr>
    <a:masterClrMapping/>
  </p:clrMapOvr>
  <p:transition advTm="1593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circle(in)">
                                      <p:cBhvr>
                                        <p:cTn id="12" dur="20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arn(inVertical)">
                                      <p:cBhvr>
                                        <p:cTn id="1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7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a:bodyPr>
          <a:lstStyle/>
          <a:p>
            <a:pPr algn="ctr">
              <a:defRPr/>
            </a:pPr>
            <a:r>
              <a:rPr lang="en-IN" sz="3200" dirty="0"/>
              <a:t>Cash</a:t>
            </a:r>
            <a:r>
              <a:rPr lang="en-IN" sz="2800" dirty="0"/>
              <a:t> discount</a:t>
            </a:r>
          </a:p>
        </p:txBody>
      </p:sp>
      <p:sp>
        <p:nvSpPr>
          <p:cNvPr id="3" name="Slide Number Placeholder 2"/>
          <p:cNvSpPr>
            <a:spLocks noGrp="1"/>
          </p:cNvSpPr>
          <p:nvPr>
            <p:ph type="sldNum" sz="quarter" idx="12"/>
          </p:nvPr>
        </p:nvSpPr>
        <p:spPr/>
        <p:txBody>
          <a:bodyPr/>
          <a:lstStyle/>
          <a:p>
            <a:pPr>
              <a:defRPr/>
            </a:pPr>
            <a:fld id="{7719EF92-2350-4B51-8EA3-4F0C25B6967E}" type="slidenum">
              <a:rPr lang="en-US" smtClean="0"/>
              <a:pPr>
                <a:defRPr/>
              </a:pPr>
              <a:t>39</a:t>
            </a:fld>
            <a:endParaRPr lang="en-US"/>
          </a:p>
        </p:txBody>
      </p:sp>
      <p:pic>
        <p:nvPicPr>
          <p:cNvPr id="32772"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143000" y="1295400"/>
            <a:ext cx="7848600" cy="2743200"/>
          </a:xfrm>
          <a:prstGeom prst="roundRect">
            <a:avLst>
              <a:gd name="adj" fmla="val 8594"/>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reflection blurRad="12700" stA="38000" endPos="28000" dist="5000" dir="5400000" sy="-100000" algn="bl" rotWithShape="0"/>
          </a:effectLst>
        </p:spPr>
      </p:pic>
      <p:pic>
        <p:nvPicPr>
          <p:cNvPr id="32773" name="Picture 3"/>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1143000" y="4038600"/>
            <a:ext cx="7620000" cy="2514600"/>
          </a:xfrm>
          <a:prstGeom prst="rect">
            <a:avLst/>
          </a:prstGeom>
          <a:noFill/>
          <a:ln w="9525">
            <a:noFill/>
            <a:miter lim="800000"/>
            <a:headEnd/>
            <a:tailEnd/>
          </a:ln>
        </p:spPr>
      </p:pic>
      <p:pic>
        <p:nvPicPr>
          <p:cNvPr id="8" name="Picture 6" descr="Image result for sastra logo"/>
          <p:cNvPicPr>
            <a:picLocks noChangeAspect="1" noChangeArrowheads="1"/>
          </p:cNvPicPr>
          <p:nvPr/>
        </p:nvPicPr>
        <p:blipFill>
          <a:blip r:embed="rId4"/>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457278995"/>
      </p:ext>
    </p:extLst>
  </p:cSld>
  <p:clrMapOvr>
    <a:masterClrMapping/>
  </p:clrMapOvr>
  <p:transition advTm="10884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arn(inVertic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wipe(down)">
                                      <p:cBhvr>
                                        <p:cTn id="12"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a:r>
              <a:rPr lang="en-US" sz="2400" b="1" dirty="0">
                <a:cs typeface="Times New Roman" pitchFamily="18" charset="0"/>
              </a:rPr>
              <a:t>Kinds of accounts</a:t>
            </a:r>
          </a:p>
        </p:txBody>
      </p:sp>
      <p:sp>
        <p:nvSpPr>
          <p:cNvPr id="36867" name="Content Placeholder 2"/>
          <p:cNvSpPr>
            <a:spLocks noGrp="1"/>
          </p:cNvSpPr>
          <p:nvPr>
            <p:ph idx="1"/>
          </p:nvPr>
        </p:nvSpPr>
        <p:spPr>
          <a:xfrm>
            <a:off x="1435101" y="1943100"/>
            <a:ext cx="6920230" cy="3028950"/>
          </a:xfrm>
        </p:spPr>
        <p:txBody>
          <a:bodyPr>
            <a:normAutofit fontScale="40000" lnSpcReduction="20000"/>
          </a:bodyPr>
          <a:lstStyle/>
          <a:p>
            <a:pPr marL="82296" indent="0" algn="just">
              <a:buNone/>
            </a:pPr>
            <a:r>
              <a:rPr lang="en-US" sz="5100" b="1" dirty="0">
                <a:latin typeface="Times New Roman" panose="02020603050405020304" pitchFamily="18" charset="0"/>
                <a:cs typeface="Times New Roman" panose="02020603050405020304" pitchFamily="18" charset="0"/>
              </a:rPr>
              <a:t>Real accounts:</a:t>
            </a:r>
            <a:endParaRPr lang="en-US" sz="5100" dirty="0">
              <a:latin typeface="Times New Roman" panose="02020603050405020304" pitchFamily="18" charset="0"/>
              <a:cs typeface="Times New Roman" panose="02020603050405020304" pitchFamily="18" charset="0"/>
            </a:endParaRPr>
          </a:p>
          <a:p>
            <a:pPr marL="82296" indent="0" algn="just">
              <a:buNone/>
            </a:pPr>
            <a:r>
              <a:rPr lang="en-US" sz="5100" dirty="0">
                <a:latin typeface="Times New Roman" panose="02020603050405020304" pitchFamily="18" charset="0"/>
                <a:cs typeface="Times New Roman" panose="02020603050405020304" pitchFamily="18" charset="0"/>
              </a:rPr>
              <a:t>All assets of a firm, which are tangible or intangible, fall under the category “Real Accounts“.</a:t>
            </a:r>
          </a:p>
          <a:p>
            <a:pPr marL="82296" indent="0" algn="just">
              <a:buNone/>
            </a:pPr>
            <a:r>
              <a:rPr lang="en-US" sz="5100" b="1" dirty="0">
                <a:latin typeface="Times New Roman" panose="02020603050405020304" pitchFamily="18" charset="0"/>
                <a:cs typeface="Times New Roman" panose="02020603050405020304" pitchFamily="18" charset="0"/>
              </a:rPr>
              <a:t>Tangible</a:t>
            </a:r>
            <a:r>
              <a:rPr lang="en-US" sz="5100" dirty="0">
                <a:latin typeface="Times New Roman" panose="02020603050405020304" pitchFamily="18" charset="0"/>
                <a:cs typeface="Times New Roman" panose="02020603050405020304" pitchFamily="18" charset="0"/>
              </a:rPr>
              <a:t> real accounts are related to things that can be touched and felt physically. Few examples of tangible real accounts are building, machinery, stock, land, etc.</a:t>
            </a:r>
          </a:p>
          <a:p>
            <a:pPr marL="82296" indent="0" algn="just">
              <a:buNone/>
            </a:pPr>
            <a:r>
              <a:rPr lang="en-US" sz="5100" b="1" dirty="0">
                <a:latin typeface="Times New Roman" panose="02020603050405020304" pitchFamily="18" charset="0"/>
                <a:cs typeface="Times New Roman" panose="02020603050405020304" pitchFamily="18" charset="0"/>
              </a:rPr>
              <a:t>Intangible</a:t>
            </a:r>
            <a:r>
              <a:rPr lang="en-US" sz="5100" dirty="0">
                <a:latin typeface="Times New Roman" panose="02020603050405020304" pitchFamily="18" charset="0"/>
                <a:cs typeface="Times New Roman" panose="02020603050405020304" pitchFamily="18" charset="0"/>
              </a:rPr>
              <a:t> real accounts are related to things that can’t be touched and felt physically. Few examples of such real accounts are goodwill, patents, trademarks, etc.</a:t>
            </a:r>
          </a:p>
          <a:p>
            <a:endParaRPr lang="en-US" dirty="0"/>
          </a:p>
        </p:txBody>
      </p:sp>
      <p:sp>
        <p:nvSpPr>
          <p:cNvPr id="6" name="Slide Number Placeholder 5"/>
          <p:cNvSpPr>
            <a:spLocks noGrp="1"/>
          </p:cNvSpPr>
          <p:nvPr>
            <p:ph type="sldNum" sz="quarter" idx="12"/>
          </p:nvPr>
        </p:nvSpPr>
        <p:spPr/>
        <p:txBody>
          <a:bodyPr/>
          <a:lstStyle/>
          <a:p>
            <a:pPr>
              <a:defRPr/>
            </a:pPr>
            <a:fld id="{2CE987AD-58F1-44F2-B4B0-49A68CDF6044}" type="slidenum">
              <a:rPr lang="en-US"/>
              <a:pPr>
                <a:defRPr/>
              </a:pPr>
              <a:t>4</a:t>
            </a:fld>
            <a:endParaRPr lang="en-US"/>
          </a:p>
        </p:txBody>
      </p:sp>
    </p:spTree>
    <p:extLst>
      <p:ext uri="{BB962C8B-B14F-4D97-AF65-F5344CB8AC3E}">
        <p14:creationId xmlns:p14="http://schemas.microsoft.com/office/powerpoint/2010/main" val="4161131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a:solidFill>
            <a:schemeClr val="accent3">
              <a:lumMod val="60000"/>
              <a:lumOff val="40000"/>
            </a:schemeClr>
          </a:solidFill>
          <a:effectLst>
            <a:innerShdw blurRad="63500" dist="50800" dir="13500000">
              <a:prstClr val="black">
                <a:alpha val="50000"/>
              </a:prstClr>
            </a:innerShdw>
          </a:effectLst>
        </p:spPr>
        <p:txBody>
          <a:bodyPr>
            <a:normAutofit fontScale="90000"/>
          </a:bodyPr>
          <a:lstStyle/>
          <a:p>
            <a:pPr algn="ctr">
              <a:defRPr/>
            </a:pPr>
            <a:br>
              <a:rPr lang="en-IN" sz="2800" b="1" i="1" dirty="0">
                <a:latin typeface="Times New Roman" pitchFamily="18" charset="0"/>
                <a:cs typeface="Times New Roman" pitchFamily="18" charset="0"/>
              </a:rPr>
            </a:br>
            <a:r>
              <a:rPr lang="en-IN" sz="2800" b="1" i="1" dirty="0">
                <a:latin typeface="Times New Roman" pitchFamily="18" charset="0"/>
                <a:cs typeface="Times New Roman" pitchFamily="18" charset="0"/>
              </a:rPr>
              <a:t>Difference between Trade discount and cash discount</a:t>
            </a:r>
          </a:p>
        </p:txBody>
      </p:sp>
      <p:sp>
        <p:nvSpPr>
          <p:cNvPr id="3" name="Slide Number Placeholder 2"/>
          <p:cNvSpPr>
            <a:spLocks noGrp="1"/>
          </p:cNvSpPr>
          <p:nvPr>
            <p:ph type="sldNum" sz="quarter" idx="12"/>
          </p:nvPr>
        </p:nvSpPr>
        <p:spPr/>
        <p:txBody>
          <a:bodyPr/>
          <a:lstStyle/>
          <a:p>
            <a:pPr>
              <a:defRPr/>
            </a:pPr>
            <a:fld id="{6FE0A1C2-DD5C-4430-83AB-D609A4BD7763}" type="slidenum">
              <a:rPr lang="en-US" smtClean="0"/>
              <a:pPr>
                <a:defRPr/>
              </a:pPr>
              <a:t>40</a:t>
            </a:fld>
            <a:endParaRPr lang="en-US"/>
          </a:p>
        </p:txBody>
      </p:sp>
      <p:pic>
        <p:nvPicPr>
          <p:cNvPr id="35844" name="Picture 2"/>
          <p:cNvPicPr>
            <a:picLocks noChangeAspect="1" noChangeArrowheads="1"/>
          </p:cNvPicPr>
          <p:nvPr/>
        </p:nvPicPr>
        <p:blipFill>
          <a:blip r:embed="rId2">
            <a:duotone>
              <a:prstClr val="black"/>
              <a:schemeClr val="accent4">
                <a:tint val="45000"/>
                <a:satMod val="400000"/>
              </a:schemeClr>
            </a:duotone>
          </a:blip>
          <a:srcRect/>
          <a:stretch>
            <a:fillRect/>
          </a:stretch>
        </p:blipFill>
        <p:spPr bwMode="auto">
          <a:xfrm>
            <a:off x="1304925" y="1556792"/>
            <a:ext cx="7543800" cy="45323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headEnd/>
            <a:tailEnd/>
          </a:ln>
        </p:spPr>
      </p:pic>
      <p:pic>
        <p:nvPicPr>
          <p:cNvPr id="6"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504596467"/>
      </p:ext>
    </p:extLst>
  </p:cSld>
  <p:clrMapOvr>
    <a:masterClrMapping/>
  </p:clrMapOvr>
  <p:transition advTm="873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barn(inVertical)">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BD1444-7455-426B-890F-E87161F57CD0}" type="slidenum">
              <a:rPr lang="en-US" smtClean="0"/>
              <a:pPr>
                <a:defRPr/>
              </a:pPr>
              <a:t>41</a:t>
            </a:fld>
            <a:endParaRPr lang="en-US"/>
          </a:p>
        </p:txBody>
      </p:sp>
      <p:pic>
        <p:nvPicPr>
          <p:cNvPr id="33795" name="Picture 2"/>
          <p:cNvPicPr>
            <a:picLocks noChangeAspect="1" noChangeArrowheads="1"/>
          </p:cNvPicPr>
          <p:nvPr/>
        </p:nvPicPr>
        <p:blipFill>
          <a:blip r:embed="rId2"/>
          <a:srcRect/>
          <a:stretch>
            <a:fillRect/>
          </a:stretch>
        </p:blipFill>
        <p:spPr bwMode="auto">
          <a:xfrm>
            <a:off x="1371600" y="1196752"/>
            <a:ext cx="7239000" cy="288031"/>
          </a:xfrm>
          <a:prstGeom prst="rect">
            <a:avLst/>
          </a:prstGeom>
          <a:noFill/>
          <a:ln w="9525">
            <a:noFill/>
            <a:miter lim="800000"/>
            <a:headEnd/>
            <a:tailEnd/>
          </a:ln>
        </p:spPr>
      </p:pic>
      <p:pic>
        <p:nvPicPr>
          <p:cNvPr id="33796" name="Picture 3"/>
          <p:cNvPicPr>
            <a:picLocks noChangeAspect="1" noChangeArrowheads="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5300"/>
                    </a14:imgEffect>
                  </a14:imgLayer>
                </a14:imgProps>
              </a:ext>
            </a:extLst>
          </a:blip>
          <a:srcRect/>
          <a:stretch>
            <a:fillRect/>
          </a:stretch>
        </p:blipFill>
        <p:spPr bwMode="auto">
          <a:xfrm>
            <a:off x="1371600" y="1947664"/>
            <a:ext cx="6934200" cy="3497560"/>
          </a:xfrm>
          <a:prstGeom prst="rect">
            <a:avLst/>
          </a:prstGeom>
          <a:noFill/>
          <a:ln w="9525">
            <a:noFill/>
            <a:miter lim="800000"/>
            <a:headEnd/>
            <a:tailEnd/>
          </a:ln>
        </p:spPr>
      </p:pic>
      <p:pic>
        <p:nvPicPr>
          <p:cNvPr id="6" name="Picture 6" descr="Image result for sastra logo"/>
          <p:cNvPicPr>
            <a:picLocks noChangeAspect="1" noChangeArrowheads="1"/>
          </p:cNvPicPr>
          <p:nvPr/>
        </p:nvPicPr>
        <p:blipFill>
          <a:blip r:embed="rId5"/>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375686823"/>
      </p:ext>
    </p:extLst>
  </p:cSld>
  <p:clrMapOvr>
    <a:masterClrMapping/>
  </p:clrMapOvr>
  <p:transition advTm="687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arn(inVertic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circle(in)">
                                      <p:cBhvr>
                                        <p:cTn id="12" dur="2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18D22E-060C-4586-B4FF-739455F62C64}" type="slidenum">
              <a:rPr lang="en-US" smtClean="0"/>
              <a:pPr>
                <a:defRPr/>
              </a:pPr>
              <a:t>42</a:t>
            </a:fld>
            <a:endParaRPr lang="en-US"/>
          </a:p>
        </p:txBody>
      </p:sp>
      <p:sp>
        <p:nvSpPr>
          <p:cNvPr id="159745" name="Rectangle 1"/>
          <p:cNvSpPr>
            <a:spLocks noChangeArrowheads="1"/>
          </p:cNvSpPr>
          <p:nvPr/>
        </p:nvSpPr>
        <p:spPr bwMode="auto">
          <a:xfrm>
            <a:off x="1066799" y="256402"/>
            <a:ext cx="7825679"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22222"/>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a:solidFill>
                <a:srgbClr val="222222"/>
              </a:solidFill>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22222"/>
                </a:solidFill>
                <a:effectLst/>
                <a:latin typeface="Verdana" pitchFamily="34" charset="0"/>
                <a:ea typeface="Times New Roman" pitchFamily="18" charset="0"/>
                <a:cs typeface="Times New Roman" pitchFamily="18" charset="0"/>
              </a:rPr>
              <a:t>On January 7, 2017, 9,500 received in cash from Hi Tech </a:t>
            </a:r>
            <a:r>
              <a:rPr kumimoji="0" lang="en-US" sz="1800" b="0" i="0" u="none" strike="noStrike" cap="none" normalizeH="0" baseline="0" dirty="0" err="1">
                <a:ln>
                  <a:noFill/>
                </a:ln>
                <a:solidFill>
                  <a:srgbClr val="222222"/>
                </a:solidFill>
                <a:effectLst/>
                <a:latin typeface="Verdana" pitchFamily="34" charset="0"/>
                <a:ea typeface="Times New Roman" pitchFamily="18" charset="0"/>
                <a:cs typeface="Times New Roman" pitchFamily="18" charset="0"/>
              </a:rPr>
              <a:t>Pvt</a:t>
            </a:r>
            <a:r>
              <a:rPr kumimoji="0" lang="en-US" sz="1800" b="0" i="0" u="none" strike="noStrike" cap="none" normalizeH="0" baseline="0" dirty="0">
                <a:ln>
                  <a:noFill/>
                </a:ln>
                <a:solidFill>
                  <a:srgbClr val="222222"/>
                </a:solidFill>
                <a:effectLst/>
                <a:latin typeface="Verdana" pitchFamily="34" charset="0"/>
                <a:ea typeface="Times New Roman" pitchFamily="18" charset="0"/>
                <a:cs typeface="Times New Roman" pitchFamily="18" charset="0"/>
              </a:rPr>
              <a:t> ltd.</a:t>
            </a:r>
            <a:r>
              <a:rPr kumimoji="0" lang="en-US" sz="1800" b="0" i="0" u="none" strike="noStrike" cap="none" normalizeH="0" baseline="0" dirty="0">
                <a:ln>
                  <a:noFill/>
                </a:ln>
                <a:solidFill>
                  <a:srgbClr val="222222"/>
                </a:solidFill>
                <a:effectLst/>
                <a:latin typeface="Calibri"/>
                <a:ea typeface="Times New Roman" pitchFamily="18" charset="0"/>
                <a:cs typeface="Times New Roman" pitchFamily="18" charset="0"/>
              </a:rPr>
              <a:t> </a:t>
            </a:r>
            <a:r>
              <a:rPr kumimoji="0" lang="en-US" sz="1800" b="0" i="0" u="none" strike="noStrike" cap="none" normalizeH="0" baseline="0" dirty="0">
                <a:ln>
                  <a:noFill/>
                </a:ln>
                <a:solidFill>
                  <a:srgbClr val="222222"/>
                </a:solidFill>
                <a:effectLst/>
                <a:latin typeface="Verdana" pitchFamily="34" charset="0"/>
                <a:ea typeface="Times New Roman" pitchFamily="18" charset="0"/>
                <a:cs typeface="Times New Roman" pitchFamily="18" charset="0"/>
              </a:rPr>
              <a:t>as</a:t>
            </a:r>
            <a:r>
              <a:rPr kumimoji="0" lang="en-US" sz="1800" b="0" i="0" u="none" strike="noStrike" cap="none" normalizeH="0" baseline="0" dirty="0">
                <a:ln>
                  <a:noFill/>
                </a:ln>
                <a:solidFill>
                  <a:srgbClr val="222222"/>
                </a:solidFill>
                <a:effectLst/>
                <a:latin typeface="Calibri"/>
                <a:ea typeface="Times New Roman" pitchFamily="18" charset="0"/>
                <a:cs typeface="Times New Roman" pitchFamily="18" charset="0"/>
              </a:rPr>
              <a:t> </a:t>
            </a:r>
            <a:r>
              <a:rPr kumimoji="0" lang="en-US" sz="1800" b="0" i="0" u="none" strike="noStrike" cap="none" normalizeH="0" baseline="0" dirty="0">
                <a:ln>
                  <a:noFill/>
                </a:ln>
                <a:solidFill>
                  <a:srgbClr val="222222"/>
                </a:solidFill>
                <a:effectLst/>
                <a:latin typeface="Verdana" pitchFamily="34" charset="0"/>
                <a:ea typeface="Times New Roman" pitchFamily="18" charset="0"/>
                <a:cs typeface="Times New Roman" pitchFamily="18" charset="0"/>
              </a:rPr>
              <a:t>the full and final settlement of their account worth 10,000. (Allowed a discount of 500)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1371601" y="2562457"/>
          <a:ext cx="7520878" cy="3026782"/>
        </p:xfrm>
        <a:graphic>
          <a:graphicData uri="http://schemas.openxmlformats.org/drawingml/2006/table">
            <a:tbl>
              <a:tblPr/>
              <a:tblGrid>
                <a:gridCol w="680196">
                  <a:extLst>
                    <a:ext uri="{9D8B030D-6E8A-4147-A177-3AD203B41FA5}">
                      <a16:colId xmlns:a16="http://schemas.microsoft.com/office/drawing/2014/main" val="20000"/>
                    </a:ext>
                  </a:extLst>
                </a:gridCol>
                <a:gridCol w="1944139">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800071">
                  <a:extLst>
                    <a:ext uri="{9D8B030D-6E8A-4147-A177-3AD203B41FA5}">
                      <a16:colId xmlns:a16="http://schemas.microsoft.com/office/drawing/2014/main" val="20004"/>
                    </a:ext>
                  </a:extLst>
                </a:gridCol>
                <a:gridCol w="1286114">
                  <a:extLst>
                    <a:ext uri="{9D8B030D-6E8A-4147-A177-3AD203B41FA5}">
                      <a16:colId xmlns:a16="http://schemas.microsoft.com/office/drawing/2014/main" val="20005"/>
                    </a:ext>
                  </a:extLst>
                </a:gridCol>
                <a:gridCol w="1514214">
                  <a:extLst>
                    <a:ext uri="{9D8B030D-6E8A-4147-A177-3AD203B41FA5}">
                      <a16:colId xmlns:a16="http://schemas.microsoft.com/office/drawing/2014/main" val="20006"/>
                    </a:ext>
                  </a:extLst>
                </a:gridCol>
              </a:tblGrid>
              <a:tr h="871020">
                <a:tc>
                  <a:txBody>
                    <a:bodyPr/>
                    <a:lstStyle/>
                    <a:p>
                      <a:pPr algn="just">
                        <a:lnSpc>
                          <a:spcPct val="115000"/>
                        </a:lnSpc>
                        <a:spcAft>
                          <a:spcPts val="1760"/>
                        </a:spcAft>
                      </a:pPr>
                      <a:r>
                        <a:rPr lang="en-IN" sz="1800" b="1" dirty="0">
                          <a:solidFill>
                            <a:srgbClr val="FFFFFF"/>
                          </a:solidFill>
                          <a:latin typeface="Bahnschrift Condensed" panose="020B0502040204020203" pitchFamily="34" charset="0"/>
                          <a:ea typeface="Times New Roman"/>
                          <a:cs typeface="Times New Roman"/>
                        </a:rPr>
                        <a:t>Date</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dirty="0">
                          <a:solidFill>
                            <a:srgbClr val="FFFFFF"/>
                          </a:solidFill>
                          <a:latin typeface="Bahnschrift Condensed" panose="020B0502040204020203" pitchFamily="34" charset="0"/>
                          <a:ea typeface="Times New Roman"/>
                          <a:cs typeface="Times New Roman"/>
                        </a:rPr>
                        <a:t>Particulars</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a:solidFill>
                            <a:srgbClr val="FFFFFF"/>
                          </a:solidFill>
                          <a:latin typeface="Bahnschrift Condensed" panose="020B0502040204020203" pitchFamily="34" charset="0"/>
                          <a:ea typeface="Times New Roman"/>
                          <a:cs typeface="Times New Roman"/>
                        </a:rPr>
                        <a:t>LF.</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a:solidFill>
                            <a:srgbClr val="FFFFFF"/>
                          </a:solidFill>
                          <a:latin typeface="Bahnschrift Condensed" panose="020B0502040204020203" pitchFamily="34" charset="0"/>
                          <a:ea typeface="Times New Roman"/>
                          <a:cs typeface="Times New Roman"/>
                        </a:rPr>
                        <a:t>Debit</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a:solidFill>
                            <a:srgbClr val="FFFFFF"/>
                          </a:solidFill>
                          <a:latin typeface="Bahnschrift Condensed" panose="020B0502040204020203" pitchFamily="34" charset="0"/>
                          <a:ea typeface="Times New Roman"/>
                          <a:cs typeface="Times New Roman"/>
                        </a:rPr>
                        <a:t>Credit</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dirty="0">
                          <a:solidFill>
                            <a:srgbClr val="FFFFFF"/>
                          </a:solidFill>
                          <a:latin typeface="Bahnschrift Condensed" panose="020B0502040204020203" pitchFamily="34" charset="0"/>
                          <a:ea typeface="Times New Roman"/>
                          <a:cs typeface="Times New Roman"/>
                        </a:rPr>
                        <a:t>Type of Account</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pPr algn="just">
                        <a:lnSpc>
                          <a:spcPct val="115000"/>
                        </a:lnSpc>
                        <a:spcAft>
                          <a:spcPts val="1760"/>
                        </a:spcAft>
                      </a:pPr>
                      <a:r>
                        <a:rPr lang="en-IN" sz="1800" b="1" dirty="0">
                          <a:solidFill>
                            <a:srgbClr val="FFFFFF"/>
                          </a:solidFill>
                          <a:latin typeface="Bahnschrift Condensed" panose="020B0502040204020203" pitchFamily="34" charset="0"/>
                          <a:ea typeface="Times New Roman"/>
                          <a:cs typeface="Times New Roman"/>
                        </a:rPr>
                        <a:t>Rule Applied</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extLst>
                  <a:ext uri="{0D108BD9-81ED-4DB2-BD59-A6C34878D82A}">
                    <a16:rowId xmlns:a16="http://schemas.microsoft.com/office/drawing/2014/main" val="10000"/>
                  </a:ext>
                </a:extLst>
              </a:tr>
              <a:tr h="847115">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7 Jan 2014</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Cash A/C                   Dr</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gn="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9500</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a:solidFill>
                            <a:srgbClr val="222222"/>
                          </a:solidFill>
                          <a:latin typeface="Bahnschrift Condensed" panose="020B0502040204020203" pitchFamily="34" charset="0"/>
                          <a:ea typeface="Times New Roman"/>
                          <a:cs typeface="Times New Roman"/>
                        </a:rPr>
                        <a:t>Real A/C</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a:solidFill>
                            <a:srgbClr val="222222"/>
                          </a:solidFill>
                          <a:latin typeface="Bahnschrift Condensed" panose="020B0502040204020203" pitchFamily="34" charset="0"/>
                          <a:ea typeface="Times New Roman"/>
                          <a:cs typeface="Times New Roman"/>
                        </a:rPr>
                        <a:t>Dr. What comes in</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1"/>
                  </a:ext>
                </a:extLst>
              </a:tr>
              <a:tr h="461532">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Discount Allowed     Dr</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a:solidFill>
                            <a:srgbClr val="222222"/>
                          </a:solidFill>
                          <a:latin typeface="Bahnschrift Condensed" panose="020B0502040204020203" pitchFamily="34" charset="0"/>
                          <a:ea typeface="Times New Roman"/>
                          <a:cs typeface="Times New Roman"/>
                        </a:rPr>
                        <a:t> </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gn="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500</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a:solidFill>
                            <a:srgbClr val="222222"/>
                          </a:solidFill>
                          <a:latin typeface="Bahnschrift Condensed" panose="020B0502040204020203" pitchFamily="34" charset="0"/>
                          <a:ea typeface="Times New Roman"/>
                          <a:cs typeface="Times New Roman"/>
                        </a:rPr>
                        <a:t> </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a:solidFill>
                            <a:srgbClr val="222222"/>
                          </a:solidFill>
                          <a:latin typeface="Bahnschrift Condensed" panose="020B0502040204020203" pitchFamily="34" charset="0"/>
                          <a:ea typeface="Times New Roman"/>
                          <a:cs typeface="Times New Roman"/>
                        </a:rPr>
                        <a:t>Nominal A/C</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a:solidFill>
                            <a:srgbClr val="222222"/>
                          </a:solidFill>
                          <a:latin typeface="Bahnschrift Condensed" panose="020B0502040204020203" pitchFamily="34" charset="0"/>
                          <a:ea typeface="Times New Roman"/>
                          <a:cs typeface="Times New Roman"/>
                        </a:rPr>
                        <a:t>Dr. All losses </a:t>
                      </a:r>
                      <a:endParaRPr lang="en-IN" sz="180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2"/>
                  </a:ext>
                </a:extLst>
              </a:tr>
              <a:tr h="847115">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To Unreal </a:t>
                      </a:r>
                      <a:r>
                        <a:rPr lang="en-IN" sz="1800" b="1" dirty="0" err="1">
                          <a:solidFill>
                            <a:srgbClr val="222222"/>
                          </a:solidFill>
                          <a:latin typeface="Bahnschrift Condensed" panose="020B0502040204020203" pitchFamily="34" charset="0"/>
                          <a:ea typeface="Times New Roman"/>
                          <a:cs typeface="Times New Roman"/>
                        </a:rPr>
                        <a:t>Pvt</a:t>
                      </a:r>
                      <a:r>
                        <a:rPr lang="en-IN" sz="1800" b="1" dirty="0">
                          <a:solidFill>
                            <a:srgbClr val="222222"/>
                          </a:solidFill>
                          <a:latin typeface="Bahnschrift Condensed" panose="020B0502040204020203" pitchFamily="34" charset="0"/>
                          <a:ea typeface="Times New Roman"/>
                          <a:cs typeface="Times New Roman"/>
                        </a:rPr>
                        <a:t> Ltd.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dirty="0">
                          <a:solidFill>
                            <a:srgbClr val="222222"/>
                          </a:solidFill>
                          <a:latin typeface="Bahnschrift Condensed" panose="020B0502040204020203" pitchFamily="34" charset="0"/>
                          <a:ea typeface="Times New Roman"/>
                          <a:cs typeface="Times New Roman"/>
                        </a:rPr>
                        <a:t> </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10,000</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Personal A/C</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pPr>
                        <a:lnSpc>
                          <a:spcPct val="115000"/>
                        </a:lnSpc>
                        <a:spcAft>
                          <a:spcPts val="1760"/>
                        </a:spcAft>
                      </a:pPr>
                      <a:r>
                        <a:rPr lang="en-IN" sz="1800" b="1" dirty="0">
                          <a:solidFill>
                            <a:srgbClr val="222222"/>
                          </a:solidFill>
                          <a:latin typeface="Bahnschrift Condensed" panose="020B0502040204020203" pitchFamily="34" charset="0"/>
                          <a:ea typeface="Times New Roman"/>
                          <a:cs typeface="Times New Roman"/>
                        </a:rPr>
                        <a:t>Cr. The giver</a:t>
                      </a:r>
                      <a:endParaRPr lang="en-IN" sz="1800" dirty="0">
                        <a:latin typeface="Bahnschrift Condensed" panose="020B0502040204020203" pitchFamily="34" charset="0"/>
                        <a:ea typeface="Calibri"/>
                        <a:cs typeface="Times New Roman"/>
                      </a:endParaRPr>
                    </a:p>
                  </a:txBody>
                  <a:tcPr marL="70087" marR="70087" marT="17260" marB="1726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3"/>
                  </a:ext>
                </a:extLst>
              </a:tr>
            </a:tbl>
          </a:graphicData>
        </a:graphic>
      </p:graphicFrame>
      <p:pic>
        <p:nvPicPr>
          <p:cNvPr id="6"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230322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lgn="ctr">
              <a:defRPr/>
            </a:pPr>
            <a:r>
              <a:rPr lang="en-IN" sz="4400" dirty="0"/>
              <a:t>Format of Journal</a:t>
            </a:r>
            <a:endParaRPr lang="en-IN" dirty="0"/>
          </a:p>
        </p:txBody>
      </p:sp>
      <p:sp>
        <p:nvSpPr>
          <p:cNvPr id="3" name="Slide Number Placeholder 2"/>
          <p:cNvSpPr>
            <a:spLocks noGrp="1"/>
          </p:cNvSpPr>
          <p:nvPr>
            <p:ph type="sldNum" sz="quarter" idx="12"/>
          </p:nvPr>
        </p:nvSpPr>
        <p:spPr/>
        <p:txBody>
          <a:bodyPr/>
          <a:lstStyle/>
          <a:p>
            <a:pPr>
              <a:defRPr/>
            </a:pPr>
            <a:fld id="{8BC2F36E-B197-45B1-B9D6-C5382D14E4A4}" type="slidenum">
              <a:rPr lang="en-US" smtClean="0"/>
              <a:pPr>
                <a:defRPr/>
              </a:pPr>
              <a:t>43</a:t>
            </a:fld>
            <a:endParaRPr lang="en-US"/>
          </a:p>
        </p:txBody>
      </p:sp>
      <p:graphicFrame>
        <p:nvGraphicFramePr>
          <p:cNvPr id="6" name="Table 5"/>
          <p:cNvGraphicFramePr>
            <a:graphicFrameLocks noGrp="1"/>
          </p:cNvGraphicFramePr>
          <p:nvPr/>
        </p:nvGraphicFramePr>
        <p:xfrm>
          <a:off x="1219200" y="1981200"/>
          <a:ext cx="7543800" cy="2133600"/>
        </p:xfrm>
        <a:graphic>
          <a:graphicData uri="http://schemas.openxmlformats.org/drawingml/2006/table">
            <a:tbl>
              <a:tblPr firstRow="1" bandRow="1">
                <a:tableStyleId>{5C22544A-7EE6-4342-B048-85BDC9FD1C3A}</a:tableStyleId>
              </a:tblPr>
              <a:tblGrid>
                <a:gridCol w="1249189">
                  <a:extLst>
                    <a:ext uri="{9D8B030D-6E8A-4147-A177-3AD203B41FA5}">
                      <a16:colId xmlns:a16="http://schemas.microsoft.com/office/drawing/2014/main" val="20000"/>
                    </a:ext>
                  </a:extLst>
                </a:gridCol>
                <a:gridCol w="3455546">
                  <a:extLst>
                    <a:ext uri="{9D8B030D-6E8A-4147-A177-3AD203B41FA5}">
                      <a16:colId xmlns:a16="http://schemas.microsoft.com/office/drawing/2014/main" val="20001"/>
                    </a:ext>
                  </a:extLst>
                </a:gridCol>
                <a:gridCol w="567814">
                  <a:extLst>
                    <a:ext uri="{9D8B030D-6E8A-4147-A177-3AD203B41FA5}">
                      <a16:colId xmlns:a16="http://schemas.microsoft.com/office/drawing/2014/main" val="20002"/>
                    </a:ext>
                  </a:extLst>
                </a:gridCol>
                <a:gridCol w="1216742">
                  <a:extLst>
                    <a:ext uri="{9D8B030D-6E8A-4147-A177-3AD203B41FA5}">
                      <a16:colId xmlns:a16="http://schemas.microsoft.com/office/drawing/2014/main" val="20003"/>
                    </a:ext>
                  </a:extLst>
                </a:gridCol>
                <a:gridCol w="1054509">
                  <a:extLst>
                    <a:ext uri="{9D8B030D-6E8A-4147-A177-3AD203B41FA5}">
                      <a16:colId xmlns:a16="http://schemas.microsoft.com/office/drawing/2014/main" val="20004"/>
                    </a:ext>
                  </a:extLst>
                </a:gridCol>
              </a:tblGrid>
              <a:tr h="762000">
                <a:tc>
                  <a:txBody>
                    <a:bodyPr/>
                    <a:lstStyle/>
                    <a:p>
                      <a:r>
                        <a:rPr lang="en-IN" sz="2000" dirty="0">
                          <a:latin typeface="Times New Roman" pitchFamily="18" charset="0"/>
                          <a:cs typeface="Times New Roman" pitchFamily="18" charset="0"/>
                        </a:rPr>
                        <a:t>Date</a:t>
                      </a:r>
                    </a:p>
                  </a:txBody>
                  <a:tcPr/>
                </a:tc>
                <a:tc>
                  <a:txBody>
                    <a:bodyPr/>
                    <a:lstStyle/>
                    <a:p>
                      <a:r>
                        <a:rPr lang="en-IN" sz="2000" dirty="0">
                          <a:latin typeface="Times New Roman" pitchFamily="18" charset="0"/>
                          <a:cs typeface="Times New Roman" pitchFamily="18" charset="0"/>
                        </a:rPr>
                        <a:t>Particulars</a:t>
                      </a:r>
                    </a:p>
                  </a:txBody>
                  <a:tcPr/>
                </a:tc>
                <a:tc>
                  <a:txBody>
                    <a:bodyPr/>
                    <a:lstStyle/>
                    <a:p>
                      <a:r>
                        <a:rPr lang="en-IN" sz="2000" dirty="0">
                          <a:latin typeface="Times New Roman" pitchFamily="18" charset="0"/>
                          <a:cs typeface="Times New Roman" pitchFamily="18" charset="0"/>
                        </a:rPr>
                        <a:t>LF</a:t>
                      </a:r>
                    </a:p>
                  </a:txBody>
                  <a:tcPr/>
                </a:tc>
                <a:tc>
                  <a:txBody>
                    <a:bodyPr/>
                    <a:lstStyle/>
                    <a:p>
                      <a:r>
                        <a:rPr lang="en-IN" sz="2000" dirty="0">
                          <a:latin typeface="Times New Roman" pitchFamily="18" charset="0"/>
                          <a:cs typeface="Times New Roman" pitchFamily="18" charset="0"/>
                        </a:rPr>
                        <a:t>Debit</a:t>
                      </a:r>
                    </a:p>
                  </a:txBody>
                  <a:tcPr/>
                </a:tc>
                <a:tc>
                  <a:txBody>
                    <a:bodyPr/>
                    <a:lstStyle/>
                    <a:p>
                      <a:r>
                        <a:rPr lang="en-IN" sz="2000" dirty="0">
                          <a:latin typeface="Times New Roman" pitchFamily="18" charset="0"/>
                          <a:cs typeface="Times New Roman" pitchFamily="18" charset="0"/>
                        </a:rPr>
                        <a:t>Credit</a:t>
                      </a:r>
                    </a:p>
                  </a:txBody>
                  <a:tcPr/>
                </a:tc>
                <a:extLst>
                  <a:ext uri="{0D108BD9-81ED-4DB2-BD59-A6C34878D82A}">
                    <a16:rowId xmlns:a16="http://schemas.microsoft.com/office/drawing/2014/main" val="10000"/>
                  </a:ext>
                </a:extLst>
              </a:tr>
              <a:tr h="13716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pic>
        <p:nvPicPr>
          <p:cNvPr id="29721"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63793526"/>
      </p:ext>
    </p:extLst>
  </p:cSld>
  <p:clrMapOvr>
    <a:masterClrMapping/>
  </p:clrMapOvr>
  <p:transition advTm="1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7" y="764704"/>
            <a:ext cx="7429551" cy="2664296"/>
          </a:xfrm>
        </p:spPr>
        <p:txBody>
          <a:bodyPr>
            <a:noAutofit/>
          </a:bodyPr>
          <a:lstStyle/>
          <a:p>
            <a:pPr>
              <a:defRPr/>
            </a:pPr>
            <a:br>
              <a:rPr lang="en-IN" sz="2000" dirty="0"/>
            </a:br>
            <a:br>
              <a:rPr lang="en-IN" sz="2000" dirty="0"/>
            </a:br>
            <a:br>
              <a:rPr lang="en-IN" sz="2000" dirty="0"/>
            </a:br>
            <a:br>
              <a:rPr lang="en-IN" sz="2000" dirty="0"/>
            </a:br>
            <a:br>
              <a:rPr lang="en-IN" sz="2000" dirty="0"/>
            </a:br>
            <a:br>
              <a:rPr lang="en-IN" sz="2000" dirty="0"/>
            </a:br>
            <a:r>
              <a:rPr lang="en-IN" sz="2000" dirty="0"/>
              <a:t> </a:t>
            </a:r>
            <a:br>
              <a:rPr lang="en-IN" sz="2000" dirty="0"/>
            </a:br>
            <a:br>
              <a:rPr lang="en-IN" sz="2000" dirty="0"/>
            </a:br>
            <a:r>
              <a:rPr lang="en-IN" sz="2000" dirty="0"/>
              <a:t> </a:t>
            </a:r>
            <a:br>
              <a:rPr lang="en-IN" sz="2000" dirty="0"/>
            </a:br>
            <a:r>
              <a:rPr lang="en-IN" sz="2000" dirty="0"/>
              <a:t>02/01/2015     Mr. </a:t>
            </a:r>
            <a:r>
              <a:rPr lang="en-IN" sz="2000" dirty="0" err="1"/>
              <a:t>Ganapathy</a:t>
            </a:r>
            <a:r>
              <a:rPr lang="en-IN" sz="2000" dirty="0"/>
              <a:t> started business with cash Rs. 4,00,000. </a:t>
            </a:r>
            <a:br>
              <a:rPr lang="en-IN" sz="2000" dirty="0"/>
            </a:br>
            <a:br>
              <a:rPr lang="en-IN" sz="2000" dirty="0"/>
            </a:br>
            <a:r>
              <a:rPr lang="en-IN" sz="2000" dirty="0"/>
              <a:t>Cash A/c—Real A/c—Comes In—Debited—Dr. ?</a:t>
            </a:r>
            <a:br>
              <a:rPr lang="en-IN" sz="2000" dirty="0"/>
            </a:br>
            <a:r>
              <a:rPr lang="en-IN" sz="2000" dirty="0"/>
              <a:t>Capital A/c—Personal A/c—Given—Credited—Cr. ?</a:t>
            </a:r>
            <a:br>
              <a:rPr lang="en-IN" sz="2000" dirty="0"/>
            </a:br>
            <a:br>
              <a:rPr lang="en-IN" sz="2000" dirty="0"/>
            </a:br>
            <a:r>
              <a:rPr lang="en-IN" sz="2000" dirty="0"/>
              <a:t>It means cash has come into the business and Mr. </a:t>
            </a:r>
            <a:r>
              <a:rPr lang="en-IN" sz="2000" dirty="0" err="1"/>
              <a:t>Ganapathy</a:t>
            </a:r>
            <a:r>
              <a:rPr lang="en-IN" sz="2000" dirty="0"/>
              <a:t>  was the provider (or giver) of such.</a:t>
            </a:r>
            <a:br>
              <a:rPr lang="en-IN" sz="2000" dirty="0"/>
            </a:br>
            <a:endParaRPr lang="en-IN" sz="2000" dirty="0"/>
          </a:p>
        </p:txBody>
      </p:sp>
      <p:sp>
        <p:nvSpPr>
          <p:cNvPr id="3" name="Subtitle 2"/>
          <p:cNvSpPr>
            <a:spLocks noGrp="1"/>
          </p:cNvSpPr>
          <p:nvPr>
            <p:ph type="subTitle" idx="1"/>
          </p:nvPr>
        </p:nvSpPr>
        <p:spPr>
          <a:xfrm>
            <a:off x="1142976" y="2214554"/>
            <a:ext cx="7386662" cy="928694"/>
          </a:xfrm>
          <a:ln>
            <a:solidFill>
              <a:srgbClr val="C00000"/>
            </a:solidFill>
          </a:ln>
        </p:spPr>
        <p:txBody>
          <a:bodyPr>
            <a:normAutofit/>
          </a:bodyPr>
          <a:lstStyle/>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7798D23-FE2C-4226-A185-BBF099AE83EE}" type="slidenum">
              <a:rPr lang="en-US" smtClean="0"/>
              <a:pPr>
                <a:defRPr/>
              </a:pPr>
              <a:t>44</a:t>
            </a:fld>
            <a:endParaRPr lang="en-US"/>
          </a:p>
        </p:txBody>
      </p:sp>
      <p:graphicFrame>
        <p:nvGraphicFramePr>
          <p:cNvPr id="5" name="Table 4"/>
          <p:cNvGraphicFramePr>
            <a:graphicFrameLocks noGrp="1"/>
          </p:cNvGraphicFramePr>
          <p:nvPr/>
        </p:nvGraphicFramePr>
        <p:xfrm>
          <a:off x="1357290" y="3643314"/>
          <a:ext cx="7215238" cy="1783088"/>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324612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19238">
                  <a:extLst>
                    <a:ext uri="{9D8B030D-6E8A-4147-A177-3AD203B41FA5}">
                      <a16:colId xmlns:a16="http://schemas.microsoft.com/office/drawing/2014/main" val="20004"/>
                    </a:ext>
                  </a:extLst>
                </a:gridCol>
              </a:tblGrid>
              <a:tr h="346871">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346871">
                <a:tc>
                  <a:txBody>
                    <a:bodyPr/>
                    <a:lstStyle/>
                    <a:p>
                      <a:r>
                        <a:rPr lang="en-IN" dirty="0"/>
                        <a:t>02/1/2015</a:t>
                      </a:r>
                    </a:p>
                  </a:txBody>
                  <a:tcPr/>
                </a:tc>
                <a:tc>
                  <a:txBody>
                    <a:bodyPr/>
                    <a:lstStyle/>
                    <a:p>
                      <a:r>
                        <a:rPr lang="en-IN" dirty="0"/>
                        <a:t>Cash  a/c          Dr</a:t>
                      </a:r>
                    </a:p>
                  </a:txBody>
                  <a:tcPr/>
                </a:tc>
                <a:tc>
                  <a:txBody>
                    <a:bodyPr/>
                    <a:lstStyle/>
                    <a:p>
                      <a:endParaRPr lang="en-IN" dirty="0"/>
                    </a:p>
                  </a:txBody>
                  <a:tcPr/>
                </a:tc>
                <a:tc>
                  <a:txBody>
                    <a:bodyPr/>
                    <a:lstStyle/>
                    <a:p>
                      <a:r>
                        <a:rPr lang="en-IN" dirty="0"/>
                        <a:t>400,000</a:t>
                      </a:r>
                    </a:p>
                  </a:txBody>
                  <a:tcPr/>
                </a:tc>
                <a:tc>
                  <a:txBody>
                    <a:bodyPr/>
                    <a:lstStyle/>
                    <a:p>
                      <a:endParaRPr lang="en-IN" dirty="0"/>
                    </a:p>
                  </a:txBody>
                  <a:tcPr/>
                </a:tc>
                <a:extLst>
                  <a:ext uri="{0D108BD9-81ED-4DB2-BD59-A6C34878D82A}">
                    <a16:rowId xmlns:a16="http://schemas.microsoft.com/office/drawing/2014/main" val="10001"/>
                  </a:ext>
                </a:extLst>
              </a:tr>
              <a:tr h="411488">
                <a:tc>
                  <a:txBody>
                    <a:bodyPr/>
                    <a:lstStyle/>
                    <a:p>
                      <a:endParaRPr lang="en-IN" dirty="0"/>
                    </a:p>
                  </a:txBody>
                  <a:tcPr/>
                </a:tc>
                <a:tc>
                  <a:txBody>
                    <a:bodyPr/>
                    <a:lstStyle/>
                    <a:p>
                      <a:r>
                        <a:rPr lang="en-IN" dirty="0"/>
                        <a:t>    To  Ganapathy’s  Capital  a/c </a:t>
                      </a:r>
                    </a:p>
                  </a:txBody>
                  <a:tcPr/>
                </a:tc>
                <a:tc>
                  <a:txBody>
                    <a:bodyPr/>
                    <a:lstStyle/>
                    <a:p>
                      <a:endParaRPr lang="en-IN"/>
                    </a:p>
                  </a:txBody>
                  <a:tcPr/>
                </a:tc>
                <a:tc>
                  <a:txBody>
                    <a:bodyPr/>
                    <a:lstStyle/>
                    <a:p>
                      <a:endParaRPr lang="en-IN"/>
                    </a:p>
                  </a:txBody>
                  <a:tcPr/>
                </a:tc>
                <a:tc>
                  <a:txBody>
                    <a:bodyPr/>
                    <a:lstStyle/>
                    <a:p>
                      <a:r>
                        <a:rPr lang="en-IN" dirty="0"/>
                        <a:t>4,00,000</a:t>
                      </a:r>
                    </a:p>
                  </a:txBody>
                  <a:tcPr/>
                </a:tc>
                <a:extLst>
                  <a:ext uri="{0D108BD9-81ED-4DB2-BD59-A6C34878D82A}">
                    <a16:rowId xmlns:a16="http://schemas.microsoft.com/office/drawing/2014/main" val="10002"/>
                  </a:ext>
                </a:extLst>
              </a:tr>
              <a:tr h="581823">
                <a:tc>
                  <a:txBody>
                    <a:bodyPr/>
                    <a:lstStyle/>
                    <a:p>
                      <a:endParaRPr lang="en-IN"/>
                    </a:p>
                  </a:txBody>
                  <a:tcPr/>
                </a:tc>
                <a:tc>
                  <a:txBody>
                    <a:bodyPr/>
                    <a:lstStyle/>
                    <a:p>
                      <a:r>
                        <a:rPr lang="en-IN" dirty="0"/>
                        <a:t>(Capital invested in their business)</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38949" name="Picture 6" descr="Image result for sastra logo"/>
          <p:cNvPicPr>
            <a:picLocks noChangeAspect="1" noChangeArrowheads="1"/>
          </p:cNvPicPr>
          <p:nvPr/>
        </p:nvPicPr>
        <p:blipFill>
          <a:blip r:embed="rId3"/>
          <a:srcRect/>
          <a:stretch>
            <a:fillRect/>
          </a:stretch>
        </p:blipFill>
        <p:spPr bwMode="auto">
          <a:xfrm>
            <a:off x="7786709" y="74613"/>
            <a:ext cx="1284265" cy="557212"/>
          </a:xfrm>
          <a:prstGeom prst="rect">
            <a:avLst/>
          </a:prstGeom>
          <a:noFill/>
          <a:ln w="9525">
            <a:noFill/>
            <a:miter lim="800000"/>
            <a:headEnd/>
            <a:tailEnd/>
          </a:ln>
        </p:spPr>
      </p:pic>
      <p:sp>
        <p:nvSpPr>
          <p:cNvPr id="8" name="Rectangle 7"/>
          <p:cNvSpPr/>
          <p:nvPr/>
        </p:nvSpPr>
        <p:spPr>
          <a:xfrm>
            <a:off x="2286000" y="5691157"/>
            <a:ext cx="4572000" cy="646331"/>
          </a:xfrm>
          <a:prstGeom prst="rect">
            <a:avLst/>
          </a:prstGeom>
        </p:spPr>
        <p:txBody>
          <a:bodyPr wrap="square">
            <a:spAutoFit/>
          </a:bodyPr>
          <a:lstStyle/>
          <a:p>
            <a:pPr>
              <a:defRPr/>
            </a:pPr>
            <a:r>
              <a:rPr lang="en-IN" b="1" dirty="0">
                <a:latin typeface="Times New Roman" pitchFamily="18" charset="0"/>
                <a:cs typeface="Times New Roman" pitchFamily="18" charset="0"/>
              </a:rPr>
              <a:t>Debit: Increase in assets (Cash)</a:t>
            </a:r>
          </a:p>
          <a:p>
            <a:pPr>
              <a:defRPr/>
            </a:pPr>
            <a:r>
              <a:rPr lang="en-IN" b="1" dirty="0">
                <a:latin typeface="Times New Roman" pitchFamily="18" charset="0"/>
                <a:cs typeface="Times New Roman" pitchFamily="18" charset="0"/>
              </a:rPr>
              <a:t>Credit: Increase in liability  (Capital)</a:t>
            </a:r>
          </a:p>
        </p:txBody>
      </p:sp>
    </p:spTree>
    <p:extLst>
      <p:ext uri="{BB962C8B-B14F-4D97-AF65-F5344CB8AC3E}">
        <p14:creationId xmlns:p14="http://schemas.microsoft.com/office/powerpoint/2010/main" val="2301384025"/>
      </p:ext>
    </p:extLst>
  </p:cSld>
  <p:clrMapOvr>
    <a:masterClrMapping/>
  </p:clrMapOvr>
  <p:transition advTm="8078">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568307"/>
          </a:xfrm>
        </p:spPr>
        <p:txBody>
          <a:bodyPr>
            <a:noAutofit/>
          </a:bodyPr>
          <a:lstStyle/>
          <a:p>
            <a:pPr>
              <a:defRPr/>
            </a:pPr>
            <a:r>
              <a:rPr lang="en-IN" sz="3200" dirty="0"/>
              <a:t>Cash payment transactions</a:t>
            </a:r>
          </a:p>
        </p:txBody>
      </p:sp>
      <p:sp>
        <p:nvSpPr>
          <p:cNvPr id="3" name="Subtitle 2"/>
          <p:cNvSpPr>
            <a:spLocks noGrp="1"/>
          </p:cNvSpPr>
          <p:nvPr>
            <p:ph type="subTitle" idx="1"/>
          </p:nvPr>
        </p:nvSpPr>
        <p:spPr>
          <a:xfrm>
            <a:off x="990600" y="1071546"/>
            <a:ext cx="8153400" cy="5786454"/>
          </a:xfrm>
        </p:spPr>
        <p:txBody>
          <a:bodyPr/>
          <a:lstStyle/>
          <a:p>
            <a:pPr>
              <a:defRPr/>
            </a:pPr>
            <a:r>
              <a:rPr lang="en-IN" sz="2400" b="1" dirty="0">
                <a:latin typeface="Times New Roman" pitchFamily="18" charset="0"/>
                <a:cs typeface="Times New Roman" pitchFamily="18" charset="0"/>
              </a:rPr>
              <a:t>Repayment of liabilities in cash </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06/01/2015     Repaid Rs.5,000  of bank loans</a:t>
            </a:r>
            <a:br>
              <a:rPr lang="en-IN"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2800" dirty="0">
                <a:latin typeface="Times New Roman" pitchFamily="18" charset="0"/>
                <a:cs typeface="Times New Roman" pitchFamily="18" charset="0"/>
              </a:rPr>
              <a:t>Debit: </a:t>
            </a:r>
            <a:r>
              <a:rPr lang="en-IN" sz="2800" b="1" dirty="0">
                <a:latin typeface="Times New Roman" pitchFamily="18" charset="0"/>
                <a:cs typeface="Times New Roman" pitchFamily="18" charset="0"/>
              </a:rPr>
              <a:t>decrease in liabilities ( Borrowings)</a:t>
            </a:r>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Credit: decrease in assets (Cash)</a:t>
            </a:r>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AEB801BC-F3B3-4A6D-84A3-4C48E9656810}" type="slidenum">
              <a:rPr lang="en-US" smtClean="0"/>
              <a:pPr>
                <a:defRPr/>
              </a:pPr>
              <a:t>45</a:t>
            </a:fld>
            <a:endParaRPr lang="en-US"/>
          </a:p>
        </p:txBody>
      </p:sp>
      <p:graphicFrame>
        <p:nvGraphicFramePr>
          <p:cNvPr id="5" name="Table 4"/>
          <p:cNvGraphicFramePr>
            <a:graphicFrameLocks noGrp="1"/>
          </p:cNvGraphicFramePr>
          <p:nvPr/>
        </p:nvGraphicFramePr>
        <p:xfrm>
          <a:off x="1371600" y="2500306"/>
          <a:ext cx="7086600" cy="1643076"/>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10769">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10769">
                <a:tc>
                  <a:txBody>
                    <a:bodyPr/>
                    <a:lstStyle/>
                    <a:p>
                      <a:r>
                        <a:rPr lang="en-IN" dirty="0"/>
                        <a:t>06/1/2015</a:t>
                      </a:r>
                    </a:p>
                  </a:txBody>
                  <a:tcPr/>
                </a:tc>
                <a:tc>
                  <a:txBody>
                    <a:bodyPr/>
                    <a:lstStyle/>
                    <a:p>
                      <a:r>
                        <a:rPr lang="en-IN" dirty="0"/>
                        <a:t>Bank a/c          Dr</a:t>
                      </a:r>
                    </a:p>
                  </a:txBody>
                  <a:tcPr/>
                </a:tc>
                <a:tc>
                  <a:txBody>
                    <a:bodyPr/>
                    <a:lstStyle/>
                    <a:p>
                      <a:endParaRPr lang="en-IN" dirty="0"/>
                    </a:p>
                  </a:txBody>
                  <a:tcPr/>
                </a:tc>
                <a:tc>
                  <a:txBody>
                    <a:bodyPr/>
                    <a:lstStyle/>
                    <a:p>
                      <a:pPr algn="r"/>
                      <a:r>
                        <a:rPr lang="en-IN" dirty="0"/>
                        <a:t>5,000</a:t>
                      </a:r>
                    </a:p>
                  </a:txBody>
                  <a:tcPr/>
                </a:tc>
                <a:tc>
                  <a:txBody>
                    <a:bodyPr/>
                    <a:lstStyle/>
                    <a:p>
                      <a:endParaRPr lang="en-IN"/>
                    </a:p>
                  </a:txBody>
                  <a:tcPr/>
                </a:tc>
                <a:extLst>
                  <a:ext uri="{0D108BD9-81ED-4DB2-BD59-A6C34878D82A}">
                    <a16:rowId xmlns:a16="http://schemas.microsoft.com/office/drawing/2014/main" val="10001"/>
                  </a:ext>
                </a:extLst>
              </a:tr>
              <a:tr h="410769">
                <a:tc>
                  <a:txBody>
                    <a:bodyPr/>
                    <a:lstStyle/>
                    <a:p>
                      <a:endParaRPr lang="en-IN" dirty="0"/>
                    </a:p>
                  </a:txBody>
                  <a:tcPr/>
                </a:tc>
                <a:tc>
                  <a:txBody>
                    <a:bodyPr/>
                    <a:lstStyle/>
                    <a:p>
                      <a:r>
                        <a:rPr lang="en-IN" dirty="0"/>
                        <a:t>    To  Cash a/c </a:t>
                      </a:r>
                    </a:p>
                  </a:txBody>
                  <a:tcPr/>
                </a:tc>
                <a:tc>
                  <a:txBody>
                    <a:bodyPr/>
                    <a:lstStyle/>
                    <a:p>
                      <a:endParaRPr lang="en-IN"/>
                    </a:p>
                  </a:txBody>
                  <a:tcPr/>
                </a:tc>
                <a:tc>
                  <a:txBody>
                    <a:bodyPr/>
                    <a:lstStyle/>
                    <a:p>
                      <a:endParaRPr lang="en-IN"/>
                    </a:p>
                  </a:txBody>
                  <a:tcPr/>
                </a:tc>
                <a:tc>
                  <a:txBody>
                    <a:bodyPr/>
                    <a:lstStyle/>
                    <a:p>
                      <a:pPr algn="r"/>
                      <a:r>
                        <a:rPr lang="en-IN" dirty="0"/>
                        <a:t>5,000</a:t>
                      </a:r>
                    </a:p>
                  </a:txBody>
                  <a:tcPr/>
                </a:tc>
                <a:extLst>
                  <a:ext uri="{0D108BD9-81ED-4DB2-BD59-A6C34878D82A}">
                    <a16:rowId xmlns:a16="http://schemas.microsoft.com/office/drawing/2014/main" val="10002"/>
                  </a:ext>
                </a:extLst>
              </a:tr>
              <a:tr h="410769">
                <a:tc>
                  <a:txBody>
                    <a:bodyPr/>
                    <a:lstStyle/>
                    <a:p>
                      <a:endParaRPr lang="en-IN"/>
                    </a:p>
                  </a:txBody>
                  <a:tcPr/>
                </a:tc>
                <a:tc>
                  <a:txBody>
                    <a:bodyPr/>
                    <a:lstStyle/>
                    <a:p>
                      <a:r>
                        <a:rPr lang="en-IN" dirty="0"/>
                        <a:t>(Bank loan repaid)</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39973"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794904910"/>
      </p:ext>
    </p:extLst>
  </p:cSld>
  <p:clrMapOvr>
    <a:masterClrMapping/>
  </p:clrMapOvr>
  <p:transition advTm="59698">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630237"/>
          </a:xfrm>
        </p:spPr>
        <p:txBody>
          <a:bodyPr>
            <a:normAutofit fontScale="90000"/>
          </a:bodyPr>
          <a:lstStyle/>
          <a:p>
            <a:pPr>
              <a:defRPr/>
            </a:pPr>
            <a:r>
              <a:rPr lang="en-IN" dirty="0"/>
              <a:t>Cash payment transactions</a:t>
            </a:r>
          </a:p>
        </p:txBody>
      </p:sp>
      <p:sp>
        <p:nvSpPr>
          <p:cNvPr id="3" name="Subtitle 2"/>
          <p:cNvSpPr>
            <a:spLocks noGrp="1"/>
          </p:cNvSpPr>
          <p:nvPr>
            <p:ph type="subTitle" idx="1"/>
          </p:nvPr>
        </p:nvSpPr>
        <p:spPr>
          <a:xfrm>
            <a:off x="990600" y="685800"/>
            <a:ext cx="8153400" cy="6172200"/>
          </a:xfrm>
        </p:spPr>
        <p:txBody>
          <a:bodyPr/>
          <a:lstStyle/>
          <a:p>
            <a:pPr>
              <a:defRPr/>
            </a:pPr>
            <a:endParaRPr lang="en-IN" sz="3600" dirty="0">
              <a:latin typeface="Times New Roman" pitchFamily="18" charset="0"/>
              <a:cs typeface="Times New Roman" pitchFamily="18" charset="0"/>
            </a:endParaRPr>
          </a:p>
          <a:p>
            <a:pPr>
              <a:defRPr/>
            </a:pPr>
            <a:r>
              <a:rPr lang="en-IN" sz="3600" dirty="0">
                <a:latin typeface="Times New Roman" pitchFamily="18" charset="0"/>
                <a:cs typeface="Times New Roman" pitchFamily="18" charset="0"/>
              </a:rPr>
              <a:t>Purchase of goods in cash  Rs. 1,00,000</a:t>
            </a:r>
          </a:p>
          <a:p>
            <a:pPr>
              <a:defRPr/>
            </a:pPr>
            <a:r>
              <a:rPr lang="en-IN" sz="2400" dirty="0"/>
              <a:t>Purchase A/c—Real A/c—comes in —Debited—Dr. ?</a:t>
            </a:r>
          </a:p>
          <a:p>
            <a:pPr>
              <a:defRPr/>
            </a:pPr>
            <a:r>
              <a:rPr lang="en-IN" sz="2400" dirty="0"/>
              <a:t>Cash A/c—Real A/c—Goes out—Credited—Cr. ?.</a:t>
            </a: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3600" dirty="0">
                <a:latin typeface="Times New Roman" pitchFamily="18" charset="0"/>
                <a:cs typeface="Times New Roman" pitchFamily="18" charset="0"/>
              </a:rPr>
              <a:t>Debit: Increase in assets(Goods)</a:t>
            </a:r>
          </a:p>
          <a:p>
            <a:pPr>
              <a:defRPr/>
            </a:pPr>
            <a:r>
              <a:rPr lang="en-IN" sz="3600" dirty="0">
                <a:latin typeface="Times New Roman" pitchFamily="18" charset="0"/>
                <a:cs typeface="Times New Roman" pitchFamily="18" charset="0"/>
              </a:rPr>
              <a:t>Credit: Decrease in assets (Cash)</a:t>
            </a: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E9E32DC-0AF7-47AA-A491-956F6D15F9D9}" type="slidenum">
              <a:rPr lang="en-US" smtClean="0"/>
              <a:pPr>
                <a:defRPr/>
              </a:pPr>
              <a:t>46</a:t>
            </a:fld>
            <a:endParaRPr lang="en-US"/>
          </a:p>
        </p:txBody>
      </p:sp>
      <p:graphicFrame>
        <p:nvGraphicFramePr>
          <p:cNvPr id="5" name="Table 4"/>
          <p:cNvGraphicFramePr>
            <a:graphicFrameLocks noGrp="1"/>
          </p:cNvGraphicFramePr>
          <p:nvPr/>
        </p:nvGraphicFramePr>
        <p:xfrm>
          <a:off x="1371600" y="3132138"/>
          <a:ext cx="7086600" cy="189738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19100">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19100">
                <a:tc>
                  <a:txBody>
                    <a:bodyPr/>
                    <a:lstStyle/>
                    <a:p>
                      <a:r>
                        <a:rPr lang="en-IN" dirty="0"/>
                        <a:t>02/1/2015</a:t>
                      </a:r>
                    </a:p>
                  </a:txBody>
                  <a:tcPr/>
                </a:tc>
                <a:tc>
                  <a:txBody>
                    <a:bodyPr/>
                    <a:lstStyle/>
                    <a:p>
                      <a:r>
                        <a:rPr lang="en-IN" dirty="0"/>
                        <a:t>Purchase a/c          Dr</a:t>
                      </a:r>
                    </a:p>
                  </a:txBody>
                  <a:tcPr/>
                </a:tc>
                <a:tc>
                  <a:txBody>
                    <a:bodyPr/>
                    <a:lstStyle/>
                    <a:p>
                      <a:endParaRPr lang="en-IN" dirty="0"/>
                    </a:p>
                  </a:txBody>
                  <a:tcPr/>
                </a:tc>
                <a:tc>
                  <a:txBody>
                    <a:bodyPr/>
                    <a:lstStyle/>
                    <a:p>
                      <a:r>
                        <a:rPr lang="en-IN" dirty="0"/>
                        <a:t>1,00,000</a:t>
                      </a:r>
                    </a:p>
                  </a:txBody>
                  <a:tcPr/>
                </a:tc>
                <a:tc>
                  <a:txBody>
                    <a:bodyPr/>
                    <a:lstStyle/>
                    <a:p>
                      <a:endParaRPr lang="en-IN"/>
                    </a:p>
                  </a:txBody>
                  <a:tcPr/>
                </a:tc>
                <a:extLst>
                  <a:ext uri="{0D108BD9-81ED-4DB2-BD59-A6C34878D82A}">
                    <a16:rowId xmlns:a16="http://schemas.microsoft.com/office/drawing/2014/main" val="10001"/>
                  </a:ext>
                </a:extLst>
              </a:tr>
              <a:tr h="419100">
                <a:tc>
                  <a:txBody>
                    <a:bodyPr/>
                    <a:lstStyle/>
                    <a:p>
                      <a:endParaRPr lang="en-IN" dirty="0"/>
                    </a:p>
                  </a:txBody>
                  <a:tcPr/>
                </a:tc>
                <a:tc>
                  <a:txBody>
                    <a:bodyPr/>
                    <a:lstStyle/>
                    <a:p>
                      <a:r>
                        <a:rPr lang="en-IN" dirty="0"/>
                        <a:t>    To  Cash a/c </a:t>
                      </a:r>
                    </a:p>
                  </a:txBody>
                  <a:tcPr/>
                </a:tc>
                <a:tc>
                  <a:txBody>
                    <a:bodyPr/>
                    <a:lstStyle/>
                    <a:p>
                      <a:endParaRPr lang="en-IN"/>
                    </a:p>
                  </a:txBody>
                  <a:tcPr/>
                </a:tc>
                <a:tc>
                  <a:txBody>
                    <a:bodyPr/>
                    <a:lstStyle/>
                    <a:p>
                      <a:endParaRPr lang="en-IN"/>
                    </a:p>
                  </a:txBody>
                  <a:tcPr/>
                </a:tc>
                <a:tc>
                  <a:txBody>
                    <a:bodyPr/>
                    <a:lstStyle/>
                    <a:p>
                      <a:r>
                        <a:rPr lang="en-IN" dirty="0"/>
                        <a:t>1,00,000</a:t>
                      </a:r>
                    </a:p>
                  </a:txBody>
                  <a:tcPr/>
                </a:tc>
                <a:extLst>
                  <a:ext uri="{0D108BD9-81ED-4DB2-BD59-A6C34878D82A}">
                    <a16:rowId xmlns:a16="http://schemas.microsoft.com/office/drawing/2014/main" val="10002"/>
                  </a:ext>
                </a:extLst>
              </a:tr>
              <a:tr h="419100">
                <a:tc>
                  <a:txBody>
                    <a:bodyPr/>
                    <a:lstStyle/>
                    <a:p>
                      <a:endParaRPr lang="en-IN"/>
                    </a:p>
                  </a:txBody>
                  <a:tcPr/>
                </a:tc>
                <a:tc>
                  <a:txBody>
                    <a:bodyPr/>
                    <a:lstStyle/>
                    <a:p>
                      <a:r>
                        <a:rPr lang="en-IN" dirty="0"/>
                        <a:t>(Purchase of goods for cash)</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40997"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595932561"/>
      </p:ext>
    </p:extLst>
  </p:cSld>
  <p:clrMapOvr>
    <a:masterClrMapping/>
  </p:clrMapOvr>
  <p:transition advTm="49378">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838200"/>
            <a:ext cx="7407275" cy="533400"/>
          </a:xfrm>
        </p:spPr>
        <p:txBody>
          <a:bodyPr>
            <a:normAutofit fontScale="90000"/>
          </a:bodyPr>
          <a:lstStyle/>
          <a:p>
            <a:pPr>
              <a:defRPr/>
            </a:pPr>
            <a:r>
              <a:rPr lang="en-IN" dirty="0"/>
              <a:t>Cash payment transactions</a:t>
            </a:r>
          </a:p>
        </p:txBody>
      </p:sp>
      <p:sp>
        <p:nvSpPr>
          <p:cNvPr id="6" name="Subtitle 5"/>
          <p:cNvSpPr>
            <a:spLocks noGrp="1"/>
          </p:cNvSpPr>
          <p:nvPr>
            <p:ph type="subTitle" idx="1"/>
          </p:nvPr>
        </p:nvSpPr>
        <p:spPr>
          <a:xfrm>
            <a:off x="1431925" y="642620"/>
            <a:ext cx="7407275" cy="2703830"/>
          </a:xfrm>
        </p:spPr>
        <p:style>
          <a:lnRef idx="0">
            <a:scrgbClr r="0" g="0" b="0"/>
          </a:lnRef>
          <a:fillRef idx="1001">
            <a:schemeClr val="lt2"/>
          </a:fillRef>
          <a:effectRef idx="0">
            <a:scrgbClr r="0" g="0" b="0"/>
          </a:effectRef>
          <a:fontRef idx="major"/>
        </p:style>
        <p:txBody>
          <a:bodyPr>
            <a:normAutofit fontScale="92500" lnSpcReduction="10000"/>
          </a:bodyPr>
          <a:lstStyle/>
          <a:p>
            <a:pPr>
              <a:defRPr/>
            </a:pPr>
            <a:r>
              <a:rPr lang="en-IN" sz="2800" dirty="0">
                <a:latin typeface="Times New Roman" pitchFamily="18" charset="0"/>
                <a:cs typeface="Times New Roman" pitchFamily="18" charset="0"/>
              </a:rPr>
              <a:t>05/01/2015   Bought Furniture for cash Rs.8,000</a:t>
            </a:r>
          </a:p>
          <a:p>
            <a:pPr>
              <a:defRPr/>
            </a:pPr>
            <a:endParaRPr lang="en-IN" sz="2800" dirty="0">
              <a:latin typeface="Times New Roman" pitchFamily="18" charset="0"/>
              <a:cs typeface="Times New Roman" pitchFamily="18" charset="0"/>
            </a:endParaRPr>
          </a:p>
          <a:p>
            <a:pPr>
              <a:defRPr/>
            </a:pPr>
            <a:endParaRPr lang="en-IN" sz="2800" dirty="0">
              <a:latin typeface="Times New Roman" pitchFamily="18" charset="0"/>
              <a:cs typeface="Times New Roman" pitchFamily="18" charset="0"/>
            </a:endParaRPr>
          </a:p>
          <a:p>
            <a:pPr>
              <a:defRPr/>
            </a:pPr>
            <a:endParaRPr lang="en-IN" sz="2800" dirty="0">
              <a:latin typeface="Times New Roman" pitchFamily="18" charset="0"/>
              <a:cs typeface="Times New Roman" pitchFamily="18" charset="0"/>
            </a:endParaRPr>
          </a:p>
          <a:p>
            <a:pPr>
              <a:defRPr/>
            </a:pPr>
            <a:r>
              <a:rPr lang="en-IN" sz="2800" dirty="0">
                <a:latin typeface="Times New Roman" pitchFamily="18" charset="0"/>
                <a:cs typeface="Times New Roman" pitchFamily="18" charset="0"/>
              </a:rPr>
              <a:t>Debit: Increase in assets ( Furniture)</a:t>
            </a:r>
          </a:p>
          <a:p>
            <a:pPr>
              <a:defRPr/>
            </a:pPr>
            <a:r>
              <a:rPr lang="en-IN" sz="2800" dirty="0">
                <a:latin typeface="Times New Roman" pitchFamily="18" charset="0"/>
                <a:cs typeface="Times New Roman" pitchFamily="18" charset="0"/>
              </a:rPr>
              <a:t>Credit: Decrease in assets (Cash)</a:t>
            </a:r>
          </a:p>
          <a:p>
            <a:pPr>
              <a:defRPr/>
            </a:pPr>
            <a:endParaRPr lang="en-IN" sz="2800" dirty="0">
              <a:latin typeface="Times New Roman" pitchFamily="18" charset="0"/>
              <a:cs typeface="Times New Roman" pitchFamily="18" charset="0"/>
            </a:endParaRPr>
          </a:p>
          <a:p>
            <a:pPr>
              <a:defRPr/>
            </a:pPr>
            <a:endParaRPr lang="en-IN" sz="2800" dirty="0"/>
          </a:p>
          <a:p>
            <a:pPr>
              <a:defRPr/>
            </a:pPr>
            <a:endParaRPr lang="en-IN" sz="2800" dirty="0">
              <a:latin typeface="Times New Roman" pitchFamily="18" charset="0"/>
              <a:cs typeface="Times New Roman" pitchFamily="18" charset="0"/>
            </a:endParaRPr>
          </a:p>
          <a:p>
            <a:pPr>
              <a:defRPr/>
            </a:pPr>
            <a:endParaRPr lang="en-IN"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74ED369A-BB11-44F6-A09E-77DD5D4B3180}" type="slidenum">
              <a:rPr lang="en-US" smtClean="0"/>
              <a:pPr>
                <a:defRPr/>
              </a:pPr>
              <a:t>47</a:t>
            </a:fld>
            <a:endParaRPr lang="en-US"/>
          </a:p>
        </p:txBody>
      </p:sp>
      <p:graphicFrame>
        <p:nvGraphicFramePr>
          <p:cNvPr id="5" name="Table 4"/>
          <p:cNvGraphicFramePr>
            <a:graphicFrameLocks noGrp="1"/>
          </p:cNvGraphicFramePr>
          <p:nvPr/>
        </p:nvGraphicFramePr>
        <p:xfrm>
          <a:off x="1600200" y="4283075"/>
          <a:ext cx="7239001" cy="2011680"/>
        </p:xfrm>
        <a:graphic>
          <a:graphicData uri="http://schemas.openxmlformats.org/drawingml/2006/table">
            <a:tbl>
              <a:tblPr firstRow="1" bandRow="1">
                <a:tableStyleId>{5C22544A-7EE6-4342-B048-85BDC9FD1C3A}</a:tableStyleId>
              </a:tblPr>
              <a:tblGrid>
                <a:gridCol w="1249189">
                  <a:extLst>
                    <a:ext uri="{9D8B030D-6E8A-4147-A177-3AD203B41FA5}">
                      <a16:colId xmlns:a16="http://schemas.microsoft.com/office/drawing/2014/main" val="20000"/>
                    </a:ext>
                  </a:extLst>
                </a:gridCol>
                <a:gridCol w="2482153">
                  <a:extLst>
                    <a:ext uri="{9D8B030D-6E8A-4147-A177-3AD203B41FA5}">
                      <a16:colId xmlns:a16="http://schemas.microsoft.com/office/drawing/2014/main" val="20001"/>
                    </a:ext>
                  </a:extLst>
                </a:gridCol>
                <a:gridCol w="665152">
                  <a:extLst>
                    <a:ext uri="{9D8B030D-6E8A-4147-A177-3AD203B41FA5}">
                      <a16:colId xmlns:a16="http://schemas.microsoft.com/office/drawing/2014/main" val="20002"/>
                    </a:ext>
                  </a:extLst>
                </a:gridCol>
                <a:gridCol w="1573653">
                  <a:extLst>
                    <a:ext uri="{9D8B030D-6E8A-4147-A177-3AD203B41FA5}">
                      <a16:colId xmlns:a16="http://schemas.microsoft.com/office/drawing/2014/main" val="20003"/>
                    </a:ext>
                  </a:extLst>
                </a:gridCol>
                <a:gridCol w="1268854">
                  <a:extLst>
                    <a:ext uri="{9D8B030D-6E8A-4147-A177-3AD203B41FA5}">
                      <a16:colId xmlns:a16="http://schemas.microsoft.com/office/drawing/2014/main" val="20004"/>
                    </a:ext>
                  </a:extLst>
                </a:gridCol>
              </a:tblGrid>
              <a:tr h="302964">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302964">
                <a:tc>
                  <a:txBody>
                    <a:bodyPr/>
                    <a:lstStyle/>
                    <a:p>
                      <a:r>
                        <a:rPr lang="en-IN" dirty="0"/>
                        <a:t>05/1/2015</a:t>
                      </a:r>
                    </a:p>
                  </a:txBody>
                  <a:tcPr/>
                </a:tc>
                <a:tc>
                  <a:txBody>
                    <a:bodyPr/>
                    <a:lstStyle/>
                    <a:p>
                      <a:r>
                        <a:rPr lang="en-IN" dirty="0"/>
                        <a:t>Furniture a/c          Dr</a:t>
                      </a:r>
                    </a:p>
                  </a:txBody>
                  <a:tcPr/>
                </a:tc>
                <a:tc>
                  <a:txBody>
                    <a:bodyPr/>
                    <a:lstStyle/>
                    <a:p>
                      <a:endParaRPr lang="en-IN" dirty="0"/>
                    </a:p>
                  </a:txBody>
                  <a:tcPr/>
                </a:tc>
                <a:tc>
                  <a:txBody>
                    <a:bodyPr/>
                    <a:lstStyle/>
                    <a:p>
                      <a:r>
                        <a:rPr lang="en-IN" dirty="0"/>
                        <a:t>          8,000</a:t>
                      </a:r>
                    </a:p>
                  </a:txBody>
                  <a:tcPr/>
                </a:tc>
                <a:tc>
                  <a:txBody>
                    <a:bodyPr/>
                    <a:lstStyle/>
                    <a:p>
                      <a:endParaRPr lang="en-IN"/>
                    </a:p>
                  </a:txBody>
                  <a:tcPr/>
                </a:tc>
                <a:extLst>
                  <a:ext uri="{0D108BD9-81ED-4DB2-BD59-A6C34878D82A}">
                    <a16:rowId xmlns:a16="http://schemas.microsoft.com/office/drawing/2014/main" val="10001"/>
                  </a:ext>
                </a:extLst>
              </a:tr>
              <a:tr h="302964">
                <a:tc>
                  <a:txBody>
                    <a:bodyPr/>
                    <a:lstStyle/>
                    <a:p>
                      <a:endParaRPr lang="en-IN" dirty="0"/>
                    </a:p>
                  </a:txBody>
                  <a:tcPr/>
                </a:tc>
                <a:tc>
                  <a:txBody>
                    <a:bodyPr/>
                    <a:lstStyle/>
                    <a:p>
                      <a:r>
                        <a:rPr lang="en-IN" dirty="0"/>
                        <a:t>    To  Cash a/c </a:t>
                      </a:r>
                    </a:p>
                  </a:txBody>
                  <a:tcPr/>
                </a:tc>
                <a:tc>
                  <a:txBody>
                    <a:bodyPr/>
                    <a:lstStyle/>
                    <a:p>
                      <a:endParaRPr lang="en-IN"/>
                    </a:p>
                  </a:txBody>
                  <a:tcPr/>
                </a:tc>
                <a:tc>
                  <a:txBody>
                    <a:bodyPr/>
                    <a:lstStyle/>
                    <a:p>
                      <a:endParaRPr lang="en-IN" dirty="0"/>
                    </a:p>
                  </a:txBody>
                  <a:tcPr/>
                </a:tc>
                <a:tc>
                  <a:txBody>
                    <a:bodyPr/>
                    <a:lstStyle/>
                    <a:p>
                      <a:r>
                        <a:rPr lang="en-IN" dirty="0"/>
                        <a:t>          8,000</a:t>
                      </a:r>
                    </a:p>
                  </a:txBody>
                  <a:tcPr/>
                </a:tc>
                <a:extLst>
                  <a:ext uri="{0D108BD9-81ED-4DB2-BD59-A6C34878D82A}">
                    <a16:rowId xmlns:a16="http://schemas.microsoft.com/office/drawing/2014/main" val="10002"/>
                  </a:ext>
                </a:extLst>
              </a:tr>
              <a:tr h="462708">
                <a:tc>
                  <a:txBody>
                    <a:bodyPr/>
                    <a:lstStyle/>
                    <a:p>
                      <a:endParaRPr lang="en-IN" dirty="0"/>
                    </a:p>
                  </a:txBody>
                  <a:tcPr/>
                </a:tc>
                <a:tc>
                  <a:txBody>
                    <a:bodyPr/>
                    <a:lstStyle/>
                    <a:p>
                      <a:r>
                        <a:rPr lang="en-IN" dirty="0"/>
                        <a:t>(Furniture Purchased  for cash)</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1828800" y="1425347"/>
            <a:ext cx="65532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IN" dirty="0"/>
              <a:t>Furniture A/c—Real A/c—Comes In—Debited—Dr. ?</a:t>
            </a:r>
          </a:p>
          <a:p>
            <a:pPr>
              <a:defRPr/>
            </a:pPr>
            <a:r>
              <a:rPr lang="en-IN" dirty="0"/>
              <a:t>Cash A/c—Real A/c—Goes out—Credited—Cr. ?</a:t>
            </a:r>
          </a:p>
        </p:txBody>
      </p:sp>
      <p:pic>
        <p:nvPicPr>
          <p:cNvPr id="42022"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465599997"/>
      </p:ext>
    </p:extLst>
  </p:cSld>
  <p:clrMapOvr>
    <a:masterClrMapping/>
  </p:clrMapOvr>
  <p:transition advTm="23118">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circle(in)">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ircle(in)">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249237"/>
          </a:xfrm>
        </p:spPr>
        <p:txBody>
          <a:bodyPr>
            <a:normAutofit fontScale="90000"/>
          </a:bodyPr>
          <a:lstStyle/>
          <a:p>
            <a:pPr>
              <a:defRPr/>
            </a:pPr>
            <a:r>
              <a:rPr lang="en-IN" dirty="0"/>
              <a:t>Cash payment transactions</a:t>
            </a:r>
          </a:p>
        </p:txBody>
      </p:sp>
      <p:sp>
        <p:nvSpPr>
          <p:cNvPr id="3" name="Subtitle 2"/>
          <p:cNvSpPr>
            <a:spLocks noGrp="1"/>
          </p:cNvSpPr>
          <p:nvPr>
            <p:ph type="subTitle" idx="1"/>
          </p:nvPr>
        </p:nvSpPr>
        <p:spPr>
          <a:xfrm>
            <a:off x="990600" y="685800"/>
            <a:ext cx="8153400" cy="6172200"/>
          </a:xfrm>
        </p:spPr>
        <p:txBody>
          <a:bodyPr>
            <a:normAutofit fontScale="92500" lnSpcReduction="10000"/>
          </a:bodyPr>
          <a:lstStyle/>
          <a:p>
            <a:pPr>
              <a:defRPr/>
            </a:pPr>
            <a:r>
              <a:rPr lang="en-IN" sz="2400" b="1" dirty="0">
                <a:latin typeface="Times New Roman" pitchFamily="18" charset="0"/>
                <a:cs typeface="Times New Roman" pitchFamily="18" charset="0"/>
              </a:rPr>
              <a:t>payment of Expenses in cash </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08/01/2015     paid  rent and salaries Rs.3,000</a:t>
            </a:r>
          </a:p>
          <a:p>
            <a:pPr>
              <a:defRPr/>
            </a:pPr>
            <a:endParaRPr lang="en-IN" sz="2400" dirty="0">
              <a:latin typeface="Times New Roman" pitchFamily="18" charset="0"/>
              <a:cs typeface="Times New Roman" pitchFamily="18" charset="0"/>
            </a:endParaRPr>
          </a:p>
          <a:p>
            <a:pPr>
              <a:defRPr/>
            </a:pPr>
            <a:r>
              <a:rPr lang="en-IN" sz="2400" dirty="0">
                <a:latin typeface="Times New Roman" pitchFamily="18" charset="0"/>
                <a:cs typeface="Times New Roman" pitchFamily="18" charset="0"/>
              </a:rPr>
              <a:t>Rent &amp; Salaries</a:t>
            </a:r>
            <a:r>
              <a:rPr lang="en-IN" sz="2400" dirty="0"/>
              <a:t> A/c- Nominal A/c-Expenses- Debited - Dr. ?</a:t>
            </a:r>
          </a:p>
          <a:p>
            <a:pPr>
              <a:defRPr/>
            </a:pPr>
            <a:r>
              <a:rPr lang="en-IN" sz="2400" dirty="0"/>
              <a:t>Cash A/c—Real A/c—Goes out —Credited— Cr. ?.</a:t>
            </a:r>
          </a:p>
          <a:p>
            <a:pPr>
              <a:defRPr/>
            </a:pPr>
            <a:br>
              <a:rPr lang="en-IN"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2800" dirty="0">
                <a:latin typeface="Times New Roman" pitchFamily="18" charset="0"/>
                <a:cs typeface="Times New Roman" pitchFamily="18" charset="0"/>
              </a:rPr>
              <a:t> </a:t>
            </a:r>
          </a:p>
          <a:p>
            <a:pPr>
              <a:defRPr/>
            </a:pPr>
            <a:endParaRPr lang="en-IN" sz="2800" dirty="0">
              <a:latin typeface="Times New Roman" pitchFamily="18" charset="0"/>
              <a:cs typeface="Times New Roman" pitchFamily="18" charset="0"/>
            </a:endParaRPr>
          </a:p>
          <a:p>
            <a:pPr>
              <a:defRPr/>
            </a:pPr>
            <a:r>
              <a:rPr lang="en-IN" sz="2800" dirty="0">
                <a:latin typeface="Times New Roman" pitchFamily="18" charset="0"/>
                <a:cs typeface="Times New Roman" pitchFamily="18" charset="0"/>
              </a:rPr>
              <a:t>Debit: Increase in Expenses ( rent &amp; salaries)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Credit: decrease in assets (Cash)</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3FD5C640-DF17-4CC8-BCDB-397B8B3135B0}" type="slidenum">
              <a:rPr lang="en-US" smtClean="0"/>
              <a:pPr>
                <a:defRPr/>
              </a:pPr>
              <a:t>48</a:t>
            </a:fld>
            <a:endParaRPr lang="en-US"/>
          </a:p>
        </p:txBody>
      </p:sp>
      <p:graphicFrame>
        <p:nvGraphicFramePr>
          <p:cNvPr id="5" name="Table 4"/>
          <p:cNvGraphicFramePr>
            <a:graphicFrameLocks noGrp="1"/>
          </p:cNvGraphicFramePr>
          <p:nvPr/>
        </p:nvGraphicFramePr>
        <p:xfrm>
          <a:off x="1371600" y="2996952"/>
          <a:ext cx="7086600" cy="2016223"/>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742819">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24468">
                <a:tc>
                  <a:txBody>
                    <a:bodyPr/>
                    <a:lstStyle/>
                    <a:p>
                      <a:r>
                        <a:rPr lang="en-IN" dirty="0"/>
                        <a:t>08/1/2015</a:t>
                      </a:r>
                    </a:p>
                  </a:txBody>
                  <a:tcPr/>
                </a:tc>
                <a:tc>
                  <a:txBody>
                    <a:bodyPr/>
                    <a:lstStyle/>
                    <a:p>
                      <a:r>
                        <a:rPr lang="en-IN" dirty="0"/>
                        <a:t>Rent &amp; Salaries  a/c                Dr</a:t>
                      </a:r>
                    </a:p>
                  </a:txBody>
                  <a:tcPr/>
                </a:tc>
                <a:tc>
                  <a:txBody>
                    <a:bodyPr/>
                    <a:lstStyle/>
                    <a:p>
                      <a:endParaRPr lang="en-IN" dirty="0"/>
                    </a:p>
                  </a:txBody>
                  <a:tcPr/>
                </a:tc>
                <a:tc>
                  <a:txBody>
                    <a:bodyPr/>
                    <a:lstStyle/>
                    <a:p>
                      <a:pPr algn="r"/>
                      <a:r>
                        <a:rPr lang="en-IN" dirty="0"/>
                        <a:t>3,000</a:t>
                      </a:r>
                    </a:p>
                  </a:txBody>
                  <a:tcPr/>
                </a:tc>
                <a:tc>
                  <a:txBody>
                    <a:bodyPr/>
                    <a:lstStyle/>
                    <a:p>
                      <a:endParaRPr lang="en-IN"/>
                    </a:p>
                  </a:txBody>
                  <a:tcPr/>
                </a:tc>
                <a:extLst>
                  <a:ext uri="{0D108BD9-81ED-4DB2-BD59-A6C34878D82A}">
                    <a16:rowId xmlns:a16="http://schemas.microsoft.com/office/drawing/2014/main" val="10001"/>
                  </a:ext>
                </a:extLst>
              </a:tr>
              <a:tr h="424468">
                <a:tc>
                  <a:txBody>
                    <a:bodyPr/>
                    <a:lstStyle/>
                    <a:p>
                      <a:endParaRPr lang="en-IN" dirty="0"/>
                    </a:p>
                  </a:txBody>
                  <a:tcPr/>
                </a:tc>
                <a:tc>
                  <a:txBody>
                    <a:bodyPr/>
                    <a:lstStyle/>
                    <a:p>
                      <a:r>
                        <a:rPr lang="en-IN" dirty="0"/>
                        <a:t>    To  Cash a/c </a:t>
                      </a:r>
                    </a:p>
                  </a:txBody>
                  <a:tcPr/>
                </a:tc>
                <a:tc>
                  <a:txBody>
                    <a:bodyPr/>
                    <a:lstStyle/>
                    <a:p>
                      <a:endParaRPr lang="en-IN"/>
                    </a:p>
                  </a:txBody>
                  <a:tcPr/>
                </a:tc>
                <a:tc>
                  <a:txBody>
                    <a:bodyPr/>
                    <a:lstStyle/>
                    <a:p>
                      <a:endParaRPr lang="en-IN"/>
                    </a:p>
                  </a:txBody>
                  <a:tcPr/>
                </a:tc>
                <a:tc>
                  <a:txBody>
                    <a:bodyPr/>
                    <a:lstStyle/>
                    <a:p>
                      <a:pPr algn="r"/>
                      <a:r>
                        <a:rPr lang="en-IN" dirty="0"/>
                        <a:t>3,000</a:t>
                      </a:r>
                    </a:p>
                  </a:txBody>
                  <a:tcPr/>
                </a:tc>
                <a:extLst>
                  <a:ext uri="{0D108BD9-81ED-4DB2-BD59-A6C34878D82A}">
                    <a16:rowId xmlns:a16="http://schemas.microsoft.com/office/drawing/2014/main" val="10002"/>
                  </a:ext>
                </a:extLst>
              </a:tr>
              <a:tr h="424468">
                <a:tc>
                  <a:txBody>
                    <a:bodyPr/>
                    <a:lstStyle/>
                    <a:p>
                      <a:endParaRPr lang="en-IN"/>
                    </a:p>
                  </a:txBody>
                  <a:tcPr/>
                </a:tc>
                <a:tc>
                  <a:txBody>
                    <a:bodyPr/>
                    <a:lstStyle/>
                    <a:p>
                      <a:r>
                        <a:rPr lang="en-IN" dirty="0"/>
                        <a:t>(rent and salaries paid)</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4304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165875714"/>
      </p:ext>
    </p:extLst>
  </p:cSld>
  <p:clrMapOvr>
    <a:masterClrMapping/>
  </p:clrMapOvr>
  <p:transition advTm="42908">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1000"/>
                                        <p:tgtEl>
                                          <p:spTgt spid="3">
                                            <p:txEl>
                                              <p:pRg st="11" end="11"/>
                                            </p:txEl>
                                          </p:spTgt>
                                        </p:tgtEl>
                                      </p:cBhvr>
                                    </p:animEffect>
                                    <p:anim calcmode="lin" valueType="num">
                                      <p:cBhvr>
                                        <p:cTn id="3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0"/>
            <a:ext cx="7407275" cy="457200"/>
          </a:xfrm>
        </p:spPr>
        <p:txBody>
          <a:bodyPr>
            <a:normAutofit fontScale="90000"/>
          </a:bodyPr>
          <a:lstStyle/>
          <a:p>
            <a:pPr>
              <a:defRPr/>
            </a:pPr>
            <a:br>
              <a:rPr lang="en-IN" dirty="0"/>
            </a:br>
            <a:r>
              <a:rPr lang="en-IN" dirty="0"/>
              <a:t>Cash receipt transactions</a:t>
            </a:r>
          </a:p>
        </p:txBody>
      </p:sp>
      <p:sp>
        <p:nvSpPr>
          <p:cNvPr id="3" name="Subtitle 2"/>
          <p:cNvSpPr>
            <a:spLocks noGrp="1"/>
          </p:cNvSpPr>
          <p:nvPr>
            <p:ph type="subTitle" idx="1"/>
          </p:nvPr>
        </p:nvSpPr>
        <p:spPr>
          <a:xfrm>
            <a:off x="990600" y="457200"/>
            <a:ext cx="8153400" cy="6400800"/>
          </a:xfrm>
        </p:spPr>
        <p:txBody>
          <a:bodyPr>
            <a:normAutofit lnSpcReduction="10000"/>
          </a:bodyPr>
          <a:lstStyle/>
          <a:p>
            <a:pPr>
              <a:defRPr/>
            </a:pPr>
            <a:r>
              <a:rPr lang="en-IN" sz="3600" dirty="0">
                <a:latin typeface="Times New Roman" pitchFamily="18" charset="0"/>
                <a:cs typeface="Times New Roman" pitchFamily="18" charset="0"/>
              </a:rPr>
              <a:t>12/1/2015 Sale of  Furniture  for cash  Rs. 50,000</a:t>
            </a:r>
          </a:p>
          <a:p>
            <a:pPr>
              <a:defRPr/>
            </a:pPr>
            <a:r>
              <a:rPr lang="en-IN" sz="2400" dirty="0"/>
              <a:t>Cash A/c—Real A/c—Comes in—Debited— Dr. ?</a:t>
            </a:r>
          </a:p>
          <a:p>
            <a:pPr>
              <a:defRPr/>
            </a:pPr>
            <a:r>
              <a:rPr lang="en-IN" sz="2400" dirty="0"/>
              <a:t>Furniture A/c—Real A/c—Goes out --Credited— Cr. ?.</a:t>
            </a: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3600" dirty="0">
                <a:latin typeface="Times New Roman" pitchFamily="18" charset="0"/>
                <a:cs typeface="Times New Roman" pitchFamily="18" charset="0"/>
              </a:rPr>
              <a:t>Debit: Increase in assets(Cash)</a:t>
            </a:r>
          </a:p>
          <a:p>
            <a:pPr>
              <a:defRPr/>
            </a:pPr>
            <a:r>
              <a:rPr lang="en-IN" sz="3600" dirty="0">
                <a:latin typeface="Times New Roman" pitchFamily="18" charset="0"/>
                <a:cs typeface="Times New Roman" pitchFamily="18" charset="0"/>
              </a:rPr>
              <a:t>Credit: Decrease in asset (Sale of furniture)</a:t>
            </a: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153B61AC-F9AF-4CE1-843E-F55EAD2CC806}" type="slidenum">
              <a:rPr lang="en-US" smtClean="0"/>
              <a:pPr>
                <a:defRPr/>
              </a:pPr>
              <a:t>49</a:t>
            </a:fld>
            <a:endParaRPr lang="en-US"/>
          </a:p>
        </p:txBody>
      </p:sp>
      <p:graphicFrame>
        <p:nvGraphicFramePr>
          <p:cNvPr id="5" name="Table 4"/>
          <p:cNvGraphicFramePr>
            <a:graphicFrameLocks noGrp="1"/>
          </p:cNvGraphicFramePr>
          <p:nvPr/>
        </p:nvGraphicFramePr>
        <p:xfrm>
          <a:off x="1371600" y="2514600"/>
          <a:ext cx="7086600" cy="213360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71277">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71277">
                <a:tc>
                  <a:txBody>
                    <a:bodyPr/>
                    <a:lstStyle/>
                    <a:p>
                      <a:r>
                        <a:rPr lang="en-IN" dirty="0"/>
                        <a:t>12/1/2015</a:t>
                      </a:r>
                    </a:p>
                  </a:txBody>
                  <a:tcPr/>
                </a:tc>
                <a:tc>
                  <a:txBody>
                    <a:bodyPr/>
                    <a:lstStyle/>
                    <a:p>
                      <a:r>
                        <a:rPr lang="en-IN" dirty="0"/>
                        <a:t>Cash a/c          Dr</a:t>
                      </a:r>
                    </a:p>
                  </a:txBody>
                  <a:tcPr/>
                </a:tc>
                <a:tc>
                  <a:txBody>
                    <a:bodyPr/>
                    <a:lstStyle/>
                    <a:p>
                      <a:endParaRPr lang="en-IN" dirty="0"/>
                    </a:p>
                  </a:txBody>
                  <a:tcPr/>
                </a:tc>
                <a:tc>
                  <a:txBody>
                    <a:bodyPr/>
                    <a:lstStyle/>
                    <a:p>
                      <a:r>
                        <a:rPr lang="en-IN" dirty="0"/>
                        <a:t>50,000</a:t>
                      </a:r>
                    </a:p>
                  </a:txBody>
                  <a:tcPr/>
                </a:tc>
                <a:tc>
                  <a:txBody>
                    <a:bodyPr/>
                    <a:lstStyle/>
                    <a:p>
                      <a:endParaRPr lang="en-IN"/>
                    </a:p>
                  </a:txBody>
                  <a:tcPr/>
                </a:tc>
                <a:extLst>
                  <a:ext uri="{0D108BD9-81ED-4DB2-BD59-A6C34878D82A}">
                    <a16:rowId xmlns:a16="http://schemas.microsoft.com/office/drawing/2014/main" val="10001"/>
                  </a:ext>
                </a:extLst>
              </a:tr>
              <a:tr h="471277">
                <a:tc>
                  <a:txBody>
                    <a:bodyPr/>
                    <a:lstStyle/>
                    <a:p>
                      <a:endParaRPr lang="en-IN" dirty="0"/>
                    </a:p>
                  </a:txBody>
                  <a:tcPr/>
                </a:tc>
                <a:tc>
                  <a:txBody>
                    <a:bodyPr/>
                    <a:lstStyle/>
                    <a:p>
                      <a:r>
                        <a:rPr lang="en-IN" dirty="0"/>
                        <a:t>    To  Furniture a/c </a:t>
                      </a:r>
                    </a:p>
                  </a:txBody>
                  <a:tcPr/>
                </a:tc>
                <a:tc>
                  <a:txBody>
                    <a:bodyPr/>
                    <a:lstStyle/>
                    <a:p>
                      <a:endParaRPr lang="en-IN"/>
                    </a:p>
                  </a:txBody>
                  <a:tcPr/>
                </a:tc>
                <a:tc>
                  <a:txBody>
                    <a:bodyPr/>
                    <a:lstStyle/>
                    <a:p>
                      <a:endParaRPr lang="en-IN"/>
                    </a:p>
                  </a:txBody>
                  <a:tcPr/>
                </a:tc>
                <a:tc>
                  <a:txBody>
                    <a:bodyPr/>
                    <a:lstStyle/>
                    <a:p>
                      <a:r>
                        <a:rPr lang="en-IN" dirty="0"/>
                        <a:t>50,000</a:t>
                      </a:r>
                    </a:p>
                  </a:txBody>
                  <a:tcPr/>
                </a:tc>
                <a:extLst>
                  <a:ext uri="{0D108BD9-81ED-4DB2-BD59-A6C34878D82A}">
                    <a16:rowId xmlns:a16="http://schemas.microsoft.com/office/drawing/2014/main" val="10002"/>
                  </a:ext>
                </a:extLst>
              </a:tr>
              <a:tr h="719769">
                <a:tc>
                  <a:txBody>
                    <a:bodyPr/>
                    <a:lstStyle/>
                    <a:p>
                      <a:endParaRPr lang="en-IN"/>
                    </a:p>
                  </a:txBody>
                  <a:tcPr/>
                </a:tc>
                <a:tc>
                  <a:txBody>
                    <a:bodyPr/>
                    <a:lstStyle/>
                    <a:p>
                      <a:r>
                        <a:rPr lang="en-IN" dirty="0"/>
                        <a:t>(Sale of furniture for cash)</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44069"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690603710"/>
      </p:ext>
    </p:extLst>
  </p:cSld>
  <p:clrMapOvr>
    <a:masterClrMapping/>
  </p:clrMapOvr>
  <p:transition advTm="30798">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28650" y="1122760"/>
            <a:ext cx="7886700" cy="994172"/>
          </a:xfrm>
        </p:spPr>
        <p:txBody>
          <a:bodyPr/>
          <a:lstStyle/>
          <a:p>
            <a:pPr algn="ctr"/>
            <a:r>
              <a:rPr lang="en-US" sz="2400" b="1" dirty="0">
                <a:cs typeface="Times New Roman" pitchFamily="18" charset="0"/>
              </a:rPr>
              <a:t>Kinds of accounts</a:t>
            </a:r>
            <a:endParaRPr lang="en-US" sz="2400" dirty="0">
              <a:cs typeface="Times New Roman" pitchFamily="18" charset="0"/>
            </a:endParaRPr>
          </a:p>
        </p:txBody>
      </p:sp>
      <p:sp>
        <p:nvSpPr>
          <p:cNvPr id="37891" name="Content Placeholder 2"/>
          <p:cNvSpPr>
            <a:spLocks noGrp="1"/>
          </p:cNvSpPr>
          <p:nvPr>
            <p:ph idx="1"/>
          </p:nvPr>
        </p:nvSpPr>
        <p:spPr>
          <a:xfrm>
            <a:off x="1435101" y="1943100"/>
            <a:ext cx="6840220" cy="2937510"/>
          </a:xfrm>
        </p:spPr>
        <p:txBody>
          <a:bodyPr>
            <a:noAutofit/>
          </a:bodyPr>
          <a:lstStyle/>
          <a:p>
            <a:pPr marL="82296" indent="0" algn="just">
              <a:buNone/>
            </a:pPr>
            <a:r>
              <a:rPr lang="en-US" sz="2000" b="1" dirty="0">
                <a:latin typeface="Times New Roman" panose="02020603050405020304" pitchFamily="18" charset="0"/>
                <a:cs typeface="Times New Roman" panose="02020603050405020304" pitchFamily="18" charset="0"/>
              </a:rPr>
              <a:t>Nominal accounts:</a:t>
            </a:r>
            <a:endParaRPr lang="en-US" sz="2000" dirty="0">
              <a:latin typeface="Times New Roman" panose="02020603050405020304" pitchFamily="18" charset="0"/>
              <a:cs typeface="Times New Roman" panose="02020603050405020304" pitchFamily="18" charset="0"/>
            </a:endParaRPr>
          </a:p>
          <a:p>
            <a:pPr marL="82296" indent="0" algn="just">
              <a:buNone/>
            </a:pPr>
            <a:r>
              <a:rPr lang="en-US" sz="2000" dirty="0">
                <a:latin typeface="Times New Roman" panose="02020603050405020304" pitchFamily="18" charset="0"/>
                <a:cs typeface="Times New Roman" panose="02020603050405020304" pitchFamily="18" charset="0"/>
              </a:rPr>
              <a:t>Accounts which are related to expenses, losses, incomes or gains are called Nominal accounts. The dictionary meaning of the word “nominal” is “existing in name only” and the meaning remains absolutely true in accounting sense too, because nominal accounts do not really exist in physical form, but behind every nominal account money is involved. E.g. Salary A/C, Rent A/C, Commission received A/C, etc. The final result of all nominal accounts is either profit or loss which is then transferred to the capital account</a:t>
            </a:r>
          </a:p>
        </p:txBody>
      </p:sp>
      <p:sp>
        <p:nvSpPr>
          <p:cNvPr id="6" name="Slide Number Placeholder 5"/>
          <p:cNvSpPr>
            <a:spLocks noGrp="1"/>
          </p:cNvSpPr>
          <p:nvPr>
            <p:ph type="sldNum" sz="quarter" idx="12"/>
          </p:nvPr>
        </p:nvSpPr>
        <p:spPr/>
        <p:txBody>
          <a:bodyPr/>
          <a:lstStyle/>
          <a:p>
            <a:pPr>
              <a:defRPr/>
            </a:pPr>
            <a:fld id="{02F64DB4-1822-4C85-8E89-0E0C92B4EFAB}" type="slidenum">
              <a:rPr lang="en-US"/>
              <a:pPr>
                <a:defRPr/>
              </a:pPr>
              <a:t>5</a:t>
            </a:fld>
            <a:endParaRPr lang="en-US"/>
          </a:p>
        </p:txBody>
      </p:sp>
    </p:spTree>
    <p:extLst>
      <p:ext uri="{BB962C8B-B14F-4D97-AF65-F5344CB8AC3E}">
        <p14:creationId xmlns:p14="http://schemas.microsoft.com/office/powerpoint/2010/main" val="1090035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46037"/>
          </a:xfrm>
        </p:spPr>
        <p:txBody>
          <a:bodyPr>
            <a:normAutofit fontScale="90000"/>
          </a:bodyPr>
          <a:lstStyle/>
          <a:p>
            <a:pPr>
              <a:defRPr/>
            </a:pPr>
            <a:r>
              <a:rPr lang="en-IN" dirty="0"/>
              <a:t>Cash receipt transactions</a:t>
            </a:r>
          </a:p>
        </p:txBody>
      </p:sp>
      <p:sp>
        <p:nvSpPr>
          <p:cNvPr id="3" name="Subtitle 2"/>
          <p:cNvSpPr>
            <a:spLocks noGrp="1"/>
          </p:cNvSpPr>
          <p:nvPr>
            <p:ph type="subTitle" idx="1"/>
          </p:nvPr>
        </p:nvSpPr>
        <p:spPr>
          <a:xfrm>
            <a:off x="990600" y="609600"/>
            <a:ext cx="8153400" cy="6248400"/>
          </a:xfrm>
        </p:spPr>
        <p:txBody>
          <a:bodyPr/>
          <a:lstStyle/>
          <a:p>
            <a:pPr>
              <a:defRPr/>
            </a:pPr>
            <a:r>
              <a:rPr lang="en-IN" sz="3600" dirty="0">
                <a:latin typeface="Times New Roman" pitchFamily="18" charset="0"/>
                <a:cs typeface="Times New Roman" pitchFamily="18" charset="0"/>
              </a:rPr>
              <a:t>14/1/2015  </a:t>
            </a:r>
            <a:r>
              <a:rPr lang="en-IN" sz="3600" dirty="0"/>
              <a:t>Sold goods for Cash Rs. </a:t>
            </a:r>
          </a:p>
          <a:p>
            <a:pPr>
              <a:defRPr/>
            </a:pPr>
            <a:r>
              <a:rPr lang="en-IN" sz="3600" dirty="0">
                <a:latin typeface="Times New Roman" pitchFamily="18" charset="0"/>
                <a:cs typeface="Times New Roman" pitchFamily="18" charset="0"/>
              </a:rPr>
              <a:t> </a:t>
            </a:r>
            <a:r>
              <a:rPr lang="en-IN" sz="2400" dirty="0">
                <a:latin typeface="Times New Roman" pitchFamily="18" charset="0"/>
                <a:cs typeface="Times New Roman" pitchFamily="18" charset="0"/>
              </a:rPr>
              <a:t>1,00,000</a:t>
            </a:r>
          </a:p>
          <a:p>
            <a:pPr>
              <a:defRPr/>
            </a:pPr>
            <a:r>
              <a:rPr lang="en-IN" sz="2400" dirty="0"/>
              <a:t>Cash A/c—Real A/c—Comes in—Debited— Dr. ?</a:t>
            </a:r>
          </a:p>
          <a:p>
            <a:pPr>
              <a:defRPr/>
            </a:pPr>
            <a:r>
              <a:rPr lang="en-IN" sz="2400" dirty="0"/>
              <a:t>Sales A/c—Nominal A/c—Income—Credited— Cr. ?.</a:t>
            </a: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3600" dirty="0">
                <a:latin typeface="Times New Roman" pitchFamily="18" charset="0"/>
                <a:cs typeface="Times New Roman" pitchFamily="18" charset="0"/>
              </a:rPr>
              <a:t>Debit: Increase in assets(Cash)</a:t>
            </a:r>
          </a:p>
          <a:p>
            <a:pPr>
              <a:defRPr/>
            </a:pPr>
            <a:r>
              <a:rPr lang="en-IN" sz="3600" dirty="0">
                <a:latin typeface="Times New Roman" pitchFamily="18" charset="0"/>
                <a:cs typeface="Times New Roman" pitchFamily="18" charset="0"/>
              </a:rPr>
              <a:t>Credit: Increase in revenue (Sales)</a:t>
            </a: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A08650F-E15D-4607-B349-F8417D905DD6}" type="slidenum">
              <a:rPr lang="en-US" smtClean="0"/>
              <a:pPr>
                <a:defRPr/>
              </a:pPr>
              <a:t>50</a:t>
            </a:fld>
            <a:endParaRPr lang="en-US"/>
          </a:p>
        </p:txBody>
      </p:sp>
      <p:graphicFrame>
        <p:nvGraphicFramePr>
          <p:cNvPr id="5" name="Table 4"/>
          <p:cNvGraphicFramePr>
            <a:graphicFrameLocks noGrp="1"/>
          </p:cNvGraphicFramePr>
          <p:nvPr/>
        </p:nvGraphicFramePr>
        <p:xfrm>
          <a:off x="1371600" y="3132138"/>
          <a:ext cx="7086600" cy="189738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19100">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19100">
                <a:tc>
                  <a:txBody>
                    <a:bodyPr/>
                    <a:lstStyle/>
                    <a:p>
                      <a:r>
                        <a:rPr lang="en-IN" dirty="0"/>
                        <a:t>14/1/2015</a:t>
                      </a:r>
                    </a:p>
                  </a:txBody>
                  <a:tcPr/>
                </a:tc>
                <a:tc>
                  <a:txBody>
                    <a:bodyPr/>
                    <a:lstStyle/>
                    <a:p>
                      <a:r>
                        <a:rPr lang="en-IN" dirty="0"/>
                        <a:t>Cash a/c          Dr</a:t>
                      </a:r>
                    </a:p>
                  </a:txBody>
                  <a:tcPr/>
                </a:tc>
                <a:tc>
                  <a:txBody>
                    <a:bodyPr/>
                    <a:lstStyle/>
                    <a:p>
                      <a:endParaRPr lang="en-IN" dirty="0"/>
                    </a:p>
                  </a:txBody>
                  <a:tcPr/>
                </a:tc>
                <a:tc>
                  <a:txBody>
                    <a:bodyPr/>
                    <a:lstStyle/>
                    <a:p>
                      <a:r>
                        <a:rPr lang="en-IN" dirty="0"/>
                        <a:t>1,00,000</a:t>
                      </a:r>
                    </a:p>
                  </a:txBody>
                  <a:tcPr/>
                </a:tc>
                <a:tc>
                  <a:txBody>
                    <a:bodyPr/>
                    <a:lstStyle/>
                    <a:p>
                      <a:endParaRPr lang="en-IN"/>
                    </a:p>
                  </a:txBody>
                  <a:tcPr/>
                </a:tc>
                <a:extLst>
                  <a:ext uri="{0D108BD9-81ED-4DB2-BD59-A6C34878D82A}">
                    <a16:rowId xmlns:a16="http://schemas.microsoft.com/office/drawing/2014/main" val="10001"/>
                  </a:ext>
                </a:extLst>
              </a:tr>
              <a:tr h="419100">
                <a:tc>
                  <a:txBody>
                    <a:bodyPr/>
                    <a:lstStyle/>
                    <a:p>
                      <a:endParaRPr lang="en-IN" dirty="0"/>
                    </a:p>
                  </a:txBody>
                  <a:tcPr/>
                </a:tc>
                <a:tc>
                  <a:txBody>
                    <a:bodyPr/>
                    <a:lstStyle/>
                    <a:p>
                      <a:r>
                        <a:rPr lang="en-IN" dirty="0"/>
                        <a:t>    To  Sales a/c </a:t>
                      </a:r>
                    </a:p>
                  </a:txBody>
                  <a:tcPr/>
                </a:tc>
                <a:tc>
                  <a:txBody>
                    <a:bodyPr/>
                    <a:lstStyle/>
                    <a:p>
                      <a:endParaRPr lang="en-IN"/>
                    </a:p>
                  </a:txBody>
                  <a:tcPr/>
                </a:tc>
                <a:tc>
                  <a:txBody>
                    <a:bodyPr/>
                    <a:lstStyle/>
                    <a:p>
                      <a:endParaRPr lang="en-IN"/>
                    </a:p>
                  </a:txBody>
                  <a:tcPr/>
                </a:tc>
                <a:tc>
                  <a:txBody>
                    <a:bodyPr/>
                    <a:lstStyle/>
                    <a:p>
                      <a:r>
                        <a:rPr lang="en-IN" dirty="0"/>
                        <a:t>1,00,000</a:t>
                      </a:r>
                    </a:p>
                  </a:txBody>
                  <a:tcPr/>
                </a:tc>
                <a:extLst>
                  <a:ext uri="{0D108BD9-81ED-4DB2-BD59-A6C34878D82A}">
                    <a16:rowId xmlns:a16="http://schemas.microsoft.com/office/drawing/2014/main" val="10002"/>
                  </a:ext>
                </a:extLst>
              </a:tr>
              <a:tr h="419100">
                <a:tc>
                  <a:txBody>
                    <a:bodyPr/>
                    <a:lstStyle/>
                    <a:p>
                      <a:endParaRPr lang="en-IN"/>
                    </a:p>
                  </a:txBody>
                  <a:tcPr/>
                </a:tc>
                <a:tc>
                  <a:txBody>
                    <a:bodyPr/>
                    <a:lstStyle/>
                    <a:p>
                      <a:r>
                        <a:rPr lang="en-IN" dirty="0"/>
                        <a:t>(Sale of goods for cash)</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45093"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597554770"/>
      </p:ext>
    </p:extLst>
  </p:cSld>
  <p:clrMapOvr>
    <a:masterClrMapping/>
  </p:clrMapOvr>
  <p:transition advTm="37688">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706437"/>
          </a:xfrm>
        </p:spPr>
        <p:txBody>
          <a:bodyPr>
            <a:normAutofit fontScale="90000"/>
          </a:bodyPr>
          <a:lstStyle/>
          <a:p>
            <a:pPr algn="ctr">
              <a:defRPr/>
            </a:pPr>
            <a:r>
              <a:rPr lang="en-IN" dirty="0"/>
              <a:t>Cash receipt transactions - Borrowings</a:t>
            </a:r>
          </a:p>
        </p:txBody>
      </p:sp>
      <p:sp>
        <p:nvSpPr>
          <p:cNvPr id="3" name="Subtitle 2"/>
          <p:cNvSpPr>
            <a:spLocks noGrp="1"/>
          </p:cNvSpPr>
          <p:nvPr>
            <p:ph type="subTitle" idx="1"/>
          </p:nvPr>
        </p:nvSpPr>
        <p:spPr>
          <a:xfrm>
            <a:off x="990600" y="914400"/>
            <a:ext cx="8153400" cy="5943600"/>
          </a:xfrm>
        </p:spPr>
        <p:txBody>
          <a:bodyPr/>
          <a:lstStyle/>
          <a:p>
            <a:pPr>
              <a:defRPr/>
            </a:pPr>
            <a:r>
              <a:rPr lang="en-IN" sz="2800" dirty="0">
                <a:latin typeface="Times New Roman" pitchFamily="18" charset="0"/>
                <a:cs typeface="Times New Roman" pitchFamily="18" charset="0"/>
              </a:rPr>
              <a:t>16/1/2015  Amount  borrowed from bank Rs. 2,00,000</a:t>
            </a:r>
          </a:p>
          <a:p>
            <a:pPr>
              <a:defRPr/>
            </a:pPr>
            <a:r>
              <a:rPr lang="en-IN" sz="2400" dirty="0"/>
              <a:t>Cash A/c—Real A/c—Comes In—Debited—Dr. ?</a:t>
            </a:r>
          </a:p>
          <a:p>
            <a:pPr>
              <a:defRPr/>
            </a:pPr>
            <a:r>
              <a:rPr lang="en-IN" sz="2400" dirty="0"/>
              <a:t>Bank A/c—Personal A/c—Giver—Credited—Cr. ?(Liability)</a:t>
            </a:r>
          </a:p>
          <a:p>
            <a:pPr>
              <a:defRPr/>
            </a:pPr>
            <a:r>
              <a:rPr lang="en-IN" sz="2400" dirty="0"/>
              <a:t>There is an increase in liability</a:t>
            </a: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r>
              <a:rPr lang="en-IN" sz="3600" dirty="0">
                <a:latin typeface="Times New Roman" pitchFamily="18" charset="0"/>
                <a:cs typeface="Times New Roman" pitchFamily="18" charset="0"/>
              </a:rPr>
              <a:t>Debit: Increase in assets(Cash)</a:t>
            </a:r>
          </a:p>
          <a:p>
            <a:pPr>
              <a:defRPr/>
            </a:pPr>
            <a:r>
              <a:rPr lang="en-IN" sz="3600" dirty="0">
                <a:latin typeface="Times New Roman" pitchFamily="18" charset="0"/>
                <a:cs typeface="Times New Roman" pitchFamily="18" charset="0"/>
              </a:rPr>
              <a:t>Credit: Increase in  liabilities (Borrowings)</a:t>
            </a: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3018F24-E207-446E-BDF4-9E06AA4DA095}" type="slidenum">
              <a:rPr lang="en-US" smtClean="0"/>
              <a:pPr>
                <a:defRPr/>
              </a:pPr>
              <a:t>51</a:t>
            </a:fld>
            <a:endParaRPr lang="en-US"/>
          </a:p>
        </p:txBody>
      </p:sp>
      <p:graphicFrame>
        <p:nvGraphicFramePr>
          <p:cNvPr id="5" name="Table 4"/>
          <p:cNvGraphicFramePr>
            <a:graphicFrameLocks noGrp="1"/>
          </p:cNvGraphicFramePr>
          <p:nvPr/>
        </p:nvGraphicFramePr>
        <p:xfrm>
          <a:off x="1371600" y="3132138"/>
          <a:ext cx="7086600" cy="167640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62484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19100">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419100">
                <a:tc>
                  <a:txBody>
                    <a:bodyPr/>
                    <a:lstStyle/>
                    <a:p>
                      <a:r>
                        <a:rPr lang="en-IN" dirty="0"/>
                        <a:t>16/1/2015</a:t>
                      </a:r>
                    </a:p>
                  </a:txBody>
                  <a:tcPr/>
                </a:tc>
                <a:tc>
                  <a:txBody>
                    <a:bodyPr/>
                    <a:lstStyle/>
                    <a:p>
                      <a:r>
                        <a:rPr lang="en-IN" dirty="0"/>
                        <a:t>Cash a/c          Dr</a:t>
                      </a:r>
                    </a:p>
                  </a:txBody>
                  <a:tcPr/>
                </a:tc>
                <a:tc>
                  <a:txBody>
                    <a:bodyPr/>
                    <a:lstStyle/>
                    <a:p>
                      <a:endParaRPr lang="en-IN" dirty="0"/>
                    </a:p>
                  </a:txBody>
                  <a:tcPr/>
                </a:tc>
                <a:tc>
                  <a:txBody>
                    <a:bodyPr/>
                    <a:lstStyle/>
                    <a:p>
                      <a:r>
                        <a:rPr lang="en-IN" dirty="0"/>
                        <a:t>2,00,000</a:t>
                      </a:r>
                    </a:p>
                  </a:txBody>
                  <a:tcPr/>
                </a:tc>
                <a:tc>
                  <a:txBody>
                    <a:bodyPr/>
                    <a:lstStyle/>
                    <a:p>
                      <a:endParaRPr lang="en-IN" dirty="0"/>
                    </a:p>
                  </a:txBody>
                  <a:tcPr/>
                </a:tc>
                <a:extLst>
                  <a:ext uri="{0D108BD9-81ED-4DB2-BD59-A6C34878D82A}">
                    <a16:rowId xmlns:a16="http://schemas.microsoft.com/office/drawing/2014/main" val="10001"/>
                  </a:ext>
                </a:extLst>
              </a:tr>
              <a:tr h="419100">
                <a:tc>
                  <a:txBody>
                    <a:bodyPr/>
                    <a:lstStyle/>
                    <a:p>
                      <a:endParaRPr lang="en-IN" dirty="0"/>
                    </a:p>
                  </a:txBody>
                  <a:tcPr/>
                </a:tc>
                <a:tc>
                  <a:txBody>
                    <a:bodyPr/>
                    <a:lstStyle/>
                    <a:p>
                      <a:r>
                        <a:rPr lang="en-IN" dirty="0"/>
                        <a:t>    To Bank a/c </a:t>
                      </a:r>
                    </a:p>
                  </a:txBody>
                  <a:tcPr/>
                </a:tc>
                <a:tc>
                  <a:txBody>
                    <a:bodyPr/>
                    <a:lstStyle/>
                    <a:p>
                      <a:endParaRPr lang="en-IN"/>
                    </a:p>
                  </a:txBody>
                  <a:tcPr/>
                </a:tc>
                <a:tc>
                  <a:txBody>
                    <a:bodyPr/>
                    <a:lstStyle/>
                    <a:p>
                      <a:endParaRPr lang="en-IN"/>
                    </a:p>
                  </a:txBody>
                  <a:tcPr/>
                </a:tc>
                <a:tc>
                  <a:txBody>
                    <a:bodyPr/>
                    <a:lstStyle/>
                    <a:p>
                      <a:r>
                        <a:rPr lang="en-IN" dirty="0"/>
                        <a:t>2,00,000</a:t>
                      </a:r>
                    </a:p>
                  </a:txBody>
                  <a:tcPr/>
                </a:tc>
                <a:extLst>
                  <a:ext uri="{0D108BD9-81ED-4DB2-BD59-A6C34878D82A}">
                    <a16:rowId xmlns:a16="http://schemas.microsoft.com/office/drawing/2014/main" val="10002"/>
                  </a:ext>
                </a:extLst>
              </a:tr>
              <a:tr h="419100">
                <a:tc>
                  <a:txBody>
                    <a:bodyPr/>
                    <a:lstStyle/>
                    <a:p>
                      <a:endParaRPr lang="en-IN"/>
                    </a:p>
                  </a:txBody>
                  <a:tcPr/>
                </a:tc>
                <a:tc>
                  <a:txBody>
                    <a:bodyPr/>
                    <a:lstStyle/>
                    <a:p>
                      <a:r>
                        <a:rPr lang="en-IN" dirty="0"/>
                        <a:t>(Loan from bank)</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pic>
        <p:nvPicPr>
          <p:cNvPr id="46117"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487605072"/>
      </p:ext>
    </p:extLst>
  </p:cSld>
  <p:clrMapOvr>
    <a:masterClrMapping/>
  </p:clrMapOvr>
  <p:transition advTm="53998">
    <p:wedg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bwMode="auto">
          <a:xfrm>
            <a:off x="990600" y="0"/>
            <a:ext cx="8153400" cy="2362200"/>
          </a:xfrm>
          <a:solidFill>
            <a:schemeClr val="bg2"/>
          </a:solidFill>
        </p:spPr>
        <p:txBody>
          <a:bodyPr vert="horz" wrap="square" lIns="91440" tIns="45720" rIns="91440" bIns="45720" numCol="1" anchorCtr="0" compatLnSpc="1">
            <a:prstTxWarp prst="textNoShape">
              <a:avLst/>
            </a:prstTxWarp>
            <a:normAutofit fontScale="90000"/>
          </a:bodyPr>
          <a:lstStyle/>
          <a:p>
            <a:pPr>
              <a:defRPr/>
            </a:pP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br>
              <a:rPr lang="en-IN" sz="2800" dirty="0">
                <a:effectLst/>
                <a:latin typeface="Times New Roman" pitchFamily="18" charset="0"/>
                <a:cs typeface="Times New Roman" pitchFamily="18" charset="0"/>
              </a:rPr>
            </a:br>
            <a:r>
              <a:rPr lang="en-IN" sz="2800" dirty="0">
                <a:effectLst/>
                <a:latin typeface="Times New Roman" pitchFamily="18" charset="0"/>
                <a:cs typeface="Times New Roman" pitchFamily="18" charset="0"/>
              </a:rPr>
              <a:t>Withdraw Cash for household expenses Rs. 2000.</a:t>
            </a:r>
            <a:br>
              <a:rPr lang="en-IN" sz="2800" dirty="0">
                <a:effectLst/>
                <a:latin typeface="Times New Roman" pitchFamily="18" charset="0"/>
                <a:cs typeface="Times New Roman" pitchFamily="18" charset="0"/>
              </a:rPr>
            </a:br>
            <a:r>
              <a:rPr lang="en-IN" sz="2800" dirty="0">
                <a:effectLst/>
                <a:latin typeface="Times New Roman" pitchFamily="18" charset="0"/>
                <a:cs typeface="Times New Roman" pitchFamily="18" charset="0"/>
              </a:rPr>
              <a:t>This is referred to as Drawings and is debited to Drawings Account. </a:t>
            </a:r>
            <a:br>
              <a:rPr lang="en-IN" sz="2800" dirty="0">
                <a:effectLst/>
                <a:latin typeface="Times New Roman" pitchFamily="18" charset="0"/>
                <a:cs typeface="Times New Roman" pitchFamily="18" charset="0"/>
              </a:rPr>
            </a:br>
            <a:endParaRPr lang="en-IN" sz="280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990600" y="3048000"/>
            <a:ext cx="8153400" cy="1752600"/>
          </a:xfrm>
        </p:spPr>
        <p:txBody>
          <a:bodyPr/>
          <a:lstStyle/>
          <a:p>
            <a:pPr>
              <a:defRPr/>
            </a:pPr>
            <a:endParaRPr lang="en-IN" sz="2400" dirty="0"/>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9F468CF-1978-4B4F-B5BA-ECDAFE0A635D}" type="slidenum">
              <a:rPr lang="en-US" smtClean="0"/>
              <a:pPr>
                <a:defRPr/>
              </a:pPr>
              <a:t>52</a:t>
            </a:fld>
            <a:endParaRPr lang="en-US" dirty="0"/>
          </a:p>
        </p:txBody>
      </p:sp>
      <p:graphicFrame>
        <p:nvGraphicFramePr>
          <p:cNvPr id="5" name="Table 4"/>
          <p:cNvGraphicFramePr>
            <a:graphicFrameLocks noGrp="1"/>
          </p:cNvGraphicFramePr>
          <p:nvPr/>
        </p:nvGraphicFramePr>
        <p:xfrm>
          <a:off x="1143000" y="2743200"/>
          <a:ext cx="7772399" cy="2188845"/>
        </p:xfrm>
        <a:graphic>
          <a:graphicData uri="http://schemas.openxmlformats.org/drawingml/2006/table">
            <a:tbl>
              <a:tblPr firstRow="1" bandRow="1">
                <a:tableStyleId>{5C22544A-7EE6-4342-B048-85BDC9FD1C3A}</a:tableStyleId>
              </a:tblPr>
              <a:tblGrid>
                <a:gridCol w="1287043">
                  <a:extLst>
                    <a:ext uri="{9D8B030D-6E8A-4147-A177-3AD203B41FA5}">
                      <a16:colId xmlns:a16="http://schemas.microsoft.com/office/drawing/2014/main" val="20000"/>
                    </a:ext>
                  </a:extLst>
                </a:gridCol>
                <a:gridCol w="2557370">
                  <a:extLst>
                    <a:ext uri="{9D8B030D-6E8A-4147-A177-3AD203B41FA5}">
                      <a16:colId xmlns:a16="http://schemas.microsoft.com/office/drawing/2014/main" val="20001"/>
                    </a:ext>
                  </a:extLst>
                </a:gridCol>
                <a:gridCol w="685308">
                  <a:extLst>
                    <a:ext uri="{9D8B030D-6E8A-4147-A177-3AD203B41FA5}">
                      <a16:colId xmlns:a16="http://schemas.microsoft.com/office/drawing/2014/main" val="20002"/>
                    </a:ext>
                  </a:extLst>
                </a:gridCol>
                <a:gridCol w="1621339">
                  <a:extLst>
                    <a:ext uri="{9D8B030D-6E8A-4147-A177-3AD203B41FA5}">
                      <a16:colId xmlns:a16="http://schemas.microsoft.com/office/drawing/2014/main" val="20003"/>
                    </a:ext>
                  </a:extLst>
                </a:gridCol>
                <a:gridCol w="1621339">
                  <a:extLst>
                    <a:ext uri="{9D8B030D-6E8A-4147-A177-3AD203B41FA5}">
                      <a16:colId xmlns:a16="http://schemas.microsoft.com/office/drawing/2014/main" val="20004"/>
                    </a:ext>
                  </a:extLst>
                </a:gridCol>
              </a:tblGrid>
              <a:tr h="516255">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516255">
                <a:tc>
                  <a:txBody>
                    <a:bodyPr/>
                    <a:lstStyle/>
                    <a:p>
                      <a:r>
                        <a:rPr lang="en-IN" dirty="0"/>
                        <a:t>16/1/2015</a:t>
                      </a:r>
                    </a:p>
                  </a:txBody>
                  <a:tcPr/>
                </a:tc>
                <a:tc>
                  <a:txBody>
                    <a:bodyPr/>
                    <a:lstStyle/>
                    <a:p>
                      <a:r>
                        <a:rPr lang="en-IN" dirty="0"/>
                        <a:t>Drawings a/c          Dr</a:t>
                      </a:r>
                    </a:p>
                  </a:txBody>
                  <a:tcPr/>
                </a:tc>
                <a:tc>
                  <a:txBody>
                    <a:bodyPr/>
                    <a:lstStyle/>
                    <a:p>
                      <a:endParaRPr lang="en-IN" dirty="0"/>
                    </a:p>
                  </a:txBody>
                  <a:tcPr/>
                </a:tc>
                <a:tc>
                  <a:txBody>
                    <a:bodyPr/>
                    <a:lstStyle/>
                    <a:p>
                      <a:r>
                        <a:rPr lang="en-IN" dirty="0"/>
                        <a:t>2,000</a:t>
                      </a:r>
                    </a:p>
                  </a:txBody>
                  <a:tcPr/>
                </a:tc>
                <a:tc>
                  <a:txBody>
                    <a:bodyPr/>
                    <a:lstStyle/>
                    <a:p>
                      <a:endParaRPr lang="en-IN"/>
                    </a:p>
                  </a:txBody>
                  <a:tcPr/>
                </a:tc>
                <a:extLst>
                  <a:ext uri="{0D108BD9-81ED-4DB2-BD59-A6C34878D82A}">
                    <a16:rowId xmlns:a16="http://schemas.microsoft.com/office/drawing/2014/main" val="10001"/>
                  </a:ext>
                </a:extLst>
              </a:tr>
              <a:tr h="516255">
                <a:tc>
                  <a:txBody>
                    <a:bodyPr/>
                    <a:lstStyle/>
                    <a:p>
                      <a:endParaRPr lang="en-IN" dirty="0"/>
                    </a:p>
                  </a:txBody>
                  <a:tcPr/>
                </a:tc>
                <a:tc>
                  <a:txBody>
                    <a:bodyPr/>
                    <a:lstStyle/>
                    <a:p>
                      <a:r>
                        <a:rPr lang="en-IN" dirty="0"/>
                        <a:t>    To Cash a/c </a:t>
                      </a:r>
                    </a:p>
                  </a:txBody>
                  <a:tcPr/>
                </a:tc>
                <a:tc>
                  <a:txBody>
                    <a:bodyPr/>
                    <a:lstStyle/>
                    <a:p>
                      <a:endParaRPr lang="en-IN"/>
                    </a:p>
                  </a:txBody>
                  <a:tcPr/>
                </a:tc>
                <a:tc>
                  <a:txBody>
                    <a:bodyPr/>
                    <a:lstStyle/>
                    <a:p>
                      <a:endParaRPr lang="en-IN" dirty="0"/>
                    </a:p>
                  </a:txBody>
                  <a:tcPr/>
                </a:tc>
                <a:tc>
                  <a:txBody>
                    <a:bodyPr/>
                    <a:lstStyle/>
                    <a:p>
                      <a:r>
                        <a:rPr lang="en-IN" dirty="0"/>
                        <a:t>2,000</a:t>
                      </a:r>
                    </a:p>
                  </a:txBody>
                  <a:tcPr/>
                </a:tc>
                <a:extLst>
                  <a:ext uri="{0D108BD9-81ED-4DB2-BD59-A6C34878D82A}">
                    <a16:rowId xmlns:a16="http://schemas.microsoft.com/office/drawing/2014/main" val="10002"/>
                  </a:ext>
                </a:extLst>
              </a:tr>
              <a:tr h="516255">
                <a:tc>
                  <a:txBody>
                    <a:bodyPr/>
                    <a:lstStyle/>
                    <a:p>
                      <a:endParaRPr lang="en-IN" dirty="0"/>
                    </a:p>
                  </a:txBody>
                  <a:tcPr/>
                </a:tc>
                <a:tc>
                  <a:txBody>
                    <a:bodyPr/>
                    <a:lstStyle/>
                    <a:p>
                      <a:r>
                        <a:rPr lang="en-IN" dirty="0"/>
                        <a:t>(Cash withdrawn for personal use)</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47141" name="Rectangle 5"/>
          <p:cNvSpPr>
            <a:spLocks noChangeArrowheads="1"/>
          </p:cNvSpPr>
          <p:nvPr/>
        </p:nvSpPr>
        <p:spPr bwMode="auto">
          <a:xfrm>
            <a:off x="990600" y="1676400"/>
            <a:ext cx="8153400" cy="830263"/>
          </a:xfrm>
          <a:prstGeom prst="rect">
            <a:avLst/>
          </a:prstGeom>
          <a:solidFill>
            <a:srgbClr val="C00000"/>
          </a:solidFill>
          <a:ln w="9525">
            <a:noFill/>
            <a:miter lim="800000"/>
            <a:headEnd/>
            <a:tailEnd/>
          </a:ln>
        </p:spPr>
        <p:txBody>
          <a:bodyPr>
            <a:spAutoFit/>
          </a:bodyPr>
          <a:lstStyle/>
          <a:p>
            <a:r>
              <a:rPr lang="en-IN" sz="2400">
                <a:latin typeface="Times New Roman" pitchFamily="18" charset="0"/>
                <a:cs typeface="Times New Roman" pitchFamily="18" charset="0"/>
              </a:rPr>
              <a:t>Drawings A/c—Personal A/c—Receiver—Debited—Dr. ?</a:t>
            </a:r>
            <a:br>
              <a:rPr lang="en-IN" sz="2400">
                <a:latin typeface="Times New Roman" pitchFamily="18" charset="0"/>
                <a:cs typeface="Times New Roman" pitchFamily="18" charset="0"/>
              </a:rPr>
            </a:br>
            <a:r>
              <a:rPr lang="en-IN" sz="2400">
                <a:latin typeface="Times New Roman" pitchFamily="18" charset="0"/>
                <a:cs typeface="Times New Roman" pitchFamily="18" charset="0"/>
              </a:rPr>
              <a:t>Cash A/c—Real A/c—Goes Out—Credited—Cr. ?</a:t>
            </a:r>
            <a:endParaRPr lang="en-IN" sz="2400"/>
          </a:p>
        </p:txBody>
      </p:sp>
      <p:sp>
        <p:nvSpPr>
          <p:cNvPr id="47142" name="Rectangle 6"/>
          <p:cNvSpPr>
            <a:spLocks noChangeArrowheads="1"/>
          </p:cNvSpPr>
          <p:nvPr/>
        </p:nvSpPr>
        <p:spPr bwMode="auto">
          <a:xfrm>
            <a:off x="990600" y="5105400"/>
            <a:ext cx="8153400" cy="2062163"/>
          </a:xfrm>
          <a:prstGeom prst="rect">
            <a:avLst/>
          </a:prstGeom>
          <a:noFill/>
          <a:ln w="9525">
            <a:noFill/>
            <a:miter lim="800000"/>
            <a:headEnd/>
            <a:tailEnd/>
          </a:ln>
        </p:spPr>
        <p:txBody>
          <a:bodyPr>
            <a:spAutoFit/>
          </a:bodyPr>
          <a:lstStyle/>
          <a:p>
            <a:r>
              <a:rPr lang="en-IN" sz="3200">
                <a:latin typeface="Times New Roman" pitchFamily="18" charset="0"/>
                <a:cs typeface="Times New Roman" pitchFamily="18" charset="0"/>
              </a:rPr>
              <a:t>This results in decrease in Capital, since Drawings is subtracted from Capital to find the Net Capital.</a:t>
            </a:r>
            <a:br>
              <a:rPr lang="en-IN" sz="3200">
                <a:latin typeface="Times New Roman" pitchFamily="18" charset="0"/>
                <a:cs typeface="Times New Roman" pitchFamily="18" charset="0"/>
              </a:rPr>
            </a:br>
            <a:endParaRPr lang="en-IN" sz="3200">
              <a:latin typeface="Times New Roman" pitchFamily="18" charset="0"/>
              <a:cs typeface="Times New Roman" pitchFamily="18" charset="0"/>
            </a:endParaRPr>
          </a:p>
        </p:txBody>
      </p:sp>
      <p:pic>
        <p:nvPicPr>
          <p:cNvPr id="47143"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4106286664"/>
      </p:ext>
    </p:extLst>
  </p:cSld>
  <p:clrMapOvr>
    <a:masterClrMapping/>
  </p:clrMapOvr>
  <p:transition advTm="94888">
    <p:wedg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N" sz="2800" dirty="0">
                <a:latin typeface="Times New Roman" pitchFamily="18" charset="0"/>
                <a:cs typeface="Times New Roman" pitchFamily="18" charset="0"/>
              </a:rPr>
              <a:t>Opening entry</a:t>
            </a:r>
          </a:p>
        </p:txBody>
      </p:sp>
      <p:sp>
        <p:nvSpPr>
          <p:cNvPr id="3" name="Slide Number Placeholder 2"/>
          <p:cNvSpPr>
            <a:spLocks noGrp="1"/>
          </p:cNvSpPr>
          <p:nvPr>
            <p:ph type="sldNum" sz="quarter" idx="12"/>
          </p:nvPr>
        </p:nvSpPr>
        <p:spPr/>
        <p:txBody>
          <a:bodyPr/>
          <a:lstStyle/>
          <a:p>
            <a:pPr>
              <a:defRPr/>
            </a:pPr>
            <a:fld id="{CF9696C0-F25C-481A-9D72-9BD3C5BED416}" type="slidenum">
              <a:rPr lang="en-US" smtClean="0"/>
              <a:pPr>
                <a:defRPr/>
              </a:pPr>
              <a:t>53</a:t>
            </a:fld>
            <a:endParaRPr lang="en-US"/>
          </a:p>
        </p:txBody>
      </p:sp>
      <p:sp>
        <p:nvSpPr>
          <p:cNvPr id="48132" name="Rectangle 3"/>
          <p:cNvSpPr>
            <a:spLocks noChangeArrowheads="1"/>
          </p:cNvSpPr>
          <p:nvPr/>
        </p:nvSpPr>
        <p:spPr bwMode="auto">
          <a:xfrm>
            <a:off x="1447800" y="1066800"/>
            <a:ext cx="7239000" cy="8124825"/>
          </a:xfrm>
          <a:prstGeom prst="rect">
            <a:avLst/>
          </a:prstGeom>
          <a:noFill/>
          <a:ln w="9525">
            <a:noFill/>
            <a:miter lim="800000"/>
            <a:headEnd/>
            <a:tailEnd/>
          </a:ln>
        </p:spPr>
        <p:txBody>
          <a:bodyPr>
            <a:spAutoFit/>
          </a:bodyPr>
          <a:lstStyle/>
          <a:p>
            <a:pPr algn="just"/>
            <a:r>
              <a:rPr lang="en-IN">
                <a:latin typeface="Times New Roman" pitchFamily="18" charset="0"/>
                <a:cs typeface="Times New Roman" pitchFamily="18" charset="0"/>
              </a:rPr>
              <a:t>The balances of various assets, liabilities and capital appearing in the balance sheet of previous accounting period are brought forward in the books of the current accounting period, is known as 'Opening Entry'. </a:t>
            </a:r>
            <a:r>
              <a:rPr lang="en-IN" b="1">
                <a:latin typeface="Times New Roman" pitchFamily="18" charset="0"/>
                <a:cs typeface="Times New Roman" pitchFamily="18" charset="0"/>
              </a:rPr>
              <a:t>On Ist April 2006, Singh's assets and liabilities stood as follows : </a:t>
            </a:r>
            <a:r>
              <a:rPr lang="en-IN">
                <a:latin typeface="Times New Roman" pitchFamily="18" charset="0"/>
                <a:cs typeface="Times New Roman" pitchFamily="18" charset="0"/>
              </a:rPr>
              <a:t>Assets : Cash Rs. 6,000; Bank Rs. 17,000; Stock Rs. 3,000; Bills Receivable Rs.7,000; Debtors Rs. 3,000; Building Rs.70,000; Investments Rs. 30,000; Furniture Rs. 4,000 Liabilities : Bills payable Rs. 5000, Creditors Rs. 9000, Ram's Loan Rs. 13000</a:t>
            </a:r>
          </a:p>
          <a:p>
            <a:r>
              <a:rPr lang="en-IN"/>
              <a:t>Pass an opening Journal entry.</a:t>
            </a:r>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48133"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graphicFrame>
        <p:nvGraphicFramePr>
          <p:cNvPr id="7" name="Table 6"/>
          <p:cNvGraphicFramePr>
            <a:graphicFrameLocks noGrp="1"/>
          </p:cNvGraphicFramePr>
          <p:nvPr/>
        </p:nvGraphicFramePr>
        <p:xfrm>
          <a:off x="1981200" y="3810000"/>
          <a:ext cx="6657023" cy="2808689"/>
        </p:xfrm>
        <a:graphic>
          <a:graphicData uri="http://schemas.openxmlformats.org/drawingml/2006/table">
            <a:tbl>
              <a:tblPr/>
              <a:tblGrid>
                <a:gridCol w="865823">
                  <a:extLst>
                    <a:ext uri="{9D8B030D-6E8A-4147-A177-3AD203B41FA5}">
                      <a16:colId xmlns:a16="http://schemas.microsoft.com/office/drawing/2014/main" val="20000"/>
                    </a:ext>
                  </a:extLst>
                </a:gridCol>
                <a:gridCol w="4042124">
                  <a:extLst>
                    <a:ext uri="{9D8B030D-6E8A-4147-A177-3AD203B41FA5}">
                      <a16:colId xmlns:a16="http://schemas.microsoft.com/office/drawing/2014/main" val="20001"/>
                    </a:ext>
                  </a:extLst>
                </a:gridCol>
                <a:gridCol w="313499">
                  <a:extLst>
                    <a:ext uri="{9D8B030D-6E8A-4147-A177-3AD203B41FA5}">
                      <a16:colId xmlns:a16="http://schemas.microsoft.com/office/drawing/2014/main" val="20002"/>
                    </a:ext>
                  </a:extLst>
                </a:gridCol>
                <a:gridCol w="689008">
                  <a:extLst>
                    <a:ext uri="{9D8B030D-6E8A-4147-A177-3AD203B41FA5}">
                      <a16:colId xmlns:a16="http://schemas.microsoft.com/office/drawing/2014/main" val="20003"/>
                    </a:ext>
                  </a:extLst>
                </a:gridCol>
                <a:gridCol w="746569">
                  <a:extLst>
                    <a:ext uri="{9D8B030D-6E8A-4147-A177-3AD203B41FA5}">
                      <a16:colId xmlns:a16="http://schemas.microsoft.com/office/drawing/2014/main" val="20004"/>
                    </a:ext>
                  </a:extLst>
                </a:gridCol>
              </a:tblGrid>
              <a:tr h="284301">
                <a:tc>
                  <a:txBody>
                    <a:bodyPr/>
                    <a:lstStyle/>
                    <a:p>
                      <a:pPr algn="just">
                        <a:lnSpc>
                          <a:spcPct val="115000"/>
                        </a:lnSpc>
                        <a:spcAft>
                          <a:spcPts val="0"/>
                        </a:spcAft>
                      </a:pPr>
                      <a:r>
                        <a:rPr lang="en-IN" sz="1100" b="1" dirty="0">
                          <a:latin typeface="Calibri"/>
                          <a:ea typeface="Calibri"/>
                          <a:cs typeface="Times New Roman"/>
                        </a:rPr>
                        <a:t>Date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b="1" dirty="0">
                          <a:latin typeface="Calibri"/>
                          <a:ea typeface="Calibri"/>
                          <a:cs typeface="Times New Roman"/>
                        </a:rPr>
                        <a:t>Particulars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b="1" dirty="0">
                          <a:latin typeface="Calibri"/>
                          <a:ea typeface="Calibri"/>
                          <a:cs typeface="Times New Roman"/>
                        </a:rPr>
                        <a:t>LF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b="1" dirty="0">
                          <a:latin typeface="Calibri"/>
                          <a:ea typeface="Calibri"/>
                          <a:cs typeface="Times New Roman"/>
                        </a:rPr>
                        <a:t>Debit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b="1" dirty="0">
                          <a:latin typeface="Calibri"/>
                          <a:ea typeface="Calibri"/>
                          <a:cs typeface="Times New Roman"/>
                        </a:rPr>
                        <a:t>Credit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8063">
                <a:tc>
                  <a:txBody>
                    <a:bodyPr/>
                    <a:lstStyle/>
                    <a:p>
                      <a:pPr algn="just">
                        <a:lnSpc>
                          <a:spcPct val="115000"/>
                        </a:lnSpc>
                        <a:spcAft>
                          <a:spcPts val="0"/>
                        </a:spcAft>
                      </a:pPr>
                      <a:r>
                        <a:rPr lang="en-IN" sz="1100" dirty="0">
                          <a:latin typeface="Calibri"/>
                          <a:ea typeface="Calibri"/>
                          <a:cs typeface="Times New Roman"/>
                        </a:rPr>
                        <a:t> 1. 04. 2006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Cash a/c                                                                                                       Dr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6,000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8063">
                <a:tc>
                  <a:txBody>
                    <a:bodyPr/>
                    <a:lstStyle/>
                    <a:p>
                      <a:pPr algn="just"/>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Bank a/c                                                                                                      Dr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17,000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8063">
                <a:tc>
                  <a:txBody>
                    <a:bodyPr/>
                    <a:lstStyle/>
                    <a:p>
                      <a:pPr algn="just"/>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Stock a/c                                                                                                     Dr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3,000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Bills receivable                                                                                          Dr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7,000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Debtors                                                                                                      Dr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3,000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8063">
                <a:tc>
                  <a:txBody>
                    <a:bodyPr/>
                    <a:lstStyle/>
                    <a:p>
                      <a:pPr algn="just"/>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Building a/c                                                                                               Dr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70,000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Investment a/c                                                                                          Dr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Furniture a/c                                                                                             Dr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                    To Bills payable a/c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                    To creditors  a/c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9,000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                    To Ram’s loan a/c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8063">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dirty="0">
                          <a:latin typeface="Calibri"/>
                          <a:ea typeface="Calibri"/>
                          <a:cs typeface="Times New Roman"/>
                        </a:rPr>
                        <a:t>                    To Capital a/c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100" dirty="0">
                          <a:latin typeface="Calibri"/>
                          <a:ea typeface="Calibri"/>
                          <a:cs typeface="Times New Roman"/>
                        </a:rPr>
                        <a:t>1,13,000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46592">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100">
                          <a:latin typeface="Calibri"/>
                          <a:ea typeface="Calibri"/>
                          <a:cs typeface="Times New Roman"/>
                        </a:rPr>
                        <a:t>(Being the owner commenced business with assets and liabilities)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11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500720" y="5884560"/>
              <a:ext cx="4358160" cy="830880"/>
            </p14:xfrm>
          </p:contentPart>
        </mc:Choice>
        <mc:Fallback xmlns="">
          <p:pic>
            <p:nvPicPr>
              <p:cNvPr id="4" name="Ink 3"/>
              <p:cNvPicPr/>
              <p:nvPr/>
            </p:nvPicPr>
            <p:blipFill>
              <a:blip r:embed="rId4"/>
              <a:stretch>
                <a:fillRect/>
              </a:stretch>
            </p:blipFill>
            <p:spPr>
              <a:xfrm>
                <a:off x="4491360" y="5875200"/>
                <a:ext cx="4376880" cy="849600"/>
              </a:xfrm>
              <a:prstGeom prst="rect">
                <a:avLst/>
              </a:prstGeom>
            </p:spPr>
          </p:pic>
        </mc:Fallback>
      </mc:AlternateContent>
    </p:spTree>
    <p:extLst>
      <p:ext uri="{BB962C8B-B14F-4D97-AF65-F5344CB8AC3E}">
        <p14:creationId xmlns:p14="http://schemas.microsoft.com/office/powerpoint/2010/main" val="3916121020"/>
      </p:ext>
    </p:extLst>
  </p:cSld>
  <p:clrMapOvr>
    <a:masterClrMapping/>
  </p:clrMapOvr>
  <p:transition advTm="3918"/>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1435100" y="274638"/>
            <a:ext cx="7499350" cy="1143000"/>
          </a:xfrm>
        </p:spPr>
        <p:txBody>
          <a:bodyPr vert="horz" wrap="square" lIns="91440" tIns="45720" rIns="91440" bIns="45720" numCol="1" anchorCtr="0" compatLnSpc="1">
            <a:prstTxWarp prst="textNoShape">
              <a:avLst/>
            </a:prstTxWarp>
          </a:bodyPr>
          <a:lstStyle/>
          <a:p>
            <a:pPr algn="ctr"/>
            <a:r>
              <a:rPr lang="en-IN" sz="3600">
                <a:effectLst/>
                <a:latin typeface="Times New Roman" pitchFamily="18" charset="0"/>
                <a:cs typeface="Times New Roman" pitchFamily="18" charset="0"/>
              </a:rPr>
              <a:t>Compound Entry</a:t>
            </a:r>
          </a:p>
        </p:txBody>
      </p:sp>
      <p:sp>
        <p:nvSpPr>
          <p:cNvPr id="3" name="Slide Number Placeholder 2"/>
          <p:cNvSpPr>
            <a:spLocks noGrp="1"/>
          </p:cNvSpPr>
          <p:nvPr>
            <p:ph type="sldNum" sz="quarter" idx="12"/>
          </p:nvPr>
        </p:nvSpPr>
        <p:spPr/>
        <p:txBody>
          <a:bodyPr/>
          <a:lstStyle/>
          <a:p>
            <a:pPr>
              <a:defRPr/>
            </a:pPr>
            <a:fld id="{82D0ED23-EE01-4341-84FA-99AB2D85D9DF}" type="slidenum">
              <a:rPr lang="en-US" smtClean="0"/>
              <a:pPr>
                <a:defRPr/>
              </a:pPr>
              <a:t>54</a:t>
            </a:fld>
            <a:endParaRPr lang="en-US"/>
          </a:p>
        </p:txBody>
      </p:sp>
      <p:graphicFrame>
        <p:nvGraphicFramePr>
          <p:cNvPr id="4" name="Table 3"/>
          <p:cNvGraphicFramePr>
            <a:graphicFrameLocks noGrp="1"/>
          </p:cNvGraphicFramePr>
          <p:nvPr/>
        </p:nvGraphicFramePr>
        <p:xfrm>
          <a:off x="2209800" y="3581400"/>
          <a:ext cx="5257800" cy="1590031"/>
        </p:xfrm>
        <a:graphic>
          <a:graphicData uri="http://schemas.openxmlformats.org/drawingml/2006/table">
            <a:tbl>
              <a:tblPr>
                <a:tableStyleId>{E8B1032C-EA38-4F05-BA0D-38AFFFC7BED3}</a:tableStyleId>
              </a:tblPr>
              <a:tblGrid>
                <a:gridCol w="1134397">
                  <a:extLst>
                    <a:ext uri="{9D8B030D-6E8A-4147-A177-3AD203B41FA5}">
                      <a16:colId xmlns:a16="http://schemas.microsoft.com/office/drawing/2014/main" val="20000"/>
                    </a:ext>
                  </a:extLst>
                </a:gridCol>
                <a:gridCol w="2268795">
                  <a:extLst>
                    <a:ext uri="{9D8B030D-6E8A-4147-A177-3AD203B41FA5}">
                      <a16:colId xmlns:a16="http://schemas.microsoft.com/office/drawing/2014/main" val="20001"/>
                    </a:ext>
                  </a:extLst>
                </a:gridCol>
                <a:gridCol w="436306">
                  <a:extLst>
                    <a:ext uri="{9D8B030D-6E8A-4147-A177-3AD203B41FA5}">
                      <a16:colId xmlns:a16="http://schemas.microsoft.com/office/drawing/2014/main" val="20002"/>
                    </a:ext>
                  </a:extLst>
                </a:gridCol>
                <a:gridCol w="698090">
                  <a:extLst>
                    <a:ext uri="{9D8B030D-6E8A-4147-A177-3AD203B41FA5}">
                      <a16:colId xmlns:a16="http://schemas.microsoft.com/office/drawing/2014/main" val="20003"/>
                    </a:ext>
                  </a:extLst>
                </a:gridCol>
                <a:gridCol w="720212">
                  <a:extLst>
                    <a:ext uri="{9D8B030D-6E8A-4147-A177-3AD203B41FA5}">
                      <a16:colId xmlns:a16="http://schemas.microsoft.com/office/drawing/2014/main" val="20004"/>
                    </a:ext>
                  </a:extLst>
                </a:gridCol>
              </a:tblGrid>
              <a:tr h="187735">
                <a:tc>
                  <a:txBody>
                    <a:bodyPr/>
                    <a:lstStyle/>
                    <a:p>
                      <a:pPr algn="ctr">
                        <a:lnSpc>
                          <a:spcPct val="115000"/>
                        </a:lnSpc>
                        <a:spcAft>
                          <a:spcPts val="0"/>
                        </a:spcAft>
                      </a:pPr>
                      <a:r>
                        <a:rPr lang="en-IN" sz="1200" dirty="0"/>
                        <a:t>Date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a:t>Particulars</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LF</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Debit</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Credit</a:t>
                      </a: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7735">
                <a:tc>
                  <a:txBody>
                    <a:bodyPr/>
                    <a:lstStyle/>
                    <a:p>
                      <a:pPr algn="ctr">
                        <a:lnSpc>
                          <a:spcPct val="115000"/>
                        </a:lnSpc>
                        <a:spcAft>
                          <a:spcPts val="0"/>
                        </a:spcAft>
                      </a:pPr>
                      <a:r>
                        <a:rPr lang="en-IN" sz="1200"/>
                        <a:t> 8. 12. 2005 </a:t>
                      </a: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t>Stock a/c                                Dr</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4,000</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7735">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t>Furniture a/c                           Dr</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3,000</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7735">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t>Raman a/c                              Dr</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2,090</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87735">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t>Salary                                    Dr</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7,600</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87735">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t>Rent                                      Dr</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1,400</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09855">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nSpc>
                          <a:spcPct val="115000"/>
                        </a:lnSpc>
                        <a:spcAft>
                          <a:spcPts val="0"/>
                        </a:spcAft>
                      </a:pPr>
                      <a:r>
                        <a:rPr lang="en-IN" sz="1200"/>
                        <a:t>            To cash a/c</a:t>
                      </a: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a:t>18,090</a:t>
                      </a:r>
                      <a:endParaRPr lang="en-IN"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187735">
                <a:tc>
                  <a:txBody>
                    <a:bodyPr/>
                    <a:lstStyle/>
                    <a:p>
                      <a:pP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r>
                        <a:rPr lang="en-IN" sz="1200" dirty="0"/>
                        <a:t>(Being the cash paid)</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a:latin typeface="Calibri"/>
                        <a:ea typeface="Calibri"/>
                        <a:cs typeface="Times New Roman"/>
                      </a:endParaRPr>
                    </a:p>
                  </a:txBody>
                  <a:tcPr marL="68580" marR="68580" marT="0" marB="0"/>
                </a:tc>
                <a:tc>
                  <a:txBody>
                    <a:bodyPr/>
                    <a:lstStyle/>
                    <a:p>
                      <a:pPr algn="ctr">
                        <a:lnSpc>
                          <a:spcPct val="115000"/>
                        </a:lnSpc>
                        <a:spcAft>
                          <a:spcPts val="0"/>
                        </a:spcAft>
                      </a:pPr>
                      <a:endParaRPr lang="en-IN" sz="1100" dirty="0">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50236" name="Rectangle 1"/>
          <p:cNvSpPr>
            <a:spLocks noChangeArrowheads="1"/>
          </p:cNvSpPr>
          <p:nvPr/>
        </p:nvSpPr>
        <p:spPr bwMode="auto">
          <a:xfrm>
            <a:off x="1219200" y="1447800"/>
            <a:ext cx="7620000" cy="1570038"/>
          </a:xfrm>
          <a:prstGeom prst="rect">
            <a:avLst/>
          </a:prstGeom>
          <a:noFill/>
          <a:ln w="9525">
            <a:noFill/>
            <a:miter lim="800000"/>
            <a:headEnd/>
            <a:tailEnd/>
          </a:ln>
        </p:spPr>
        <p:txBody>
          <a:bodyPr anchor="ctr">
            <a:spAutoFit/>
          </a:bodyPr>
          <a:lstStyle/>
          <a:p>
            <a:pPr algn="just" eaLnBrk="0" hangingPunct="0"/>
            <a:r>
              <a:rPr lang="en-US" sz="2400">
                <a:latin typeface="Times New Roman" pitchFamily="18" charset="0"/>
                <a:cs typeface="Calibri" pitchFamily="34" charset="0"/>
              </a:rPr>
              <a:t>When more than two accounts are involved in a transaction and the transaction is recorded by means of a single journal entry instead of passing several journal entries, such single journal entry is termed as 'Compound Journal Entry'.</a:t>
            </a:r>
            <a:endParaRPr lang="en-US" sz="2400"/>
          </a:p>
        </p:txBody>
      </p:sp>
      <p:pic>
        <p:nvPicPr>
          <p:cNvPr id="50237"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48560" y="1062720"/>
              <a:ext cx="7269120" cy="1911240"/>
            </p14:xfrm>
          </p:contentPart>
        </mc:Choice>
        <mc:Fallback xmlns="">
          <p:pic>
            <p:nvPicPr>
              <p:cNvPr id="2" name="Ink 1"/>
              <p:cNvPicPr/>
              <p:nvPr/>
            </p:nvPicPr>
            <p:blipFill>
              <a:blip r:embed="rId5"/>
              <a:stretch>
                <a:fillRect/>
              </a:stretch>
            </p:blipFill>
            <p:spPr>
              <a:xfrm>
                <a:off x="1339200" y="1053360"/>
                <a:ext cx="7287840" cy="1929960"/>
              </a:xfrm>
              <a:prstGeom prst="rect">
                <a:avLst/>
              </a:prstGeom>
            </p:spPr>
          </p:pic>
        </mc:Fallback>
      </mc:AlternateContent>
    </p:spTree>
    <p:extLst>
      <p:ext uri="{BB962C8B-B14F-4D97-AF65-F5344CB8AC3E}">
        <p14:creationId xmlns:p14="http://schemas.microsoft.com/office/powerpoint/2010/main" val="165304657"/>
      </p:ext>
    </p:extLst>
  </p:cSld>
  <p:clrMapOvr>
    <a:masterClrMapping/>
  </p:clrMapOvr>
  <p:transition advTm="1398"/>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04664"/>
            <a:ext cx="3712456" cy="648072"/>
          </a:xfrm>
        </p:spPr>
        <p:txBody>
          <a:bodyPr>
            <a:normAutofit fontScale="90000"/>
          </a:bodyPr>
          <a:lstStyle/>
          <a:p>
            <a:r>
              <a:rPr lang="en-IN" dirty="0"/>
              <a:t>Problem No. 1</a:t>
            </a:r>
          </a:p>
        </p:txBody>
      </p:sp>
      <p:sp>
        <p:nvSpPr>
          <p:cNvPr id="3" name="Rectangle 2"/>
          <p:cNvSpPr/>
          <p:nvPr/>
        </p:nvSpPr>
        <p:spPr>
          <a:xfrm>
            <a:off x="1187624" y="1325604"/>
            <a:ext cx="7632848" cy="5304016"/>
          </a:xfrm>
          <a:prstGeom prst="rect">
            <a:avLst/>
          </a:prstGeom>
        </p:spPr>
        <p:txBody>
          <a:bodyPr wrap="square">
            <a:spAutoFit/>
          </a:bodyPr>
          <a:lstStyle/>
          <a:p>
            <a:pPr>
              <a:lnSpc>
                <a:spcPct val="115000"/>
              </a:lnSpc>
              <a:spcAft>
                <a:spcPts val="10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Pass journal entries for the following transactions: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romanLcParenBoth"/>
            </a:pPr>
            <a:r>
              <a:rPr lang="en-IN" sz="2800" dirty="0">
                <a:latin typeface="Times New Roman" panose="02020603050405020304" pitchFamily="18" charset="0"/>
                <a:ea typeface="Calibri" panose="020F0502020204030204" pitchFamily="34" charset="0"/>
                <a:cs typeface="Times New Roman" panose="02020603050405020304" pitchFamily="18" charset="0"/>
              </a:rPr>
              <a:t>Rohan is declared insolvent. Received from his official receiver 60 </a:t>
            </a:r>
            <a:r>
              <a:rPr lang="en-IN" sz="2800" dirty="0" err="1">
                <a:latin typeface="Times New Roman" panose="02020603050405020304" pitchFamily="18" charset="0"/>
                <a:ea typeface="Calibri" panose="020F0502020204030204" pitchFamily="34" charset="0"/>
                <a:cs typeface="Times New Roman" panose="02020603050405020304" pitchFamily="18" charset="0"/>
              </a:rPr>
              <a:t>Paise</a:t>
            </a:r>
            <a:r>
              <a:rPr lang="en-IN" sz="2800" dirty="0">
                <a:latin typeface="Times New Roman" panose="02020603050405020304" pitchFamily="18" charset="0"/>
                <a:ea typeface="Calibri" panose="020F0502020204030204" pitchFamily="34" charset="0"/>
                <a:cs typeface="Times New Roman" panose="02020603050405020304" pitchFamily="18" charset="0"/>
              </a:rPr>
              <a:t> in the rupee on a debt of Rs..10,000</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romanLcParenBoth"/>
            </a:pPr>
            <a:r>
              <a:rPr lang="en-IN" sz="2800" dirty="0">
                <a:latin typeface="Times New Roman" panose="02020603050405020304" pitchFamily="18" charset="0"/>
                <a:ea typeface="Calibri" panose="020F0502020204030204" pitchFamily="34" charset="0"/>
                <a:cs typeface="Times New Roman" panose="02020603050405020304" pitchFamily="18" charset="0"/>
              </a:rPr>
              <a:t>Mohan who owed </a:t>
            </a:r>
            <a:r>
              <a:rPr lang="en-IN" sz="2800" dirty="0" err="1">
                <a:latin typeface="Times New Roman" panose="02020603050405020304" pitchFamily="18" charset="0"/>
                <a:ea typeface="Calibri" panose="020F0502020204030204" pitchFamily="34" charset="0"/>
                <a:cs typeface="Times New Roman" panose="02020603050405020304" pitchFamily="18" charset="0"/>
              </a:rPr>
              <a:t>Rs</a:t>
            </a:r>
            <a:r>
              <a:rPr lang="en-IN" sz="2800" dirty="0">
                <a:latin typeface="Times New Roman" panose="02020603050405020304" pitchFamily="18" charset="0"/>
                <a:ea typeface="Calibri" panose="020F0502020204030204" pitchFamily="34" charset="0"/>
                <a:cs typeface="Times New Roman" panose="02020603050405020304" pitchFamily="18" charset="0"/>
              </a:rPr>
              <a:t>. 2,000 has become insolvent.  He pays 50 </a:t>
            </a:r>
            <a:r>
              <a:rPr lang="en-IN" sz="2800" dirty="0" err="1">
                <a:latin typeface="Times New Roman" panose="02020603050405020304" pitchFamily="18" charset="0"/>
                <a:ea typeface="Calibri" panose="020F0502020204030204" pitchFamily="34" charset="0"/>
                <a:cs typeface="Times New Roman" panose="02020603050405020304" pitchFamily="18" charset="0"/>
              </a:rPr>
              <a:t>paise</a:t>
            </a:r>
            <a:r>
              <a:rPr lang="en-IN" sz="2800" dirty="0">
                <a:latin typeface="Times New Roman" panose="02020603050405020304" pitchFamily="18" charset="0"/>
                <a:ea typeface="Calibri" panose="020F0502020204030204" pitchFamily="34" charset="0"/>
                <a:cs typeface="Times New Roman" panose="02020603050405020304" pitchFamily="18" charset="0"/>
              </a:rPr>
              <a:t> in a rupee in full and final settlement.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romanLcParenBoth"/>
            </a:pPr>
            <a:r>
              <a:rPr lang="en-IN" sz="2800" dirty="0">
                <a:latin typeface="Times New Roman" panose="02020603050405020304" pitchFamily="18" charset="0"/>
                <a:ea typeface="Calibri" panose="020F0502020204030204" pitchFamily="34" charset="0"/>
                <a:cs typeface="Times New Roman" panose="02020603050405020304" pitchFamily="18" charset="0"/>
              </a:rPr>
              <a:t>Received cash for a bad debt written off last year Rs.5,000</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61040" y="2295000"/>
              <a:ext cx="5804640" cy="3643560"/>
            </p14:xfrm>
          </p:contentPart>
        </mc:Choice>
        <mc:Fallback xmlns="">
          <p:pic>
            <p:nvPicPr>
              <p:cNvPr id="4" name="Ink 3"/>
              <p:cNvPicPr/>
              <p:nvPr/>
            </p:nvPicPr>
            <p:blipFill>
              <a:blip r:embed="rId4"/>
              <a:stretch>
                <a:fillRect/>
              </a:stretch>
            </p:blipFill>
            <p:spPr>
              <a:xfrm>
                <a:off x="1651680" y="2285640"/>
                <a:ext cx="5823360" cy="366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527120" y="1919880"/>
              <a:ext cx="1116720" cy="607680"/>
            </p14:xfrm>
          </p:contentPart>
        </mc:Choice>
        <mc:Fallback xmlns="">
          <p:pic>
            <p:nvPicPr>
              <p:cNvPr id="5" name="Ink 4"/>
              <p:cNvPicPr/>
              <p:nvPr/>
            </p:nvPicPr>
            <p:blipFill>
              <a:blip r:embed="rId6"/>
              <a:stretch>
                <a:fillRect/>
              </a:stretch>
            </p:blipFill>
            <p:spPr>
              <a:xfrm>
                <a:off x="1517760" y="1910520"/>
                <a:ext cx="1135440" cy="626400"/>
              </a:xfrm>
              <a:prstGeom prst="rect">
                <a:avLst/>
              </a:prstGeom>
            </p:spPr>
          </p:pic>
        </mc:Fallback>
      </mc:AlternateContent>
    </p:spTree>
    <p:extLst>
      <p:ext uri="{BB962C8B-B14F-4D97-AF65-F5344CB8AC3E}">
        <p14:creationId xmlns:p14="http://schemas.microsoft.com/office/powerpoint/2010/main" val="3173401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320"/>
            <a:ext cx="2232248" cy="418376"/>
          </a:xfrm>
        </p:spPr>
        <p:txBody>
          <a:bodyPr>
            <a:normAutofit fontScale="90000"/>
          </a:bodyPr>
          <a:lstStyle/>
          <a:p>
            <a:r>
              <a:rPr lang="en-IN" sz="2400" dirty="0"/>
              <a:t>Solution No: 1</a:t>
            </a:r>
          </a:p>
        </p:txBody>
      </p:sp>
      <p:graphicFrame>
        <p:nvGraphicFramePr>
          <p:cNvPr id="3" name="Table 2"/>
          <p:cNvGraphicFramePr>
            <a:graphicFrameLocks noGrp="1"/>
          </p:cNvGraphicFramePr>
          <p:nvPr>
            <p:extLst>
              <p:ext uri="{D42A27DB-BD31-4B8C-83A1-F6EECF244321}">
                <p14:modId xmlns:p14="http://schemas.microsoft.com/office/powerpoint/2010/main" val="3918314645"/>
              </p:ext>
            </p:extLst>
          </p:nvPr>
        </p:nvGraphicFramePr>
        <p:xfrm>
          <a:off x="1115617" y="692697"/>
          <a:ext cx="7776863" cy="6065520"/>
        </p:xfrm>
        <a:graphic>
          <a:graphicData uri="http://schemas.openxmlformats.org/drawingml/2006/table">
            <a:tbl>
              <a:tblPr firstRow="1" bandRow="1">
                <a:tableStyleId>{5C22544A-7EE6-4342-B048-85BDC9FD1C3A}</a:tableStyleId>
              </a:tblPr>
              <a:tblGrid>
                <a:gridCol w="1158257">
                  <a:extLst>
                    <a:ext uri="{9D8B030D-6E8A-4147-A177-3AD203B41FA5}">
                      <a16:colId xmlns:a16="http://schemas.microsoft.com/office/drawing/2014/main" val="20000"/>
                    </a:ext>
                  </a:extLst>
                </a:gridCol>
                <a:gridCol w="3507861">
                  <a:extLst>
                    <a:ext uri="{9D8B030D-6E8A-4147-A177-3AD203B41FA5}">
                      <a16:colId xmlns:a16="http://schemas.microsoft.com/office/drawing/2014/main" val="20001"/>
                    </a:ext>
                  </a:extLst>
                </a:gridCol>
                <a:gridCol w="740653">
                  <a:extLst>
                    <a:ext uri="{9D8B030D-6E8A-4147-A177-3AD203B41FA5}">
                      <a16:colId xmlns:a16="http://schemas.microsoft.com/office/drawing/2014/main" val="20002"/>
                    </a:ext>
                  </a:extLst>
                </a:gridCol>
                <a:gridCol w="1110980">
                  <a:extLst>
                    <a:ext uri="{9D8B030D-6E8A-4147-A177-3AD203B41FA5}">
                      <a16:colId xmlns:a16="http://schemas.microsoft.com/office/drawing/2014/main" val="20003"/>
                    </a:ext>
                  </a:extLst>
                </a:gridCol>
                <a:gridCol w="1259112">
                  <a:extLst>
                    <a:ext uri="{9D8B030D-6E8A-4147-A177-3AD203B41FA5}">
                      <a16:colId xmlns:a16="http://schemas.microsoft.com/office/drawing/2014/main" val="20004"/>
                    </a:ext>
                  </a:extLst>
                </a:gridCol>
              </a:tblGrid>
              <a:tr h="351039">
                <a:tc>
                  <a:txBody>
                    <a:bodyPr/>
                    <a:lstStyle/>
                    <a:p>
                      <a:r>
                        <a:rPr lang="en-IN" sz="2000" dirty="0"/>
                        <a:t>Date</a:t>
                      </a:r>
                    </a:p>
                  </a:txBody>
                  <a:tcPr/>
                </a:tc>
                <a:tc>
                  <a:txBody>
                    <a:bodyPr/>
                    <a:lstStyle/>
                    <a:p>
                      <a:r>
                        <a:rPr lang="en-IN" sz="2000" dirty="0"/>
                        <a:t>Particulars</a:t>
                      </a:r>
                    </a:p>
                  </a:txBody>
                  <a:tcPr/>
                </a:tc>
                <a:tc>
                  <a:txBody>
                    <a:bodyPr/>
                    <a:lstStyle/>
                    <a:p>
                      <a:r>
                        <a:rPr lang="en-IN" sz="2000" dirty="0"/>
                        <a:t>LF</a:t>
                      </a:r>
                    </a:p>
                  </a:txBody>
                  <a:tcPr/>
                </a:tc>
                <a:tc>
                  <a:txBody>
                    <a:bodyPr/>
                    <a:lstStyle/>
                    <a:p>
                      <a:r>
                        <a:rPr lang="en-IN" sz="2000" dirty="0"/>
                        <a:t>Debit</a:t>
                      </a:r>
                    </a:p>
                  </a:txBody>
                  <a:tcPr/>
                </a:tc>
                <a:tc>
                  <a:txBody>
                    <a:bodyPr/>
                    <a:lstStyle/>
                    <a:p>
                      <a:r>
                        <a:rPr lang="en-IN" sz="2000" dirty="0"/>
                        <a:t>Credit</a:t>
                      </a:r>
                    </a:p>
                  </a:txBody>
                  <a:tcPr/>
                </a:tc>
                <a:extLst>
                  <a:ext uri="{0D108BD9-81ED-4DB2-BD59-A6C34878D82A}">
                    <a16:rowId xmlns:a16="http://schemas.microsoft.com/office/drawing/2014/main" val="10000"/>
                  </a:ext>
                </a:extLst>
              </a:tr>
              <a:tr h="351039">
                <a:tc>
                  <a:txBody>
                    <a:bodyPr/>
                    <a:lstStyle/>
                    <a:p>
                      <a:r>
                        <a:rPr lang="en-IN" sz="1800" dirty="0"/>
                        <a:t>(</a:t>
                      </a:r>
                      <a:r>
                        <a:rPr lang="en-IN" sz="1800" dirty="0" err="1"/>
                        <a:t>i</a:t>
                      </a:r>
                      <a:r>
                        <a:rPr lang="en-IN" sz="1800" dirty="0"/>
                        <a:t>)</a:t>
                      </a:r>
                    </a:p>
                  </a:txBody>
                  <a:tcPr/>
                </a:tc>
                <a:tc>
                  <a:txBody>
                    <a:bodyPr/>
                    <a:lstStyle/>
                    <a:p>
                      <a:r>
                        <a:rPr lang="en-IN" sz="1800" dirty="0"/>
                        <a:t>Cash A/c                               Dr</a:t>
                      </a:r>
                    </a:p>
                  </a:txBody>
                  <a:tcPr/>
                </a:tc>
                <a:tc>
                  <a:txBody>
                    <a:bodyPr/>
                    <a:lstStyle/>
                    <a:p>
                      <a:endParaRPr lang="en-IN" sz="1800" dirty="0"/>
                    </a:p>
                  </a:txBody>
                  <a:tcPr/>
                </a:tc>
                <a:tc>
                  <a:txBody>
                    <a:bodyPr/>
                    <a:lstStyle/>
                    <a:p>
                      <a:r>
                        <a:rPr lang="en-IN" sz="1800" dirty="0"/>
                        <a:t>6,000</a:t>
                      </a:r>
                    </a:p>
                  </a:txBody>
                  <a:tcPr/>
                </a:tc>
                <a:tc>
                  <a:txBody>
                    <a:bodyPr/>
                    <a:lstStyle/>
                    <a:p>
                      <a:endParaRPr lang="en-IN" sz="1800" dirty="0"/>
                    </a:p>
                  </a:txBody>
                  <a:tcPr/>
                </a:tc>
                <a:extLst>
                  <a:ext uri="{0D108BD9-81ED-4DB2-BD59-A6C34878D82A}">
                    <a16:rowId xmlns:a16="http://schemas.microsoft.com/office/drawing/2014/main" val="10001"/>
                  </a:ext>
                </a:extLst>
              </a:tr>
              <a:tr h="351039">
                <a:tc>
                  <a:txBody>
                    <a:bodyPr/>
                    <a:lstStyle/>
                    <a:p>
                      <a:endParaRPr lang="en-IN" sz="1800" dirty="0"/>
                    </a:p>
                  </a:txBody>
                  <a:tcPr/>
                </a:tc>
                <a:tc>
                  <a:txBody>
                    <a:bodyPr/>
                    <a:lstStyle/>
                    <a:p>
                      <a:r>
                        <a:rPr lang="en-IN" sz="1800" dirty="0"/>
                        <a:t>Bad debts A/c                        Dr        </a:t>
                      </a:r>
                    </a:p>
                  </a:txBody>
                  <a:tcPr/>
                </a:tc>
                <a:tc>
                  <a:txBody>
                    <a:bodyPr/>
                    <a:lstStyle/>
                    <a:p>
                      <a:endParaRPr lang="en-IN" sz="1800" dirty="0"/>
                    </a:p>
                  </a:txBody>
                  <a:tcPr/>
                </a:tc>
                <a:tc>
                  <a:txBody>
                    <a:bodyPr/>
                    <a:lstStyle/>
                    <a:p>
                      <a:r>
                        <a:rPr lang="en-IN" sz="1800" dirty="0"/>
                        <a:t>4,000</a:t>
                      </a:r>
                    </a:p>
                  </a:txBody>
                  <a:tcPr/>
                </a:tc>
                <a:tc>
                  <a:txBody>
                    <a:bodyPr/>
                    <a:lstStyle/>
                    <a:p>
                      <a:endParaRPr lang="en-IN" sz="1800" dirty="0"/>
                    </a:p>
                  </a:txBody>
                  <a:tcPr/>
                </a:tc>
                <a:extLst>
                  <a:ext uri="{0D108BD9-81ED-4DB2-BD59-A6C34878D82A}">
                    <a16:rowId xmlns:a16="http://schemas.microsoft.com/office/drawing/2014/main" val="3386870643"/>
                  </a:ext>
                </a:extLst>
              </a:tr>
              <a:tr h="351039">
                <a:tc>
                  <a:txBody>
                    <a:bodyPr/>
                    <a:lstStyle/>
                    <a:p>
                      <a:endParaRPr lang="en-IN" sz="1800" dirty="0"/>
                    </a:p>
                  </a:txBody>
                  <a:tcPr/>
                </a:tc>
                <a:tc>
                  <a:txBody>
                    <a:bodyPr/>
                    <a:lstStyle/>
                    <a:p>
                      <a:r>
                        <a:rPr lang="en-IN" sz="1800" dirty="0"/>
                        <a:t>         To Rohan A/c</a:t>
                      </a:r>
                    </a:p>
                  </a:txBody>
                  <a:tcPr/>
                </a:tc>
                <a:tc>
                  <a:txBody>
                    <a:bodyPr/>
                    <a:lstStyle/>
                    <a:p>
                      <a:endParaRPr lang="en-IN" sz="1800" dirty="0"/>
                    </a:p>
                  </a:txBody>
                  <a:tcPr/>
                </a:tc>
                <a:tc>
                  <a:txBody>
                    <a:bodyPr/>
                    <a:lstStyle/>
                    <a:p>
                      <a:endParaRPr lang="en-IN" sz="1800" dirty="0"/>
                    </a:p>
                  </a:txBody>
                  <a:tcPr/>
                </a:tc>
                <a:tc>
                  <a:txBody>
                    <a:bodyPr/>
                    <a:lstStyle/>
                    <a:p>
                      <a:r>
                        <a:rPr lang="en-IN" sz="1800" dirty="0"/>
                        <a:t>10,000</a:t>
                      </a:r>
                    </a:p>
                  </a:txBody>
                  <a:tcPr/>
                </a:tc>
                <a:extLst>
                  <a:ext uri="{0D108BD9-81ED-4DB2-BD59-A6C34878D82A}">
                    <a16:rowId xmlns:a16="http://schemas.microsoft.com/office/drawing/2014/main" val="10002"/>
                  </a:ext>
                </a:extLst>
              </a:tr>
              <a:tr h="450695">
                <a:tc>
                  <a:txBody>
                    <a:bodyPr/>
                    <a:lstStyle/>
                    <a:p>
                      <a:endParaRPr lang="en-IN" sz="1800" dirty="0"/>
                    </a:p>
                  </a:txBody>
                  <a:tcPr/>
                </a:tc>
                <a:tc>
                  <a:txBody>
                    <a:bodyPr/>
                    <a:lstStyle/>
                    <a:p>
                      <a:r>
                        <a:rPr lang="en-IN" sz="1800" dirty="0"/>
                        <a:t>(Being the cash received  from Rohan on his insolvency)</a:t>
                      </a:r>
                    </a:p>
                  </a:txBody>
                  <a:tcPr/>
                </a:tc>
                <a:tc>
                  <a:txBody>
                    <a:bodyPr/>
                    <a:lstStyle/>
                    <a:p>
                      <a:endParaRPr lang="en-IN" sz="1800" dirty="0"/>
                    </a:p>
                  </a:txBody>
                  <a:tcPr/>
                </a:tc>
                <a:tc>
                  <a:txBody>
                    <a:bodyPr/>
                    <a:lstStyle/>
                    <a:p>
                      <a:endParaRPr lang="en-IN" sz="1800" dirty="0"/>
                    </a:p>
                  </a:txBody>
                  <a:tcPr/>
                </a:tc>
                <a:tc>
                  <a:txBody>
                    <a:bodyPr/>
                    <a:lstStyle/>
                    <a:p>
                      <a:endParaRPr lang="en-IN" sz="1800" dirty="0"/>
                    </a:p>
                    <a:p>
                      <a:endParaRPr lang="en-IN" sz="1800" dirty="0"/>
                    </a:p>
                    <a:p>
                      <a:endParaRPr lang="en-IN" sz="1800" dirty="0"/>
                    </a:p>
                  </a:txBody>
                  <a:tcPr/>
                </a:tc>
                <a:extLst>
                  <a:ext uri="{0D108BD9-81ED-4DB2-BD59-A6C34878D82A}">
                    <a16:rowId xmlns:a16="http://schemas.microsoft.com/office/drawing/2014/main" val="10003"/>
                  </a:ext>
                </a:extLst>
              </a:tr>
              <a:tr h="351039">
                <a:tc>
                  <a:txBody>
                    <a:bodyPr/>
                    <a:lstStyle/>
                    <a:p>
                      <a:r>
                        <a:rPr lang="en-IN" sz="1800" dirty="0"/>
                        <a:t>(ii)</a:t>
                      </a:r>
                    </a:p>
                  </a:txBody>
                  <a:tcPr/>
                </a:tc>
                <a:tc>
                  <a:txBody>
                    <a:bodyPr/>
                    <a:lstStyle/>
                    <a:p>
                      <a:r>
                        <a:rPr lang="en-IN" sz="1800" dirty="0"/>
                        <a:t>Cash A/c                                 Dr</a:t>
                      </a:r>
                    </a:p>
                  </a:txBody>
                  <a:tcPr/>
                </a:tc>
                <a:tc>
                  <a:txBody>
                    <a:bodyPr/>
                    <a:lstStyle/>
                    <a:p>
                      <a:endParaRPr lang="en-IN" sz="1800" dirty="0"/>
                    </a:p>
                  </a:txBody>
                  <a:tcPr/>
                </a:tc>
                <a:tc>
                  <a:txBody>
                    <a:bodyPr/>
                    <a:lstStyle/>
                    <a:p>
                      <a:r>
                        <a:rPr lang="en-IN" sz="1800" dirty="0"/>
                        <a:t>1,000</a:t>
                      </a:r>
                    </a:p>
                  </a:txBody>
                  <a:tcPr/>
                </a:tc>
                <a:tc>
                  <a:txBody>
                    <a:bodyPr/>
                    <a:lstStyle/>
                    <a:p>
                      <a:endParaRPr lang="en-IN" sz="1800" dirty="0"/>
                    </a:p>
                  </a:txBody>
                  <a:tcPr/>
                </a:tc>
                <a:extLst>
                  <a:ext uri="{0D108BD9-81ED-4DB2-BD59-A6C34878D82A}">
                    <a16:rowId xmlns:a16="http://schemas.microsoft.com/office/drawing/2014/main" val="10004"/>
                  </a:ext>
                </a:extLst>
              </a:tr>
              <a:tr h="351039">
                <a:tc>
                  <a:txBody>
                    <a:bodyPr/>
                    <a:lstStyle/>
                    <a:p>
                      <a:endParaRPr lang="en-IN" sz="1800" dirty="0"/>
                    </a:p>
                  </a:txBody>
                  <a:tcPr/>
                </a:tc>
                <a:tc>
                  <a:txBody>
                    <a:bodyPr/>
                    <a:lstStyle/>
                    <a:p>
                      <a:r>
                        <a:rPr lang="en-IN" sz="1800" dirty="0"/>
                        <a:t>Bad debts A/c                          Dr        </a:t>
                      </a:r>
                    </a:p>
                  </a:txBody>
                  <a:tcPr/>
                </a:tc>
                <a:tc>
                  <a:txBody>
                    <a:bodyPr/>
                    <a:lstStyle/>
                    <a:p>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1,000</a:t>
                      </a:r>
                    </a:p>
                  </a:txBody>
                  <a:tcPr/>
                </a:tc>
                <a:tc>
                  <a:txBody>
                    <a:bodyPr/>
                    <a:lstStyle/>
                    <a:p>
                      <a:endParaRPr lang="en-IN" sz="1800" dirty="0"/>
                    </a:p>
                  </a:txBody>
                  <a:tcPr/>
                </a:tc>
                <a:extLst>
                  <a:ext uri="{0D108BD9-81ED-4DB2-BD59-A6C34878D82A}">
                    <a16:rowId xmlns:a16="http://schemas.microsoft.com/office/drawing/2014/main" val="3315641669"/>
                  </a:ext>
                </a:extLst>
              </a:tr>
              <a:tr h="172927">
                <a:tc>
                  <a:txBody>
                    <a:bodyPr/>
                    <a:lstStyle/>
                    <a:p>
                      <a:endParaRPr lang="en-IN" sz="1800" dirty="0"/>
                    </a:p>
                  </a:txBody>
                  <a:tcPr/>
                </a:tc>
                <a:tc>
                  <a:txBody>
                    <a:bodyPr/>
                    <a:lstStyle/>
                    <a:p>
                      <a:r>
                        <a:rPr lang="en-IN" sz="1800" dirty="0"/>
                        <a:t>         To Mohan A/c</a:t>
                      </a:r>
                    </a:p>
                  </a:txBody>
                  <a:tcPr/>
                </a:tc>
                <a:tc>
                  <a:txBody>
                    <a:bodyPr/>
                    <a:lstStyle/>
                    <a:p>
                      <a:endParaRPr lang="en-IN" sz="1800" dirty="0"/>
                    </a:p>
                  </a:txBody>
                  <a:tcPr/>
                </a:tc>
                <a:tc>
                  <a:txBody>
                    <a:bodyPr/>
                    <a:lstStyle/>
                    <a:p>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2,000</a:t>
                      </a:r>
                    </a:p>
                    <a:p>
                      <a:endParaRPr lang="en-IN" sz="1800" dirty="0"/>
                    </a:p>
                  </a:txBody>
                  <a:tcPr/>
                </a:tc>
                <a:extLst>
                  <a:ext uri="{0D108BD9-81ED-4DB2-BD59-A6C34878D82A}">
                    <a16:rowId xmlns:a16="http://schemas.microsoft.com/office/drawing/2014/main" val="10005"/>
                  </a:ext>
                </a:extLst>
              </a:tr>
              <a:tr h="621069">
                <a:tc>
                  <a:txBody>
                    <a:bodyPr/>
                    <a:lstStyle/>
                    <a:p>
                      <a:endParaRPr lang="en-IN" sz="1800" dirty="0"/>
                    </a:p>
                  </a:txBody>
                  <a:tcPr/>
                </a:tc>
                <a:tc>
                  <a:txBody>
                    <a:bodyPr/>
                    <a:lstStyle/>
                    <a:p>
                      <a:r>
                        <a:rPr lang="en-IN" sz="1800" dirty="0"/>
                        <a:t>(Being the cash received  from Mohan on his insolvency)</a:t>
                      </a:r>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0006"/>
                  </a:ext>
                </a:extLst>
              </a:tr>
              <a:tr h="260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(iii)</a:t>
                      </a:r>
                    </a:p>
                    <a:p>
                      <a:endParaRPr lang="en-IN" sz="1800" dirty="0"/>
                    </a:p>
                  </a:txBody>
                  <a:tcPr/>
                </a:tc>
                <a:tc>
                  <a:txBody>
                    <a:bodyPr/>
                    <a:lstStyle/>
                    <a:p>
                      <a:r>
                        <a:rPr lang="en-IN" sz="1800" dirty="0"/>
                        <a:t>Cash A/c                                Dr</a:t>
                      </a:r>
                    </a:p>
                  </a:txBody>
                  <a:tcPr/>
                </a:tc>
                <a:tc>
                  <a:txBody>
                    <a:bodyPr/>
                    <a:lstStyle/>
                    <a:p>
                      <a:endParaRPr lang="en-IN" sz="1800" dirty="0"/>
                    </a:p>
                  </a:txBody>
                  <a:tcPr/>
                </a:tc>
                <a:tc>
                  <a:txBody>
                    <a:bodyPr/>
                    <a:lstStyle/>
                    <a:p>
                      <a:r>
                        <a:rPr lang="en-IN" sz="1800" dirty="0"/>
                        <a:t>5,000</a:t>
                      </a:r>
                    </a:p>
                  </a:txBody>
                  <a:tcPr/>
                </a:tc>
                <a:tc>
                  <a:txBody>
                    <a:bodyPr/>
                    <a:lstStyle/>
                    <a:p>
                      <a:endParaRPr lang="en-IN" sz="1800" dirty="0"/>
                    </a:p>
                  </a:txBody>
                  <a:tcPr/>
                </a:tc>
                <a:extLst>
                  <a:ext uri="{0D108BD9-81ED-4DB2-BD59-A6C34878D82A}">
                    <a16:rowId xmlns:a16="http://schemas.microsoft.com/office/drawing/2014/main" val="10007"/>
                  </a:ext>
                </a:extLst>
              </a:tr>
              <a:tr h="351039">
                <a:tc>
                  <a:txBody>
                    <a:bodyPr/>
                    <a:lstStyle/>
                    <a:p>
                      <a:endParaRPr lang="en-IN" sz="1800" dirty="0"/>
                    </a:p>
                  </a:txBody>
                  <a:tcPr/>
                </a:tc>
                <a:tc>
                  <a:txBody>
                    <a:bodyPr/>
                    <a:lstStyle/>
                    <a:p>
                      <a:r>
                        <a:rPr lang="en-IN" sz="1800" dirty="0"/>
                        <a:t>         To Bad debts Recovered  A/c</a:t>
                      </a:r>
                    </a:p>
                  </a:txBody>
                  <a:tcPr/>
                </a:tc>
                <a:tc>
                  <a:txBody>
                    <a:bodyPr/>
                    <a:lstStyle/>
                    <a:p>
                      <a:endParaRPr lang="en-IN" sz="1800" dirty="0"/>
                    </a:p>
                  </a:txBody>
                  <a:tcPr/>
                </a:tc>
                <a:tc>
                  <a:txBody>
                    <a:bodyPr/>
                    <a:lstStyle/>
                    <a:p>
                      <a:endParaRPr lang="en-IN" sz="1800" dirty="0"/>
                    </a:p>
                  </a:txBody>
                  <a:tcPr/>
                </a:tc>
                <a:tc>
                  <a:txBody>
                    <a:bodyPr/>
                    <a:lstStyle/>
                    <a:p>
                      <a:r>
                        <a:rPr lang="en-IN" sz="1800" dirty="0"/>
                        <a:t>5,000</a:t>
                      </a:r>
                    </a:p>
                  </a:txBody>
                  <a:tcPr/>
                </a:tc>
                <a:extLst>
                  <a:ext uri="{0D108BD9-81ED-4DB2-BD59-A6C34878D82A}">
                    <a16:rowId xmlns:a16="http://schemas.microsoft.com/office/drawing/2014/main" val="10008"/>
                  </a:ext>
                </a:extLst>
              </a:tr>
              <a:tr h="621069">
                <a:tc>
                  <a:txBody>
                    <a:bodyPr/>
                    <a:lstStyle/>
                    <a:p>
                      <a:endParaRPr lang="en-IN" sz="1800" dirty="0"/>
                    </a:p>
                  </a:txBody>
                  <a:tcPr/>
                </a:tc>
                <a:tc>
                  <a:txBody>
                    <a:bodyPr/>
                    <a:lstStyle/>
                    <a:p>
                      <a:r>
                        <a:rPr lang="en-IN" sz="1800" dirty="0"/>
                        <a:t>(Bad debts recovered)</a:t>
                      </a:r>
                      <a:br>
                        <a:rPr lang="en-IN" sz="1800" dirty="0"/>
                      </a:br>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p>
                      <a:endParaRPr lang="en-IN" sz="1800" dirty="0"/>
                    </a:p>
                  </a:txBody>
                  <a:tcPr/>
                </a:tc>
                <a:extLst>
                  <a:ext uri="{0D108BD9-81ED-4DB2-BD59-A6C34878D82A}">
                    <a16:rowId xmlns:a16="http://schemas.microsoft.com/office/drawing/2014/main" val="1000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13080" y="1071720"/>
              <a:ext cx="5527800" cy="4795560"/>
            </p14:xfrm>
          </p:contentPart>
        </mc:Choice>
        <mc:Fallback xmlns="">
          <p:pic>
            <p:nvPicPr>
              <p:cNvPr id="4" name="Ink 3"/>
              <p:cNvPicPr/>
              <p:nvPr/>
            </p:nvPicPr>
            <p:blipFill>
              <a:blip r:embed="rId4"/>
              <a:stretch>
                <a:fillRect/>
              </a:stretch>
            </p:blipFill>
            <p:spPr>
              <a:xfrm>
                <a:off x="3303720" y="1062360"/>
                <a:ext cx="5546520" cy="481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4125600" y="2750400"/>
              <a:ext cx="360" cy="360"/>
            </p14:xfrm>
          </p:contentPart>
        </mc:Choice>
        <mc:Fallback xmlns="">
          <p:pic>
            <p:nvPicPr>
              <p:cNvPr id="5" name="Ink 4"/>
              <p:cNvPicPr/>
              <p:nvPr/>
            </p:nvPicPr>
            <p:blipFill>
              <a:blip r:embed="rId6"/>
              <a:stretch>
                <a:fillRect/>
              </a:stretch>
            </p:blipFill>
            <p:spPr>
              <a:xfrm>
                <a:off x="4116240" y="2741040"/>
                <a:ext cx="19080" cy="19080"/>
              </a:xfrm>
              <a:prstGeom prst="rect">
                <a:avLst/>
              </a:prstGeom>
            </p:spPr>
          </p:pic>
        </mc:Fallback>
      </mc:AlternateContent>
    </p:spTree>
    <p:extLst>
      <p:ext uri="{BB962C8B-B14F-4D97-AF65-F5344CB8AC3E}">
        <p14:creationId xmlns:p14="http://schemas.microsoft.com/office/powerpoint/2010/main" val="3740835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3" y="260648"/>
            <a:ext cx="1944216" cy="388696"/>
          </a:xfrm>
          <a:prstGeom prst="rect">
            <a:avLst/>
          </a:prstGeom>
          <a:solidFill>
            <a:srgbClr val="92D050"/>
          </a:solidFill>
        </p:spPr>
        <p:txBody>
          <a:bodyPr wrap="squar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Problem No: 2</a:t>
            </a:r>
          </a:p>
        </p:txBody>
      </p:sp>
      <p:sp>
        <p:nvSpPr>
          <p:cNvPr id="3" name="Rectangle 2"/>
          <p:cNvSpPr/>
          <p:nvPr/>
        </p:nvSpPr>
        <p:spPr>
          <a:xfrm>
            <a:off x="1043608" y="1268760"/>
            <a:ext cx="8100392" cy="4949047"/>
          </a:xfrm>
          <a:prstGeom prst="rect">
            <a:avLst/>
          </a:prstGeom>
          <a:solidFill>
            <a:srgbClr val="00B0F0"/>
          </a:solidFill>
        </p:spPr>
        <p:txBody>
          <a:bodyPr wrap="square">
            <a:spAutoFit/>
          </a:bodyPr>
          <a:lstStyle/>
          <a:p>
            <a:pPr>
              <a:lnSpc>
                <a:spcPct val="115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Journalise the following transactions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2005</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Nov. 1 Paid to </a:t>
            </a:r>
            <a:r>
              <a:rPr lang="en-IN" sz="2400" dirty="0" err="1">
                <a:latin typeface="Times New Roman" panose="02020603050405020304" pitchFamily="18" charset="0"/>
                <a:ea typeface="Calibri" panose="020F0502020204030204" pitchFamily="34" charset="0"/>
                <a:cs typeface="Times New Roman" panose="02020603050405020304" pitchFamily="18" charset="0"/>
              </a:rPr>
              <a:t>Arun</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5,250 discount allowed by  him Rs.50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6 Received from </a:t>
            </a:r>
            <a:r>
              <a:rPr lang="en-IN" sz="2400" dirty="0" err="1">
                <a:latin typeface="Times New Roman" panose="02020603050405020304" pitchFamily="18" charset="0"/>
                <a:ea typeface="Calibri" panose="020F0502020204030204" pitchFamily="34" charset="0"/>
                <a:cs typeface="Times New Roman" panose="02020603050405020304" pitchFamily="18" charset="0"/>
              </a:rPr>
              <a:t>Somesh</a:t>
            </a:r>
            <a:r>
              <a:rPr lang="en-IN" sz="2400" dirty="0">
                <a:latin typeface="Times New Roman" panose="02020603050405020304" pitchFamily="18" charset="0"/>
                <a:ea typeface="Calibri" panose="020F0502020204030204" pitchFamily="34" charset="0"/>
                <a:cs typeface="Times New Roman" panose="02020603050405020304" pitchFamily="18" charset="0"/>
              </a:rPr>
              <a:t> Rs.1,900 and from KomeshRs.400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8 Goods purchased for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4,000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Furniture purchased for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3,000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Paid cash to Ram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2,090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Paid Salary in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7,600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Paid Rent in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1,400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5132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43153" y="1340768"/>
            <a:ext cx="7272807" cy="5688632"/>
          </a:xfrm>
          <a:prstGeom prst="rect">
            <a:avLst/>
          </a:prstGeom>
          <a:noFill/>
          <a:ln>
            <a:noFill/>
          </a:ln>
        </p:spPr>
      </p:pic>
      <p:sp>
        <p:nvSpPr>
          <p:cNvPr id="3" name="Rectangle 2"/>
          <p:cNvSpPr/>
          <p:nvPr/>
        </p:nvSpPr>
        <p:spPr>
          <a:xfrm>
            <a:off x="1763688" y="476672"/>
            <a:ext cx="1800200" cy="369332"/>
          </a:xfrm>
          <a:prstGeom prst="rect">
            <a:avLst/>
          </a:prstGeom>
          <a:solidFill>
            <a:srgbClr val="92D050"/>
          </a:solidFill>
        </p:spPr>
        <p:txBody>
          <a:bodyPr wrap="square">
            <a:spAutoFit/>
          </a:bodyPr>
          <a:lstStyle/>
          <a:p>
            <a:r>
              <a:rPr lang="en-IN" b="1" dirty="0">
                <a:latin typeface="Times New Roman" pitchFamily="18" charset="0"/>
                <a:cs typeface="Times New Roman" pitchFamily="18" charset="0"/>
              </a:rPr>
              <a:t>Solution No :2</a:t>
            </a:r>
          </a:p>
        </p:txBody>
      </p:sp>
    </p:spTree>
    <p:extLst>
      <p:ext uri="{BB962C8B-B14F-4D97-AF65-F5344CB8AC3E}">
        <p14:creationId xmlns:p14="http://schemas.microsoft.com/office/powerpoint/2010/main" val="2387475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624" y="836712"/>
            <a:ext cx="7488832" cy="5693866"/>
          </a:xfrm>
          <a:prstGeom prst="rect">
            <a:avLst/>
          </a:prstGeom>
        </p:spPr>
        <p:txBody>
          <a:bodyPr wrap="square">
            <a:spAutoFit/>
          </a:bodyPr>
          <a:lstStyle/>
          <a:p>
            <a:pPr algn="just">
              <a:spcAft>
                <a:spcPts val="0"/>
              </a:spcAft>
            </a:pPr>
            <a:endParaRPr lang="en-IN" sz="2800" dirty="0">
              <a:latin typeface="Times New Roman" panose="02020603050405020304" pitchFamily="18" charset="0"/>
            </a:endParaRPr>
          </a:p>
          <a:p>
            <a:pPr algn="just">
              <a:spcAft>
                <a:spcPts val="0"/>
              </a:spcAft>
            </a:pPr>
            <a:r>
              <a:rPr lang="en-IN" sz="2800" dirty="0">
                <a:latin typeface="Times New Roman" panose="02020603050405020304" pitchFamily="18" charset="0"/>
              </a:rPr>
              <a:t>Journalise the following transactions in the books of </a:t>
            </a:r>
            <a:r>
              <a:rPr lang="en-IN" sz="2800" dirty="0" err="1">
                <a:latin typeface="Times New Roman" panose="02020603050405020304" pitchFamily="18" charset="0"/>
              </a:rPr>
              <a:t>Rahav</a:t>
            </a:r>
            <a:r>
              <a:rPr lang="en-IN" sz="2800" dirty="0">
                <a:latin typeface="Times New Roman" panose="02020603050405020304" pitchFamily="18" charset="0"/>
              </a:rPr>
              <a:t>:</a:t>
            </a:r>
          </a:p>
          <a:p>
            <a:pPr algn="just">
              <a:spcAft>
                <a:spcPts val="0"/>
              </a:spcAft>
            </a:pPr>
            <a:endParaRPr lang="en-IN" sz="2800" dirty="0"/>
          </a:p>
          <a:p>
            <a:pPr marL="342900" lvl="0" indent="-342900" algn="just">
              <a:spcAft>
                <a:spcPts val="0"/>
              </a:spcAft>
              <a:buFont typeface="+mj-lt"/>
              <a:buAutoNum type="arabicPeriod"/>
              <a:tabLst>
                <a:tab pos="457200" algn="l"/>
              </a:tabLst>
            </a:pPr>
            <a:r>
              <a:rPr lang="en-IN" sz="2800" dirty="0">
                <a:latin typeface="Times New Roman" panose="02020603050405020304" pitchFamily="18" charset="0"/>
              </a:rPr>
              <a:t>Bought goods from </a:t>
            </a:r>
            <a:r>
              <a:rPr lang="en-IN" sz="2800" dirty="0" err="1">
                <a:latin typeface="Times New Roman" panose="02020603050405020304" pitchFamily="18" charset="0"/>
              </a:rPr>
              <a:t>Sona</a:t>
            </a:r>
            <a:r>
              <a:rPr lang="en-IN" sz="2800" dirty="0">
                <a:latin typeface="Times New Roman" panose="02020603050405020304" pitchFamily="18" charset="0"/>
              </a:rPr>
              <a:t> </a:t>
            </a:r>
            <a:r>
              <a:rPr lang="en-IN" sz="2800" dirty="0" err="1">
                <a:latin typeface="Times New Roman" panose="02020603050405020304" pitchFamily="18" charset="0"/>
              </a:rPr>
              <a:t>Rs</a:t>
            </a:r>
            <a:r>
              <a:rPr lang="en-IN" sz="2800" dirty="0">
                <a:latin typeface="Times New Roman" panose="02020603050405020304" pitchFamily="18" charset="0"/>
              </a:rPr>
              <a:t>. 20,000 less trade discount 20% plus GST @ 10%.</a:t>
            </a:r>
            <a:endParaRPr lang="en-IN" sz="2800" dirty="0"/>
          </a:p>
          <a:p>
            <a:pPr marL="342900" lvl="0" indent="-342900" algn="just">
              <a:spcAft>
                <a:spcPts val="0"/>
              </a:spcAft>
              <a:buFont typeface="+mj-lt"/>
              <a:buAutoNum type="arabicPeriod"/>
              <a:tabLst>
                <a:tab pos="457200" algn="l"/>
              </a:tabLst>
            </a:pPr>
            <a:r>
              <a:rPr lang="en-IN" sz="2800" dirty="0">
                <a:latin typeface="Times New Roman" panose="02020603050405020304" pitchFamily="18" charset="0"/>
              </a:rPr>
              <a:t>Sold goods costing </a:t>
            </a:r>
            <a:r>
              <a:rPr lang="en-IN" sz="2800" dirty="0" err="1">
                <a:latin typeface="Times New Roman" panose="02020603050405020304" pitchFamily="18" charset="0"/>
              </a:rPr>
              <a:t>Rs</a:t>
            </a:r>
            <a:r>
              <a:rPr lang="en-IN" sz="2800" dirty="0">
                <a:latin typeface="Times New Roman" panose="02020603050405020304" pitchFamily="18" charset="0"/>
              </a:rPr>
              <a:t>. 6,000 to Rama for </a:t>
            </a:r>
            <a:r>
              <a:rPr lang="en-IN" sz="2800" dirty="0" err="1">
                <a:latin typeface="Times New Roman" panose="02020603050405020304" pitchFamily="18" charset="0"/>
              </a:rPr>
              <a:t>Rs</a:t>
            </a:r>
            <a:r>
              <a:rPr lang="en-IN" sz="2800" dirty="0">
                <a:latin typeface="Times New Roman" panose="02020603050405020304" pitchFamily="18" charset="0"/>
              </a:rPr>
              <a:t>. 8,000 plus GST @ 10%</a:t>
            </a:r>
            <a:endParaRPr lang="en-IN" sz="2800" dirty="0"/>
          </a:p>
          <a:p>
            <a:pPr marL="342900" lvl="0" indent="-342900" algn="just">
              <a:spcAft>
                <a:spcPts val="0"/>
              </a:spcAft>
              <a:buFont typeface="+mj-lt"/>
              <a:buAutoNum type="arabicPeriod"/>
              <a:tabLst>
                <a:tab pos="457200" algn="l"/>
              </a:tabLst>
            </a:pPr>
            <a:r>
              <a:rPr lang="en-IN" sz="2800" dirty="0">
                <a:latin typeface="Times New Roman" panose="02020603050405020304" pitchFamily="18" charset="0"/>
              </a:rPr>
              <a:t>Sold the balance goods for </a:t>
            </a:r>
            <a:r>
              <a:rPr lang="en-IN" sz="2800" dirty="0" err="1">
                <a:latin typeface="Times New Roman" panose="02020603050405020304" pitchFamily="18" charset="0"/>
              </a:rPr>
              <a:t>Rs</a:t>
            </a:r>
            <a:r>
              <a:rPr lang="en-IN" sz="2800" dirty="0">
                <a:latin typeface="Times New Roman" panose="02020603050405020304" pitchFamily="18" charset="0"/>
              </a:rPr>
              <a:t>. 16,000 and charged GST @ 10% to Mohan against payment by cheque which was banked on the same day.</a:t>
            </a:r>
            <a:endParaRPr lang="en-IN" sz="2800" dirty="0"/>
          </a:p>
          <a:p>
            <a:pPr marL="342900" lvl="0" indent="-342900" algn="just">
              <a:spcAft>
                <a:spcPts val="0"/>
              </a:spcAft>
              <a:buFont typeface="+mj-lt"/>
              <a:buAutoNum type="arabicPeriod"/>
              <a:tabLst>
                <a:tab pos="457200" algn="l"/>
              </a:tabLst>
            </a:pPr>
            <a:r>
              <a:rPr lang="en-IN" sz="2800" dirty="0">
                <a:latin typeface="Times New Roman" panose="02020603050405020304" pitchFamily="18" charset="0"/>
              </a:rPr>
              <a:t>Deposited the GST into government account by cheque.</a:t>
            </a:r>
            <a:endParaRPr lang="en-IN" sz="2800" dirty="0">
              <a:effectLst/>
            </a:endParaRPr>
          </a:p>
        </p:txBody>
      </p:sp>
      <p:sp>
        <p:nvSpPr>
          <p:cNvPr id="4" name="Rectangle 3"/>
          <p:cNvSpPr/>
          <p:nvPr/>
        </p:nvSpPr>
        <p:spPr>
          <a:xfrm>
            <a:off x="1691681" y="332656"/>
            <a:ext cx="2664296" cy="523220"/>
          </a:xfrm>
          <a:prstGeom prst="rect">
            <a:avLst/>
          </a:prstGeom>
          <a:solidFill>
            <a:srgbClr val="92D050"/>
          </a:solidFill>
        </p:spPr>
        <p:txBody>
          <a:bodyPr wrap="square">
            <a:spAutoFit/>
          </a:bodyPr>
          <a:lstStyle/>
          <a:p>
            <a:pPr algn="just"/>
            <a:r>
              <a:rPr lang="en-IN" sz="2800" b="1" dirty="0">
                <a:latin typeface="Times New Roman" panose="02020603050405020304" pitchFamily="18" charset="0"/>
                <a:ea typeface="Calibri" panose="020F0502020204030204" pitchFamily="34" charset="0"/>
                <a:cs typeface="Times New Roman" panose="02020603050405020304" pitchFamily="18" charset="0"/>
              </a:rPr>
              <a:t>Problem No: 3</a:t>
            </a:r>
          </a:p>
        </p:txBody>
      </p:sp>
    </p:spTree>
    <p:extLst>
      <p:ext uri="{BB962C8B-B14F-4D97-AF65-F5344CB8AC3E}">
        <p14:creationId xmlns:p14="http://schemas.microsoft.com/office/powerpoint/2010/main" val="12308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46893" y="1115460"/>
            <a:ext cx="5538651" cy="5146766"/>
          </a:xfrm>
          <a:prstGeom prst="ellipse">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3172325" y="647161"/>
            <a:ext cx="1613265" cy="1045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atin typeface="Bernard MT Condensed" panose="02050806060905020404" pitchFamily="18" charset="0"/>
              </a:rPr>
              <a:t>Transactions</a:t>
            </a:r>
          </a:p>
        </p:txBody>
      </p:sp>
      <p:sp>
        <p:nvSpPr>
          <p:cNvPr id="4" name="Rounded Rectangle 3"/>
          <p:cNvSpPr/>
          <p:nvPr/>
        </p:nvSpPr>
        <p:spPr>
          <a:xfrm>
            <a:off x="6248629" y="4496350"/>
            <a:ext cx="1436915" cy="10450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ernard MT Condensed" panose="02050806060905020404" pitchFamily="18" charset="0"/>
              </a:rPr>
              <a:t>Preparing trial balances</a:t>
            </a:r>
          </a:p>
        </p:txBody>
      </p:sp>
      <p:sp>
        <p:nvSpPr>
          <p:cNvPr id="5" name="Rounded Rectangle 4"/>
          <p:cNvSpPr/>
          <p:nvPr/>
        </p:nvSpPr>
        <p:spPr>
          <a:xfrm>
            <a:off x="4158571" y="5310599"/>
            <a:ext cx="1436915" cy="104502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ernard MT Condensed" panose="02050806060905020404" pitchFamily="18" charset="0"/>
              </a:rPr>
              <a:t>Preparing trading account</a:t>
            </a:r>
          </a:p>
        </p:txBody>
      </p:sp>
      <p:sp>
        <p:nvSpPr>
          <p:cNvPr id="6" name="Rounded Rectangle 5"/>
          <p:cNvSpPr/>
          <p:nvPr/>
        </p:nvSpPr>
        <p:spPr>
          <a:xfrm>
            <a:off x="1572126" y="2567396"/>
            <a:ext cx="1436915" cy="1045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ernard MT Condensed" panose="02050806060905020404" pitchFamily="18" charset="0"/>
              </a:rPr>
              <a:t>Preparing Balance Sheet</a:t>
            </a:r>
          </a:p>
        </p:txBody>
      </p:sp>
      <p:sp>
        <p:nvSpPr>
          <p:cNvPr id="7" name="Rounded Rectangle 6"/>
          <p:cNvSpPr/>
          <p:nvPr/>
        </p:nvSpPr>
        <p:spPr>
          <a:xfrm>
            <a:off x="1735410" y="4304758"/>
            <a:ext cx="1436915" cy="104502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ernard MT Condensed" panose="02050806060905020404" pitchFamily="18" charset="0"/>
              </a:rPr>
              <a:t>Preparing Profit and Loss Account</a:t>
            </a:r>
          </a:p>
        </p:txBody>
      </p:sp>
      <p:sp>
        <p:nvSpPr>
          <p:cNvPr id="8" name="Rounded Rectangle 7"/>
          <p:cNvSpPr/>
          <p:nvPr/>
        </p:nvSpPr>
        <p:spPr>
          <a:xfrm>
            <a:off x="6738486" y="2674083"/>
            <a:ext cx="1436915" cy="10450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Bernard MT Condensed" panose="02050806060905020404" pitchFamily="18" charset="0"/>
              </a:rPr>
              <a:t>Posting and Balancing</a:t>
            </a:r>
          </a:p>
        </p:txBody>
      </p:sp>
      <p:sp>
        <p:nvSpPr>
          <p:cNvPr id="9" name="Rounded Rectangle 8"/>
          <p:cNvSpPr/>
          <p:nvPr/>
        </p:nvSpPr>
        <p:spPr>
          <a:xfrm>
            <a:off x="5755506" y="851816"/>
            <a:ext cx="1436915" cy="10450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Bernard MT Condensed" panose="02050806060905020404" pitchFamily="18" charset="0"/>
              </a:rPr>
              <a:t>Journalising</a:t>
            </a:r>
          </a:p>
        </p:txBody>
      </p:sp>
      <p:sp>
        <p:nvSpPr>
          <p:cNvPr id="10" name="Rounded Rectangle 9"/>
          <p:cNvSpPr/>
          <p:nvPr/>
        </p:nvSpPr>
        <p:spPr>
          <a:xfrm>
            <a:off x="3707904" y="2708920"/>
            <a:ext cx="2227218" cy="1595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pperplate Gothic Bold" panose="020E0705020206020404" pitchFamily="34" charset="0"/>
              </a:rPr>
              <a:t>ACCOUNTING CYCLE</a:t>
            </a:r>
          </a:p>
        </p:txBody>
      </p:sp>
      <p:pic>
        <p:nvPicPr>
          <p:cNvPr id="11" name="Picture 6" descr="Image result for sastra logo"/>
          <p:cNvPicPr>
            <a:picLocks noChangeAspect="1" noChangeArrowheads="1"/>
          </p:cNvPicPr>
          <p:nvPr/>
        </p:nvPicPr>
        <p:blipFill>
          <a:blip r:embed="rId2"/>
          <a:srcRect/>
          <a:stretch>
            <a:fillRect/>
          </a:stretch>
        </p:blipFill>
        <p:spPr bwMode="auto">
          <a:xfrm>
            <a:off x="7092280" y="74612"/>
            <a:ext cx="1978695" cy="777203"/>
          </a:xfrm>
          <a:prstGeom prst="rect">
            <a:avLst/>
          </a:prstGeom>
          <a:noFill/>
          <a:ln w="9525">
            <a:noFill/>
            <a:miter lim="800000"/>
            <a:headEnd/>
            <a:tailEnd/>
          </a:ln>
        </p:spPr>
      </p:pic>
    </p:spTree>
    <p:extLst>
      <p:ext uri="{BB962C8B-B14F-4D97-AF65-F5344CB8AC3E}">
        <p14:creationId xmlns:p14="http://schemas.microsoft.com/office/powerpoint/2010/main" val="16559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ircle(in)">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8" presetClass="emph" presetSubtype="0" fill="hold" grpId="1" nodeType="clickEffect">
                                  <p:stCondLst>
                                    <p:cond delay="0"/>
                                  </p:stCondLst>
                                  <p:childTnLst>
                                    <p:animRot by="21600000">
                                      <p:cBhvr>
                                        <p:cTn id="56" dur="2000" fill="hold"/>
                                        <p:tgtEl>
                                          <p:spTgt spid="2"/>
                                        </p:tgtEl>
                                        <p:attrNameLst>
                                          <p:attrName>r</p:attrName>
                                        </p:attrNameLst>
                                      </p:cBhvr>
                                    </p:animRot>
                                  </p:childTnLst>
                                </p:cTn>
                              </p:par>
                              <p:par>
                                <p:cTn id="57" presetID="8" presetClass="emph" presetSubtype="0" fill="hold" grpId="1" nodeType="withEffect">
                                  <p:stCondLst>
                                    <p:cond delay="0"/>
                                  </p:stCondLst>
                                  <p:childTnLst>
                                    <p:animRot by="21600000">
                                      <p:cBhvr>
                                        <p:cTn id="58"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5" grpId="0" animBg="1"/>
      <p:bldP spid="6" grpId="0" animBg="1"/>
      <p:bldP spid="7" grpId="0" animBg="1"/>
      <p:bldP spid="8" grpId="0" animBg="1"/>
      <p:bldP spid="9" grpId="0" animBg="1"/>
      <p:bldP spid="10" grpId="0" uiExpand="1" animBg="1"/>
      <p:bldP spid="10" grpId="1" uiExpan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45143116"/>
              </p:ext>
            </p:extLst>
          </p:nvPr>
        </p:nvGraphicFramePr>
        <p:xfrm>
          <a:off x="1043609" y="1124743"/>
          <a:ext cx="7776864" cy="5608320"/>
        </p:xfrm>
        <a:graphic>
          <a:graphicData uri="http://schemas.openxmlformats.org/drawingml/2006/table">
            <a:tbl>
              <a:tblPr firstRow="1" firstCol="1" lastRow="1" lastCol="1" bandRow="1" bandCol="1">
                <a:tableStyleId>{93296810-A885-4BE3-A3E7-6D5BEEA58F35}</a:tableStyleId>
              </a:tblPr>
              <a:tblGrid>
                <a:gridCol w="760452">
                  <a:extLst>
                    <a:ext uri="{9D8B030D-6E8A-4147-A177-3AD203B41FA5}">
                      <a16:colId xmlns:a16="http://schemas.microsoft.com/office/drawing/2014/main" val="1855968408"/>
                    </a:ext>
                  </a:extLst>
                </a:gridCol>
                <a:gridCol w="3952569">
                  <a:extLst>
                    <a:ext uri="{9D8B030D-6E8A-4147-A177-3AD203B41FA5}">
                      <a16:colId xmlns:a16="http://schemas.microsoft.com/office/drawing/2014/main" val="601594940"/>
                    </a:ext>
                  </a:extLst>
                </a:gridCol>
                <a:gridCol w="766231">
                  <a:extLst>
                    <a:ext uri="{9D8B030D-6E8A-4147-A177-3AD203B41FA5}">
                      <a16:colId xmlns:a16="http://schemas.microsoft.com/office/drawing/2014/main" val="600813716"/>
                    </a:ext>
                  </a:extLst>
                </a:gridCol>
                <a:gridCol w="1083962">
                  <a:extLst>
                    <a:ext uri="{9D8B030D-6E8A-4147-A177-3AD203B41FA5}">
                      <a16:colId xmlns:a16="http://schemas.microsoft.com/office/drawing/2014/main" val="708493127"/>
                    </a:ext>
                  </a:extLst>
                </a:gridCol>
                <a:gridCol w="1213650">
                  <a:extLst>
                    <a:ext uri="{9D8B030D-6E8A-4147-A177-3AD203B41FA5}">
                      <a16:colId xmlns:a16="http://schemas.microsoft.com/office/drawing/2014/main" val="3759095791"/>
                    </a:ext>
                  </a:extLst>
                </a:gridCol>
              </a:tblGrid>
              <a:tr h="695034">
                <a:tc>
                  <a:txBody>
                    <a:bodyPr/>
                    <a:lstStyle/>
                    <a:p>
                      <a:pPr algn="just">
                        <a:spcAft>
                          <a:spcPts val="0"/>
                        </a:spcAft>
                      </a:pPr>
                      <a:r>
                        <a:rPr lang="en-IN" sz="1600" dirty="0">
                          <a:effectLst/>
                        </a:rPr>
                        <a:t>Date</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dirty="0">
                          <a:effectLst/>
                        </a:rPr>
                        <a:t>Particulars</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a:effectLst/>
                        </a:rPr>
                        <a:t>L.F.</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Amount (Dr.)</a:t>
                      </a:r>
                    </a:p>
                    <a:p>
                      <a:pPr algn="r">
                        <a:spcAft>
                          <a:spcPts val="0"/>
                        </a:spcAft>
                      </a:pPr>
                      <a:r>
                        <a:rPr lang="en-IN" sz="1600">
                          <a:effectLst/>
                        </a:rPr>
                        <a:t>Rs.</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Amount Cr.</a:t>
                      </a:r>
                    </a:p>
                    <a:p>
                      <a:pPr algn="r">
                        <a:spcAft>
                          <a:spcPts val="0"/>
                        </a:spcAft>
                      </a:pPr>
                      <a:r>
                        <a:rPr lang="en-IN" sz="1600">
                          <a:effectLst/>
                        </a:rPr>
                        <a:t>Rs.</a:t>
                      </a:r>
                      <a:endParaRPr lang="en-IN" sz="160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4176332395"/>
                  </a:ext>
                </a:extLst>
              </a:tr>
              <a:tr h="926712">
                <a:tc>
                  <a:txBody>
                    <a:bodyPr/>
                    <a:lstStyle/>
                    <a:p>
                      <a:pPr algn="just">
                        <a:spcAft>
                          <a:spcPts val="0"/>
                        </a:spcAft>
                      </a:pPr>
                      <a:r>
                        <a:rPr lang="en-IN" sz="1600" dirty="0">
                          <a:effectLst/>
                        </a:rPr>
                        <a:t>1</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tabLst>
                          <a:tab pos="683260" algn="l"/>
                          <a:tab pos="1907540" algn="l"/>
                        </a:tabLst>
                      </a:pPr>
                      <a:r>
                        <a:rPr lang="en-IN" sz="1600" dirty="0">
                          <a:effectLst/>
                        </a:rPr>
                        <a:t>Purchases A/c 	                     </a:t>
                      </a:r>
                      <a:r>
                        <a:rPr lang="en-IN" sz="1600" dirty="0" err="1">
                          <a:effectLst/>
                        </a:rPr>
                        <a:t>Dr.</a:t>
                      </a:r>
                      <a:endParaRPr lang="en-IN" sz="1600" dirty="0">
                        <a:effectLst/>
                      </a:endParaRPr>
                    </a:p>
                    <a:p>
                      <a:pPr algn="just">
                        <a:spcAft>
                          <a:spcPts val="0"/>
                        </a:spcAft>
                        <a:tabLst>
                          <a:tab pos="683260" algn="l"/>
                          <a:tab pos="1907540" algn="l"/>
                        </a:tabLst>
                      </a:pPr>
                      <a:r>
                        <a:rPr lang="en-IN" sz="1600" dirty="0">
                          <a:effectLst/>
                        </a:rPr>
                        <a:t>GST Paid A/c 	                     </a:t>
                      </a:r>
                      <a:r>
                        <a:rPr lang="en-IN" sz="1600" dirty="0" err="1">
                          <a:effectLst/>
                        </a:rPr>
                        <a:t>Dr.</a:t>
                      </a:r>
                      <a:endParaRPr lang="en-IN" sz="1600" dirty="0">
                        <a:effectLst/>
                      </a:endParaRPr>
                    </a:p>
                    <a:p>
                      <a:pPr algn="just">
                        <a:spcAft>
                          <a:spcPts val="0"/>
                        </a:spcAft>
                        <a:tabLst>
                          <a:tab pos="298450" algn="l"/>
                          <a:tab pos="1907540" algn="l"/>
                        </a:tabLst>
                      </a:pPr>
                      <a:r>
                        <a:rPr lang="en-IN" sz="1600" dirty="0">
                          <a:effectLst/>
                        </a:rPr>
                        <a:t>	To </a:t>
                      </a:r>
                      <a:r>
                        <a:rPr lang="en-IN" sz="1600" dirty="0" err="1">
                          <a:effectLst/>
                        </a:rPr>
                        <a:t>Sona</a:t>
                      </a:r>
                      <a:r>
                        <a:rPr lang="en-IN" sz="1600" dirty="0">
                          <a:effectLst/>
                        </a:rPr>
                        <a:t> </a:t>
                      </a:r>
                    </a:p>
                    <a:p>
                      <a:pPr algn="just">
                        <a:spcAft>
                          <a:spcPts val="0"/>
                        </a:spcAft>
                        <a:tabLst>
                          <a:tab pos="298450" algn="l"/>
                          <a:tab pos="1907540" algn="l"/>
                        </a:tabLst>
                      </a:pPr>
                      <a:r>
                        <a:rPr lang="en-IN" sz="1600" dirty="0">
                          <a:effectLst/>
                        </a:rPr>
                        <a:t>(Goods purchased from </a:t>
                      </a:r>
                      <a:r>
                        <a:rPr lang="en-IN" sz="1600" dirty="0" err="1">
                          <a:effectLst/>
                        </a:rPr>
                        <a:t>Sona</a:t>
                      </a:r>
                      <a:r>
                        <a:rPr lang="en-IN" sz="1600" dirty="0">
                          <a:effectLst/>
                        </a:rPr>
                        <a:t> )</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dirty="0">
                          <a:effectLst/>
                        </a:rPr>
                        <a:t>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16,000</a:t>
                      </a:r>
                    </a:p>
                    <a:p>
                      <a:pPr algn="r">
                        <a:spcAft>
                          <a:spcPts val="0"/>
                        </a:spcAft>
                      </a:pPr>
                      <a:r>
                        <a:rPr lang="en-IN" sz="1600" dirty="0">
                          <a:effectLst/>
                        </a:rPr>
                        <a:t>1,600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a:t>
                      </a:r>
                    </a:p>
                    <a:p>
                      <a:pPr algn="r">
                        <a:spcAft>
                          <a:spcPts val="0"/>
                        </a:spcAft>
                      </a:pPr>
                      <a:r>
                        <a:rPr lang="en-IN" sz="1600" dirty="0">
                          <a:effectLst/>
                        </a:rPr>
                        <a:t> </a:t>
                      </a:r>
                    </a:p>
                    <a:p>
                      <a:pPr algn="r">
                        <a:spcAft>
                          <a:spcPts val="0"/>
                        </a:spcAft>
                      </a:pPr>
                      <a:r>
                        <a:rPr lang="en-IN" sz="1600" dirty="0">
                          <a:effectLst/>
                        </a:rPr>
                        <a:t>17,600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173061163"/>
                  </a:ext>
                </a:extLst>
              </a:tr>
              <a:tr h="926712">
                <a:tc>
                  <a:txBody>
                    <a:bodyPr/>
                    <a:lstStyle/>
                    <a:p>
                      <a:pPr algn="just">
                        <a:spcAft>
                          <a:spcPts val="0"/>
                        </a:spcAft>
                      </a:pPr>
                      <a:r>
                        <a:rPr lang="en-IN" sz="1600" dirty="0">
                          <a:effectLst/>
                        </a:rPr>
                        <a:t>2</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tabLst>
                          <a:tab pos="683260" algn="l"/>
                          <a:tab pos="1907540" algn="l"/>
                        </a:tabLst>
                      </a:pPr>
                      <a:r>
                        <a:rPr lang="en-IN" sz="1600" dirty="0">
                          <a:effectLst/>
                        </a:rPr>
                        <a:t>Rama		                      </a:t>
                      </a:r>
                      <a:r>
                        <a:rPr lang="en-IN" sz="1600" dirty="0" err="1">
                          <a:effectLst/>
                        </a:rPr>
                        <a:t>Dr.</a:t>
                      </a:r>
                      <a:endParaRPr lang="en-IN" sz="1600" dirty="0">
                        <a:effectLst/>
                      </a:endParaRPr>
                    </a:p>
                    <a:p>
                      <a:pPr algn="just">
                        <a:spcAft>
                          <a:spcPts val="0"/>
                        </a:spcAft>
                        <a:tabLst>
                          <a:tab pos="683260" algn="l"/>
                          <a:tab pos="1907540" algn="l"/>
                        </a:tabLst>
                      </a:pPr>
                      <a:r>
                        <a:rPr lang="en-IN" sz="1600" dirty="0">
                          <a:effectLst/>
                        </a:rPr>
                        <a:t>	To Sales A/c</a:t>
                      </a:r>
                    </a:p>
                    <a:p>
                      <a:pPr algn="just">
                        <a:spcAft>
                          <a:spcPts val="0"/>
                        </a:spcAft>
                        <a:tabLst>
                          <a:tab pos="683260" algn="l"/>
                          <a:tab pos="1907540" algn="l"/>
                        </a:tabLst>
                      </a:pPr>
                      <a:r>
                        <a:rPr lang="en-IN" sz="1600" dirty="0">
                          <a:effectLst/>
                        </a:rPr>
                        <a:t>	To GST Collected A/c</a:t>
                      </a:r>
                    </a:p>
                    <a:p>
                      <a:pPr algn="just">
                        <a:spcAft>
                          <a:spcPts val="0"/>
                        </a:spcAft>
                        <a:tabLst>
                          <a:tab pos="683260" algn="l"/>
                          <a:tab pos="1907540" algn="l"/>
                        </a:tabLst>
                      </a:pPr>
                      <a:r>
                        <a:rPr lang="en-IN" sz="1600" dirty="0">
                          <a:effectLst/>
                        </a:rPr>
                        <a:t>(Goods sold &amp; charged GST @10%)</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a:effectLst/>
                        </a:rPr>
                        <a:t>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8,800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a:t>
                      </a:r>
                    </a:p>
                    <a:p>
                      <a:pPr algn="r">
                        <a:spcAft>
                          <a:spcPts val="0"/>
                        </a:spcAft>
                      </a:pPr>
                      <a:r>
                        <a:rPr lang="en-IN" sz="1600" dirty="0">
                          <a:effectLst/>
                        </a:rPr>
                        <a:t>8,000</a:t>
                      </a:r>
                    </a:p>
                    <a:p>
                      <a:pPr algn="r">
                        <a:spcAft>
                          <a:spcPts val="0"/>
                        </a:spcAft>
                      </a:pPr>
                      <a:r>
                        <a:rPr lang="en-IN" sz="1600" dirty="0">
                          <a:effectLst/>
                        </a:rPr>
                        <a:t>800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338683238"/>
                  </a:ext>
                </a:extLst>
              </a:tr>
              <a:tr h="1158390">
                <a:tc>
                  <a:txBody>
                    <a:bodyPr/>
                    <a:lstStyle/>
                    <a:p>
                      <a:pPr algn="just">
                        <a:spcAft>
                          <a:spcPts val="0"/>
                        </a:spcAft>
                      </a:pPr>
                      <a:r>
                        <a:rPr lang="en-IN" sz="1600" dirty="0">
                          <a:effectLst/>
                        </a:rPr>
                        <a:t>3</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tabLst>
                          <a:tab pos="683260" algn="l"/>
                          <a:tab pos="1907540" algn="l"/>
                        </a:tabLst>
                      </a:pPr>
                      <a:r>
                        <a:rPr lang="en-IN" sz="1600" dirty="0">
                          <a:effectLst/>
                        </a:rPr>
                        <a:t>Bank A/c		        </a:t>
                      </a:r>
                      <a:r>
                        <a:rPr lang="en-IN" sz="1600" dirty="0" err="1">
                          <a:effectLst/>
                        </a:rPr>
                        <a:t>Dr.</a:t>
                      </a:r>
                      <a:endParaRPr lang="en-IN" sz="1600" dirty="0">
                        <a:effectLst/>
                      </a:endParaRPr>
                    </a:p>
                    <a:p>
                      <a:pPr algn="just">
                        <a:spcAft>
                          <a:spcPts val="0"/>
                        </a:spcAft>
                        <a:tabLst>
                          <a:tab pos="683260" algn="l"/>
                          <a:tab pos="1907540" algn="l"/>
                        </a:tabLst>
                      </a:pPr>
                      <a:r>
                        <a:rPr lang="en-IN" sz="1600" dirty="0">
                          <a:effectLst/>
                        </a:rPr>
                        <a:t>	To Sales A/c</a:t>
                      </a:r>
                    </a:p>
                    <a:p>
                      <a:pPr algn="just">
                        <a:spcAft>
                          <a:spcPts val="0"/>
                        </a:spcAft>
                        <a:tabLst>
                          <a:tab pos="683260" algn="l"/>
                          <a:tab pos="1907540" algn="l"/>
                        </a:tabLst>
                      </a:pPr>
                      <a:r>
                        <a:rPr lang="en-IN" sz="1600" dirty="0">
                          <a:effectLst/>
                        </a:rPr>
                        <a:t>	To GST Collected A/c</a:t>
                      </a:r>
                    </a:p>
                    <a:p>
                      <a:pPr algn="just">
                        <a:spcAft>
                          <a:spcPts val="0"/>
                        </a:spcAft>
                        <a:tabLst>
                          <a:tab pos="683260" algn="l"/>
                          <a:tab pos="1907540" algn="l"/>
                        </a:tabLst>
                      </a:pPr>
                      <a:r>
                        <a:rPr lang="en-IN" sz="1600" dirty="0">
                          <a:effectLst/>
                        </a:rPr>
                        <a:t>(Goods sold to Mohan against cheque &amp; charged GST @10%)</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a:effectLst/>
                        </a:rPr>
                        <a:t>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17,600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a:t>
                      </a:r>
                    </a:p>
                    <a:p>
                      <a:pPr algn="r">
                        <a:spcAft>
                          <a:spcPts val="0"/>
                        </a:spcAft>
                      </a:pPr>
                      <a:r>
                        <a:rPr lang="en-IN" sz="1600" dirty="0">
                          <a:effectLst/>
                        </a:rPr>
                        <a:t>16,000</a:t>
                      </a:r>
                    </a:p>
                    <a:p>
                      <a:pPr algn="r">
                        <a:spcAft>
                          <a:spcPts val="0"/>
                        </a:spcAft>
                      </a:pPr>
                      <a:r>
                        <a:rPr lang="en-IN" sz="1600" dirty="0">
                          <a:effectLst/>
                        </a:rPr>
                        <a:t>1,600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922727800"/>
                  </a:ext>
                </a:extLst>
              </a:tr>
              <a:tr h="695034">
                <a:tc>
                  <a:txBody>
                    <a:bodyPr/>
                    <a:lstStyle/>
                    <a:p>
                      <a:pPr algn="just">
                        <a:spcAft>
                          <a:spcPts val="0"/>
                        </a:spcAft>
                      </a:pPr>
                      <a:r>
                        <a:rPr lang="en-IN" sz="1600" dirty="0">
                          <a:effectLst/>
                        </a:rPr>
                        <a:t>4</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tabLst>
                          <a:tab pos="683260" algn="l"/>
                          <a:tab pos="1907540" algn="l"/>
                        </a:tabLst>
                      </a:pPr>
                      <a:r>
                        <a:rPr lang="en-IN" sz="1600" dirty="0">
                          <a:effectLst/>
                        </a:rPr>
                        <a:t>GST Collected A/c	                        </a:t>
                      </a:r>
                      <a:r>
                        <a:rPr lang="en-IN" sz="1600" dirty="0" err="1">
                          <a:effectLst/>
                        </a:rPr>
                        <a:t>Dr.</a:t>
                      </a:r>
                      <a:endParaRPr lang="en-IN" sz="1600" dirty="0">
                        <a:effectLst/>
                      </a:endParaRPr>
                    </a:p>
                    <a:p>
                      <a:pPr algn="just">
                        <a:spcAft>
                          <a:spcPts val="0"/>
                        </a:spcAft>
                        <a:tabLst>
                          <a:tab pos="683260" algn="l"/>
                          <a:tab pos="1907540" algn="l"/>
                        </a:tabLst>
                      </a:pPr>
                      <a:r>
                        <a:rPr lang="en-IN" sz="1600" dirty="0">
                          <a:effectLst/>
                        </a:rPr>
                        <a:t>	To GST paid A/c</a:t>
                      </a:r>
                    </a:p>
                    <a:p>
                      <a:pPr algn="just">
                        <a:spcAft>
                          <a:spcPts val="0"/>
                        </a:spcAft>
                        <a:tabLst>
                          <a:tab pos="683260" algn="l"/>
                          <a:tab pos="1907540" algn="l"/>
                        </a:tabLst>
                      </a:pPr>
                      <a:r>
                        <a:rPr lang="en-IN" sz="1600" dirty="0">
                          <a:effectLst/>
                        </a:rPr>
                        <a:t>(Adjustment of GST paid </a:t>
                      </a:r>
                      <a:r>
                        <a:rPr lang="en-IN" sz="1600" dirty="0" err="1">
                          <a:effectLst/>
                        </a:rPr>
                        <a:t>withGST</a:t>
                      </a:r>
                      <a:r>
                        <a:rPr lang="en-IN" sz="1600" dirty="0">
                          <a:effectLst/>
                        </a:rPr>
                        <a:t>  collected)</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a:effectLst/>
                        </a:rPr>
                        <a:t> </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a:effectLst/>
                        </a:rPr>
                        <a:t>1,600</a:t>
                      </a:r>
                      <a:endParaRPr lang="en-IN" sz="160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a:t>
                      </a:r>
                    </a:p>
                    <a:p>
                      <a:pPr algn="r">
                        <a:spcAft>
                          <a:spcPts val="0"/>
                        </a:spcAft>
                      </a:pPr>
                      <a:r>
                        <a:rPr lang="en-IN" sz="1600" dirty="0">
                          <a:effectLst/>
                        </a:rPr>
                        <a:t>1,600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215199374"/>
                  </a:ext>
                </a:extLst>
              </a:tr>
              <a:tr h="926712">
                <a:tc>
                  <a:txBody>
                    <a:bodyPr/>
                    <a:lstStyle/>
                    <a:p>
                      <a:pPr algn="just">
                        <a:spcAft>
                          <a:spcPts val="0"/>
                        </a:spcAft>
                      </a:pPr>
                      <a:r>
                        <a:rPr lang="en-IN" sz="1600" dirty="0">
                          <a:effectLst/>
                        </a:rPr>
                        <a:t>5</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tabLst>
                          <a:tab pos="683260" algn="l"/>
                          <a:tab pos="1907540" algn="l"/>
                        </a:tabLst>
                      </a:pPr>
                      <a:r>
                        <a:rPr lang="en-IN" sz="1600" dirty="0">
                          <a:effectLst/>
                        </a:rPr>
                        <a:t>GST Collected A/c	                       </a:t>
                      </a:r>
                      <a:r>
                        <a:rPr lang="en-IN" sz="1600" dirty="0" err="1">
                          <a:effectLst/>
                        </a:rPr>
                        <a:t>Dr.</a:t>
                      </a:r>
                      <a:endParaRPr lang="en-IN" sz="1600" dirty="0">
                        <a:effectLst/>
                      </a:endParaRPr>
                    </a:p>
                    <a:p>
                      <a:pPr algn="just">
                        <a:spcAft>
                          <a:spcPts val="0"/>
                        </a:spcAft>
                        <a:tabLst>
                          <a:tab pos="683260" algn="l"/>
                          <a:tab pos="1907540" algn="l"/>
                        </a:tabLst>
                      </a:pPr>
                      <a:r>
                        <a:rPr lang="en-IN" sz="1600" dirty="0">
                          <a:effectLst/>
                        </a:rPr>
                        <a:t>	To Bank A/c</a:t>
                      </a:r>
                    </a:p>
                    <a:p>
                      <a:pPr algn="just">
                        <a:spcAft>
                          <a:spcPts val="0"/>
                        </a:spcAft>
                        <a:tabLst>
                          <a:tab pos="683260" algn="l"/>
                          <a:tab pos="1907540" algn="l"/>
                        </a:tabLst>
                      </a:pPr>
                      <a:r>
                        <a:rPr lang="en-IN" sz="1600" dirty="0">
                          <a:effectLst/>
                        </a:rPr>
                        <a:t>(Balance amount of GST deposited in </a:t>
                      </a:r>
                      <a:r>
                        <a:rPr lang="en-IN" sz="1600" dirty="0" err="1">
                          <a:effectLst/>
                        </a:rPr>
                        <a:t>Govt.A</a:t>
                      </a:r>
                      <a:r>
                        <a:rPr lang="en-IN" sz="1600" dirty="0">
                          <a:effectLst/>
                        </a:rPr>
                        <a:t>/c</a:t>
                      </a:r>
                      <a:endParaRPr lang="en-IN" sz="1600" dirty="0">
                        <a:effectLst/>
                        <a:latin typeface="Calibri" panose="020F0502020204030204" pitchFamily="34" charset="0"/>
                        <a:cs typeface="Mangal"/>
                      </a:endParaRPr>
                    </a:p>
                  </a:txBody>
                  <a:tcPr marL="68580" marR="68580" marT="0" marB="0"/>
                </a:tc>
                <a:tc>
                  <a:txBody>
                    <a:bodyPr/>
                    <a:lstStyle/>
                    <a:p>
                      <a:pPr algn="just">
                        <a:spcAft>
                          <a:spcPts val="0"/>
                        </a:spcAft>
                      </a:pPr>
                      <a:r>
                        <a:rPr lang="en-IN" sz="1600" dirty="0">
                          <a:effectLst/>
                        </a:rPr>
                        <a:t> </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800</a:t>
                      </a:r>
                      <a:endParaRPr lang="en-IN" sz="1600" dirty="0">
                        <a:effectLst/>
                        <a:latin typeface="Calibri" panose="020F0502020204030204" pitchFamily="34" charset="0"/>
                        <a:cs typeface="Mangal"/>
                      </a:endParaRPr>
                    </a:p>
                  </a:txBody>
                  <a:tcPr marL="68580" marR="68580" marT="0" marB="0"/>
                </a:tc>
                <a:tc>
                  <a:txBody>
                    <a:bodyPr/>
                    <a:lstStyle/>
                    <a:p>
                      <a:pPr algn="r">
                        <a:spcAft>
                          <a:spcPts val="0"/>
                        </a:spcAft>
                      </a:pPr>
                      <a:r>
                        <a:rPr lang="en-IN" sz="1600" dirty="0">
                          <a:effectLst/>
                        </a:rPr>
                        <a:t> </a:t>
                      </a:r>
                    </a:p>
                    <a:p>
                      <a:pPr algn="r">
                        <a:spcAft>
                          <a:spcPts val="0"/>
                        </a:spcAft>
                      </a:pPr>
                      <a:r>
                        <a:rPr lang="en-IN" sz="1600" dirty="0">
                          <a:effectLst/>
                        </a:rPr>
                        <a:t>800</a:t>
                      </a:r>
                      <a:endParaRPr lang="en-IN" sz="1600" dirty="0">
                        <a:effectLst/>
                        <a:latin typeface="Calibri" panose="020F0502020204030204" pitchFamily="34" charset="0"/>
                        <a:cs typeface="Mangal"/>
                      </a:endParaRPr>
                    </a:p>
                  </a:txBody>
                  <a:tcPr marL="68580" marR="68580" marT="0" marB="0"/>
                </a:tc>
                <a:extLst>
                  <a:ext uri="{0D108BD9-81ED-4DB2-BD59-A6C34878D82A}">
                    <a16:rowId xmlns:a16="http://schemas.microsoft.com/office/drawing/2014/main" val="3014443959"/>
                  </a:ext>
                </a:extLst>
              </a:tr>
            </a:tbl>
          </a:graphicData>
        </a:graphic>
      </p:graphicFrame>
      <p:sp>
        <p:nvSpPr>
          <p:cNvPr id="3" name="Rectangle 2"/>
          <p:cNvSpPr/>
          <p:nvPr/>
        </p:nvSpPr>
        <p:spPr>
          <a:xfrm>
            <a:off x="1331640" y="404664"/>
            <a:ext cx="1800199" cy="461665"/>
          </a:xfrm>
          <a:prstGeom prst="rect">
            <a:avLst/>
          </a:prstGeom>
          <a:solidFill>
            <a:srgbClr val="92D050"/>
          </a:solidFill>
        </p:spPr>
        <p:txBody>
          <a:bodyPr wrap="square">
            <a:spAutoFit/>
          </a:bodyPr>
          <a:lstStyle/>
          <a:p>
            <a:r>
              <a:rPr lang="en-IN" sz="2400" b="1" dirty="0">
                <a:latin typeface="Times New Roman" pitchFamily="18" charset="0"/>
                <a:cs typeface="Times New Roman" pitchFamily="18" charset="0"/>
              </a:rPr>
              <a:t>Solution: 3</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16520" y="1750320"/>
              <a:ext cx="5992200" cy="2732760"/>
            </p14:xfrm>
          </p:contentPart>
        </mc:Choice>
        <mc:Fallback xmlns="">
          <p:pic>
            <p:nvPicPr>
              <p:cNvPr id="4" name="Ink 3"/>
              <p:cNvPicPr/>
              <p:nvPr/>
            </p:nvPicPr>
            <p:blipFill>
              <a:blip r:embed="rId3"/>
              <a:stretch>
                <a:fillRect/>
              </a:stretch>
            </p:blipFill>
            <p:spPr>
              <a:xfrm>
                <a:off x="3107160" y="1740960"/>
                <a:ext cx="6010920" cy="2751480"/>
              </a:xfrm>
              <a:prstGeom prst="rect">
                <a:avLst/>
              </a:prstGeom>
            </p:spPr>
          </p:pic>
        </mc:Fallback>
      </mc:AlternateContent>
    </p:spTree>
    <p:extLst>
      <p:ext uri="{BB962C8B-B14F-4D97-AF65-F5344CB8AC3E}">
        <p14:creationId xmlns:p14="http://schemas.microsoft.com/office/powerpoint/2010/main" val="214483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1175306"/>
            <a:ext cx="7632848" cy="3834896"/>
          </a:xfrm>
          <a:prstGeom prst="rect">
            <a:avLst/>
          </a:prstGeom>
        </p:spPr>
        <p:txBody>
          <a:bodyPr wrap="square">
            <a:spAutoFit/>
          </a:bodyPr>
          <a:lstStyle/>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Pass journal entries for the following transactions: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6.1.2015   Mohan started the business with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40,000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6.1.2015    Purchased goods from Ram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30,000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8.1.2015    Goods sold for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6,000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15.1.2015   Furniture purchased for cash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8,000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18.1.2015   Salary paid to manager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Rs</a:t>
            </a:r>
            <a:r>
              <a:rPr lang="en-IN" sz="2400" dirty="0">
                <a:latin typeface="Times New Roman" panose="02020603050405020304" pitchFamily="18" charset="0"/>
                <a:ea typeface="Calibri" panose="020F0502020204030204" pitchFamily="34" charset="0"/>
                <a:cs typeface="Times New Roman" panose="02020603050405020304" pitchFamily="18" charset="0"/>
              </a:rPr>
              <a:t>. 6,500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20.1.2015   Rent paid to landlord Rs.1,000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59832" y="260648"/>
            <a:ext cx="2448271" cy="388696"/>
          </a:xfrm>
          <a:prstGeom prst="rect">
            <a:avLst/>
          </a:prstGeom>
        </p:spPr>
        <p:txBody>
          <a:bodyPr wrap="squar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Problem No:  4</a:t>
            </a:r>
          </a:p>
        </p:txBody>
      </p:sp>
    </p:spTree>
    <p:extLst>
      <p:ext uri="{BB962C8B-B14F-4D97-AF65-F5344CB8AC3E}">
        <p14:creationId xmlns:p14="http://schemas.microsoft.com/office/powerpoint/2010/main" val="4115423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475656" y="1340768"/>
            <a:ext cx="6742567" cy="5171484"/>
          </a:xfrm>
          <a:prstGeom prst="rect">
            <a:avLst/>
          </a:prstGeom>
          <a:noFill/>
          <a:ln w="9525">
            <a:noFill/>
            <a:miter lim="800000"/>
            <a:headEnd/>
            <a:tailEnd/>
          </a:ln>
          <a:effectLst/>
        </p:spPr>
      </p:pic>
      <p:sp>
        <p:nvSpPr>
          <p:cNvPr id="3" name="Rectangle 2"/>
          <p:cNvSpPr/>
          <p:nvPr/>
        </p:nvSpPr>
        <p:spPr>
          <a:xfrm>
            <a:off x="2627784" y="404664"/>
            <a:ext cx="2716222" cy="523220"/>
          </a:xfrm>
          <a:prstGeom prst="rect">
            <a:avLst/>
          </a:prstGeom>
        </p:spPr>
        <p:txBody>
          <a:bodyPr wrap="square">
            <a:spAutoFit/>
          </a:bodyPr>
          <a:lstStyle/>
          <a:p>
            <a:r>
              <a:rPr lang="en-IN" sz="2800" b="1" dirty="0">
                <a:latin typeface="Times New Roman" pitchFamily="18" charset="0"/>
                <a:cs typeface="Times New Roman" pitchFamily="18" charset="0"/>
              </a:rPr>
              <a:t>Solution No :4</a:t>
            </a:r>
          </a:p>
        </p:txBody>
      </p:sp>
    </p:spTree>
    <p:extLst>
      <p:ext uri="{BB962C8B-B14F-4D97-AF65-F5344CB8AC3E}">
        <p14:creationId xmlns:p14="http://schemas.microsoft.com/office/powerpoint/2010/main" val="758686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259632" y="1052736"/>
            <a:ext cx="7488832" cy="5472608"/>
          </a:xfrm>
          <a:prstGeom prst="rect">
            <a:avLst/>
          </a:prstGeom>
          <a:noFill/>
          <a:ln w="9525">
            <a:noFill/>
            <a:miter lim="800000"/>
            <a:headEnd/>
            <a:tailEnd/>
          </a:ln>
        </p:spPr>
      </p:pic>
      <p:sp>
        <p:nvSpPr>
          <p:cNvPr id="4" name="Rectangle 3"/>
          <p:cNvSpPr/>
          <p:nvPr/>
        </p:nvSpPr>
        <p:spPr>
          <a:xfrm>
            <a:off x="2555776" y="404664"/>
            <a:ext cx="3240360" cy="487506"/>
          </a:xfrm>
          <a:prstGeom prst="rect">
            <a:avLst/>
          </a:prstGeom>
        </p:spPr>
        <p:txBody>
          <a:bodyPr wrap="square">
            <a:spAutoFit/>
          </a:bodyPr>
          <a:lstStyle/>
          <a:p>
            <a:pPr>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Problem No:  5</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715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912225" y="8123238"/>
            <a:ext cx="463550" cy="423862"/>
          </a:xfrm>
        </p:spPr>
        <p:txBody>
          <a:bodyPr/>
          <a:lstStyle/>
          <a:p>
            <a:pPr>
              <a:defRPr/>
            </a:pPr>
            <a:fld id="{A00624A5-A73F-4EB1-B096-DAE9B2996EE9}" type="slidenum">
              <a:rPr lang="en-US" smtClean="0"/>
              <a:pPr>
                <a:defRPr/>
              </a:pPr>
              <a:t>64</a:t>
            </a:fld>
            <a:endParaRPr lang="en-US"/>
          </a:p>
        </p:txBody>
      </p:sp>
      <p:graphicFrame>
        <p:nvGraphicFramePr>
          <p:cNvPr id="4" name="Table 3"/>
          <p:cNvGraphicFramePr>
            <a:graphicFrameLocks noGrp="1"/>
          </p:cNvGraphicFramePr>
          <p:nvPr/>
        </p:nvGraphicFramePr>
        <p:xfrm>
          <a:off x="1524000" y="1295400"/>
          <a:ext cx="6858000" cy="5269334"/>
        </p:xfrm>
        <a:graphic>
          <a:graphicData uri="http://schemas.openxmlformats.org/drawingml/2006/table">
            <a:tbl>
              <a:tblPr firstRow="1" bandRow="1">
                <a:tableStyleId>{5C22544A-7EE6-4342-B048-85BDC9FD1C3A}</a:tableStyleId>
              </a:tblPr>
              <a:tblGrid>
                <a:gridCol w="1021404">
                  <a:extLst>
                    <a:ext uri="{9D8B030D-6E8A-4147-A177-3AD203B41FA5}">
                      <a16:colId xmlns:a16="http://schemas.microsoft.com/office/drawing/2014/main" val="20000"/>
                    </a:ext>
                  </a:extLst>
                </a:gridCol>
                <a:gridCol w="2982944">
                  <a:extLst>
                    <a:ext uri="{9D8B030D-6E8A-4147-A177-3AD203B41FA5}">
                      <a16:colId xmlns:a16="http://schemas.microsoft.com/office/drawing/2014/main" val="20001"/>
                    </a:ext>
                  </a:extLst>
                </a:gridCol>
                <a:gridCol w="446056">
                  <a:extLst>
                    <a:ext uri="{9D8B030D-6E8A-4147-A177-3AD203B41FA5}">
                      <a16:colId xmlns:a16="http://schemas.microsoft.com/office/drawing/2014/main" val="20002"/>
                    </a:ext>
                  </a:extLst>
                </a:gridCol>
                <a:gridCol w="1189884">
                  <a:extLst>
                    <a:ext uri="{9D8B030D-6E8A-4147-A177-3AD203B41FA5}">
                      <a16:colId xmlns:a16="http://schemas.microsoft.com/office/drawing/2014/main" val="20003"/>
                    </a:ext>
                  </a:extLst>
                </a:gridCol>
                <a:gridCol w="1217712">
                  <a:extLst>
                    <a:ext uri="{9D8B030D-6E8A-4147-A177-3AD203B41FA5}">
                      <a16:colId xmlns:a16="http://schemas.microsoft.com/office/drawing/2014/main" val="20004"/>
                    </a:ext>
                  </a:extLst>
                </a:gridCol>
              </a:tblGrid>
              <a:tr h="605894">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605894">
                <a:tc>
                  <a:txBody>
                    <a:bodyPr/>
                    <a:lstStyle/>
                    <a:p>
                      <a:r>
                        <a:rPr lang="en-IN" dirty="0"/>
                        <a:t>July 1</a:t>
                      </a:r>
                    </a:p>
                  </a:txBody>
                  <a:tcPr/>
                </a:tc>
                <a:tc>
                  <a:txBody>
                    <a:bodyPr/>
                    <a:lstStyle/>
                    <a:p>
                      <a:r>
                        <a:rPr lang="en-IN" dirty="0"/>
                        <a:t>Cash A/c                        Dr</a:t>
                      </a:r>
                    </a:p>
                  </a:txBody>
                  <a:tcPr/>
                </a:tc>
                <a:tc>
                  <a:txBody>
                    <a:bodyPr/>
                    <a:lstStyle/>
                    <a:p>
                      <a:endParaRPr lang="en-IN" dirty="0"/>
                    </a:p>
                  </a:txBody>
                  <a:tcPr/>
                </a:tc>
                <a:tc>
                  <a:txBody>
                    <a:bodyPr/>
                    <a:lstStyle/>
                    <a:p>
                      <a:r>
                        <a:rPr lang="en-IN" dirty="0"/>
                        <a:t>2,00,000</a:t>
                      </a:r>
                    </a:p>
                  </a:txBody>
                  <a:tcPr/>
                </a:tc>
                <a:tc>
                  <a:txBody>
                    <a:bodyPr/>
                    <a:lstStyle/>
                    <a:p>
                      <a:endParaRPr lang="en-IN" dirty="0"/>
                    </a:p>
                  </a:txBody>
                  <a:tcPr/>
                </a:tc>
                <a:extLst>
                  <a:ext uri="{0D108BD9-81ED-4DB2-BD59-A6C34878D82A}">
                    <a16:rowId xmlns:a16="http://schemas.microsoft.com/office/drawing/2014/main" val="10001"/>
                  </a:ext>
                </a:extLst>
              </a:tr>
              <a:tr h="346225">
                <a:tc>
                  <a:txBody>
                    <a:bodyPr/>
                    <a:lstStyle/>
                    <a:p>
                      <a:endParaRPr lang="en-IN" dirty="0"/>
                    </a:p>
                  </a:txBody>
                  <a:tcPr/>
                </a:tc>
                <a:tc>
                  <a:txBody>
                    <a:bodyPr/>
                    <a:lstStyle/>
                    <a:p>
                      <a:r>
                        <a:rPr lang="en-IN" dirty="0"/>
                        <a:t>         To Capital A/c</a:t>
                      </a:r>
                    </a:p>
                  </a:txBody>
                  <a:tcPr/>
                </a:tc>
                <a:tc>
                  <a:txBody>
                    <a:bodyPr/>
                    <a:lstStyle/>
                    <a:p>
                      <a:endParaRPr lang="en-IN" dirty="0"/>
                    </a:p>
                  </a:txBody>
                  <a:tcPr/>
                </a:tc>
                <a:tc>
                  <a:txBody>
                    <a:bodyPr/>
                    <a:lstStyle/>
                    <a:p>
                      <a:endParaRPr lang="en-IN" dirty="0"/>
                    </a:p>
                  </a:txBody>
                  <a:tcPr/>
                </a:tc>
                <a:tc>
                  <a:txBody>
                    <a:bodyPr/>
                    <a:lstStyle/>
                    <a:p>
                      <a:r>
                        <a:rPr lang="en-IN" dirty="0"/>
                        <a:t>200,000</a:t>
                      </a:r>
                    </a:p>
                  </a:txBody>
                  <a:tcPr/>
                </a:tc>
                <a:extLst>
                  <a:ext uri="{0D108BD9-81ED-4DB2-BD59-A6C34878D82A}">
                    <a16:rowId xmlns:a16="http://schemas.microsoft.com/office/drawing/2014/main" val="10002"/>
                  </a:ext>
                </a:extLst>
              </a:tr>
              <a:tr h="487680">
                <a:tc>
                  <a:txBody>
                    <a:bodyPr/>
                    <a:lstStyle/>
                    <a:p>
                      <a:endParaRPr lang="en-IN" dirty="0"/>
                    </a:p>
                  </a:txBody>
                  <a:tcPr/>
                </a:tc>
                <a:tc>
                  <a:txBody>
                    <a:bodyPr/>
                    <a:lstStyle/>
                    <a:p>
                      <a:r>
                        <a:rPr lang="en-IN" dirty="0"/>
                        <a:t>(Being start of business by </a:t>
                      </a:r>
                      <a:r>
                        <a:rPr lang="en-IN" dirty="0" err="1"/>
                        <a:t>Mr.Ram</a:t>
                      </a:r>
                      <a:r>
                        <a:rPr lang="en-IN" dirty="0"/>
                        <a:t> </a:t>
                      </a:r>
                      <a:r>
                        <a:rPr lang="en-IN" dirty="0" err="1"/>
                        <a:t>krishna</a:t>
                      </a:r>
                      <a:r>
                        <a:rPr lang="en-IN" dirty="0"/>
                        <a:t>)</a:t>
                      </a:r>
                      <a:br>
                        <a:rPr lang="en-IN" dirty="0"/>
                      </a:b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p>
                      <a:endParaRPr lang="en-IN" dirty="0"/>
                    </a:p>
                  </a:txBody>
                  <a:tcPr/>
                </a:tc>
                <a:extLst>
                  <a:ext uri="{0D108BD9-81ED-4DB2-BD59-A6C34878D82A}">
                    <a16:rowId xmlns:a16="http://schemas.microsoft.com/office/drawing/2014/main" val="10003"/>
                  </a:ext>
                </a:extLst>
              </a:tr>
              <a:tr h="346225">
                <a:tc>
                  <a:txBody>
                    <a:bodyPr/>
                    <a:lstStyle/>
                    <a:p>
                      <a:r>
                        <a:rPr lang="en-IN" dirty="0"/>
                        <a:t>July 4</a:t>
                      </a:r>
                    </a:p>
                  </a:txBody>
                  <a:tcPr/>
                </a:tc>
                <a:tc>
                  <a:txBody>
                    <a:bodyPr/>
                    <a:lstStyle/>
                    <a:p>
                      <a:r>
                        <a:rPr lang="en-IN" dirty="0"/>
                        <a:t>Purchase A/c                   Dr</a:t>
                      </a:r>
                    </a:p>
                  </a:txBody>
                  <a:tcPr/>
                </a:tc>
                <a:tc>
                  <a:txBody>
                    <a:bodyPr/>
                    <a:lstStyle/>
                    <a:p>
                      <a:endParaRPr lang="en-IN" dirty="0"/>
                    </a:p>
                  </a:txBody>
                  <a:tcPr/>
                </a:tc>
                <a:tc>
                  <a:txBody>
                    <a:bodyPr/>
                    <a:lstStyle/>
                    <a:p>
                      <a:r>
                        <a:rPr lang="en-IN" dirty="0"/>
                        <a:t>20,000</a:t>
                      </a:r>
                    </a:p>
                  </a:txBody>
                  <a:tcPr/>
                </a:tc>
                <a:tc>
                  <a:txBody>
                    <a:bodyPr/>
                    <a:lstStyle/>
                    <a:p>
                      <a:endParaRPr lang="en-IN" dirty="0"/>
                    </a:p>
                  </a:txBody>
                  <a:tcPr/>
                </a:tc>
                <a:extLst>
                  <a:ext uri="{0D108BD9-81ED-4DB2-BD59-A6C34878D82A}">
                    <a16:rowId xmlns:a16="http://schemas.microsoft.com/office/drawing/2014/main" val="10004"/>
                  </a:ext>
                </a:extLst>
              </a:tr>
              <a:tr h="605894">
                <a:tc>
                  <a:txBody>
                    <a:bodyPr/>
                    <a:lstStyle/>
                    <a:p>
                      <a:endParaRPr lang="en-IN" dirty="0"/>
                    </a:p>
                  </a:txBody>
                  <a:tcPr/>
                </a:tc>
                <a:tc>
                  <a:txBody>
                    <a:bodyPr/>
                    <a:lstStyle/>
                    <a:p>
                      <a:r>
                        <a:rPr lang="en-IN" dirty="0"/>
                        <a:t>         To Cash A/c</a:t>
                      </a:r>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20,000</a:t>
                      </a:r>
                    </a:p>
                    <a:p>
                      <a:endParaRPr lang="en-IN" dirty="0"/>
                    </a:p>
                  </a:txBody>
                  <a:tcPr/>
                </a:tc>
                <a:extLst>
                  <a:ext uri="{0D108BD9-81ED-4DB2-BD59-A6C34878D82A}">
                    <a16:rowId xmlns:a16="http://schemas.microsoft.com/office/drawing/2014/main" val="10005"/>
                  </a:ext>
                </a:extLst>
              </a:tr>
              <a:tr h="346225">
                <a:tc>
                  <a:txBody>
                    <a:bodyPr/>
                    <a:lstStyle/>
                    <a:p>
                      <a:endParaRPr lang="en-IN" dirty="0"/>
                    </a:p>
                  </a:txBody>
                  <a:tcPr/>
                </a:tc>
                <a:tc>
                  <a:txBody>
                    <a:bodyPr/>
                    <a:lstStyle/>
                    <a:p>
                      <a:r>
                        <a:rPr lang="en-IN" dirty="0"/>
                        <a:t>(Purchase of goods in cash)</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346225">
                <a:tc>
                  <a:txBody>
                    <a:bodyPr/>
                    <a:lstStyle/>
                    <a:p>
                      <a:r>
                        <a:rPr lang="en-IN" dirty="0"/>
                        <a:t>July 5</a:t>
                      </a:r>
                    </a:p>
                  </a:txBody>
                  <a:tcPr/>
                </a:tc>
                <a:tc>
                  <a:txBody>
                    <a:bodyPr/>
                    <a:lstStyle/>
                    <a:p>
                      <a:r>
                        <a:rPr lang="en-IN" dirty="0"/>
                        <a:t>Bank A/c                          Dr</a:t>
                      </a:r>
                    </a:p>
                  </a:txBody>
                  <a:tcPr/>
                </a:tc>
                <a:tc>
                  <a:txBody>
                    <a:bodyPr/>
                    <a:lstStyle/>
                    <a:p>
                      <a:endParaRPr lang="en-IN" dirty="0"/>
                    </a:p>
                  </a:txBody>
                  <a:tcPr/>
                </a:tc>
                <a:tc>
                  <a:txBody>
                    <a:bodyPr/>
                    <a:lstStyle/>
                    <a:p>
                      <a:r>
                        <a:rPr lang="en-IN" dirty="0"/>
                        <a:t>40,000</a:t>
                      </a:r>
                    </a:p>
                  </a:txBody>
                  <a:tcPr/>
                </a:tc>
                <a:tc>
                  <a:txBody>
                    <a:bodyPr/>
                    <a:lstStyle/>
                    <a:p>
                      <a:endParaRPr lang="en-IN" dirty="0"/>
                    </a:p>
                  </a:txBody>
                  <a:tcPr/>
                </a:tc>
                <a:extLst>
                  <a:ext uri="{0D108BD9-81ED-4DB2-BD59-A6C34878D82A}">
                    <a16:rowId xmlns:a16="http://schemas.microsoft.com/office/drawing/2014/main" val="10007"/>
                  </a:ext>
                </a:extLst>
              </a:tr>
              <a:tr h="346225">
                <a:tc>
                  <a:txBody>
                    <a:bodyPr/>
                    <a:lstStyle/>
                    <a:p>
                      <a:endParaRPr lang="en-IN" dirty="0"/>
                    </a:p>
                  </a:txBody>
                  <a:tcPr/>
                </a:tc>
                <a:tc>
                  <a:txBody>
                    <a:bodyPr/>
                    <a:lstStyle/>
                    <a:p>
                      <a:r>
                        <a:rPr lang="en-IN" dirty="0"/>
                        <a:t>  To Cash A/c</a:t>
                      </a:r>
                    </a:p>
                  </a:txBody>
                  <a:tcPr/>
                </a:tc>
                <a:tc>
                  <a:txBody>
                    <a:bodyPr/>
                    <a:lstStyle/>
                    <a:p>
                      <a:endParaRPr lang="en-IN" dirty="0"/>
                    </a:p>
                  </a:txBody>
                  <a:tcPr/>
                </a:tc>
                <a:tc>
                  <a:txBody>
                    <a:bodyPr/>
                    <a:lstStyle/>
                    <a:p>
                      <a:endParaRPr lang="en-IN" dirty="0"/>
                    </a:p>
                  </a:txBody>
                  <a:tcPr/>
                </a:tc>
                <a:tc>
                  <a:txBody>
                    <a:bodyPr/>
                    <a:lstStyle/>
                    <a:p>
                      <a:r>
                        <a:rPr lang="en-IN" dirty="0"/>
                        <a:t>40,000</a:t>
                      </a:r>
                    </a:p>
                  </a:txBody>
                  <a:tcPr/>
                </a:tc>
                <a:extLst>
                  <a:ext uri="{0D108BD9-81ED-4DB2-BD59-A6C34878D82A}">
                    <a16:rowId xmlns:a16="http://schemas.microsoft.com/office/drawing/2014/main" val="10008"/>
                  </a:ext>
                </a:extLst>
              </a:tr>
              <a:tr h="605894">
                <a:tc>
                  <a:txBody>
                    <a:bodyPr/>
                    <a:lstStyle/>
                    <a:p>
                      <a:endParaRPr lang="en-IN" dirty="0"/>
                    </a:p>
                  </a:txBody>
                  <a:tcPr/>
                </a:tc>
                <a:tc>
                  <a:txBody>
                    <a:bodyPr/>
                    <a:lstStyle/>
                    <a:p>
                      <a:r>
                        <a:rPr lang="en-IN" dirty="0"/>
                        <a:t>(Cash paid in to bank)</a:t>
                      </a:r>
                      <a:br>
                        <a:rPr lang="en-IN" dirty="0"/>
                      </a:b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txBody>
                  <a:tcPr/>
                </a:tc>
                <a:extLst>
                  <a:ext uri="{0D108BD9-81ED-4DB2-BD59-A6C34878D82A}">
                    <a16:rowId xmlns:a16="http://schemas.microsoft.com/office/drawing/2014/main" val="10009"/>
                  </a:ext>
                </a:extLst>
              </a:tr>
            </a:tbl>
          </a:graphicData>
        </a:graphic>
      </p:graphicFrame>
      <p:pic>
        <p:nvPicPr>
          <p:cNvPr id="52295"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
        <p:nvSpPr>
          <p:cNvPr id="52297" name="Rectangle 6"/>
          <p:cNvSpPr>
            <a:spLocks noChangeArrowheads="1"/>
          </p:cNvSpPr>
          <p:nvPr/>
        </p:nvSpPr>
        <p:spPr bwMode="auto">
          <a:xfrm>
            <a:off x="1828800" y="685800"/>
            <a:ext cx="6248400" cy="369888"/>
          </a:xfrm>
          <a:prstGeom prst="rect">
            <a:avLst/>
          </a:prstGeom>
          <a:noFill/>
          <a:ln w="9525">
            <a:noFill/>
            <a:miter lim="800000"/>
            <a:headEnd/>
            <a:tailEnd/>
          </a:ln>
        </p:spPr>
        <p:txBody>
          <a:bodyPr>
            <a:spAutoFit/>
          </a:bodyPr>
          <a:lstStyle/>
          <a:p>
            <a:r>
              <a:rPr lang="en-IN" dirty="0"/>
              <a:t>     </a:t>
            </a:r>
            <a:r>
              <a:rPr lang="en-IN" b="1" dirty="0"/>
              <a:t>Journal entries in the books of  Ram Krishna</a:t>
            </a:r>
          </a:p>
        </p:txBody>
      </p:sp>
      <p:sp>
        <p:nvSpPr>
          <p:cNvPr id="7" name="Rectangle 6"/>
          <p:cNvSpPr/>
          <p:nvPr/>
        </p:nvSpPr>
        <p:spPr>
          <a:xfrm>
            <a:off x="1857356" y="310012"/>
            <a:ext cx="2428892" cy="461665"/>
          </a:xfrm>
          <a:prstGeom prst="rect">
            <a:avLst/>
          </a:prstGeom>
        </p:spPr>
        <p:txBody>
          <a:bodyPr wrap="square">
            <a:spAutoFit/>
          </a:bodyPr>
          <a:lstStyle/>
          <a:p>
            <a:r>
              <a:rPr lang="en-IN" sz="2400" dirty="0">
                <a:latin typeface="Times New Roman" pitchFamily="18" charset="0"/>
                <a:cs typeface="Times New Roman" pitchFamily="18" charset="0"/>
              </a:rPr>
              <a:t>Solution No :5</a:t>
            </a:r>
          </a:p>
        </p:txBody>
      </p:sp>
    </p:spTree>
    <p:extLst>
      <p:ext uri="{BB962C8B-B14F-4D97-AF65-F5344CB8AC3E}">
        <p14:creationId xmlns:p14="http://schemas.microsoft.com/office/powerpoint/2010/main" val="459502256"/>
      </p:ext>
    </p:extLst>
  </p:cSld>
  <p:clrMapOvr>
    <a:masterClrMapping/>
  </p:clrMapOvr>
  <p:transition advTm="13638"/>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912225" y="8123238"/>
            <a:ext cx="463550" cy="423862"/>
          </a:xfrm>
        </p:spPr>
        <p:txBody>
          <a:bodyPr/>
          <a:lstStyle/>
          <a:p>
            <a:pPr>
              <a:defRPr/>
            </a:pPr>
            <a:fld id="{534382DE-DD2B-48C2-A42C-DA60FA8D411D}" type="slidenum">
              <a:rPr lang="en-US" smtClean="0"/>
              <a:pPr>
                <a:defRPr/>
              </a:pPr>
              <a:t>65</a:t>
            </a:fld>
            <a:endParaRPr lang="en-US"/>
          </a:p>
        </p:txBody>
      </p:sp>
      <p:graphicFrame>
        <p:nvGraphicFramePr>
          <p:cNvPr id="4" name="Table 3"/>
          <p:cNvGraphicFramePr>
            <a:graphicFrameLocks noGrp="1"/>
          </p:cNvGraphicFramePr>
          <p:nvPr/>
        </p:nvGraphicFramePr>
        <p:xfrm>
          <a:off x="1219200" y="609600"/>
          <a:ext cx="7162802" cy="4906230"/>
        </p:xfrm>
        <a:graphic>
          <a:graphicData uri="http://schemas.openxmlformats.org/drawingml/2006/table">
            <a:tbl>
              <a:tblPr firstRow="1" bandRow="1">
                <a:tableStyleId>{5C22544A-7EE6-4342-B048-85BDC9FD1C3A}</a:tableStyleId>
              </a:tblPr>
              <a:tblGrid>
                <a:gridCol w="1001251">
                  <a:extLst>
                    <a:ext uri="{9D8B030D-6E8A-4147-A177-3AD203B41FA5}">
                      <a16:colId xmlns:a16="http://schemas.microsoft.com/office/drawing/2014/main" val="20000"/>
                    </a:ext>
                  </a:extLst>
                </a:gridCol>
                <a:gridCol w="3149020">
                  <a:extLst>
                    <a:ext uri="{9D8B030D-6E8A-4147-A177-3AD203B41FA5}">
                      <a16:colId xmlns:a16="http://schemas.microsoft.com/office/drawing/2014/main" val="20001"/>
                    </a:ext>
                  </a:extLst>
                </a:gridCol>
                <a:gridCol w="470892">
                  <a:extLst>
                    <a:ext uri="{9D8B030D-6E8A-4147-A177-3AD203B41FA5}">
                      <a16:colId xmlns:a16="http://schemas.microsoft.com/office/drawing/2014/main" val="20002"/>
                    </a:ext>
                  </a:extLst>
                </a:gridCol>
                <a:gridCol w="1001251">
                  <a:extLst>
                    <a:ext uri="{9D8B030D-6E8A-4147-A177-3AD203B41FA5}">
                      <a16:colId xmlns:a16="http://schemas.microsoft.com/office/drawing/2014/main" val="20003"/>
                    </a:ext>
                  </a:extLst>
                </a:gridCol>
                <a:gridCol w="1540388">
                  <a:extLst>
                    <a:ext uri="{9D8B030D-6E8A-4147-A177-3AD203B41FA5}">
                      <a16:colId xmlns:a16="http://schemas.microsoft.com/office/drawing/2014/main" val="20004"/>
                    </a:ext>
                  </a:extLst>
                </a:gridCol>
              </a:tblGrid>
              <a:tr h="441435">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252248">
                <a:tc>
                  <a:txBody>
                    <a:bodyPr/>
                    <a:lstStyle/>
                    <a:p>
                      <a:r>
                        <a:rPr lang="en-IN" dirty="0"/>
                        <a:t>July 7</a:t>
                      </a:r>
                    </a:p>
                  </a:txBody>
                  <a:tcPr/>
                </a:tc>
                <a:tc>
                  <a:txBody>
                    <a:bodyPr/>
                    <a:lstStyle/>
                    <a:p>
                      <a:r>
                        <a:rPr lang="en-IN" dirty="0"/>
                        <a:t>Cash A/c                            Dr</a:t>
                      </a:r>
                    </a:p>
                  </a:txBody>
                  <a:tcPr/>
                </a:tc>
                <a:tc>
                  <a:txBody>
                    <a:bodyPr/>
                    <a:lstStyle/>
                    <a:p>
                      <a:endParaRPr lang="en-IN" dirty="0"/>
                    </a:p>
                  </a:txBody>
                  <a:tcPr/>
                </a:tc>
                <a:tc>
                  <a:txBody>
                    <a:bodyPr/>
                    <a:lstStyle/>
                    <a:p>
                      <a:r>
                        <a:rPr lang="en-IN" dirty="0"/>
                        <a:t>15,000</a:t>
                      </a:r>
                    </a:p>
                  </a:txBody>
                  <a:tcPr/>
                </a:tc>
                <a:tc>
                  <a:txBody>
                    <a:bodyPr/>
                    <a:lstStyle/>
                    <a:p>
                      <a:endParaRPr lang="en-IN" dirty="0"/>
                    </a:p>
                  </a:txBody>
                  <a:tcPr/>
                </a:tc>
                <a:extLst>
                  <a:ext uri="{0D108BD9-81ED-4DB2-BD59-A6C34878D82A}">
                    <a16:rowId xmlns:a16="http://schemas.microsoft.com/office/drawing/2014/main" val="10001"/>
                  </a:ext>
                </a:extLst>
              </a:tr>
              <a:tr h="252248">
                <a:tc>
                  <a:txBody>
                    <a:bodyPr/>
                    <a:lstStyle/>
                    <a:p>
                      <a:endParaRPr lang="en-IN" dirty="0"/>
                    </a:p>
                  </a:txBody>
                  <a:tcPr/>
                </a:tc>
                <a:tc>
                  <a:txBody>
                    <a:bodyPr/>
                    <a:lstStyle/>
                    <a:p>
                      <a:r>
                        <a:rPr lang="en-IN" dirty="0"/>
                        <a:t>         To Sales A/c</a:t>
                      </a:r>
                    </a:p>
                  </a:txBody>
                  <a:tcPr/>
                </a:tc>
                <a:tc>
                  <a:txBody>
                    <a:bodyPr/>
                    <a:lstStyle/>
                    <a:p>
                      <a:endParaRPr lang="en-IN" dirty="0"/>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10002"/>
                  </a:ext>
                </a:extLst>
              </a:tr>
              <a:tr h="579646">
                <a:tc>
                  <a:txBody>
                    <a:bodyPr/>
                    <a:lstStyle/>
                    <a:p>
                      <a:endParaRPr lang="en-IN" dirty="0"/>
                    </a:p>
                  </a:txBody>
                  <a:tcPr/>
                </a:tc>
                <a:tc>
                  <a:txBody>
                    <a:bodyPr/>
                    <a:lstStyle/>
                    <a:p>
                      <a:r>
                        <a:rPr lang="en-IN" dirty="0"/>
                        <a:t>(Being sale of goods in cash)</a:t>
                      </a:r>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p>
                      <a:endParaRPr lang="en-IN" dirty="0"/>
                    </a:p>
                  </a:txBody>
                  <a:tcPr/>
                </a:tc>
                <a:extLst>
                  <a:ext uri="{0D108BD9-81ED-4DB2-BD59-A6C34878D82A}">
                    <a16:rowId xmlns:a16="http://schemas.microsoft.com/office/drawing/2014/main" val="10003"/>
                  </a:ext>
                </a:extLst>
              </a:tr>
              <a:tr h="252248">
                <a:tc>
                  <a:txBody>
                    <a:bodyPr/>
                    <a:lstStyle/>
                    <a:p>
                      <a:r>
                        <a:rPr lang="en-IN" dirty="0"/>
                        <a:t>July 10</a:t>
                      </a:r>
                    </a:p>
                  </a:txBody>
                  <a:tcPr/>
                </a:tc>
                <a:tc>
                  <a:txBody>
                    <a:bodyPr/>
                    <a:lstStyle/>
                    <a:p>
                      <a:r>
                        <a:rPr lang="en-IN" dirty="0"/>
                        <a:t>Purchase A/c                       Dr</a:t>
                      </a:r>
                    </a:p>
                  </a:txBody>
                  <a:tcPr/>
                </a:tc>
                <a:tc>
                  <a:txBody>
                    <a:bodyPr/>
                    <a:lstStyle/>
                    <a:p>
                      <a:endParaRPr lang="en-IN" dirty="0"/>
                    </a:p>
                  </a:txBody>
                  <a:tcPr/>
                </a:tc>
                <a:tc>
                  <a:txBody>
                    <a:bodyPr/>
                    <a:lstStyle/>
                    <a:p>
                      <a:r>
                        <a:rPr lang="en-IN" dirty="0"/>
                        <a:t>25,000</a:t>
                      </a:r>
                    </a:p>
                  </a:txBody>
                  <a:tcPr/>
                </a:tc>
                <a:tc>
                  <a:txBody>
                    <a:bodyPr/>
                    <a:lstStyle/>
                    <a:p>
                      <a:endParaRPr lang="en-IN" dirty="0"/>
                    </a:p>
                  </a:txBody>
                  <a:tcPr/>
                </a:tc>
                <a:extLst>
                  <a:ext uri="{0D108BD9-81ED-4DB2-BD59-A6C34878D82A}">
                    <a16:rowId xmlns:a16="http://schemas.microsoft.com/office/drawing/2014/main" val="10004"/>
                  </a:ext>
                </a:extLst>
              </a:tr>
              <a:tr h="441435">
                <a:tc>
                  <a:txBody>
                    <a:bodyPr/>
                    <a:lstStyle/>
                    <a:p>
                      <a:endParaRPr lang="en-IN" dirty="0"/>
                    </a:p>
                  </a:txBody>
                  <a:tcPr/>
                </a:tc>
                <a:tc>
                  <a:txBody>
                    <a:bodyPr/>
                    <a:lstStyle/>
                    <a:p>
                      <a:r>
                        <a:rPr lang="en-IN" dirty="0"/>
                        <a:t>         To </a:t>
                      </a:r>
                      <a:r>
                        <a:rPr lang="en-IN" dirty="0" err="1"/>
                        <a:t>Mr.Kamalesh</a:t>
                      </a:r>
                      <a:r>
                        <a:rPr lang="en-IN" dirty="0"/>
                        <a:t> A/c</a:t>
                      </a:r>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25,000</a:t>
                      </a:r>
                    </a:p>
                    <a:p>
                      <a:endParaRPr lang="en-IN" dirty="0"/>
                    </a:p>
                  </a:txBody>
                  <a:tcPr/>
                </a:tc>
                <a:extLst>
                  <a:ext uri="{0D108BD9-81ED-4DB2-BD59-A6C34878D82A}">
                    <a16:rowId xmlns:a16="http://schemas.microsoft.com/office/drawing/2014/main" val="10005"/>
                  </a:ext>
                </a:extLst>
              </a:tr>
              <a:tr h="252248">
                <a:tc>
                  <a:txBody>
                    <a:bodyPr/>
                    <a:lstStyle/>
                    <a:p>
                      <a:endParaRPr lang="en-IN" dirty="0"/>
                    </a:p>
                  </a:txBody>
                  <a:tcPr/>
                </a:tc>
                <a:tc>
                  <a:txBody>
                    <a:bodyPr/>
                    <a:lstStyle/>
                    <a:p>
                      <a:r>
                        <a:rPr lang="en-IN" dirty="0"/>
                        <a:t>(Purchase of goods on credit)</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441435">
                <a:tc>
                  <a:txBody>
                    <a:bodyPr/>
                    <a:lstStyle/>
                    <a:p>
                      <a:r>
                        <a:rPr lang="en-IN" dirty="0"/>
                        <a:t>July 11</a:t>
                      </a:r>
                    </a:p>
                  </a:txBody>
                  <a:tcPr/>
                </a:tc>
                <a:tc>
                  <a:txBody>
                    <a:bodyPr/>
                    <a:lstStyle/>
                    <a:p>
                      <a:r>
                        <a:rPr lang="en-IN" dirty="0"/>
                        <a:t>Furniture A/c                      Dr</a:t>
                      </a:r>
                    </a:p>
                  </a:txBody>
                  <a:tcPr/>
                </a:tc>
                <a:tc>
                  <a:txBody>
                    <a:bodyPr/>
                    <a:lstStyle/>
                    <a:p>
                      <a:endParaRPr lang="en-IN" dirty="0"/>
                    </a:p>
                  </a:txBody>
                  <a:tcPr/>
                </a:tc>
                <a:tc>
                  <a:txBody>
                    <a:bodyPr/>
                    <a:lstStyle/>
                    <a:p>
                      <a:r>
                        <a:rPr lang="en-IN" dirty="0"/>
                        <a:t>18,000</a:t>
                      </a:r>
                    </a:p>
                  </a:txBody>
                  <a:tcPr/>
                </a:tc>
                <a:tc>
                  <a:txBody>
                    <a:bodyPr/>
                    <a:lstStyle/>
                    <a:p>
                      <a:endParaRPr lang="en-IN" dirty="0"/>
                    </a:p>
                  </a:txBody>
                  <a:tcPr/>
                </a:tc>
                <a:extLst>
                  <a:ext uri="{0D108BD9-81ED-4DB2-BD59-A6C34878D82A}">
                    <a16:rowId xmlns:a16="http://schemas.microsoft.com/office/drawing/2014/main" val="10007"/>
                  </a:ext>
                </a:extLst>
              </a:tr>
              <a:tr h="252248">
                <a:tc>
                  <a:txBody>
                    <a:bodyPr/>
                    <a:lstStyle/>
                    <a:p>
                      <a:endParaRPr lang="en-IN" dirty="0"/>
                    </a:p>
                  </a:txBody>
                  <a:tcPr/>
                </a:tc>
                <a:tc>
                  <a:txBody>
                    <a:bodyPr/>
                    <a:lstStyle/>
                    <a:p>
                      <a:r>
                        <a:rPr lang="en-IN" dirty="0"/>
                        <a:t>  To Cash A/c</a:t>
                      </a:r>
                    </a:p>
                  </a:txBody>
                  <a:tcPr/>
                </a:tc>
                <a:tc>
                  <a:txBody>
                    <a:bodyPr/>
                    <a:lstStyle/>
                    <a:p>
                      <a:endParaRPr lang="en-IN" dirty="0"/>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10008"/>
                  </a:ext>
                </a:extLst>
              </a:tr>
              <a:tr h="441435">
                <a:tc>
                  <a:txBody>
                    <a:bodyPr/>
                    <a:lstStyle/>
                    <a:p>
                      <a:endParaRPr lang="en-IN" dirty="0"/>
                    </a:p>
                  </a:txBody>
                  <a:tcPr/>
                </a:tc>
                <a:tc>
                  <a:txBody>
                    <a:bodyPr/>
                    <a:lstStyle/>
                    <a:p>
                      <a:r>
                        <a:rPr lang="en-IN" dirty="0"/>
                        <a:t>(Cash purchase of furniture)</a:t>
                      </a:r>
                      <a:br>
                        <a:rPr lang="en-IN" dirty="0"/>
                      </a:b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txBody>
                  <a:tcPr/>
                </a:tc>
                <a:extLst>
                  <a:ext uri="{0D108BD9-81ED-4DB2-BD59-A6C34878D82A}">
                    <a16:rowId xmlns:a16="http://schemas.microsoft.com/office/drawing/2014/main" val="10009"/>
                  </a:ext>
                </a:extLst>
              </a:tr>
            </a:tbl>
          </a:graphicData>
        </a:graphic>
      </p:graphicFrame>
      <p:pic>
        <p:nvPicPr>
          <p:cNvPr id="53319"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24269053"/>
      </p:ext>
    </p:extLst>
  </p:cSld>
  <p:clrMapOvr>
    <a:masterClrMapping/>
  </p:clrMapOvr>
  <p:transition advTm="100198"/>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DE35F7A-1807-47F8-B102-F562E7E030C9}" type="slidenum">
              <a:rPr lang="en-US" smtClean="0"/>
              <a:pPr>
                <a:defRPr/>
              </a:pPr>
              <a:t>66</a:t>
            </a:fld>
            <a:endParaRPr lang="en-US"/>
          </a:p>
        </p:txBody>
      </p:sp>
      <p:graphicFrame>
        <p:nvGraphicFramePr>
          <p:cNvPr id="3" name="Table 2"/>
          <p:cNvGraphicFramePr>
            <a:graphicFrameLocks noGrp="1"/>
          </p:cNvGraphicFramePr>
          <p:nvPr/>
        </p:nvGraphicFramePr>
        <p:xfrm>
          <a:off x="1142998" y="639763"/>
          <a:ext cx="7553326" cy="6076533"/>
        </p:xfrm>
        <a:graphic>
          <a:graphicData uri="http://schemas.openxmlformats.org/drawingml/2006/table">
            <a:tbl>
              <a:tblPr firstRow="1" bandRow="1">
                <a:tableStyleId>{5C22544A-7EE6-4342-B048-85BDC9FD1C3A}</a:tableStyleId>
              </a:tblPr>
              <a:tblGrid>
                <a:gridCol w="1434335">
                  <a:extLst>
                    <a:ext uri="{9D8B030D-6E8A-4147-A177-3AD203B41FA5}">
                      <a16:colId xmlns:a16="http://schemas.microsoft.com/office/drawing/2014/main" val="20000"/>
                    </a:ext>
                  </a:extLst>
                </a:gridCol>
                <a:gridCol w="3127269">
                  <a:extLst>
                    <a:ext uri="{9D8B030D-6E8A-4147-A177-3AD203B41FA5}">
                      <a16:colId xmlns:a16="http://schemas.microsoft.com/office/drawing/2014/main" val="20001"/>
                    </a:ext>
                  </a:extLst>
                </a:gridCol>
                <a:gridCol w="467640">
                  <a:extLst>
                    <a:ext uri="{9D8B030D-6E8A-4147-A177-3AD203B41FA5}">
                      <a16:colId xmlns:a16="http://schemas.microsoft.com/office/drawing/2014/main" val="20002"/>
                    </a:ext>
                  </a:extLst>
                </a:gridCol>
                <a:gridCol w="994335">
                  <a:extLst>
                    <a:ext uri="{9D8B030D-6E8A-4147-A177-3AD203B41FA5}">
                      <a16:colId xmlns:a16="http://schemas.microsoft.com/office/drawing/2014/main" val="20003"/>
                    </a:ext>
                  </a:extLst>
                </a:gridCol>
                <a:gridCol w="1529747">
                  <a:extLst>
                    <a:ext uri="{9D8B030D-6E8A-4147-A177-3AD203B41FA5}">
                      <a16:colId xmlns:a16="http://schemas.microsoft.com/office/drawing/2014/main" val="20004"/>
                    </a:ext>
                  </a:extLst>
                </a:gridCol>
              </a:tblGrid>
              <a:tr h="773013">
                <a:tc>
                  <a:txBody>
                    <a:bodyPr/>
                    <a:lstStyle/>
                    <a:p>
                      <a:r>
                        <a:rPr lang="en-IN" dirty="0"/>
                        <a:t>Date</a:t>
                      </a:r>
                    </a:p>
                  </a:txBody>
                  <a:tcPr/>
                </a:tc>
                <a:tc>
                  <a:txBody>
                    <a:bodyPr/>
                    <a:lstStyle/>
                    <a:p>
                      <a:r>
                        <a:rPr lang="en-IN" dirty="0"/>
                        <a:t>Particulars</a:t>
                      </a:r>
                    </a:p>
                  </a:txBody>
                  <a:tcPr/>
                </a:tc>
                <a:tc>
                  <a:txBody>
                    <a:bodyPr/>
                    <a:lstStyle/>
                    <a:p>
                      <a:r>
                        <a:rPr lang="en-IN" dirty="0"/>
                        <a:t>LF</a:t>
                      </a:r>
                    </a:p>
                  </a:txBody>
                  <a:tcPr/>
                </a:tc>
                <a:tc>
                  <a:txBody>
                    <a:bodyPr/>
                    <a:lstStyle/>
                    <a:p>
                      <a:r>
                        <a:rPr lang="en-IN" dirty="0"/>
                        <a:t>Debit</a:t>
                      </a:r>
                    </a:p>
                  </a:txBody>
                  <a:tcPr/>
                </a:tc>
                <a:tc>
                  <a:txBody>
                    <a:bodyPr/>
                    <a:lstStyle/>
                    <a:p>
                      <a:r>
                        <a:rPr lang="en-IN" dirty="0"/>
                        <a:t>Credit</a:t>
                      </a:r>
                    </a:p>
                  </a:txBody>
                  <a:tcPr/>
                </a:tc>
                <a:extLst>
                  <a:ext uri="{0D108BD9-81ED-4DB2-BD59-A6C34878D82A}">
                    <a16:rowId xmlns:a16="http://schemas.microsoft.com/office/drawing/2014/main" val="10000"/>
                  </a:ext>
                </a:extLst>
              </a:tr>
              <a:tr h="344190">
                <a:tc>
                  <a:txBody>
                    <a:bodyPr/>
                    <a:lstStyle/>
                    <a:p>
                      <a:r>
                        <a:rPr lang="en-IN" dirty="0"/>
                        <a:t>July 12</a:t>
                      </a:r>
                    </a:p>
                  </a:txBody>
                  <a:tcPr/>
                </a:tc>
                <a:tc>
                  <a:txBody>
                    <a:bodyPr/>
                    <a:lstStyle/>
                    <a:p>
                      <a:r>
                        <a:rPr lang="en-IN" dirty="0"/>
                        <a:t>Wage A/c                          Dr</a:t>
                      </a:r>
                    </a:p>
                  </a:txBody>
                  <a:tcPr/>
                </a:tc>
                <a:tc>
                  <a:txBody>
                    <a:bodyPr/>
                    <a:lstStyle/>
                    <a:p>
                      <a:endParaRPr lang="en-IN" dirty="0"/>
                    </a:p>
                  </a:txBody>
                  <a:tcPr/>
                </a:tc>
                <a:tc>
                  <a:txBody>
                    <a:bodyPr/>
                    <a:lstStyle/>
                    <a:p>
                      <a:r>
                        <a:rPr lang="en-IN" dirty="0"/>
                        <a:t>8,000</a:t>
                      </a:r>
                    </a:p>
                  </a:txBody>
                  <a:tcPr/>
                </a:tc>
                <a:tc>
                  <a:txBody>
                    <a:bodyPr/>
                    <a:lstStyle/>
                    <a:p>
                      <a:endParaRPr lang="en-IN" dirty="0"/>
                    </a:p>
                  </a:txBody>
                  <a:tcPr/>
                </a:tc>
                <a:extLst>
                  <a:ext uri="{0D108BD9-81ED-4DB2-BD59-A6C34878D82A}">
                    <a16:rowId xmlns:a16="http://schemas.microsoft.com/office/drawing/2014/main" val="10001"/>
                  </a:ext>
                </a:extLst>
              </a:tr>
              <a:tr h="344190">
                <a:tc>
                  <a:txBody>
                    <a:bodyPr/>
                    <a:lstStyle/>
                    <a:p>
                      <a:endParaRPr lang="en-IN" dirty="0"/>
                    </a:p>
                  </a:txBody>
                  <a:tcPr/>
                </a:tc>
                <a:tc>
                  <a:txBody>
                    <a:bodyPr/>
                    <a:lstStyle/>
                    <a:p>
                      <a:r>
                        <a:rPr lang="en-IN" dirty="0"/>
                        <a:t>         To Cash A/c</a:t>
                      </a:r>
                    </a:p>
                  </a:txBody>
                  <a:tcPr/>
                </a:tc>
                <a:tc>
                  <a:txBody>
                    <a:bodyPr/>
                    <a:lstStyle/>
                    <a:p>
                      <a:endParaRPr lang="en-IN" dirty="0"/>
                    </a:p>
                  </a:txBody>
                  <a:tcPr/>
                </a:tc>
                <a:tc>
                  <a:txBody>
                    <a:bodyPr/>
                    <a:lstStyle/>
                    <a:p>
                      <a:endParaRPr lang="en-IN" dirty="0"/>
                    </a:p>
                  </a:txBody>
                  <a:tcPr/>
                </a:tc>
                <a:tc>
                  <a:txBody>
                    <a:bodyPr/>
                    <a:lstStyle/>
                    <a:p>
                      <a:r>
                        <a:rPr lang="en-IN" dirty="0"/>
                        <a:t>8,000</a:t>
                      </a:r>
                    </a:p>
                  </a:txBody>
                  <a:tcPr/>
                </a:tc>
                <a:extLst>
                  <a:ext uri="{0D108BD9-81ED-4DB2-BD59-A6C34878D82A}">
                    <a16:rowId xmlns:a16="http://schemas.microsoft.com/office/drawing/2014/main" val="10002"/>
                  </a:ext>
                </a:extLst>
              </a:tr>
              <a:tr h="492616">
                <a:tc>
                  <a:txBody>
                    <a:bodyPr/>
                    <a:lstStyle/>
                    <a:p>
                      <a:endParaRPr lang="en-IN" dirty="0"/>
                    </a:p>
                  </a:txBody>
                  <a:tcPr/>
                </a:tc>
                <a:tc>
                  <a:txBody>
                    <a:bodyPr/>
                    <a:lstStyle/>
                    <a:p>
                      <a:r>
                        <a:rPr lang="en-IN" dirty="0"/>
                        <a:t>(Being payment of wages in cash)</a:t>
                      </a:r>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p>
                      <a:endParaRPr lang="en-IN" dirty="0"/>
                    </a:p>
                  </a:txBody>
                  <a:tcPr/>
                </a:tc>
                <a:extLst>
                  <a:ext uri="{0D108BD9-81ED-4DB2-BD59-A6C34878D82A}">
                    <a16:rowId xmlns:a16="http://schemas.microsoft.com/office/drawing/2014/main" val="10003"/>
                  </a:ext>
                </a:extLst>
              </a:tr>
              <a:tr h="344190">
                <a:tc>
                  <a:txBody>
                    <a:bodyPr/>
                    <a:lstStyle/>
                    <a:p>
                      <a:r>
                        <a:rPr lang="en-IN" dirty="0"/>
                        <a:t>July 20</a:t>
                      </a:r>
                    </a:p>
                  </a:txBody>
                  <a:tcPr/>
                </a:tc>
                <a:tc>
                  <a:txBody>
                    <a:bodyPr/>
                    <a:lstStyle/>
                    <a:p>
                      <a:r>
                        <a:rPr lang="en-IN" dirty="0"/>
                        <a:t>Cash A/c                           Dr</a:t>
                      </a:r>
                    </a:p>
                  </a:txBody>
                  <a:tcPr/>
                </a:tc>
                <a:tc>
                  <a:txBody>
                    <a:bodyPr/>
                    <a:lstStyle/>
                    <a:p>
                      <a:endParaRPr lang="en-IN" dirty="0"/>
                    </a:p>
                  </a:txBody>
                  <a:tcPr/>
                </a:tc>
                <a:tc>
                  <a:txBody>
                    <a:bodyPr/>
                    <a:lstStyle/>
                    <a:p>
                      <a:r>
                        <a:rPr lang="en-IN" dirty="0"/>
                        <a:t>500</a:t>
                      </a:r>
                    </a:p>
                  </a:txBody>
                  <a:tcPr/>
                </a:tc>
                <a:tc>
                  <a:txBody>
                    <a:bodyPr/>
                    <a:lstStyle/>
                    <a:p>
                      <a:endParaRPr lang="en-IN" dirty="0"/>
                    </a:p>
                  </a:txBody>
                  <a:tcPr/>
                </a:tc>
                <a:extLst>
                  <a:ext uri="{0D108BD9-81ED-4DB2-BD59-A6C34878D82A}">
                    <a16:rowId xmlns:a16="http://schemas.microsoft.com/office/drawing/2014/main" val="10004"/>
                  </a:ext>
                </a:extLst>
              </a:tr>
              <a:tr h="364584">
                <a:tc>
                  <a:txBody>
                    <a:bodyPr/>
                    <a:lstStyle/>
                    <a:p>
                      <a:endParaRPr lang="en-IN" dirty="0"/>
                    </a:p>
                  </a:txBody>
                  <a:tcPr/>
                </a:tc>
                <a:tc>
                  <a:txBody>
                    <a:bodyPr/>
                    <a:lstStyle/>
                    <a:p>
                      <a:r>
                        <a:rPr lang="en-IN" dirty="0"/>
                        <a:t>         To Interest A/c</a:t>
                      </a:r>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500</a:t>
                      </a:r>
                    </a:p>
                    <a:p>
                      <a:endParaRPr lang="en-IN" dirty="0"/>
                    </a:p>
                  </a:txBody>
                  <a:tcPr/>
                </a:tc>
                <a:extLst>
                  <a:ext uri="{0D108BD9-81ED-4DB2-BD59-A6C34878D82A}">
                    <a16:rowId xmlns:a16="http://schemas.microsoft.com/office/drawing/2014/main" val="10005"/>
                  </a:ext>
                </a:extLst>
              </a:tr>
              <a:tr h="344190">
                <a:tc>
                  <a:txBody>
                    <a:bodyPr/>
                    <a:lstStyle/>
                    <a:p>
                      <a:endParaRPr lang="en-IN" dirty="0"/>
                    </a:p>
                  </a:txBody>
                  <a:tcPr/>
                </a:tc>
                <a:tc>
                  <a:txBody>
                    <a:bodyPr/>
                    <a:lstStyle/>
                    <a:p>
                      <a:r>
                        <a:rPr lang="en-IN" dirty="0"/>
                        <a:t>(Being receipt of interest)</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344190">
                <a:tc>
                  <a:txBody>
                    <a:bodyPr/>
                    <a:lstStyle/>
                    <a:p>
                      <a:r>
                        <a:rPr lang="en-IN" dirty="0"/>
                        <a:t>July 25</a:t>
                      </a:r>
                    </a:p>
                  </a:txBody>
                  <a:tcPr/>
                </a:tc>
                <a:tc>
                  <a:txBody>
                    <a:bodyPr/>
                    <a:lstStyle/>
                    <a:p>
                      <a:r>
                        <a:rPr lang="en-IN" dirty="0" err="1"/>
                        <a:t>Mr.Kamalesh</a:t>
                      </a:r>
                      <a:r>
                        <a:rPr lang="en-IN" dirty="0"/>
                        <a:t>   A/c              Dr</a:t>
                      </a:r>
                    </a:p>
                  </a:txBody>
                  <a:tcPr/>
                </a:tc>
                <a:tc>
                  <a:txBody>
                    <a:bodyPr/>
                    <a:lstStyle/>
                    <a:p>
                      <a:endParaRPr lang="en-IN" dirty="0"/>
                    </a:p>
                  </a:txBody>
                  <a:tcPr/>
                </a:tc>
                <a:tc>
                  <a:txBody>
                    <a:bodyPr/>
                    <a:lstStyle/>
                    <a:p>
                      <a:r>
                        <a:rPr lang="en-IN" dirty="0"/>
                        <a:t>25,000</a:t>
                      </a:r>
                    </a:p>
                  </a:txBody>
                  <a:tcPr/>
                </a:tc>
                <a:tc>
                  <a:txBody>
                    <a:bodyPr/>
                    <a:lstStyle/>
                    <a:p>
                      <a:endParaRPr lang="en-IN" dirty="0"/>
                    </a:p>
                  </a:txBody>
                  <a:tcPr/>
                </a:tc>
                <a:extLst>
                  <a:ext uri="{0D108BD9-81ED-4DB2-BD59-A6C34878D82A}">
                    <a16:rowId xmlns:a16="http://schemas.microsoft.com/office/drawing/2014/main" val="10007"/>
                  </a:ext>
                </a:extLst>
              </a:tr>
              <a:tr h="344190">
                <a:tc>
                  <a:txBody>
                    <a:bodyPr/>
                    <a:lstStyle/>
                    <a:p>
                      <a:endParaRPr lang="en-IN" dirty="0"/>
                    </a:p>
                  </a:txBody>
                  <a:tcPr/>
                </a:tc>
                <a:tc>
                  <a:txBody>
                    <a:bodyPr/>
                    <a:lstStyle/>
                    <a:p>
                      <a:r>
                        <a:rPr lang="en-IN" dirty="0"/>
                        <a:t>  To Cash A/c</a:t>
                      </a:r>
                    </a:p>
                  </a:txBody>
                  <a:tcPr/>
                </a:tc>
                <a:tc>
                  <a:txBody>
                    <a:bodyPr/>
                    <a:lstStyle/>
                    <a:p>
                      <a:endParaRPr lang="en-IN" dirty="0"/>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10008"/>
                  </a:ext>
                </a:extLst>
              </a:tr>
              <a:tr h="571440">
                <a:tc>
                  <a:txBody>
                    <a:bodyPr/>
                    <a:lstStyle/>
                    <a:p>
                      <a:endParaRPr lang="en-IN" dirty="0"/>
                    </a:p>
                  </a:txBody>
                  <a:tcPr/>
                </a:tc>
                <a:tc>
                  <a:txBody>
                    <a:bodyPr/>
                    <a:lstStyle/>
                    <a:p>
                      <a:r>
                        <a:rPr lang="en-IN" dirty="0"/>
                        <a:t>(Being payment of credit purchases)</a:t>
                      </a:r>
                    </a:p>
                  </a:txBody>
                  <a:tcPr/>
                </a:tc>
                <a:tc>
                  <a:txBody>
                    <a:bodyPr/>
                    <a:lstStyle/>
                    <a:p>
                      <a:endParaRPr lang="en-IN" dirty="0"/>
                    </a:p>
                  </a:txBody>
                  <a:tcPr/>
                </a:tc>
                <a:tc>
                  <a:txBody>
                    <a:bodyPr/>
                    <a:lstStyle/>
                    <a:p>
                      <a:endParaRPr lang="en-IN" dirty="0"/>
                    </a:p>
                  </a:txBody>
                  <a:tcPr/>
                </a:tc>
                <a:tc>
                  <a:txBody>
                    <a:bodyPr/>
                    <a:lstStyle/>
                    <a:p>
                      <a:endParaRPr lang="en-IN" dirty="0"/>
                    </a:p>
                    <a:p>
                      <a:endParaRPr lang="en-IN" dirty="0"/>
                    </a:p>
                  </a:txBody>
                  <a:tcPr/>
                </a:tc>
                <a:extLst>
                  <a:ext uri="{0D108BD9-81ED-4DB2-BD59-A6C34878D82A}">
                    <a16:rowId xmlns:a16="http://schemas.microsoft.com/office/drawing/2014/main" val="10009"/>
                  </a:ext>
                </a:extLst>
              </a:tr>
              <a:tr h="860474">
                <a:tc>
                  <a:txBody>
                    <a:bodyPr/>
                    <a:lstStyle/>
                    <a:p>
                      <a:r>
                        <a:rPr lang="en-IN" dirty="0"/>
                        <a:t>July 30</a:t>
                      </a:r>
                    </a:p>
                  </a:txBody>
                  <a:tcPr/>
                </a:tc>
                <a:tc>
                  <a:txBody>
                    <a:bodyPr/>
                    <a:lstStyle/>
                    <a:p>
                      <a:r>
                        <a:rPr lang="en-IN" dirty="0"/>
                        <a:t>Cash a/c                           Dr</a:t>
                      </a:r>
                    </a:p>
                    <a:p>
                      <a:r>
                        <a:rPr lang="en-IN" dirty="0"/>
                        <a:t>           To capital a/c</a:t>
                      </a:r>
                    </a:p>
                    <a:p>
                      <a:r>
                        <a:rPr lang="en-IN" dirty="0"/>
                        <a:t>(additional capital introduced)</a:t>
                      </a:r>
                    </a:p>
                  </a:txBody>
                  <a:tcPr/>
                </a:tc>
                <a:tc>
                  <a:txBody>
                    <a:bodyPr/>
                    <a:lstStyle/>
                    <a:p>
                      <a:endParaRPr lang="en-IN" dirty="0"/>
                    </a:p>
                  </a:txBody>
                  <a:tcPr/>
                </a:tc>
                <a:tc>
                  <a:txBody>
                    <a:bodyPr/>
                    <a:lstStyle/>
                    <a:p>
                      <a:r>
                        <a:rPr lang="en-IN" dirty="0"/>
                        <a:t>50,000</a:t>
                      </a:r>
                    </a:p>
                  </a:txBody>
                  <a:tcPr/>
                </a:tc>
                <a:tc>
                  <a:txBody>
                    <a:bodyPr/>
                    <a:lstStyle/>
                    <a:p>
                      <a:r>
                        <a:rPr lang="en-IN" dirty="0"/>
                        <a:t>   </a:t>
                      </a:r>
                    </a:p>
                    <a:p>
                      <a:r>
                        <a:rPr lang="en-IN" dirty="0"/>
                        <a:t>50,000</a:t>
                      </a:r>
                    </a:p>
                  </a:txBody>
                  <a:tcPr/>
                </a:tc>
                <a:extLst>
                  <a:ext uri="{0D108BD9-81ED-4DB2-BD59-A6C34878D82A}">
                    <a16:rowId xmlns:a16="http://schemas.microsoft.com/office/drawing/2014/main" val="10010"/>
                  </a:ext>
                </a:extLst>
              </a:tr>
            </a:tbl>
          </a:graphicData>
        </a:graphic>
      </p:graphicFrame>
      <p:pic>
        <p:nvPicPr>
          <p:cNvPr id="52302"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61204475" y="51296888"/>
              <a:ext cx="0" cy="0"/>
            </p14:xfrm>
          </p:contentPart>
        </mc:Choice>
        <mc:Fallback xmlns="">
          <p:pic>
            <p:nvPicPr>
              <p:cNvPr id="5122" name="Ink 2"/>
              <p:cNvPicPr>
                <a:picLocks noRot="1" noChangeAspect="1" noEditPoints="1" noChangeArrowheads="1" noChangeShapeType="1"/>
              </p:cNvPicPr>
              <p:nvPr/>
            </p:nvPicPr>
            <p:blipFill>
              <a:blip r:embed="rId7"/>
              <a:stretch>
                <a:fillRect/>
              </a:stretch>
            </p:blipFill>
            <p:spPr>
              <a:xfrm>
                <a:off x="61204475" y="5129688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24" name="Ink 4"/>
              <p14:cNvContentPartPr>
                <a14:cpLocks xmlns:a14="http://schemas.microsoft.com/office/drawing/2010/main" noRot="1" noChangeAspect="1" noEditPoints="1" noChangeArrowheads="1" noChangeShapeType="1"/>
              </p14:cNvContentPartPr>
              <p14:nvPr/>
            </p14:nvContentPartPr>
            <p14:xfrm>
              <a:off x="1509713" y="2724150"/>
              <a:ext cx="4303712" cy="3803650"/>
            </p14:xfrm>
          </p:contentPart>
        </mc:Choice>
        <mc:Fallback xmlns="">
          <p:pic>
            <p:nvPicPr>
              <p:cNvPr id="5124" name="Ink 4"/>
              <p:cNvPicPr>
                <a:picLocks noRot="1" noChangeAspect="1" noEditPoints="1" noChangeArrowheads="1" noChangeShapeType="1"/>
              </p:cNvPicPr>
              <p:nvPr/>
            </p:nvPicPr>
            <p:blipFill>
              <a:blip r:embed="rId9"/>
              <a:stretch>
                <a:fillRect/>
              </a:stretch>
            </p:blipFill>
            <p:spPr>
              <a:xfrm>
                <a:off x="1503233" y="2717670"/>
                <a:ext cx="4316672" cy="3816610"/>
              </a:xfrm>
              <a:prstGeom prst="rect">
                <a:avLst/>
              </a:prstGeom>
            </p:spPr>
          </p:pic>
        </mc:Fallback>
      </mc:AlternateContent>
    </p:spTree>
    <p:extLst>
      <p:ext uri="{BB962C8B-B14F-4D97-AF65-F5344CB8AC3E}">
        <p14:creationId xmlns:p14="http://schemas.microsoft.com/office/powerpoint/2010/main" val="1628159891"/>
      </p:ext>
    </p:extLst>
  </p:cSld>
  <p:clrMapOvr>
    <a:masterClrMapping/>
  </p:clrMapOvr>
  <p:transition advTm="96318"/>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1590629" y="1045353"/>
            <a:ext cx="6572296" cy="4643470"/>
          </a:xfrm>
          <a:prstGeom prst="rect">
            <a:avLst/>
          </a:prstGeom>
          <a:noFill/>
          <a:ln w="9525">
            <a:noFill/>
            <a:miter lim="800000"/>
            <a:headEnd/>
            <a:tailEnd/>
          </a:ln>
          <a:effectLst/>
        </p:spPr>
      </p:pic>
      <p:pic>
        <p:nvPicPr>
          <p:cNvPr id="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6" name="Rectangle 5"/>
          <p:cNvSpPr/>
          <p:nvPr/>
        </p:nvSpPr>
        <p:spPr>
          <a:xfrm>
            <a:off x="3799994" y="428604"/>
            <a:ext cx="1544012" cy="369332"/>
          </a:xfrm>
          <a:prstGeom prst="rect">
            <a:avLst/>
          </a:prstGeom>
        </p:spPr>
        <p:txBody>
          <a:bodyPr wrap="square">
            <a:spAutoFit/>
          </a:bodyPr>
          <a:lstStyle/>
          <a:p>
            <a:r>
              <a:rPr lang="en-IN" dirty="0">
                <a:latin typeface="Times New Roman" pitchFamily="18" charset="0"/>
                <a:cs typeface="Times New Roman" pitchFamily="18" charset="0"/>
              </a:rPr>
              <a:t>Problem No: 6</a:t>
            </a:r>
            <a:endParaRPr lang="en-IN" dirty="0"/>
          </a:p>
        </p:txBody>
      </p:sp>
      <mc:AlternateContent xmlns:mc="http://schemas.openxmlformats.org/markup-compatibility/2006" xmlns:p14="http://schemas.microsoft.com/office/powerpoint/2010/main">
        <mc:Choice Requires="p14">
          <p:contentPart p14:bwMode="auto" r:id="rId4">
            <p14:nvContentPartPr>
              <p14:cNvPr id="6154" name="Ink 10"/>
              <p14:cNvContentPartPr>
                <a14:cpLocks xmlns:a14="http://schemas.microsoft.com/office/drawing/2010/main" noRot="1" noChangeAspect="1" noEditPoints="1" noChangeArrowheads="1" noChangeShapeType="1"/>
              </p14:cNvContentPartPr>
              <p14:nvPr/>
            </p14:nvContentPartPr>
            <p14:xfrm>
              <a:off x="37526913" y="53222525"/>
              <a:ext cx="0" cy="0"/>
            </p14:xfrm>
          </p:contentPart>
        </mc:Choice>
        <mc:Fallback xmlns="">
          <p:pic>
            <p:nvPicPr>
              <p:cNvPr id="6154" name="Ink 10"/>
              <p:cNvPicPr>
                <a:picLocks noRot="1" noChangeAspect="1" noEditPoints="1" noChangeArrowheads="1" noChangeShapeType="1"/>
              </p:cNvPicPr>
              <p:nvPr/>
            </p:nvPicPr>
            <p:blipFill>
              <a:blip r:embed="rId8"/>
              <a:stretch>
                <a:fillRect/>
              </a:stretch>
            </p:blipFill>
            <p:spPr>
              <a:xfrm>
                <a:off x="37526913" y="53222525"/>
                <a:ext cx="0" cy="0"/>
              </a:xfrm>
              <a:prstGeom prst="rect">
                <a:avLst/>
              </a:prstGeom>
            </p:spPr>
          </p:pic>
        </mc:Fallback>
      </mc:AlternateContent>
    </p:spTree>
    <p:extLst>
      <p:ext uri="{BB962C8B-B14F-4D97-AF65-F5344CB8AC3E}">
        <p14:creationId xmlns:p14="http://schemas.microsoft.com/office/powerpoint/2010/main" val="4010389477"/>
      </p:ext>
    </p:extLst>
  </p:cSld>
  <p:clrMapOvr>
    <a:masterClrMapping/>
  </p:clrMapOvr>
  <p:transition advTm="110418"/>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1785918" y="1000108"/>
            <a:ext cx="6357982" cy="5000660"/>
          </a:xfrm>
          <a:prstGeom prst="rect">
            <a:avLst/>
          </a:prstGeom>
          <a:noFill/>
          <a:ln w="9525">
            <a:noFill/>
            <a:miter lim="800000"/>
            <a:headEnd/>
            <a:tailEnd/>
          </a:ln>
          <a:effectLst/>
        </p:spPr>
      </p:pic>
      <p:pic>
        <p:nvPicPr>
          <p:cNvPr id="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6" name="Rectangle 5"/>
          <p:cNvSpPr/>
          <p:nvPr/>
        </p:nvSpPr>
        <p:spPr>
          <a:xfrm>
            <a:off x="2428860" y="285728"/>
            <a:ext cx="2915146" cy="369332"/>
          </a:xfrm>
          <a:prstGeom prst="rect">
            <a:avLst/>
          </a:prstGeom>
        </p:spPr>
        <p:txBody>
          <a:bodyPr wrap="square">
            <a:spAutoFit/>
          </a:bodyPr>
          <a:lstStyle/>
          <a:p>
            <a:r>
              <a:rPr lang="en-IN" b="1" dirty="0">
                <a:latin typeface="Times New Roman" pitchFamily="18" charset="0"/>
                <a:cs typeface="Times New Roman" pitchFamily="18" charset="0"/>
              </a:rPr>
              <a:t>Solution No :6</a:t>
            </a:r>
          </a:p>
        </p:txBody>
      </p:sp>
      <mc:AlternateContent xmlns:mc="http://schemas.openxmlformats.org/markup-compatibility/2006" xmlns:p14="http://schemas.microsoft.com/office/powerpoint/2010/main">
        <mc:Choice Requires="p14">
          <p:contentPart p14:bwMode="auto" r:id="rId4">
            <p14:nvContentPartPr>
              <p14:cNvPr id="7173" name="Ink 5"/>
              <p14:cNvContentPartPr>
                <a14:cpLocks xmlns:a14="http://schemas.microsoft.com/office/drawing/2010/main" noRot="1" noChangeAspect="1" noEditPoints="1" noChangeArrowheads="1" noChangeShapeType="1"/>
              </p14:cNvContentPartPr>
              <p14:nvPr/>
            </p14:nvContentPartPr>
            <p14:xfrm>
              <a:off x="55679975" y="65324038"/>
              <a:ext cx="0" cy="0"/>
            </p14:xfrm>
          </p:contentPart>
        </mc:Choice>
        <mc:Fallback xmlns="">
          <p:pic>
            <p:nvPicPr>
              <p:cNvPr id="7173" name="Ink 5"/>
              <p:cNvPicPr>
                <a:picLocks noRot="1" noChangeAspect="1" noEditPoints="1" noChangeArrowheads="1" noChangeShapeType="1"/>
              </p:cNvPicPr>
              <p:nvPr/>
            </p:nvPicPr>
            <p:blipFill>
              <a:blip r:embed="rId8"/>
              <a:stretch>
                <a:fillRect/>
              </a:stretch>
            </p:blipFill>
            <p:spPr>
              <a:xfrm>
                <a:off x="55679975" y="65324038"/>
                <a:ext cx="0" cy="0"/>
              </a:xfrm>
              <a:prstGeom prst="rect">
                <a:avLst/>
              </a:prstGeom>
            </p:spPr>
          </p:pic>
        </mc:Fallback>
      </mc:AlternateContent>
    </p:spTree>
    <p:extLst>
      <p:ext uri="{BB962C8B-B14F-4D97-AF65-F5344CB8AC3E}">
        <p14:creationId xmlns:p14="http://schemas.microsoft.com/office/powerpoint/2010/main" val="3024041796"/>
      </p:ext>
    </p:extLst>
  </p:cSld>
  <p:clrMapOvr>
    <a:masterClrMapping/>
  </p:clrMapOvr>
  <p:transition advTm="227828"/>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1643041" y="928669"/>
            <a:ext cx="6500859" cy="4929223"/>
          </a:xfrm>
          <a:prstGeom prst="rect">
            <a:avLst/>
          </a:prstGeom>
          <a:noFill/>
          <a:ln w="9525">
            <a:noFill/>
            <a:miter lim="800000"/>
            <a:headEnd/>
            <a:tailEnd/>
          </a:ln>
          <a:effectLst/>
        </p:spPr>
      </p:pic>
      <p:pic>
        <p:nvPicPr>
          <p:cNvPr id="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8194" name="Ink 2"/>
              <p14:cNvContentPartPr>
                <a14:cpLocks xmlns:a14="http://schemas.microsoft.com/office/drawing/2010/main" noRot="1" noChangeAspect="1" noEditPoints="1" noChangeArrowheads="1" noChangeShapeType="1"/>
              </p14:cNvContentPartPr>
              <p14:nvPr/>
            </p14:nvContentPartPr>
            <p14:xfrm>
              <a:off x="70499288" y="13065125"/>
              <a:ext cx="0" cy="0"/>
            </p14:xfrm>
          </p:contentPart>
        </mc:Choice>
        <mc:Fallback xmlns="">
          <p:pic>
            <p:nvPicPr>
              <p:cNvPr id="8194" name="Ink 2"/>
              <p:cNvPicPr>
                <a:picLocks noRot="1" noChangeAspect="1" noEditPoints="1" noChangeArrowheads="1" noChangeShapeType="1"/>
              </p:cNvPicPr>
              <p:nvPr/>
            </p:nvPicPr>
            <p:blipFill>
              <a:blip r:embed="rId8"/>
              <a:stretch>
                <a:fillRect/>
              </a:stretch>
            </p:blipFill>
            <p:spPr>
              <a:xfrm>
                <a:off x="70499288" y="13065125"/>
                <a:ext cx="0" cy="0"/>
              </a:xfrm>
              <a:prstGeom prst="rect">
                <a:avLst/>
              </a:prstGeom>
            </p:spPr>
          </p:pic>
        </mc:Fallback>
      </mc:AlternateContent>
      <p:sp>
        <p:nvSpPr>
          <p:cNvPr id="2" name="Rectangle 1"/>
          <p:cNvSpPr/>
          <p:nvPr/>
        </p:nvSpPr>
        <p:spPr>
          <a:xfrm>
            <a:off x="1835696" y="447159"/>
            <a:ext cx="3533958" cy="369332"/>
          </a:xfrm>
          <a:prstGeom prst="rect">
            <a:avLst/>
          </a:prstGeom>
        </p:spPr>
        <p:txBody>
          <a:bodyPr wrap="square">
            <a:spAutoFit/>
          </a:bodyPr>
          <a:lstStyle/>
          <a:p>
            <a:r>
              <a:rPr lang="en-IN" b="1" dirty="0">
                <a:latin typeface="Times New Roman" pitchFamily="18" charset="0"/>
                <a:cs typeface="Times New Roman" pitchFamily="18" charset="0"/>
              </a:rPr>
              <a:t>Solution No :6 (CONT….)</a:t>
            </a:r>
          </a:p>
        </p:txBody>
      </p:sp>
    </p:spTree>
    <p:extLst>
      <p:ext uri="{BB962C8B-B14F-4D97-AF65-F5344CB8AC3E}">
        <p14:creationId xmlns:p14="http://schemas.microsoft.com/office/powerpoint/2010/main" val="3334152295"/>
      </p:ext>
    </p:extLst>
  </p:cSld>
  <p:clrMapOvr>
    <a:masterClrMapping/>
  </p:clrMapOvr>
  <p:transition advTm="30967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699792" y="1052736"/>
            <a:ext cx="4536504" cy="364902"/>
          </a:xfrm>
        </p:spPr>
        <p:txBody>
          <a:bodyPr>
            <a:normAutofit fontScale="90000"/>
          </a:bodyPr>
          <a:lstStyle/>
          <a:p>
            <a:pPr algn="ctr"/>
            <a:br>
              <a:rPr lang="en-US" sz="2400" b="1" dirty="0">
                <a:cs typeface="Times New Roman" pitchFamily="18" charset="0"/>
              </a:rPr>
            </a:br>
            <a:br>
              <a:rPr lang="en-US" sz="2400" b="1" dirty="0">
                <a:cs typeface="Times New Roman" pitchFamily="18" charset="0"/>
              </a:rPr>
            </a:br>
            <a:r>
              <a:rPr lang="en-US" sz="2400" b="1" dirty="0">
                <a:cs typeface="Times New Roman" pitchFamily="18" charset="0"/>
              </a:rPr>
              <a:t>Steps in accounting cycle</a:t>
            </a:r>
            <a:br>
              <a:rPr lang="en-US" dirty="0"/>
            </a:br>
            <a:endParaRPr lang="en-US" dirty="0"/>
          </a:p>
        </p:txBody>
      </p:sp>
      <p:sp>
        <p:nvSpPr>
          <p:cNvPr id="3" name="Content Placeholder 2"/>
          <p:cNvSpPr>
            <a:spLocks noGrp="1"/>
          </p:cNvSpPr>
          <p:nvPr>
            <p:ph idx="1"/>
          </p:nvPr>
        </p:nvSpPr>
        <p:spPr>
          <a:xfrm>
            <a:off x="1234440" y="1837849"/>
            <a:ext cx="7166610" cy="3263504"/>
          </a:xfrm>
        </p:spPr>
        <p:txBody>
          <a:bodyPr rtlCol="0">
            <a:normAutofit fontScale="77500" lnSpcReduction="20000"/>
          </a:bodyPr>
          <a:lstStyle/>
          <a:p>
            <a:pPr marL="0" indent="0">
              <a:buNone/>
              <a:tabLst>
                <a:tab pos="346472" algn="l"/>
              </a:tabLst>
              <a:defRPr/>
            </a:pPr>
            <a:r>
              <a:rPr lang="en-US" dirty="0" err="1"/>
              <a:t>i</a:t>
            </a:r>
            <a:r>
              <a:rPr lang="en-US" dirty="0"/>
              <a:t>.	</a:t>
            </a:r>
            <a:r>
              <a:rPr lang="en-US" sz="2325" dirty="0">
                <a:cs typeface="Times New Roman" panose="02020603050405020304" pitchFamily="18" charset="0"/>
              </a:rPr>
              <a:t>Identify business events, analyze these transactions and record them in journal     </a:t>
            </a:r>
          </a:p>
          <a:p>
            <a:pPr marL="0" indent="0">
              <a:buNone/>
              <a:tabLst>
                <a:tab pos="346472" algn="l"/>
              </a:tabLst>
              <a:defRPr/>
            </a:pPr>
            <a:r>
              <a:rPr lang="en-US" sz="2325" dirty="0">
                <a:cs typeface="Times New Roman" panose="02020603050405020304" pitchFamily="18" charset="0"/>
              </a:rPr>
              <a:t>ii.	Post journal entries to applicable T-accounts or ledger accounts</a:t>
            </a:r>
          </a:p>
          <a:p>
            <a:pPr marL="0" indent="0">
              <a:buNone/>
              <a:tabLst>
                <a:tab pos="346472" algn="l"/>
              </a:tabLst>
              <a:defRPr/>
            </a:pPr>
            <a:r>
              <a:rPr lang="en-US" sz="2325" dirty="0">
                <a:cs typeface="Times New Roman" panose="02020603050405020304" pitchFamily="18" charset="0"/>
              </a:rPr>
              <a:t>iii.	Prepare an unadjusted trial balance from the general ledger</a:t>
            </a:r>
          </a:p>
          <a:p>
            <a:pPr marL="0" indent="0">
              <a:buNone/>
              <a:tabLst>
                <a:tab pos="346472" algn="l"/>
              </a:tabLst>
              <a:defRPr/>
            </a:pPr>
            <a:r>
              <a:rPr lang="en-US" sz="2325" dirty="0">
                <a:cs typeface="Times New Roman" panose="02020603050405020304" pitchFamily="18" charset="0"/>
              </a:rPr>
              <a:t>iv.	Analyze the trial balance and make end of period adjusting entries</a:t>
            </a:r>
          </a:p>
          <a:p>
            <a:pPr marL="0" indent="0">
              <a:buNone/>
              <a:tabLst>
                <a:tab pos="346472" algn="l"/>
              </a:tabLst>
              <a:defRPr/>
            </a:pPr>
            <a:r>
              <a:rPr lang="en-US" sz="2325" dirty="0">
                <a:cs typeface="Times New Roman" panose="02020603050405020304" pitchFamily="18" charset="0"/>
              </a:rPr>
              <a:t>v.	Post adjusting journal entries and prepare the adjusted trial balance</a:t>
            </a:r>
          </a:p>
          <a:p>
            <a:pPr marL="0" indent="0">
              <a:buNone/>
              <a:tabLst>
                <a:tab pos="346472" algn="l"/>
              </a:tabLst>
              <a:defRPr/>
            </a:pPr>
            <a:r>
              <a:rPr lang="en-US" sz="2325" dirty="0">
                <a:cs typeface="Times New Roman" panose="02020603050405020304" pitchFamily="18" charset="0"/>
              </a:rPr>
              <a:t>vi.	Use the adjusted trial balance to prepare financial statements</a:t>
            </a:r>
          </a:p>
          <a:p>
            <a:pPr marL="0" indent="0">
              <a:buNone/>
              <a:tabLst>
                <a:tab pos="346472" algn="l"/>
              </a:tabLst>
              <a:defRPr/>
            </a:pPr>
            <a:r>
              <a:rPr lang="en-US" sz="2325" dirty="0">
                <a:cs typeface="Times New Roman" panose="02020603050405020304" pitchFamily="18" charset="0"/>
              </a:rPr>
              <a:t>vii.	Close all temporary income statement accounts with closing entries</a:t>
            </a:r>
          </a:p>
          <a:p>
            <a:pPr marL="0" indent="0">
              <a:buNone/>
              <a:tabLst>
                <a:tab pos="346472" algn="l"/>
              </a:tabLst>
              <a:defRPr/>
            </a:pPr>
            <a:r>
              <a:rPr lang="en-US" sz="2325" dirty="0">
                <a:cs typeface="Times New Roman" panose="02020603050405020304" pitchFamily="18" charset="0"/>
              </a:rPr>
              <a:t>viii.	Prepare the post closing trial balance for the next accounting period</a:t>
            </a:r>
          </a:p>
          <a:p>
            <a:pPr marL="0" indent="0">
              <a:buNone/>
              <a:defRPr/>
            </a:pPr>
            <a:r>
              <a:rPr lang="en-US" sz="2325" dirty="0">
                <a:cs typeface="Times New Roman" panose="02020603050405020304" pitchFamily="18" charset="0"/>
              </a:rPr>
              <a:t>           Prepare reversing entries to cancel temporary adjusting entries if applicable</a:t>
            </a:r>
          </a:p>
          <a:p>
            <a:pPr>
              <a:defRPr/>
            </a:pPr>
            <a:endParaRPr lang="en-US" sz="2325" dirty="0"/>
          </a:p>
        </p:txBody>
      </p:sp>
      <p:sp>
        <p:nvSpPr>
          <p:cNvPr id="6" name="Slide Number Placeholder 5"/>
          <p:cNvSpPr>
            <a:spLocks noGrp="1"/>
          </p:cNvSpPr>
          <p:nvPr>
            <p:ph type="sldNum" sz="quarter" idx="12"/>
          </p:nvPr>
        </p:nvSpPr>
        <p:spPr/>
        <p:txBody>
          <a:bodyPr/>
          <a:lstStyle/>
          <a:p>
            <a:pPr>
              <a:defRPr/>
            </a:pPr>
            <a:fld id="{93D92212-BF49-4FF2-A420-26749F18DE6D}" type="slidenum">
              <a:rPr lang="en-US"/>
              <a:pPr>
                <a:defRPr/>
              </a:pPr>
              <a:t>7</a:t>
            </a:fld>
            <a:endParaRPr lang="en-US"/>
          </a:p>
        </p:txBody>
      </p:sp>
    </p:spTree>
    <p:extLst>
      <p:ext uri="{BB962C8B-B14F-4D97-AF65-F5344CB8AC3E}">
        <p14:creationId xmlns:p14="http://schemas.microsoft.com/office/powerpoint/2010/main" val="2293000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1643042" y="1142983"/>
            <a:ext cx="6215106" cy="4429157"/>
          </a:xfrm>
          <a:prstGeom prst="rect">
            <a:avLst/>
          </a:prstGeom>
          <a:noFill/>
          <a:ln w="9525">
            <a:noFill/>
            <a:miter lim="800000"/>
            <a:headEnd/>
            <a:tailEnd/>
          </a:ln>
          <a:effectLst/>
        </p:spPr>
      </p:pic>
      <p:pic>
        <p:nvPicPr>
          <p:cNvPr id="4"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6" name="Rectangle 5"/>
          <p:cNvSpPr/>
          <p:nvPr/>
        </p:nvSpPr>
        <p:spPr>
          <a:xfrm>
            <a:off x="2143108" y="642918"/>
            <a:ext cx="3200898" cy="461665"/>
          </a:xfrm>
          <a:prstGeom prst="rect">
            <a:avLst/>
          </a:prstGeom>
        </p:spPr>
        <p:txBody>
          <a:bodyPr wrap="square">
            <a:spAutoFit/>
          </a:bodyPr>
          <a:lstStyle/>
          <a:p>
            <a:r>
              <a:rPr lang="en-IN" sz="2400" b="1" dirty="0">
                <a:latin typeface="Times New Roman" pitchFamily="18" charset="0"/>
                <a:cs typeface="Times New Roman" pitchFamily="18" charset="0"/>
              </a:rPr>
              <a:t>Problem No: 7</a:t>
            </a:r>
            <a:endParaRPr lang="en-IN" sz="2400" b="1"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857600" y="1401840"/>
              <a:ext cx="5661720" cy="4233240"/>
            </p14:xfrm>
          </p:contentPart>
        </mc:Choice>
        <mc:Fallback xmlns="">
          <p:pic>
            <p:nvPicPr>
              <p:cNvPr id="2" name="Ink 1"/>
              <p:cNvPicPr/>
              <p:nvPr/>
            </p:nvPicPr>
            <p:blipFill>
              <a:blip r:embed="rId5"/>
              <a:stretch>
                <a:fillRect/>
              </a:stretch>
            </p:blipFill>
            <p:spPr>
              <a:xfrm>
                <a:off x="1848240" y="1392480"/>
                <a:ext cx="5680440" cy="4251960"/>
              </a:xfrm>
              <a:prstGeom prst="rect">
                <a:avLst/>
              </a:prstGeom>
            </p:spPr>
          </p:pic>
        </mc:Fallback>
      </mc:AlternateContent>
    </p:spTree>
    <p:extLst>
      <p:ext uri="{BB962C8B-B14F-4D97-AF65-F5344CB8AC3E}">
        <p14:creationId xmlns:p14="http://schemas.microsoft.com/office/powerpoint/2010/main" val="2212975992"/>
      </p:ext>
    </p:extLst>
  </p:cSld>
  <p:clrMapOvr>
    <a:masterClrMapping/>
  </p:clrMapOvr>
  <p:transition advTm="66808"/>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1643041" y="1428736"/>
            <a:ext cx="6215107" cy="5000611"/>
          </a:xfrm>
          <a:prstGeom prst="rect">
            <a:avLst/>
          </a:prstGeom>
          <a:noFill/>
          <a:ln w="9525">
            <a:noFill/>
            <a:miter lim="800000"/>
            <a:headEnd/>
            <a:tailEnd/>
          </a:ln>
          <a:effectLst/>
        </p:spPr>
      </p:pic>
      <p:pic>
        <p:nvPicPr>
          <p:cNvPr id="4"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
        <p:nvSpPr>
          <p:cNvPr id="75777" name="Rectangle 1"/>
          <p:cNvSpPr>
            <a:spLocks noChangeArrowheads="1"/>
          </p:cNvSpPr>
          <p:nvPr/>
        </p:nvSpPr>
        <p:spPr bwMode="auto">
          <a:xfrm>
            <a:off x="2285984" y="800220"/>
            <a:ext cx="685801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Solution No : 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973600" y="2170080"/>
              <a:ext cx="5242320" cy="4232880"/>
            </p14:xfrm>
          </p:contentPart>
        </mc:Choice>
        <mc:Fallback xmlns="">
          <p:pic>
            <p:nvPicPr>
              <p:cNvPr id="2" name="Ink 1"/>
              <p:cNvPicPr/>
              <p:nvPr/>
            </p:nvPicPr>
            <p:blipFill>
              <a:blip r:embed="rId5"/>
              <a:stretch>
                <a:fillRect/>
              </a:stretch>
            </p:blipFill>
            <p:spPr>
              <a:xfrm>
                <a:off x="2964240" y="2160720"/>
                <a:ext cx="5261040" cy="4251600"/>
              </a:xfrm>
              <a:prstGeom prst="rect">
                <a:avLst/>
              </a:prstGeom>
            </p:spPr>
          </p:pic>
        </mc:Fallback>
      </mc:AlternateContent>
    </p:spTree>
    <p:extLst>
      <p:ext uri="{BB962C8B-B14F-4D97-AF65-F5344CB8AC3E}">
        <p14:creationId xmlns:p14="http://schemas.microsoft.com/office/powerpoint/2010/main" val="4188319045"/>
      </p:ext>
    </p:extLst>
  </p:cSld>
  <p:clrMapOvr>
    <a:masterClrMapping/>
  </p:clrMapOvr>
  <p:transition advTm="390658"/>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3143240" y="428604"/>
            <a:ext cx="257176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Problem No : 8</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4754" name="Rectangle 2"/>
          <p:cNvSpPr>
            <a:spLocks noChangeArrowheads="1"/>
          </p:cNvSpPr>
          <p:nvPr/>
        </p:nvSpPr>
        <p:spPr bwMode="auto">
          <a:xfrm>
            <a:off x="1071538" y="1071547"/>
            <a:ext cx="785818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Pass journal entries for the following transactions: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i</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Purchased goods from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Sanjiv</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 list price of Rs. 40,000 at 10% Trade discount and 5% Cash discount.  Amount was paid at the time of purchase itself.</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(ii) Purchased goods from Vijay of Rs.40,000 on 10% Trade discount and 5% cash discount.  Half of the amount was paid at the time of purchase.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(iii) Sold goods to Anil for Rs. 20,000 allowed him 10%Trade discount and 10% Cash discount.  Received half of the amount by cash and balance half by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cheque</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within specified time.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(iv) Sold goods to Ajay for Rs.50,000  allowing 5% cash discount and 10% Trade discount. Half of the amount was received by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cheque</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within specified time.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36080" y="1625040"/>
              <a:ext cx="7840440" cy="4670640"/>
            </p14:xfrm>
          </p:contentPart>
        </mc:Choice>
        <mc:Fallback xmlns="">
          <p:pic>
            <p:nvPicPr>
              <p:cNvPr id="2" name="Ink 1"/>
              <p:cNvPicPr/>
              <p:nvPr/>
            </p:nvPicPr>
            <p:blipFill>
              <a:blip r:embed="rId4"/>
              <a:stretch>
                <a:fillRect/>
              </a:stretch>
            </p:blipFill>
            <p:spPr>
              <a:xfrm>
                <a:off x="1026720" y="1615680"/>
                <a:ext cx="7859160" cy="4689360"/>
              </a:xfrm>
              <a:prstGeom prst="rect">
                <a:avLst/>
              </a:prstGeom>
            </p:spPr>
          </p:pic>
        </mc:Fallback>
      </mc:AlternateContent>
    </p:spTree>
    <p:extLst>
      <p:ext uri="{BB962C8B-B14F-4D97-AF65-F5344CB8AC3E}">
        <p14:creationId xmlns:p14="http://schemas.microsoft.com/office/powerpoint/2010/main" val="8286833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Solution No: 8</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77825" name="Rectangle 1"/>
          <p:cNvSpPr>
            <a:spLocks noChangeArrowheads="1"/>
          </p:cNvSpPr>
          <p:nvPr/>
        </p:nvSpPr>
        <p:spPr bwMode="auto">
          <a:xfrm>
            <a:off x="3428992" y="642919"/>
            <a:ext cx="2071702"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JOURNAL</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1357289" y="1285861"/>
          <a:ext cx="7358114" cy="5168022"/>
        </p:xfrm>
        <a:graphic>
          <a:graphicData uri="http://schemas.openxmlformats.org/drawingml/2006/table">
            <a:tbl>
              <a:tblPr>
                <a:tableStyleId>{16D9F66E-5EB9-4882-86FB-DCBF35E3C3E4}</a:tableStyleId>
              </a:tblPr>
              <a:tblGrid>
                <a:gridCol w="785819">
                  <a:extLst>
                    <a:ext uri="{9D8B030D-6E8A-4147-A177-3AD203B41FA5}">
                      <a16:colId xmlns:a16="http://schemas.microsoft.com/office/drawing/2014/main" val="20000"/>
                    </a:ext>
                  </a:extLst>
                </a:gridCol>
                <a:gridCol w="4264179">
                  <a:extLst>
                    <a:ext uri="{9D8B030D-6E8A-4147-A177-3AD203B41FA5}">
                      <a16:colId xmlns:a16="http://schemas.microsoft.com/office/drawing/2014/main" val="20001"/>
                    </a:ext>
                  </a:extLst>
                </a:gridCol>
                <a:gridCol w="453664">
                  <a:extLst>
                    <a:ext uri="{9D8B030D-6E8A-4147-A177-3AD203B41FA5}">
                      <a16:colId xmlns:a16="http://schemas.microsoft.com/office/drawing/2014/main" val="20002"/>
                    </a:ext>
                  </a:extLst>
                </a:gridCol>
                <a:gridCol w="1015571">
                  <a:extLst>
                    <a:ext uri="{9D8B030D-6E8A-4147-A177-3AD203B41FA5}">
                      <a16:colId xmlns:a16="http://schemas.microsoft.com/office/drawing/2014/main" val="20003"/>
                    </a:ext>
                  </a:extLst>
                </a:gridCol>
                <a:gridCol w="838881">
                  <a:extLst>
                    <a:ext uri="{9D8B030D-6E8A-4147-A177-3AD203B41FA5}">
                      <a16:colId xmlns:a16="http://schemas.microsoft.com/office/drawing/2014/main" val="20004"/>
                    </a:ext>
                  </a:extLst>
                </a:gridCol>
              </a:tblGrid>
              <a:tr h="307341">
                <a:tc>
                  <a:txBody>
                    <a:bodyPr/>
                    <a:lstStyle/>
                    <a:p>
                      <a:pPr>
                        <a:lnSpc>
                          <a:spcPct val="115000"/>
                        </a:lnSpc>
                        <a:spcAft>
                          <a:spcPts val="0"/>
                        </a:spcAft>
                      </a:pPr>
                      <a:r>
                        <a:rPr lang="en-IN" sz="2000" dirty="0"/>
                        <a:t>Date</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r>
                        <a:rPr lang="en-IN" sz="2000"/>
                        <a:t>Particulars</a:t>
                      </a:r>
                      <a:endParaRPr lang="en-IN" sz="2000">
                        <a:latin typeface="Calibri"/>
                        <a:ea typeface="Calibri"/>
                        <a:cs typeface="Times New Roman"/>
                      </a:endParaRPr>
                    </a:p>
                  </a:txBody>
                  <a:tcPr marL="68580" marR="68580" marT="0" marB="0"/>
                </a:tc>
                <a:tc>
                  <a:txBody>
                    <a:bodyPr/>
                    <a:lstStyle/>
                    <a:p>
                      <a:pPr>
                        <a:lnSpc>
                          <a:spcPct val="115000"/>
                        </a:lnSpc>
                        <a:spcAft>
                          <a:spcPts val="0"/>
                        </a:spcAft>
                      </a:pPr>
                      <a:r>
                        <a:rPr lang="en-IN" sz="2000"/>
                        <a:t>LF</a:t>
                      </a:r>
                      <a:endParaRPr lang="en-IN" sz="2000">
                        <a:latin typeface="Calibri"/>
                        <a:ea typeface="Calibri"/>
                        <a:cs typeface="Times New Roman"/>
                      </a:endParaRPr>
                    </a:p>
                  </a:txBody>
                  <a:tcPr marL="68580" marR="68580" marT="0" marB="0"/>
                </a:tc>
                <a:tc>
                  <a:txBody>
                    <a:bodyPr/>
                    <a:lstStyle/>
                    <a:p>
                      <a:pPr>
                        <a:lnSpc>
                          <a:spcPct val="115000"/>
                        </a:lnSpc>
                        <a:spcAft>
                          <a:spcPts val="0"/>
                        </a:spcAft>
                      </a:pPr>
                      <a:r>
                        <a:rPr lang="en-IN" sz="2000"/>
                        <a:t>Debit</a:t>
                      </a:r>
                      <a:endParaRPr lang="en-IN" sz="2000">
                        <a:latin typeface="Calibri"/>
                        <a:ea typeface="Calibri"/>
                        <a:cs typeface="Times New Roman"/>
                      </a:endParaRPr>
                    </a:p>
                  </a:txBody>
                  <a:tcPr marL="68580" marR="68580" marT="0" marB="0"/>
                </a:tc>
                <a:tc>
                  <a:txBody>
                    <a:bodyPr/>
                    <a:lstStyle/>
                    <a:p>
                      <a:pPr>
                        <a:lnSpc>
                          <a:spcPct val="115000"/>
                        </a:lnSpc>
                        <a:spcAft>
                          <a:spcPts val="0"/>
                        </a:spcAft>
                      </a:pPr>
                      <a:r>
                        <a:rPr lang="en-IN" sz="2000"/>
                        <a:t>Credit</a:t>
                      </a:r>
                      <a:endParaRPr lang="en-IN"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35235">
                <a:tc>
                  <a:txBody>
                    <a:bodyPr/>
                    <a:lstStyle/>
                    <a:p>
                      <a:pPr>
                        <a:lnSpc>
                          <a:spcPct val="115000"/>
                        </a:lnSpc>
                        <a:spcAft>
                          <a:spcPts val="0"/>
                        </a:spcAft>
                      </a:pPr>
                      <a:r>
                        <a:rPr lang="en-IN" sz="2000" dirty="0"/>
                        <a:t>(</a:t>
                      </a:r>
                      <a:r>
                        <a:rPr lang="en-IN" sz="2000" dirty="0" err="1"/>
                        <a:t>i</a:t>
                      </a:r>
                      <a:r>
                        <a:rPr lang="en-IN" sz="2000" dirty="0"/>
                        <a:t>)</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r>
                        <a:rPr lang="en-IN" sz="2000" dirty="0"/>
                        <a:t>Purchase A/c                                   Dr                                  </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a:t>36,000</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327894">
                <a:tc>
                  <a:txBody>
                    <a:bodyPr/>
                    <a:lstStyle/>
                    <a:p>
                      <a:pPr>
                        <a:lnSpc>
                          <a:spcPct val="115000"/>
                        </a:lnSpc>
                        <a:spcAft>
                          <a:spcPts val="0"/>
                        </a:spcAft>
                      </a:pPr>
                      <a:endParaRPr lang="en-IN" sz="2000" dirty="0">
                        <a:latin typeface="Times New Roman"/>
                        <a:ea typeface="Calibri"/>
                        <a:cs typeface="Times New Roman"/>
                      </a:endParaRPr>
                    </a:p>
                  </a:txBody>
                  <a:tcPr marL="68580" marR="68580" marT="0" marB="0"/>
                </a:tc>
                <a:tc>
                  <a:txBody>
                    <a:bodyPr/>
                    <a:lstStyle/>
                    <a:p>
                      <a:pPr>
                        <a:lnSpc>
                          <a:spcPct val="115000"/>
                        </a:lnSpc>
                        <a:spcAft>
                          <a:spcPts val="0"/>
                        </a:spcAft>
                      </a:pPr>
                      <a:r>
                        <a:rPr lang="en-IN" sz="2000" dirty="0"/>
                        <a:t>          To Cash A/c</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endParaRPr lang="en-IN" sz="2000" dirty="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dirty="0"/>
                        <a:t>34,200</a:t>
                      </a:r>
                      <a:endParaRPr lang="en-IN"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a:t>           To Discount received A/c     </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dirty="0"/>
                        <a:t>1,800</a:t>
                      </a:r>
                      <a:endParaRPr lang="en-IN"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235">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dirty="0"/>
                        <a:t>(Being the goods purchased from </a:t>
                      </a:r>
                      <a:r>
                        <a:rPr lang="en-IN" sz="2000" dirty="0" err="1"/>
                        <a:t>sanjiv</a:t>
                      </a:r>
                      <a:r>
                        <a:rPr lang="en-IN" sz="2000" dirty="0"/>
                        <a:t>)</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extLst>
                  <a:ext uri="{0D108BD9-81ED-4DB2-BD59-A6C34878D82A}">
                    <a16:rowId xmlns:a16="http://schemas.microsoft.com/office/drawing/2014/main" val="10004"/>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extLst>
                  <a:ext uri="{0D108BD9-81ED-4DB2-BD59-A6C34878D82A}">
                    <a16:rowId xmlns:a16="http://schemas.microsoft.com/office/drawing/2014/main" val="10005"/>
                  </a:ext>
                </a:extLst>
              </a:tr>
              <a:tr h="635235">
                <a:tc>
                  <a:txBody>
                    <a:bodyPr/>
                    <a:lstStyle/>
                    <a:p>
                      <a:pPr>
                        <a:lnSpc>
                          <a:spcPct val="115000"/>
                        </a:lnSpc>
                        <a:spcAft>
                          <a:spcPts val="0"/>
                        </a:spcAft>
                      </a:pPr>
                      <a:r>
                        <a:rPr lang="en-IN" sz="2000"/>
                        <a:t>(ii)</a:t>
                      </a:r>
                      <a:endParaRPr lang="en-IN" sz="2000">
                        <a:latin typeface="Calibri"/>
                        <a:ea typeface="Calibri"/>
                        <a:cs typeface="Times New Roman"/>
                      </a:endParaRPr>
                    </a:p>
                  </a:txBody>
                  <a:tcPr marL="68580" marR="68580" marT="0" marB="0"/>
                </a:tc>
                <a:tc>
                  <a:txBody>
                    <a:bodyPr/>
                    <a:lstStyle/>
                    <a:p>
                      <a:pPr>
                        <a:lnSpc>
                          <a:spcPct val="115000"/>
                        </a:lnSpc>
                        <a:spcAft>
                          <a:spcPts val="0"/>
                        </a:spcAft>
                      </a:pPr>
                      <a:r>
                        <a:rPr lang="en-IN" sz="2000" dirty="0"/>
                        <a:t>Purchase A/c                                   Dr   </a:t>
                      </a:r>
                      <a:endParaRPr lang="en-IN" sz="2000" dirty="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a:t>36,000</a:t>
                      </a:r>
                      <a:endParaRPr lang="en-IN" sz="2000">
                        <a:latin typeface="Calibri"/>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extLst>
                  <a:ext uri="{0D108BD9-81ED-4DB2-BD59-A6C34878D82A}">
                    <a16:rowId xmlns:a16="http://schemas.microsoft.com/office/drawing/2014/main" val="10006"/>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a:t>To vijay a/c</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dirty="0"/>
                        <a:t>18,000</a:t>
                      </a:r>
                      <a:endParaRPr lang="en-IN" sz="2000" dirty="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a:t>To cash a/c</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dirty="0"/>
                        <a:t>17,100</a:t>
                      </a:r>
                      <a:endParaRPr lang="en-IN" sz="2000" dirty="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a:t>           To Discount received A/c     </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r>
                        <a:rPr lang="en-IN" sz="2000" dirty="0"/>
                        <a:t>900</a:t>
                      </a:r>
                      <a:endParaRPr lang="en-IN" sz="2000" dirty="0">
                        <a:latin typeface="Calibri"/>
                        <a:ea typeface="Calibri"/>
                        <a:cs typeface="Times New Roman"/>
                      </a:endParaRPr>
                    </a:p>
                  </a:txBody>
                  <a:tcPr marL="68580" marR="68580" marT="0" marB="0"/>
                </a:tc>
                <a:extLst>
                  <a:ext uri="{0D108BD9-81ED-4DB2-BD59-A6C34878D82A}">
                    <a16:rowId xmlns:a16="http://schemas.microsoft.com/office/drawing/2014/main" val="10009"/>
                  </a:ext>
                </a:extLst>
              </a:tr>
              <a:tr h="635235">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r>
                        <a:rPr lang="en-IN" sz="2000"/>
                        <a:t>(Being the goods purchased from vijay)</a:t>
                      </a:r>
                      <a:endParaRPr lang="en-IN" sz="2000">
                        <a:latin typeface="Calibri"/>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extLst>
                  <a:ext uri="{0D108BD9-81ED-4DB2-BD59-A6C34878D82A}">
                    <a16:rowId xmlns:a16="http://schemas.microsoft.com/office/drawing/2014/main" val="10010"/>
                  </a:ext>
                </a:extLst>
              </a:tr>
              <a:tr h="327894">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a:latin typeface="Times New Roman"/>
                        <a:ea typeface="Calibri"/>
                        <a:cs typeface="Times New Roman"/>
                      </a:endParaRPr>
                    </a:p>
                  </a:txBody>
                  <a:tcPr marL="68580" marR="68580" marT="0" marB="0"/>
                </a:tc>
                <a:tc>
                  <a:txBody>
                    <a:bodyPr/>
                    <a:lstStyle/>
                    <a:p>
                      <a:pPr algn="r">
                        <a:lnSpc>
                          <a:spcPct val="115000"/>
                        </a:lnSpc>
                        <a:spcAft>
                          <a:spcPts val="0"/>
                        </a:spcAft>
                      </a:pPr>
                      <a:endParaRPr lang="en-IN" sz="2000" dirty="0">
                        <a:latin typeface="Times New Roman"/>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pic>
        <p:nvPicPr>
          <p:cNvPr id="6"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749308928"/>
      </p:ext>
    </p:extLst>
  </p:cSld>
  <p:clrMapOvr>
    <a:masterClrMapping/>
  </p:clrMapOvr>
  <mc:AlternateContent xmlns:mc="http://schemas.openxmlformats.org/markup-compatibility/2006" xmlns:p14="http://schemas.microsoft.com/office/powerpoint/2010/main">
    <mc:Choice Requires="p14">
      <p:transition spd="slow" p14:dur="18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1916111"/>
              </p:ext>
            </p:extLst>
          </p:nvPr>
        </p:nvGraphicFramePr>
        <p:xfrm>
          <a:off x="1475656" y="1383526"/>
          <a:ext cx="7239747" cy="4709774"/>
        </p:xfrm>
        <a:graphic>
          <a:graphicData uri="http://schemas.openxmlformats.org/drawingml/2006/table">
            <a:tbl>
              <a:tblPr>
                <a:tableStyleId>{08FB837D-C827-4EFA-A057-4D05807E0F7C}</a:tableStyleId>
              </a:tblPr>
              <a:tblGrid>
                <a:gridCol w="835355">
                  <a:extLst>
                    <a:ext uri="{9D8B030D-6E8A-4147-A177-3AD203B41FA5}">
                      <a16:colId xmlns:a16="http://schemas.microsoft.com/office/drawing/2014/main" val="20000"/>
                    </a:ext>
                  </a:extLst>
                </a:gridCol>
                <a:gridCol w="4133406">
                  <a:extLst>
                    <a:ext uri="{9D8B030D-6E8A-4147-A177-3AD203B41FA5}">
                      <a16:colId xmlns:a16="http://schemas.microsoft.com/office/drawing/2014/main" val="20001"/>
                    </a:ext>
                  </a:extLst>
                </a:gridCol>
                <a:gridCol w="446367">
                  <a:extLst>
                    <a:ext uri="{9D8B030D-6E8A-4147-A177-3AD203B41FA5}">
                      <a16:colId xmlns:a16="http://schemas.microsoft.com/office/drawing/2014/main" val="20002"/>
                    </a:ext>
                  </a:extLst>
                </a:gridCol>
                <a:gridCol w="999233">
                  <a:extLst>
                    <a:ext uri="{9D8B030D-6E8A-4147-A177-3AD203B41FA5}">
                      <a16:colId xmlns:a16="http://schemas.microsoft.com/office/drawing/2014/main" val="20003"/>
                    </a:ext>
                  </a:extLst>
                </a:gridCol>
                <a:gridCol w="825386">
                  <a:extLst>
                    <a:ext uri="{9D8B030D-6E8A-4147-A177-3AD203B41FA5}">
                      <a16:colId xmlns:a16="http://schemas.microsoft.com/office/drawing/2014/main" val="20004"/>
                    </a:ext>
                  </a:extLst>
                </a:gridCol>
              </a:tblGrid>
              <a:tr h="445469">
                <a:tc>
                  <a:txBody>
                    <a:bodyPr/>
                    <a:lstStyle/>
                    <a:p>
                      <a:pPr>
                        <a:lnSpc>
                          <a:spcPct val="115000"/>
                        </a:lnSpc>
                        <a:spcAft>
                          <a:spcPts val="0"/>
                        </a:spcAft>
                      </a:pPr>
                      <a:r>
                        <a:rPr lang="en-IN" sz="1800" dirty="0"/>
                        <a:t>(iii)</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r>
                        <a:rPr lang="en-IN" sz="1800" dirty="0"/>
                        <a:t>Cash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a:t>8,100</a:t>
                      </a:r>
                      <a:endParaRPr lang="en-IN" sz="180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0"/>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dirty="0"/>
                        <a:t>Bank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a:t>8,100</a:t>
                      </a:r>
                      <a:endParaRPr lang="en-IN" sz="180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1"/>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dirty="0"/>
                        <a:t>Discount allowed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dirty="0"/>
                        <a:t>1,800</a:t>
                      </a:r>
                      <a:endParaRPr lang="en-IN" sz="1800" dirty="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2"/>
                  </a:ext>
                </a:extLst>
              </a:tr>
              <a:tr h="501819">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a:t>To Sales A/c</a:t>
                      </a:r>
                      <a:endParaRPr lang="en-IN" sz="180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dirty="0"/>
                        <a:t>18,000</a:t>
                      </a:r>
                      <a:endParaRPr lang="en-IN" sz="1800" dirty="0">
                        <a:latin typeface="Calibri"/>
                        <a:ea typeface="Calibri"/>
                        <a:cs typeface="Times New Roman"/>
                      </a:endParaRPr>
                    </a:p>
                  </a:txBody>
                  <a:tcPr marL="53725" marR="53725" marT="0" marB="0"/>
                </a:tc>
                <a:extLst>
                  <a:ext uri="{0D108BD9-81ED-4DB2-BD59-A6C34878D82A}">
                    <a16:rowId xmlns:a16="http://schemas.microsoft.com/office/drawing/2014/main" val="10003"/>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a:t>(Being the goods sold to Anil)</a:t>
                      </a:r>
                      <a:endParaRPr lang="en-IN" sz="180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4"/>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5"/>
                  </a:ext>
                </a:extLst>
              </a:tr>
              <a:tr h="418054">
                <a:tc>
                  <a:txBody>
                    <a:bodyPr/>
                    <a:lstStyle/>
                    <a:p>
                      <a:pPr>
                        <a:lnSpc>
                          <a:spcPct val="115000"/>
                        </a:lnSpc>
                        <a:spcAft>
                          <a:spcPts val="0"/>
                        </a:spcAft>
                      </a:pPr>
                      <a:r>
                        <a:rPr lang="en-IN" sz="1800" dirty="0"/>
                        <a:t>(iv)</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r>
                        <a:rPr lang="en-IN" sz="1800" dirty="0"/>
                        <a:t>Ajay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a:t>22,500</a:t>
                      </a:r>
                      <a:endParaRPr lang="en-IN" sz="180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6"/>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dirty="0"/>
                        <a:t>Bank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a:t>21,375</a:t>
                      </a:r>
                      <a:endParaRPr lang="en-IN" sz="180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7"/>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dirty="0"/>
                        <a:t>Discount allowed A/c                            Dr</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a:t>1,125</a:t>
                      </a:r>
                      <a:endParaRPr lang="en-IN" sz="1800">
                        <a:latin typeface="Calibri"/>
                        <a:ea typeface="Calibri"/>
                        <a:cs typeface="Times New Roman"/>
                      </a:endParaRPr>
                    </a:p>
                  </a:txBody>
                  <a:tcPr marL="53725" marR="53725" marT="0" marB="0"/>
                </a:tc>
                <a:tc>
                  <a:txBody>
                    <a:bodyPr/>
                    <a:lstStyle/>
                    <a:p>
                      <a:pPr algn="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08"/>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a:t>To Sales A/c</a:t>
                      </a:r>
                      <a:endParaRPr lang="en-IN" sz="1800">
                        <a:latin typeface="Calibri"/>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nSpc>
                          <a:spcPct val="115000"/>
                        </a:lnSpc>
                        <a:spcAft>
                          <a:spcPts val="0"/>
                        </a:spcAft>
                      </a:pPr>
                      <a:endParaRPr lang="en-IN" sz="1800">
                        <a:latin typeface="Times New Roman"/>
                        <a:ea typeface="Calibri"/>
                        <a:cs typeface="Times New Roman"/>
                      </a:endParaRPr>
                    </a:p>
                  </a:txBody>
                  <a:tcPr marL="53725" marR="53725" marT="0" marB="0"/>
                </a:tc>
                <a:tc>
                  <a:txBody>
                    <a:bodyPr/>
                    <a:lstStyle/>
                    <a:p>
                      <a:pPr algn="r">
                        <a:lnSpc>
                          <a:spcPct val="115000"/>
                        </a:lnSpc>
                        <a:spcAft>
                          <a:spcPts val="0"/>
                        </a:spcAft>
                      </a:pPr>
                      <a:r>
                        <a:rPr lang="en-IN" sz="1800" dirty="0"/>
                        <a:t>45,000</a:t>
                      </a:r>
                      <a:endParaRPr lang="en-IN" sz="1800" dirty="0">
                        <a:latin typeface="Calibri"/>
                        <a:ea typeface="Calibri"/>
                        <a:cs typeface="Times New Roman"/>
                      </a:endParaRPr>
                    </a:p>
                  </a:txBody>
                  <a:tcPr marL="53725" marR="53725" marT="0" marB="0"/>
                </a:tc>
                <a:extLst>
                  <a:ext uri="{0D108BD9-81ED-4DB2-BD59-A6C34878D82A}">
                    <a16:rowId xmlns:a16="http://schemas.microsoft.com/office/drawing/2014/main" val="10009"/>
                  </a:ext>
                </a:extLst>
              </a:tr>
              <a:tr h="418054">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r>
                        <a:rPr lang="en-IN" sz="1800" dirty="0"/>
                        <a:t>(Being the goods sold to Anil)</a:t>
                      </a:r>
                      <a:endParaRPr lang="en-IN" sz="1800" dirty="0">
                        <a:latin typeface="Calibri"/>
                        <a:ea typeface="Calibri"/>
                        <a:cs typeface="Times New Roman"/>
                      </a:endParaRPr>
                    </a:p>
                  </a:txBody>
                  <a:tcPr marL="53725" marR="53725" marT="0" marB="0"/>
                </a:tc>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tc>
                  <a:txBody>
                    <a:bodyPr/>
                    <a:lstStyle/>
                    <a:p>
                      <a:pPr>
                        <a:lnSpc>
                          <a:spcPct val="115000"/>
                        </a:lnSpc>
                        <a:spcAft>
                          <a:spcPts val="0"/>
                        </a:spcAft>
                      </a:pPr>
                      <a:endParaRPr lang="en-IN" sz="1800" dirty="0">
                        <a:latin typeface="Times New Roman"/>
                        <a:ea typeface="Calibri"/>
                        <a:cs typeface="Times New Roman"/>
                      </a:endParaRPr>
                    </a:p>
                  </a:txBody>
                  <a:tcPr marL="53725" marR="53725" marT="0" marB="0"/>
                </a:tc>
                <a:extLst>
                  <a:ext uri="{0D108BD9-81ED-4DB2-BD59-A6C34878D82A}">
                    <a16:rowId xmlns:a16="http://schemas.microsoft.com/office/drawing/2014/main" val="10010"/>
                  </a:ext>
                </a:extLst>
              </a:tr>
            </a:tbl>
          </a:graphicData>
        </a:graphic>
      </p:graphicFrame>
      <p:pic>
        <p:nvPicPr>
          <p:cNvPr id="3"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
        <p:nvSpPr>
          <p:cNvPr id="4" name="Rectangle 3"/>
          <p:cNvSpPr/>
          <p:nvPr/>
        </p:nvSpPr>
        <p:spPr>
          <a:xfrm>
            <a:off x="1619672" y="332657"/>
            <a:ext cx="5238328" cy="646332"/>
          </a:xfrm>
          <a:prstGeom prst="rect">
            <a:avLst/>
          </a:prstGeom>
        </p:spPr>
        <p:txBody>
          <a:bodyPr wrap="square">
            <a:spAutoFit/>
          </a:bodyPr>
          <a:lstStyle/>
          <a:p>
            <a:r>
              <a:rPr lang="en-IN" b="1" dirty="0">
                <a:latin typeface="Times New Roman" pitchFamily="18" charset="0"/>
                <a:cs typeface="Times New Roman" pitchFamily="18" charset="0"/>
              </a:rPr>
              <a:t>Solution No: 8 (CONT….)</a:t>
            </a:r>
            <a:br>
              <a:rPr lang="en-IN" dirty="0">
                <a:latin typeface="Times New Roman" pitchFamily="18" charset="0"/>
                <a:cs typeface="Times New Roman" pitchFamily="18" charset="0"/>
              </a:rPr>
            </a:br>
            <a:endParaRPr lang="en-IN"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304080" y="1205640"/>
              <a:ext cx="5626080" cy="4893840"/>
            </p14:xfrm>
          </p:contentPart>
        </mc:Choice>
        <mc:Fallback xmlns="">
          <p:pic>
            <p:nvPicPr>
              <p:cNvPr id="5" name="Ink 4"/>
              <p:cNvPicPr/>
              <p:nvPr/>
            </p:nvPicPr>
            <p:blipFill>
              <a:blip r:embed="rId4"/>
              <a:stretch>
                <a:fillRect/>
              </a:stretch>
            </p:blipFill>
            <p:spPr>
              <a:xfrm>
                <a:off x="3294720" y="1196280"/>
                <a:ext cx="5644800" cy="4912560"/>
              </a:xfrm>
              <a:prstGeom prst="rect">
                <a:avLst/>
              </a:prstGeom>
            </p:spPr>
          </p:pic>
        </mc:Fallback>
      </mc:AlternateContent>
    </p:spTree>
    <p:extLst>
      <p:ext uri="{BB962C8B-B14F-4D97-AF65-F5344CB8AC3E}">
        <p14:creationId xmlns:p14="http://schemas.microsoft.com/office/powerpoint/2010/main" val="3077892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rot="10800000" flipV="1">
            <a:off x="1259632" y="253692"/>
            <a:ext cx="745577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Working notes: Calculation of Trade discount and cash discount</a:t>
            </a:r>
            <a:endParaRPr kumimoji="0" lang="en-US" sz="16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142976" y="840507"/>
          <a:ext cx="7786742" cy="5844530"/>
        </p:xfrm>
        <a:graphic>
          <a:graphicData uri="http://schemas.openxmlformats.org/drawingml/2006/table">
            <a:tbl>
              <a:tblPr/>
              <a:tblGrid>
                <a:gridCol w="2926918">
                  <a:extLst>
                    <a:ext uri="{9D8B030D-6E8A-4147-A177-3AD203B41FA5}">
                      <a16:colId xmlns:a16="http://schemas.microsoft.com/office/drawing/2014/main" val="20000"/>
                    </a:ext>
                  </a:extLst>
                </a:gridCol>
                <a:gridCol w="947447">
                  <a:extLst>
                    <a:ext uri="{9D8B030D-6E8A-4147-A177-3AD203B41FA5}">
                      <a16:colId xmlns:a16="http://schemas.microsoft.com/office/drawing/2014/main" val="20001"/>
                    </a:ext>
                  </a:extLst>
                </a:gridCol>
                <a:gridCol w="2829036">
                  <a:extLst>
                    <a:ext uri="{9D8B030D-6E8A-4147-A177-3AD203B41FA5}">
                      <a16:colId xmlns:a16="http://schemas.microsoft.com/office/drawing/2014/main" val="20002"/>
                    </a:ext>
                  </a:extLst>
                </a:gridCol>
                <a:gridCol w="1083341">
                  <a:extLst>
                    <a:ext uri="{9D8B030D-6E8A-4147-A177-3AD203B41FA5}">
                      <a16:colId xmlns:a16="http://schemas.microsoft.com/office/drawing/2014/main" val="20003"/>
                    </a:ext>
                  </a:extLst>
                </a:gridCol>
              </a:tblGrid>
              <a:tr h="469446">
                <a:tc>
                  <a:txBody>
                    <a:bodyPr/>
                    <a:lstStyle/>
                    <a:p>
                      <a:pPr>
                        <a:lnSpc>
                          <a:spcPct val="115000"/>
                        </a:lnSpc>
                        <a:spcAft>
                          <a:spcPts val="0"/>
                        </a:spcAft>
                      </a:pPr>
                      <a:r>
                        <a:rPr lang="en-IN" sz="1800" dirty="0">
                          <a:latin typeface="Times New Roman"/>
                          <a:ea typeface="Calibri"/>
                          <a:cs typeface="Times New Roman"/>
                        </a:rPr>
                        <a:t> (</a:t>
                      </a:r>
                      <a:r>
                        <a:rPr lang="en-IN" sz="1800" dirty="0" err="1">
                          <a:latin typeface="Times New Roman"/>
                          <a:ea typeface="Calibri"/>
                          <a:cs typeface="Times New Roman"/>
                        </a:rPr>
                        <a:t>i</a:t>
                      </a:r>
                      <a:r>
                        <a:rPr lang="en-IN" sz="1800" dirty="0">
                          <a:latin typeface="Times New Roman"/>
                          <a:ea typeface="Calibri"/>
                          <a:cs typeface="Times New Roman"/>
                        </a:rPr>
                        <a:t>) Invoice price of goods</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40,000      </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 (ii) Invoice price of goods</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40,000      </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563">
                <a:tc>
                  <a:txBody>
                    <a:bodyPr/>
                    <a:lstStyle/>
                    <a:p>
                      <a:pPr>
                        <a:lnSpc>
                          <a:spcPct val="115000"/>
                        </a:lnSpc>
                        <a:spcAft>
                          <a:spcPts val="0"/>
                        </a:spcAft>
                      </a:pPr>
                      <a:r>
                        <a:rPr lang="en-IN" sz="1800" dirty="0">
                          <a:latin typeface="Times New Roman"/>
                          <a:ea typeface="Calibri"/>
                          <a:cs typeface="Times New Roman"/>
                        </a:rPr>
                        <a:t>Less: Trade discount@10%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4,000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Less: Trade discount@10%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4,000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563">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36,000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36,000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9127">
                <a:tc>
                  <a:txBody>
                    <a:bodyPr/>
                    <a:lstStyle/>
                    <a:p>
                      <a:pPr>
                        <a:lnSpc>
                          <a:spcPct val="115000"/>
                        </a:lnSpc>
                        <a:spcAft>
                          <a:spcPts val="0"/>
                        </a:spcAft>
                      </a:pPr>
                      <a:r>
                        <a:rPr lang="en-IN" sz="1800" dirty="0">
                          <a:latin typeface="Times New Roman"/>
                          <a:ea typeface="Calibri"/>
                          <a:cs typeface="Times New Roman"/>
                        </a:rPr>
                        <a:t>Less: Cash discount@5%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1,800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Cash transactin</a:t>
                      </a:r>
                      <a:endParaRPr lang="en-IN" sz="1800">
                        <a:latin typeface="Calibri"/>
                        <a:ea typeface="Calibri"/>
                        <a:cs typeface="Times New Roman"/>
                      </a:endParaRPr>
                    </a:p>
                    <a:p>
                      <a:pPr>
                        <a:lnSpc>
                          <a:spcPct val="115000"/>
                        </a:lnSpc>
                        <a:spcAft>
                          <a:spcPts val="0"/>
                        </a:spcAft>
                      </a:pPr>
                      <a:r>
                        <a:rPr lang="en-IN" sz="1800">
                          <a:latin typeface="Times New Roman"/>
                          <a:ea typeface="Calibri"/>
                          <a:cs typeface="Times New Roman"/>
                        </a:rPr>
                        <a:t>36,000x1/2=</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18,000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563">
                <a:tc>
                  <a:txBody>
                    <a:bodyPr/>
                    <a:lstStyle/>
                    <a:p>
                      <a:pPr>
                        <a:lnSpc>
                          <a:spcPct val="115000"/>
                        </a:lnSpc>
                        <a:spcAft>
                          <a:spcPts val="0"/>
                        </a:spcAft>
                      </a:pPr>
                      <a:r>
                        <a:rPr lang="en-IN" sz="1800" dirty="0">
                          <a:latin typeface="Times New Roman"/>
                          <a:ea typeface="Calibri"/>
                          <a:cs typeface="Times New Roman"/>
                        </a:rPr>
                        <a:t>Amount paid</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34,200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Less: cash discount</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900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563">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Net amount paid</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17,100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5842">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6"/>
                  </a:ext>
                </a:extLst>
              </a:tr>
              <a:tr h="366441">
                <a:tc>
                  <a:txBody>
                    <a:bodyPr/>
                    <a:lstStyle/>
                    <a:p>
                      <a:pPr>
                        <a:lnSpc>
                          <a:spcPct val="115000"/>
                        </a:lnSpc>
                        <a:spcAft>
                          <a:spcPts val="0"/>
                        </a:spcAft>
                      </a:pPr>
                      <a:r>
                        <a:rPr lang="en-IN" sz="1800" dirty="0">
                          <a:latin typeface="Times New Roman"/>
                          <a:ea typeface="Calibri"/>
                          <a:cs typeface="Times New Roman"/>
                        </a:rPr>
                        <a:t>(iii) Gross value of sales</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20,000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a:latin typeface="Times New Roman"/>
                          <a:ea typeface="Calibri"/>
                          <a:cs typeface="Times New Roman"/>
                        </a:rPr>
                        <a:t>(iii) Gross value of sales</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50,000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4563">
                <a:tc>
                  <a:txBody>
                    <a:bodyPr/>
                    <a:lstStyle/>
                    <a:p>
                      <a:pPr>
                        <a:lnSpc>
                          <a:spcPct val="115000"/>
                        </a:lnSpc>
                        <a:spcAft>
                          <a:spcPts val="0"/>
                        </a:spcAft>
                      </a:pPr>
                      <a:r>
                        <a:rPr lang="en-IN" sz="1800" dirty="0">
                          <a:latin typeface="Times New Roman"/>
                          <a:ea typeface="Calibri"/>
                          <a:cs typeface="Times New Roman"/>
                        </a:rPr>
                        <a:t>Less: TD @10%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2,000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Less: TD @10%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 5,000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4563">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18,000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Net value of sales</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45,000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29127">
                <a:tc>
                  <a:txBody>
                    <a:bodyPr/>
                    <a:lstStyle/>
                    <a:p>
                      <a:pPr>
                        <a:lnSpc>
                          <a:spcPct val="115000"/>
                        </a:lnSpc>
                        <a:spcAft>
                          <a:spcPts val="0"/>
                        </a:spcAft>
                      </a:pPr>
                      <a:r>
                        <a:rPr lang="en-IN" sz="1800">
                          <a:latin typeface="Times New Roman"/>
                          <a:ea typeface="Calibri"/>
                          <a:cs typeface="Times New Roman"/>
                        </a:rPr>
                        <a:t>Less: CD @10%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1,800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 A. Cash transacction45,000x1/2</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22,500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4563">
                <a:tc>
                  <a:txBody>
                    <a:bodyPr/>
                    <a:lstStyle/>
                    <a:p>
                      <a:pPr>
                        <a:lnSpc>
                          <a:spcPct val="115000"/>
                        </a:lnSpc>
                        <a:spcAft>
                          <a:spcPts val="0"/>
                        </a:spcAft>
                      </a:pPr>
                      <a:r>
                        <a:rPr lang="en-IN" sz="1800">
                          <a:latin typeface="Times New Roman"/>
                          <a:ea typeface="Calibri"/>
                          <a:cs typeface="Times New Roman"/>
                        </a:rPr>
                        <a:t>Amount paid</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16,200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Less: Cash discount@5%</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1,125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4563">
                <a:tc>
                  <a:txBody>
                    <a:bodyPr/>
                    <a:lstStyle/>
                    <a:p>
                      <a:pPr>
                        <a:lnSpc>
                          <a:spcPct val="115000"/>
                        </a:lnSpc>
                        <a:spcAft>
                          <a:spcPts val="0"/>
                        </a:spcAft>
                      </a:pPr>
                      <a:r>
                        <a:rPr lang="en-IN" sz="1800">
                          <a:latin typeface="Times New Roman"/>
                          <a:ea typeface="Calibri"/>
                          <a:cs typeface="Times New Roman"/>
                        </a:rPr>
                        <a:t>Cash 16,200x1/2</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8,100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Net amount received</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21,375</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4563">
                <a:tc>
                  <a:txBody>
                    <a:bodyPr/>
                    <a:lstStyle/>
                    <a:p>
                      <a:pPr>
                        <a:lnSpc>
                          <a:spcPct val="115000"/>
                        </a:lnSpc>
                        <a:spcAft>
                          <a:spcPts val="0"/>
                        </a:spcAft>
                      </a:pPr>
                      <a:r>
                        <a:rPr lang="en-IN" sz="1800">
                          <a:latin typeface="Times New Roman"/>
                          <a:ea typeface="Calibri"/>
                          <a:cs typeface="Times New Roman"/>
                        </a:rPr>
                        <a:t>Cheque 16,200x1/2</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a:latin typeface="Times New Roman"/>
                          <a:ea typeface="Calibri"/>
                          <a:cs typeface="Times New Roman"/>
                        </a:rPr>
                        <a:t>8,100</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629127">
                <a:tc>
                  <a:txBody>
                    <a:bodyPr/>
                    <a:lstStyle/>
                    <a:p>
                      <a:pPr>
                        <a:lnSpc>
                          <a:spcPct val="115000"/>
                        </a:lnSpc>
                        <a:spcAft>
                          <a:spcPts val="0"/>
                        </a:spcAft>
                      </a:pPr>
                      <a:endParaRPr lang="en-IN"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a:ea typeface="Calibri"/>
                          <a:cs typeface="Times New Roman"/>
                        </a:rPr>
                        <a:t>B. Credit transaction (45,000x1/2)       </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800" dirty="0">
                          <a:latin typeface="Times New Roman"/>
                          <a:ea typeface="Calibri"/>
                          <a:cs typeface="Times New Roman"/>
                        </a:rPr>
                        <a:t>22,500</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2" name="Rectangle 1"/>
          <p:cNvSpPr/>
          <p:nvPr/>
        </p:nvSpPr>
        <p:spPr>
          <a:xfrm>
            <a:off x="1547664" y="2"/>
            <a:ext cx="3960440" cy="584775"/>
          </a:xfrm>
          <a:prstGeom prst="rect">
            <a:avLst/>
          </a:prstGeom>
        </p:spPr>
        <p:txBody>
          <a:bodyPr wrap="square">
            <a:spAutoFit/>
          </a:bodyPr>
          <a:lstStyle/>
          <a:p>
            <a:r>
              <a:rPr lang="en-IN" sz="1600" b="1" dirty="0">
                <a:latin typeface="Times New Roman" pitchFamily="18" charset="0"/>
                <a:cs typeface="Times New Roman" pitchFamily="18" charset="0"/>
              </a:rPr>
              <a:t>Solution No: 8 (CONT…)</a:t>
            </a:r>
            <a:br>
              <a:rPr lang="en-IN" sz="1600" dirty="0">
                <a:latin typeface="Times New Roman" pitchFamily="18" charset="0"/>
                <a:cs typeface="Times New Roman" pitchFamily="18" charset="0"/>
              </a:rPr>
            </a:br>
            <a:endParaRPr lang="en-IN" sz="1600" dirty="0"/>
          </a:p>
        </p:txBody>
      </p:sp>
      <p:pic>
        <p:nvPicPr>
          <p:cNvPr id="5"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14640" y="866160"/>
              <a:ext cx="7903080" cy="5241960"/>
            </p14:xfrm>
          </p:contentPart>
        </mc:Choice>
        <mc:Fallback xmlns="">
          <p:pic>
            <p:nvPicPr>
              <p:cNvPr id="4" name="Ink 3"/>
              <p:cNvPicPr/>
              <p:nvPr/>
            </p:nvPicPr>
            <p:blipFill>
              <a:blip r:embed="rId4"/>
              <a:stretch>
                <a:fillRect/>
              </a:stretch>
            </p:blipFill>
            <p:spPr>
              <a:xfrm>
                <a:off x="1205280" y="856800"/>
                <a:ext cx="7921800" cy="5260680"/>
              </a:xfrm>
              <a:prstGeom prst="rect">
                <a:avLst/>
              </a:prstGeom>
            </p:spPr>
          </p:pic>
        </mc:Fallback>
      </mc:AlternateContent>
    </p:spTree>
    <p:extLst>
      <p:ext uri="{BB962C8B-B14F-4D97-AF65-F5344CB8AC3E}">
        <p14:creationId xmlns:p14="http://schemas.microsoft.com/office/powerpoint/2010/main" val="11491255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74614"/>
            <a:ext cx="2376264" cy="557212"/>
          </a:xfrm>
        </p:spPr>
        <p:txBody>
          <a:bodyPr>
            <a:noAutofit/>
          </a:bodyPr>
          <a:lstStyle/>
          <a:p>
            <a:pPr lvl="0"/>
            <a:br>
              <a:rPr lang="en-US" sz="2400" b="1" dirty="0">
                <a:solidFill>
                  <a:schemeClr val="tx1"/>
                </a:solidFill>
                <a:effectLst/>
                <a:latin typeface="Times New Roman" pitchFamily="18" charset="0"/>
                <a:ea typeface="Calibri" pitchFamily="34" charset="0"/>
                <a:cs typeface="Times New Roman" pitchFamily="18" charset="0"/>
              </a:rPr>
            </a:br>
            <a:r>
              <a:rPr lang="en-US" sz="2400" b="1" dirty="0">
                <a:solidFill>
                  <a:schemeClr val="tx1"/>
                </a:solidFill>
                <a:effectLst/>
                <a:latin typeface="Times New Roman" pitchFamily="18" charset="0"/>
                <a:ea typeface="Calibri" pitchFamily="34" charset="0"/>
                <a:cs typeface="Times New Roman" pitchFamily="18" charset="0"/>
              </a:rPr>
              <a:t>Problem No : 9</a:t>
            </a:r>
            <a:br>
              <a:rPr lang="en-US" sz="2400" dirty="0">
                <a:solidFill>
                  <a:schemeClr val="tx1"/>
                </a:solidFill>
                <a:effectLst/>
                <a:latin typeface="Arial" pitchFamily="34" charset="0"/>
                <a:cs typeface="Arial" pitchFamily="34" charset="0"/>
              </a:rPr>
            </a:br>
            <a:endParaRPr lang="en-IN" sz="2400" dirty="0"/>
          </a:p>
        </p:txBody>
      </p:sp>
      <p:sp>
        <p:nvSpPr>
          <p:cNvPr id="79873" name="Rectangle 1"/>
          <p:cNvSpPr>
            <a:spLocks noChangeArrowheads="1"/>
          </p:cNvSpPr>
          <p:nvPr/>
        </p:nvSpPr>
        <p:spPr bwMode="auto">
          <a:xfrm>
            <a:off x="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1115616" y="443946"/>
            <a:ext cx="7704856" cy="461665"/>
          </a:xfrm>
          <a:prstGeom prst="rect">
            <a:avLst/>
          </a:prstGeom>
        </p:spPr>
        <p:txBody>
          <a:bodyPr wrap="square">
            <a:spAutoFit/>
          </a:bodyPr>
          <a:lstStyle/>
          <a:p>
            <a:pPr>
              <a:spcAft>
                <a:spcPts val="0"/>
              </a:spcAft>
              <a:tabLst>
                <a:tab pos="2865755" algn="ctr"/>
                <a:tab pos="5731510" algn="r"/>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Journalise the following transactions in the books of Manoj:</a:t>
            </a:r>
          </a:p>
        </p:txBody>
      </p:sp>
      <p:graphicFrame>
        <p:nvGraphicFramePr>
          <p:cNvPr id="4" name="Table 3"/>
          <p:cNvGraphicFramePr>
            <a:graphicFrameLocks noGrp="1"/>
          </p:cNvGraphicFramePr>
          <p:nvPr>
            <p:extLst>
              <p:ext uri="{D42A27DB-BD31-4B8C-83A1-F6EECF244321}">
                <p14:modId xmlns:p14="http://schemas.microsoft.com/office/powerpoint/2010/main" val="979698441"/>
              </p:ext>
            </p:extLst>
          </p:nvPr>
        </p:nvGraphicFramePr>
        <p:xfrm>
          <a:off x="1547664" y="1124745"/>
          <a:ext cx="7272808" cy="4968552"/>
        </p:xfrm>
        <a:graphic>
          <a:graphicData uri="http://schemas.openxmlformats.org/drawingml/2006/table">
            <a:tbl>
              <a:tblPr firstRow="1" firstCol="1" bandRow="1">
                <a:tableStyleId>{5C22544A-7EE6-4342-B048-85BDC9FD1C3A}</a:tableStyleId>
              </a:tblPr>
              <a:tblGrid>
                <a:gridCol w="977367">
                  <a:extLst>
                    <a:ext uri="{9D8B030D-6E8A-4147-A177-3AD203B41FA5}">
                      <a16:colId xmlns:a16="http://schemas.microsoft.com/office/drawing/2014/main" val="3369269735"/>
                    </a:ext>
                  </a:extLst>
                </a:gridCol>
                <a:gridCol w="6295441">
                  <a:extLst>
                    <a:ext uri="{9D8B030D-6E8A-4147-A177-3AD203B41FA5}">
                      <a16:colId xmlns:a16="http://schemas.microsoft.com/office/drawing/2014/main" val="4085095309"/>
                    </a:ext>
                  </a:extLst>
                </a:gridCol>
              </a:tblGrid>
              <a:tr h="4968552">
                <a:tc>
                  <a:txBody>
                    <a:bodyPr/>
                    <a:lstStyle/>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2017</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April  1</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April 10</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endParaRPr lang="en-IN" sz="1600" dirty="0">
                        <a:effectLst/>
                        <a:latin typeface="Times New Roman" panose="02020603050405020304" pitchFamily="18" charset="0"/>
                        <a:cs typeface="Times New Roman" panose="02020603050405020304" pitchFamily="18" charset="0"/>
                      </a:endParaRP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April 15</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April 18</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endParaRPr lang="en-IN" sz="1600" dirty="0">
                        <a:effectLst/>
                        <a:latin typeface="Times New Roman" panose="02020603050405020304" pitchFamily="18" charset="0"/>
                        <a:cs typeface="Times New Roman" panose="02020603050405020304" pitchFamily="18" charset="0"/>
                      </a:endParaRP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April 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Advanced Rs1,00,000 by cheque to </a:t>
                      </a:r>
                      <a:r>
                        <a:rPr lang="en-IN" sz="1600" dirty="0" err="1">
                          <a:effectLst/>
                          <a:latin typeface="Times New Roman" panose="02020603050405020304" pitchFamily="18" charset="0"/>
                          <a:cs typeface="Times New Roman" panose="02020603050405020304" pitchFamily="18" charset="0"/>
                        </a:rPr>
                        <a:t>Jaspal</a:t>
                      </a:r>
                      <a:r>
                        <a:rPr lang="en-IN" sz="1600" dirty="0">
                          <a:effectLst/>
                          <a:latin typeface="Times New Roman" panose="02020603050405020304" pitchFamily="18" charset="0"/>
                          <a:cs typeface="Times New Roman" panose="02020603050405020304" pitchFamily="18" charset="0"/>
                        </a:rPr>
                        <a:t> for purchase of building for total consideration of </a:t>
                      </a:r>
                      <a:r>
                        <a:rPr lang="en-IN" sz="1600" dirty="0" err="1">
                          <a:effectLst/>
                          <a:latin typeface="Times New Roman" panose="02020603050405020304" pitchFamily="18" charset="0"/>
                          <a:cs typeface="Times New Roman" panose="02020603050405020304" pitchFamily="18" charset="0"/>
                        </a:rPr>
                        <a:t>Rs</a:t>
                      </a:r>
                      <a:r>
                        <a:rPr lang="en-IN" sz="1600" dirty="0">
                          <a:effectLst/>
                          <a:latin typeface="Times New Roman" panose="02020603050405020304" pitchFamily="18" charset="0"/>
                          <a:cs typeface="Times New Roman" panose="02020603050405020304" pitchFamily="18" charset="0"/>
                        </a:rPr>
                        <a:t> 20,00,000</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Paid the balance amount by cheque. Issued cheque for stamp papers Rs1,40,000; for registration of building; paid lawyer’s fee Rs15,000; and brokerage Rs20,000in cash.</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Rs25,000 were paid in cash to paint the building before is occupation.</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Purchased office furniture of Rs1,00,000 and in exchange old furniture (book value Rs20,000) valued at Rs12,000 was given. Balance amount was paid by issue of cheque.</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 </a:t>
                      </a:r>
                    </a:p>
                    <a:p>
                      <a:pPr>
                        <a:lnSpc>
                          <a:spcPct val="115000"/>
                        </a:lnSpc>
                        <a:spcAft>
                          <a:spcPts val="0"/>
                        </a:spcAft>
                      </a:pPr>
                      <a:r>
                        <a:rPr lang="en-IN" sz="1600" dirty="0">
                          <a:effectLst/>
                          <a:latin typeface="Times New Roman" panose="02020603050405020304" pitchFamily="18" charset="0"/>
                          <a:cs typeface="Times New Roman" panose="02020603050405020304" pitchFamily="18" charset="0"/>
                        </a:rPr>
                        <a:t>An order was placed with M/S. PIONEER INDUSTRIES for a lathe machine costing Rs5,00,000. A cheque for Rs50,000 was issued as advance.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75000"/>
                      </a:schemeClr>
                    </a:solidFill>
                  </a:tcPr>
                </a:tc>
                <a:extLst>
                  <a:ext uri="{0D108BD9-81ED-4DB2-BD59-A6C34878D82A}">
                    <a16:rowId xmlns:a16="http://schemas.microsoft.com/office/drawing/2014/main" val="3456998958"/>
                  </a:ext>
                </a:extLst>
              </a:tr>
            </a:tbl>
          </a:graphicData>
        </a:graphic>
      </p:graphicFrame>
      <p:pic>
        <p:nvPicPr>
          <p:cNvPr id="6"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62823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7874379"/>
              </p:ext>
            </p:extLst>
          </p:nvPr>
        </p:nvGraphicFramePr>
        <p:xfrm>
          <a:off x="1403648" y="629979"/>
          <a:ext cx="7552263" cy="5607333"/>
        </p:xfrm>
        <a:graphic>
          <a:graphicData uri="http://schemas.openxmlformats.org/drawingml/2006/table">
            <a:tbl>
              <a:tblPr firstRow="1" firstCol="1" bandRow="1">
                <a:tableStyleId>{5C22544A-7EE6-4342-B048-85BDC9FD1C3A}</a:tableStyleId>
              </a:tblPr>
              <a:tblGrid>
                <a:gridCol w="1008112">
                  <a:extLst>
                    <a:ext uri="{9D8B030D-6E8A-4147-A177-3AD203B41FA5}">
                      <a16:colId xmlns:a16="http://schemas.microsoft.com/office/drawing/2014/main" val="2657371309"/>
                    </a:ext>
                  </a:extLst>
                </a:gridCol>
                <a:gridCol w="4408838">
                  <a:extLst>
                    <a:ext uri="{9D8B030D-6E8A-4147-A177-3AD203B41FA5}">
                      <a16:colId xmlns:a16="http://schemas.microsoft.com/office/drawing/2014/main" val="2447833837"/>
                    </a:ext>
                  </a:extLst>
                </a:gridCol>
                <a:gridCol w="343690">
                  <a:extLst>
                    <a:ext uri="{9D8B030D-6E8A-4147-A177-3AD203B41FA5}">
                      <a16:colId xmlns:a16="http://schemas.microsoft.com/office/drawing/2014/main" val="2768494580"/>
                    </a:ext>
                  </a:extLst>
                </a:gridCol>
                <a:gridCol w="936104">
                  <a:extLst>
                    <a:ext uri="{9D8B030D-6E8A-4147-A177-3AD203B41FA5}">
                      <a16:colId xmlns:a16="http://schemas.microsoft.com/office/drawing/2014/main" val="2286878516"/>
                    </a:ext>
                  </a:extLst>
                </a:gridCol>
                <a:gridCol w="855519">
                  <a:extLst>
                    <a:ext uri="{9D8B030D-6E8A-4147-A177-3AD203B41FA5}">
                      <a16:colId xmlns:a16="http://schemas.microsoft.com/office/drawing/2014/main" val="3775885590"/>
                    </a:ext>
                  </a:extLst>
                </a:gridCol>
              </a:tblGrid>
              <a:tr h="485062">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Date</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Particulars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L.F</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Dr.(Rs.)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Cr.(Rs.)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329358"/>
                  </a:ext>
                </a:extLst>
              </a:tr>
              <a:tr h="966197">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2017, April 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Advance for Building A/C                                 ...</a:t>
                      </a:r>
                      <a:r>
                        <a:rPr lang="en-IN" sz="1400" dirty="0" err="1">
                          <a:effectLst/>
                          <a:latin typeface="Times New Roman" panose="02020603050405020304" pitchFamily="18" charset="0"/>
                          <a:cs typeface="Times New Roman" panose="02020603050405020304" pitchFamily="18" charset="0"/>
                        </a:rPr>
                        <a:t>Dr.</a:t>
                      </a:r>
                      <a:endParaRPr lang="en-IN" sz="14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Bank A/c</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(Being the advance paid for purchase of Building)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1,00,000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1,00,000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779194"/>
                  </a:ext>
                </a:extLst>
              </a:tr>
              <a:tr h="1212656">
                <a:tc rowSpan="3">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April 10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BuildingA</a:t>
                      </a:r>
                      <a:r>
                        <a:rPr lang="en-IN" sz="1400" dirty="0">
                          <a:effectLst/>
                          <a:latin typeface="Times New Roman" panose="02020603050405020304" pitchFamily="18" charset="0"/>
                          <a:cs typeface="Times New Roman" panose="02020603050405020304" pitchFamily="18" charset="0"/>
                        </a:rPr>
                        <a:t>/c                                                      ....</a:t>
                      </a:r>
                      <a:r>
                        <a:rPr lang="en-IN" sz="1400" dirty="0" err="1">
                          <a:effectLst/>
                          <a:latin typeface="Times New Roman" panose="02020603050405020304" pitchFamily="18" charset="0"/>
                          <a:cs typeface="Times New Roman" panose="02020603050405020304" pitchFamily="18" charset="0"/>
                        </a:rPr>
                        <a:t>Dr.</a:t>
                      </a:r>
                      <a:endParaRPr lang="en-IN" sz="14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Bank A/c </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Advance for Building A/c</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(Being the balance consideration paid and advance adjusted)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20,00,000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19,00,000</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1,00,000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153144"/>
                  </a:ext>
                </a:extLst>
              </a:tr>
              <a:tr h="970125">
                <a:tc vMerge="1">
                  <a:txBody>
                    <a:bodyPr/>
                    <a:lstStyle/>
                    <a:p>
                      <a:endParaRPr lang="en-IN"/>
                    </a:p>
                  </a:txBody>
                  <a:tcPr/>
                </a:tc>
                <a:tc>
                  <a:txBody>
                    <a:bodyPr/>
                    <a:lstStyle/>
                    <a:p>
                      <a:pPr algn="just">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BuildingA</a:t>
                      </a:r>
                      <a:r>
                        <a:rPr lang="en-IN" sz="1400" dirty="0">
                          <a:effectLst/>
                          <a:latin typeface="Times New Roman" panose="02020603050405020304" pitchFamily="18" charset="0"/>
                          <a:cs typeface="Times New Roman" panose="02020603050405020304" pitchFamily="18" charset="0"/>
                        </a:rPr>
                        <a:t>/c                                                        ...</a:t>
                      </a:r>
                      <a:r>
                        <a:rPr lang="en-IN" sz="1400" dirty="0" err="1">
                          <a:effectLst/>
                          <a:latin typeface="Times New Roman" panose="02020603050405020304" pitchFamily="18" charset="0"/>
                          <a:cs typeface="Times New Roman" panose="02020603050405020304" pitchFamily="18" charset="0"/>
                        </a:rPr>
                        <a:t>Dr.</a:t>
                      </a:r>
                      <a:endParaRPr lang="en-IN" sz="14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Bank A/c</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(Being the cost of stamp papers to register the building paid)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1,40,000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1,40,000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498121"/>
                  </a:ext>
                </a:extLst>
              </a:tr>
              <a:tr h="1007096">
                <a:tc vMerge="1">
                  <a:txBody>
                    <a:bodyPr/>
                    <a:lstStyle/>
                    <a:p>
                      <a:endParaRPr lang="en-IN"/>
                    </a:p>
                  </a:txBody>
                  <a:tcPr/>
                </a:tc>
                <a:tc>
                  <a:txBody>
                    <a:bodyPr/>
                    <a:lstStyle/>
                    <a:p>
                      <a:pPr algn="just">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BuildingA</a:t>
                      </a:r>
                      <a:r>
                        <a:rPr lang="en-IN" sz="1400" dirty="0">
                          <a:effectLst/>
                          <a:latin typeface="Times New Roman" panose="02020603050405020304" pitchFamily="18" charset="0"/>
                          <a:cs typeface="Times New Roman" panose="02020603050405020304" pitchFamily="18" charset="0"/>
                        </a:rPr>
                        <a:t>/c                                                         ...</a:t>
                      </a:r>
                      <a:r>
                        <a:rPr lang="en-IN" sz="1400" dirty="0" err="1">
                          <a:effectLst/>
                          <a:latin typeface="Times New Roman" panose="02020603050405020304" pitchFamily="18" charset="0"/>
                          <a:cs typeface="Times New Roman" panose="02020603050405020304" pitchFamily="18" charset="0"/>
                        </a:rPr>
                        <a:t>Dr.</a:t>
                      </a:r>
                      <a:endParaRPr lang="en-IN" sz="14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Cash A/c </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(Being the cash paid to lawyer Rs.15,000 and Broker Rs.20,000)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35,000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35,000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747865"/>
                  </a:ext>
                </a:extLst>
              </a:tr>
              <a:tr h="966197">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April 15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BuildingA</a:t>
                      </a:r>
                      <a:r>
                        <a:rPr lang="en-IN" sz="1400" dirty="0">
                          <a:effectLst/>
                          <a:latin typeface="Times New Roman" panose="02020603050405020304" pitchFamily="18" charset="0"/>
                          <a:cs typeface="Times New Roman" panose="02020603050405020304" pitchFamily="18" charset="0"/>
                        </a:rPr>
                        <a:t>/c                                                         ....</a:t>
                      </a:r>
                      <a:r>
                        <a:rPr lang="en-IN" sz="1400" dirty="0" err="1">
                          <a:effectLst/>
                          <a:latin typeface="Times New Roman" panose="02020603050405020304" pitchFamily="18" charset="0"/>
                          <a:cs typeface="Times New Roman" panose="02020603050405020304" pitchFamily="18" charset="0"/>
                        </a:rPr>
                        <a:t>Dr.</a:t>
                      </a:r>
                      <a:endParaRPr lang="en-IN" sz="14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   To Cash A/c</a:t>
                      </a:r>
                    </a:p>
                    <a:p>
                      <a:pPr algn="just">
                        <a:lnSpc>
                          <a:spcPct val="115000"/>
                        </a:lnSpc>
                        <a:spcAft>
                          <a:spcPts val="0"/>
                        </a:spcAft>
                      </a:pPr>
                      <a:r>
                        <a:rPr lang="en-IN" sz="1400" dirty="0">
                          <a:effectLst/>
                          <a:latin typeface="Times New Roman" panose="02020603050405020304" pitchFamily="18" charset="0"/>
                          <a:cs typeface="Times New Roman" panose="02020603050405020304" pitchFamily="18" charset="0"/>
                        </a:rPr>
                        <a:t>(Being the experience incurred to paint the building)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25,000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 </a:t>
                      </a:r>
                    </a:p>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25,000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557224"/>
                  </a:ext>
                </a:extLst>
              </a:tr>
            </a:tbl>
          </a:graphicData>
        </a:graphic>
      </p:graphicFrame>
      <p:sp>
        <p:nvSpPr>
          <p:cNvPr id="3" name="Rectangle 2"/>
          <p:cNvSpPr/>
          <p:nvPr/>
        </p:nvSpPr>
        <p:spPr>
          <a:xfrm>
            <a:off x="1691680" y="260648"/>
            <a:ext cx="1512168" cy="369332"/>
          </a:xfrm>
          <a:prstGeom prst="rect">
            <a:avLst/>
          </a:prstGeom>
        </p:spPr>
        <p:txBody>
          <a:bodyPr wrap="square">
            <a:spAutoFit/>
          </a:bodyPr>
          <a:lstStyle/>
          <a:p>
            <a:r>
              <a:rPr lang="en-IN" b="1" dirty="0">
                <a:latin typeface="Times New Roman" pitchFamily="18" charset="0"/>
                <a:cs typeface="Times New Roman" pitchFamily="18" charset="0"/>
              </a:rPr>
              <a:t>Solution :9</a:t>
            </a:r>
            <a:endParaRPr lang="en-IN" dirty="0"/>
          </a:p>
        </p:txBody>
      </p:sp>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6947177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1512947"/>
              </p:ext>
            </p:extLst>
          </p:nvPr>
        </p:nvGraphicFramePr>
        <p:xfrm>
          <a:off x="1043609" y="1052736"/>
          <a:ext cx="7704855" cy="4451774"/>
        </p:xfrm>
        <a:graphic>
          <a:graphicData uri="http://schemas.openxmlformats.org/drawingml/2006/table">
            <a:tbl>
              <a:tblPr firstRow="1" firstCol="1" bandRow="1">
                <a:tableStyleId>{5C22544A-7EE6-4342-B048-85BDC9FD1C3A}</a:tableStyleId>
              </a:tblPr>
              <a:tblGrid>
                <a:gridCol w="847534">
                  <a:extLst>
                    <a:ext uri="{9D8B030D-6E8A-4147-A177-3AD203B41FA5}">
                      <a16:colId xmlns:a16="http://schemas.microsoft.com/office/drawing/2014/main" val="90005732"/>
                    </a:ext>
                  </a:extLst>
                </a:gridCol>
                <a:gridCol w="3672325">
                  <a:extLst>
                    <a:ext uri="{9D8B030D-6E8A-4147-A177-3AD203B41FA5}">
                      <a16:colId xmlns:a16="http://schemas.microsoft.com/office/drawing/2014/main" val="3863401547"/>
                    </a:ext>
                  </a:extLst>
                </a:gridCol>
                <a:gridCol w="677797">
                  <a:extLst>
                    <a:ext uri="{9D8B030D-6E8A-4147-A177-3AD203B41FA5}">
                      <a16:colId xmlns:a16="http://schemas.microsoft.com/office/drawing/2014/main" val="1703789395"/>
                    </a:ext>
                  </a:extLst>
                </a:gridCol>
                <a:gridCol w="1326237">
                  <a:extLst>
                    <a:ext uri="{9D8B030D-6E8A-4147-A177-3AD203B41FA5}">
                      <a16:colId xmlns:a16="http://schemas.microsoft.com/office/drawing/2014/main" val="3738862636"/>
                    </a:ext>
                  </a:extLst>
                </a:gridCol>
                <a:gridCol w="1180962">
                  <a:extLst>
                    <a:ext uri="{9D8B030D-6E8A-4147-A177-3AD203B41FA5}">
                      <a16:colId xmlns:a16="http://schemas.microsoft.com/office/drawing/2014/main" val="2214725040"/>
                    </a:ext>
                  </a:extLst>
                </a:gridCol>
              </a:tblGrid>
              <a:tr h="2572728">
                <a:tc>
                  <a:txBody>
                    <a:bodyPr/>
                    <a:lstStyle/>
                    <a:p>
                      <a:pPr algn="ctr">
                        <a:lnSpc>
                          <a:spcPct val="115000"/>
                        </a:lnSpc>
                        <a:spcAft>
                          <a:spcPts val="0"/>
                        </a:spcAft>
                      </a:pPr>
                      <a:r>
                        <a:rPr lang="en-IN" sz="2000" dirty="0">
                          <a:effectLst/>
                          <a:latin typeface="Times New Roman" panose="02020603050405020304" pitchFamily="18" charset="0"/>
                          <a:cs typeface="Times New Roman" panose="02020603050405020304" pitchFamily="18" charset="0"/>
                        </a:rPr>
                        <a:t>April 18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l">
                        <a:lnSpc>
                          <a:spcPct val="115000"/>
                        </a:lnSpc>
                        <a:spcAft>
                          <a:spcPts val="0"/>
                        </a:spcAft>
                      </a:pPr>
                      <a:r>
                        <a:rPr lang="en-IN" sz="2000" dirty="0">
                          <a:effectLst/>
                          <a:latin typeface="Times New Roman" panose="02020603050405020304" pitchFamily="18" charset="0"/>
                          <a:cs typeface="Times New Roman" panose="02020603050405020304" pitchFamily="18" charset="0"/>
                        </a:rPr>
                        <a:t>Furniture A/c (New)             ...</a:t>
                      </a:r>
                      <a:r>
                        <a:rPr lang="en-IN" sz="2000" dirty="0" err="1">
                          <a:effectLst/>
                          <a:latin typeface="Times New Roman" panose="02020603050405020304" pitchFamily="18" charset="0"/>
                          <a:cs typeface="Times New Roman" panose="02020603050405020304" pitchFamily="18" charset="0"/>
                        </a:rPr>
                        <a:t>Dr.</a:t>
                      </a:r>
                      <a:endParaRPr lang="en-IN" sz="20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Profit and Loss A/c (Loss On Furniture)                             ...</a:t>
                      </a:r>
                      <a:r>
                        <a:rPr lang="en-IN" sz="2000" dirty="0" err="1">
                          <a:effectLst/>
                          <a:latin typeface="Times New Roman" panose="02020603050405020304" pitchFamily="18" charset="0"/>
                          <a:cs typeface="Times New Roman" panose="02020603050405020304" pitchFamily="18" charset="0"/>
                        </a:rPr>
                        <a:t>Dr.</a:t>
                      </a:r>
                      <a:endParaRPr lang="en-IN" sz="20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   To Furniture A/c</a:t>
                      </a: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   To Bank A/c</a:t>
                      </a: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(Being the new furniture purchased in exchange of old furniture)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ctr">
                        <a:lnSpc>
                          <a:spcPct val="115000"/>
                        </a:lnSpc>
                        <a:spcAft>
                          <a:spcPts val="0"/>
                        </a:spcAft>
                      </a:pPr>
                      <a:r>
                        <a:rPr lang="en-IN"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1,00,000</a:t>
                      </a:r>
                    </a:p>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8,000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 </a:t>
                      </a:r>
                    </a:p>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 </a:t>
                      </a:r>
                    </a:p>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20,000</a:t>
                      </a:r>
                    </a:p>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88,000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extLst>
                  <a:ext uri="{0D108BD9-81ED-4DB2-BD59-A6C34878D82A}">
                    <a16:rowId xmlns:a16="http://schemas.microsoft.com/office/drawing/2014/main" val="3611825081"/>
                  </a:ext>
                </a:extLst>
              </a:tr>
              <a:tr h="1675744">
                <a:tc>
                  <a:txBody>
                    <a:bodyPr/>
                    <a:lstStyle/>
                    <a:p>
                      <a:pPr algn="ctr">
                        <a:lnSpc>
                          <a:spcPct val="115000"/>
                        </a:lnSpc>
                        <a:spcAft>
                          <a:spcPts val="0"/>
                        </a:spcAft>
                      </a:pPr>
                      <a:r>
                        <a:rPr lang="en-IN" sz="2000" dirty="0">
                          <a:effectLst/>
                          <a:latin typeface="Times New Roman" panose="02020603050405020304" pitchFamily="18" charset="0"/>
                          <a:cs typeface="Times New Roman" panose="02020603050405020304" pitchFamily="18" charset="0"/>
                        </a:rPr>
                        <a:t>April 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just">
                        <a:lnSpc>
                          <a:spcPct val="115000"/>
                        </a:lnSpc>
                        <a:spcAft>
                          <a:spcPts val="0"/>
                        </a:spcAft>
                      </a:pPr>
                      <a:r>
                        <a:rPr lang="en-IN" sz="2000" dirty="0" err="1">
                          <a:effectLst/>
                          <a:latin typeface="Times New Roman" panose="02020603050405020304" pitchFamily="18" charset="0"/>
                          <a:cs typeface="Times New Roman" panose="02020603050405020304" pitchFamily="18" charset="0"/>
                        </a:rPr>
                        <a:t>Advancefor</a:t>
                      </a:r>
                      <a:r>
                        <a:rPr lang="en-IN" sz="2000" dirty="0">
                          <a:effectLst/>
                          <a:latin typeface="Times New Roman" panose="02020603050405020304" pitchFamily="18" charset="0"/>
                          <a:cs typeface="Times New Roman" panose="02020603050405020304" pitchFamily="18" charset="0"/>
                        </a:rPr>
                        <a:t> Machinery A/c   ....</a:t>
                      </a:r>
                      <a:r>
                        <a:rPr lang="en-IN" sz="2000" dirty="0" err="1">
                          <a:effectLst/>
                          <a:latin typeface="Times New Roman" panose="02020603050405020304" pitchFamily="18" charset="0"/>
                          <a:cs typeface="Times New Roman" panose="02020603050405020304" pitchFamily="18" charset="0"/>
                        </a:rPr>
                        <a:t>Dr.</a:t>
                      </a:r>
                      <a:endParaRPr lang="en-IN" sz="20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               To Bank a/c</a:t>
                      </a:r>
                    </a:p>
                    <a:p>
                      <a:pPr algn="just">
                        <a:lnSpc>
                          <a:spcPct val="115000"/>
                        </a:lnSpc>
                        <a:spcAft>
                          <a:spcPts val="0"/>
                        </a:spcAft>
                      </a:pPr>
                      <a:r>
                        <a:rPr lang="en-IN" sz="2000" dirty="0">
                          <a:effectLst/>
                          <a:latin typeface="Times New Roman" panose="02020603050405020304" pitchFamily="18" charset="0"/>
                          <a:cs typeface="Times New Roman" panose="02020603050405020304" pitchFamily="18" charset="0"/>
                        </a:rPr>
                        <a:t>(Being the advance paid against order of machine</a:t>
                      </a:r>
                      <a:r>
                        <a:rPr lang="en-IN" sz="2000" cap="all"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ctr">
                        <a:lnSpc>
                          <a:spcPct val="115000"/>
                        </a:lnSpc>
                        <a:spcAft>
                          <a:spcPts val="0"/>
                        </a:spcAft>
                      </a:pPr>
                      <a:r>
                        <a:rPr lang="en-IN"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50,000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tc>
                  <a:txBody>
                    <a:bodyPr/>
                    <a:lstStyle/>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 </a:t>
                      </a:r>
                    </a:p>
                    <a:p>
                      <a:pPr algn="r">
                        <a:lnSpc>
                          <a:spcPct val="115000"/>
                        </a:lnSpc>
                        <a:spcAft>
                          <a:spcPts val="0"/>
                        </a:spcAft>
                      </a:pPr>
                      <a:r>
                        <a:rPr lang="en-IN" sz="2000" dirty="0">
                          <a:effectLst/>
                          <a:latin typeface="Times New Roman" panose="02020603050405020304" pitchFamily="18" charset="0"/>
                          <a:cs typeface="Times New Roman" panose="02020603050405020304" pitchFamily="18" charset="0"/>
                        </a:rPr>
                        <a:t>50,000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962" marR="46962" marT="0" marB="0"/>
                </a:tc>
                <a:extLst>
                  <a:ext uri="{0D108BD9-81ED-4DB2-BD59-A6C34878D82A}">
                    <a16:rowId xmlns:a16="http://schemas.microsoft.com/office/drawing/2014/main" val="1654540255"/>
                  </a:ext>
                </a:extLst>
              </a:tr>
            </a:tbl>
          </a:graphicData>
        </a:graphic>
      </p:graphicFrame>
      <p:sp>
        <p:nvSpPr>
          <p:cNvPr id="3" name="Rectangle 2"/>
          <p:cNvSpPr/>
          <p:nvPr/>
        </p:nvSpPr>
        <p:spPr>
          <a:xfrm>
            <a:off x="1691680" y="332656"/>
            <a:ext cx="1440160" cy="369332"/>
          </a:xfrm>
          <a:prstGeom prst="rect">
            <a:avLst/>
          </a:prstGeom>
        </p:spPr>
        <p:txBody>
          <a:bodyPr wrap="square">
            <a:spAutoFit/>
          </a:bodyPr>
          <a:lstStyle/>
          <a:p>
            <a:r>
              <a:rPr lang="en-IN" b="1" dirty="0">
                <a:latin typeface="Times New Roman" pitchFamily="18" charset="0"/>
                <a:cs typeface="Times New Roman" pitchFamily="18" charset="0"/>
              </a:rPr>
              <a:t>Solution :9</a:t>
            </a:r>
            <a:endParaRPr lang="en-IN" dirty="0"/>
          </a:p>
        </p:txBody>
      </p:sp>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41181175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1177102"/>
            <a:ext cx="7488832" cy="4411464"/>
          </a:xfrm>
          <a:prstGeom prst="rect">
            <a:avLst/>
          </a:prstGeom>
        </p:spPr>
        <p:txBody>
          <a:bodyPr wrap="square">
            <a:spAutoFit/>
          </a:bodyPr>
          <a:lstStyle/>
          <a:p>
            <a:pPr marL="228600">
              <a:lnSpc>
                <a:spcPct val="150000"/>
              </a:lnSpc>
              <a:spcAft>
                <a:spcPts val="1000"/>
              </a:spcAft>
            </a:pP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Journalise</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the following transactions:</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lphaLcParenBoth"/>
            </a:pPr>
            <a:r>
              <a:rPr lang="en-US" sz="2400" dirty="0">
                <a:latin typeface="Bahnschrift Condensed" panose="020B0502040204020203" pitchFamily="34" charset="0"/>
                <a:ea typeface="Calibri" panose="020F0502020204030204" pitchFamily="34" charset="0"/>
                <a:cs typeface="Times New Roman" panose="02020603050405020304" pitchFamily="18" charset="0"/>
              </a:rPr>
              <a:t>Purchased goods on credit from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Anbu</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5,000</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lphaLcParenBoth"/>
            </a:pPr>
            <a:r>
              <a:rPr lang="en-US" sz="2400" dirty="0">
                <a:latin typeface="Bahnschrift Condensed" panose="020B0502040204020203" pitchFamily="34" charset="0"/>
                <a:ea typeface="Calibri" panose="020F0502020204030204" pitchFamily="34" charset="0"/>
                <a:cs typeface="Times New Roman" panose="02020603050405020304" pitchFamily="18" charset="0"/>
              </a:rPr>
              <a:t>Goods returned by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Babu</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500</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lphaLcParenBoth"/>
            </a:pPr>
            <a:r>
              <a:rPr lang="en-US" sz="2400" dirty="0">
                <a:latin typeface="Bahnschrift Condensed" panose="020B0502040204020203" pitchFamily="34" charset="0"/>
                <a:ea typeface="Calibri" panose="020F0502020204030204" pitchFamily="34" charset="0"/>
                <a:cs typeface="Times New Roman" panose="02020603050405020304" pitchFamily="18" charset="0"/>
              </a:rPr>
              <a:t>Sale of typewriter for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1,000</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lphaLcParenBoth"/>
            </a:pPr>
            <a:r>
              <a:rPr lang="en-US" sz="2400" dirty="0">
                <a:latin typeface="Bahnschrift Condensed" panose="020B0502040204020203" pitchFamily="34" charset="0"/>
                <a:ea typeface="Calibri" panose="020F0502020204030204" pitchFamily="34" charset="0"/>
                <a:cs typeface="Times New Roman" panose="02020603050405020304" pitchFamily="18" charset="0"/>
              </a:rPr>
              <a:t>Withdrew for domestic use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250</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lphaLcParenBoth"/>
            </a:pPr>
            <a:r>
              <a:rPr lang="en-US" sz="2400" dirty="0">
                <a:latin typeface="Bahnschrift Condensed" panose="020B0502040204020203" pitchFamily="34" charset="0"/>
                <a:ea typeface="Calibri" panose="020F0502020204030204" pitchFamily="34" charset="0"/>
                <a:cs typeface="Times New Roman" panose="02020603050405020304" pitchFamily="18" charset="0"/>
              </a:rPr>
              <a:t>Paid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Radha</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1,980 in full settlement of a debt of </a:t>
            </a:r>
            <a:r>
              <a:rPr lang="en-US" sz="2400" dirty="0" err="1">
                <a:latin typeface="Bahnschrift Condensed" panose="020B0502040204020203" pitchFamily="34" charset="0"/>
                <a:ea typeface="Calibri" panose="020F0502020204030204" pitchFamily="34" charset="0"/>
                <a:cs typeface="Times New Roman" panose="02020603050405020304" pitchFamily="18" charset="0"/>
              </a:rPr>
              <a:t>Rs</a:t>
            </a:r>
            <a:r>
              <a:rPr lang="en-US" sz="2400" dirty="0">
                <a:latin typeface="Bahnschrift Condensed" panose="020B0502040204020203" pitchFamily="34" charset="0"/>
                <a:ea typeface="Calibri" panose="020F0502020204030204" pitchFamily="34" charset="0"/>
                <a:cs typeface="Times New Roman" panose="02020603050405020304" pitchFamily="18" charset="0"/>
              </a:rPr>
              <a:t>. 2,000</a:t>
            </a:r>
            <a:endParaRPr lang="en-IN" sz="2400" dirty="0">
              <a:latin typeface="Bahnschrift Condensed" panose="020B0502040204020203" pitchFamily="34" charset="0"/>
              <a:ea typeface="Calibri" panose="020F0502020204030204" pitchFamily="34" charset="0"/>
              <a:cs typeface="Times New Roman" panose="02020603050405020304" pitchFamily="18" charset="0"/>
            </a:endParaRPr>
          </a:p>
          <a:p>
            <a:r>
              <a:rPr lang="en-US" sz="2400" dirty="0">
                <a:latin typeface="Bahnschrift Condensed" panose="020B0502040204020203" pitchFamily="34" charset="0"/>
                <a:ea typeface="Calibri" panose="020F0502020204030204" pitchFamily="34" charset="0"/>
              </a:rPr>
              <a:t>(d) </a:t>
            </a:r>
            <a:r>
              <a:rPr lang="en-US" sz="2400" dirty="0" err="1">
                <a:latin typeface="Bahnschrift Condensed" panose="020B0502040204020203" pitchFamily="34" charset="0"/>
                <a:ea typeface="Calibri" panose="020F0502020204030204" pitchFamily="34" charset="0"/>
              </a:rPr>
              <a:t>Cheque</a:t>
            </a:r>
            <a:r>
              <a:rPr lang="en-US" sz="2400" dirty="0">
                <a:latin typeface="Bahnschrift Condensed" panose="020B0502040204020203" pitchFamily="34" charset="0"/>
                <a:ea typeface="Calibri" panose="020F0502020204030204" pitchFamily="34" charset="0"/>
              </a:rPr>
              <a:t> for </a:t>
            </a:r>
            <a:r>
              <a:rPr lang="en-US" sz="2400" dirty="0" err="1">
                <a:latin typeface="Bahnschrift Condensed" panose="020B0502040204020203" pitchFamily="34" charset="0"/>
                <a:ea typeface="Calibri" panose="020F0502020204030204" pitchFamily="34" charset="0"/>
              </a:rPr>
              <a:t>Rs</a:t>
            </a:r>
            <a:r>
              <a:rPr lang="en-US" sz="2400" dirty="0">
                <a:latin typeface="Bahnschrift Condensed" panose="020B0502040204020203" pitchFamily="34" charset="0"/>
                <a:ea typeface="Calibri" panose="020F0502020204030204" pitchFamily="34" charset="0"/>
              </a:rPr>
              <a:t>. 2,500 received from Charles in settlement of a debt of </a:t>
            </a:r>
            <a:r>
              <a:rPr lang="en-US" sz="2400" dirty="0" err="1">
                <a:latin typeface="Bahnschrift Condensed" panose="020B0502040204020203" pitchFamily="34" charset="0"/>
                <a:ea typeface="Calibri" panose="020F0502020204030204" pitchFamily="34" charset="0"/>
              </a:rPr>
              <a:t>Rs</a:t>
            </a:r>
            <a:r>
              <a:rPr lang="en-US" sz="2400" dirty="0">
                <a:latin typeface="Bahnschrift Condensed" panose="020B0502040204020203" pitchFamily="34" charset="0"/>
                <a:ea typeface="Calibri" panose="020F0502020204030204" pitchFamily="34" charset="0"/>
              </a:rPr>
              <a:t>. 2,750, returned </a:t>
            </a:r>
            <a:r>
              <a:rPr lang="en-US" sz="2400" dirty="0" err="1">
                <a:latin typeface="Bahnschrift Condensed" panose="020B0502040204020203" pitchFamily="34" charset="0"/>
                <a:ea typeface="Calibri" panose="020F0502020204030204" pitchFamily="34" charset="0"/>
              </a:rPr>
              <a:t>dishonoured</a:t>
            </a:r>
            <a:r>
              <a:rPr lang="en-US" sz="2400" dirty="0">
                <a:latin typeface="Bahnschrift Condensed" panose="020B0502040204020203" pitchFamily="34" charset="0"/>
                <a:ea typeface="Calibri" panose="020F0502020204030204" pitchFamily="34" charset="0"/>
              </a:rPr>
              <a:t>.</a:t>
            </a:r>
            <a:endParaRPr lang="en-IN" sz="2400" dirty="0">
              <a:latin typeface="Bahnschrift Condensed" panose="020B0502040204020203" pitchFamily="34" charset="0"/>
            </a:endParaRPr>
          </a:p>
        </p:txBody>
      </p:sp>
      <p:sp>
        <p:nvSpPr>
          <p:cNvPr id="3" name="Rectangle 2"/>
          <p:cNvSpPr/>
          <p:nvPr/>
        </p:nvSpPr>
        <p:spPr>
          <a:xfrm>
            <a:off x="1907704" y="188640"/>
            <a:ext cx="2808312" cy="1323439"/>
          </a:xfrm>
          <a:prstGeom prst="rect">
            <a:avLst/>
          </a:prstGeom>
        </p:spPr>
        <p:txBody>
          <a:bodyPr wrap="square">
            <a:spAutoFit/>
          </a:bodyPr>
          <a:lstStyle/>
          <a:p>
            <a:br>
              <a:rPr lang="en-US" sz="2000" b="1" dirty="0">
                <a:latin typeface="Times New Roman" pitchFamily="18" charset="0"/>
                <a:ea typeface="Calibri" pitchFamily="34" charset="0"/>
                <a:cs typeface="Times New Roman" pitchFamily="18" charset="0"/>
              </a:rPr>
            </a:br>
            <a:br>
              <a:rPr lang="en-US" sz="2000" b="1" dirty="0">
                <a:latin typeface="Times New Roman" pitchFamily="18" charset="0"/>
                <a:ea typeface="Calibri" pitchFamily="34" charset="0"/>
                <a:cs typeface="Times New Roman" pitchFamily="18" charset="0"/>
              </a:rPr>
            </a:br>
            <a:r>
              <a:rPr lang="en-US" sz="2000" b="1" dirty="0">
                <a:latin typeface="Times New Roman" pitchFamily="18" charset="0"/>
                <a:ea typeface="Calibri" pitchFamily="34" charset="0"/>
                <a:cs typeface="Times New Roman" pitchFamily="18" charset="0"/>
              </a:rPr>
              <a:t>Problem No : 10</a:t>
            </a:r>
            <a:br>
              <a:rPr lang="en-US" sz="2000" dirty="0">
                <a:latin typeface="Arial" pitchFamily="34" charset="0"/>
                <a:cs typeface="Arial" pitchFamily="34" charset="0"/>
              </a:rPr>
            </a:br>
            <a:endParaRPr lang="en-IN" sz="2000" dirty="0"/>
          </a:p>
        </p:txBody>
      </p:sp>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172446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lgn="ctr">
              <a:defRPr/>
            </a:pPr>
            <a:r>
              <a:rPr lang="en-IN" sz="4400" dirty="0">
                <a:latin typeface="Times New Roman" pitchFamily="18" charset="0"/>
                <a:cs typeface="Times New Roman" pitchFamily="18" charset="0"/>
              </a:rPr>
              <a:t>Double entry system</a:t>
            </a:r>
            <a:endParaRPr lang="en-IN" dirty="0"/>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BC49B6-0616-4935-98AE-8D896345BA15}" type="slidenum">
              <a:rPr lang="en-US" altLang="en-US">
                <a:solidFill>
                  <a:srgbClr val="B5A788"/>
                </a:solidFill>
                <a:latin typeface="Gill Sans MT" panose="020B0502020104020203" pitchFamily="34" charset="0"/>
              </a:rPr>
              <a:pPr eaLnBrk="1" hangingPunct="1"/>
              <a:t>8</a:t>
            </a:fld>
            <a:endParaRPr lang="en-US" altLang="en-US">
              <a:solidFill>
                <a:srgbClr val="B5A788"/>
              </a:solidFill>
              <a:latin typeface="Gill Sans MT" panose="020B0502020104020203" pitchFamily="34" charset="0"/>
            </a:endParaRPr>
          </a:p>
        </p:txBody>
      </p:sp>
      <p:sp>
        <p:nvSpPr>
          <p:cNvPr id="10244" name="Rectangle 3"/>
          <p:cNvSpPr>
            <a:spLocks noChangeArrowheads="1"/>
          </p:cNvSpPr>
          <p:nvPr/>
        </p:nvSpPr>
        <p:spPr bwMode="auto">
          <a:xfrm>
            <a:off x="1435100" y="1828800"/>
            <a:ext cx="7251700" cy="4032250"/>
          </a:xfrm>
          <a:prstGeom prst="rect">
            <a:avLst/>
          </a:prstGeom>
          <a:noFill/>
          <a:ln w="9525">
            <a:noFill/>
            <a:miter lim="800000"/>
            <a:headEnd/>
            <a:tailEnd/>
          </a:ln>
        </p:spPr>
        <p:txBody>
          <a:bodyPr wrap="square">
            <a:spAutoFit/>
          </a:bodyPr>
          <a:lstStyle/>
          <a:p>
            <a:pPr marL="514350" indent="-514350">
              <a:buFont typeface="Wingdings" pitchFamily="2" charset="2"/>
              <a:buChar char="Ø"/>
              <a:defRPr/>
            </a:pPr>
            <a:r>
              <a:rPr lang="en-IN" sz="3200" dirty="0">
                <a:latin typeface="Times New Roman" pitchFamily="18" charset="0"/>
                <a:cs typeface="Times New Roman" pitchFamily="18" charset="0"/>
              </a:rPr>
              <a:t>Scientific and complete system of recording the financial transactions of an organisation.</a:t>
            </a:r>
          </a:p>
          <a:p>
            <a:pPr>
              <a:defRPr/>
            </a:pPr>
            <a:endParaRPr lang="en-IN" sz="3200" dirty="0">
              <a:latin typeface="Times New Roman" pitchFamily="18" charset="0"/>
              <a:cs typeface="Times New Roman" pitchFamily="18" charset="0"/>
            </a:endParaRPr>
          </a:p>
          <a:p>
            <a:pPr>
              <a:buFont typeface="Wingdings" pitchFamily="2" charset="2"/>
              <a:buChar char="Ø"/>
              <a:defRPr/>
            </a:pPr>
            <a:r>
              <a:rPr lang="en-IN" sz="3200" dirty="0">
                <a:latin typeface="Times New Roman" pitchFamily="18" charset="0"/>
                <a:cs typeface="Times New Roman" pitchFamily="18" charset="0"/>
              </a:rPr>
              <a:t>  There are two aspects involved, namely,         Debit the receiving aspect and credit the giving aspect. </a:t>
            </a:r>
          </a:p>
          <a:p>
            <a:pPr>
              <a:defRPr/>
            </a:pPr>
            <a:r>
              <a:rPr lang="en-IN" sz="3200" dirty="0">
                <a:latin typeface="Times New Roman" pitchFamily="18" charset="0"/>
                <a:cs typeface="Times New Roman" pitchFamily="18" charset="0"/>
              </a:rPr>
              <a:t> </a:t>
            </a:r>
          </a:p>
        </p:txBody>
      </p:sp>
      <p:pic>
        <p:nvPicPr>
          <p:cNvPr id="10245" name="Picture 6" descr="Image result for sast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300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2560328" cy="476672"/>
          </a:xfrm>
        </p:spPr>
        <p:txBody>
          <a:bodyPr>
            <a:normAutofit/>
          </a:bodyPr>
          <a:lstStyle/>
          <a:p>
            <a:r>
              <a:rPr lang="en-IN" sz="2000" dirty="0"/>
              <a:t>Solution:10</a:t>
            </a:r>
          </a:p>
        </p:txBody>
      </p:sp>
      <p:graphicFrame>
        <p:nvGraphicFramePr>
          <p:cNvPr id="3" name="Table 2"/>
          <p:cNvGraphicFramePr>
            <a:graphicFrameLocks noGrp="1"/>
          </p:cNvGraphicFramePr>
          <p:nvPr>
            <p:extLst>
              <p:ext uri="{D42A27DB-BD31-4B8C-83A1-F6EECF244321}">
                <p14:modId xmlns:p14="http://schemas.microsoft.com/office/powerpoint/2010/main" val="2321966840"/>
              </p:ext>
            </p:extLst>
          </p:nvPr>
        </p:nvGraphicFramePr>
        <p:xfrm>
          <a:off x="1331640" y="692696"/>
          <a:ext cx="7560840" cy="4246135"/>
        </p:xfrm>
        <a:graphic>
          <a:graphicData uri="http://schemas.openxmlformats.org/drawingml/2006/table">
            <a:tbl>
              <a:tblPr firstRow="1" firstCol="1" bandRow="1">
                <a:tableStyleId>{5C22544A-7EE6-4342-B048-85BDC9FD1C3A}</a:tableStyleId>
              </a:tblPr>
              <a:tblGrid>
                <a:gridCol w="916465">
                  <a:extLst>
                    <a:ext uri="{9D8B030D-6E8A-4147-A177-3AD203B41FA5}">
                      <a16:colId xmlns:a16="http://schemas.microsoft.com/office/drawing/2014/main" val="4170175218"/>
                    </a:ext>
                  </a:extLst>
                </a:gridCol>
                <a:gridCol w="4340118">
                  <a:extLst>
                    <a:ext uri="{9D8B030D-6E8A-4147-A177-3AD203B41FA5}">
                      <a16:colId xmlns:a16="http://schemas.microsoft.com/office/drawing/2014/main" val="2508765731"/>
                    </a:ext>
                  </a:extLst>
                </a:gridCol>
                <a:gridCol w="328905">
                  <a:extLst>
                    <a:ext uri="{9D8B030D-6E8A-4147-A177-3AD203B41FA5}">
                      <a16:colId xmlns:a16="http://schemas.microsoft.com/office/drawing/2014/main" val="4284736801"/>
                    </a:ext>
                  </a:extLst>
                </a:gridCol>
                <a:gridCol w="1021733">
                  <a:extLst>
                    <a:ext uri="{9D8B030D-6E8A-4147-A177-3AD203B41FA5}">
                      <a16:colId xmlns:a16="http://schemas.microsoft.com/office/drawing/2014/main" val="3814057770"/>
                    </a:ext>
                  </a:extLst>
                </a:gridCol>
                <a:gridCol w="953619">
                  <a:extLst>
                    <a:ext uri="{9D8B030D-6E8A-4147-A177-3AD203B41FA5}">
                      <a16:colId xmlns:a16="http://schemas.microsoft.com/office/drawing/2014/main" val="2999480370"/>
                    </a:ext>
                  </a:extLst>
                </a:gridCol>
              </a:tblGrid>
              <a:tr h="432048">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Dates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Particulars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L.F.</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Debit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Credit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3389720805"/>
                  </a:ext>
                </a:extLst>
              </a:tr>
              <a:tr h="312583">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Purchase A/c                                                                        </a:t>
                      </a:r>
                      <a:r>
                        <a:rPr lang="en-US" sz="1200" dirty="0" err="1">
                          <a:effectLst/>
                          <a:latin typeface="Times New Roman" panose="02020603050405020304" pitchFamily="18" charset="0"/>
                          <a:cs typeface="Times New Roman" panose="02020603050405020304" pitchFamily="18" charset="0"/>
                        </a:rPr>
                        <a:t>Dr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5,000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807287435"/>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To Anbu A/c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5,000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3054197177"/>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[Being goods purchased on credit]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304630877"/>
                  </a:ext>
                </a:extLst>
              </a:tr>
              <a:tr h="312583">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(b)</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Sales Returns A/c                                                                 </a:t>
                      </a:r>
                      <a:r>
                        <a:rPr lang="en-US" sz="1200" dirty="0" err="1">
                          <a:effectLst/>
                          <a:latin typeface="Times New Roman" panose="02020603050405020304" pitchFamily="18" charset="0"/>
                          <a:cs typeface="Times New Roman" panose="02020603050405020304" pitchFamily="18" charset="0"/>
                        </a:rPr>
                        <a:t>Dr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500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3201053639"/>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To </a:t>
                      </a:r>
                      <a:r>
                        <a:rPr lang="en-US" sz="1200" dirty="0" err="1">
                          <a:effectLst/>
                          <a:latin typeface="Times New Roman" panose="02020603050405020304" pitchFamily="18" charset="0"/>
                          <a:cs typeface="Times New Roman" panose="02020603050405020304" pitchFamily="18" charset="0"/>
                        </a:rPr>
                        <a:t>Babu</a:t>
                      </a:r>
                      <a:r>
                        <a:rPr lang="en-US" sz="1200" dirty="0">
                          <a:effectLst/>
                          <a:latin typeface="Times New Roman" panose="02020603050405020304" pitchFamily="18" charset="0"/>
                          <a:cs typeface="Times New Roman" panose="02020603050405020304" pitchFamily="18" charset="0"/>
                        </a:rPr>
                        <a:t> A/c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500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798469452"/>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[Being goods returned by </a:t>
                      </a:r>
                      <a:r>
                        <a:rPr lang="en-US" sz="1200" dirty="0" err="1">
                          <a:effectLst/>
                          <a:latin typeface="Times New Roman" panose="02020603050405020304" pitchFamily="18" charset="0"/>
                          <a:cs typeface="Times New Roman" panose="02020603050405020304" pitchFamily="18" charset="0"/>
                        </a:rPr>
                        <a:t>Babu</a:t>
                      </a:r>
                      <a:r>
                        <a:rPr lang="en-US"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210020937"/>
                  </a:ext>
                </a:extLst>
              </a:tr>
              <a:tr h="312583">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Cash A/c                                                                               </a:t>
                      </a:r>
                      <a:r>
                        <a:rPr lang="en-US" sz="1200" dirty="0" err="1">
                          <a:effectLst/>
                          <a:latin typeface="Times New Roman" panose="02020603050405020304" pitchFamily="18" charset="0"/>
                          <a:cs typeface="Times New Roman" panose="02020603050405020304" pitchFamily="18" charset="0"/>
                        </a:rPr>
                        <a:t>Dr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1,000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100464874"/>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To Typewriter A/c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1,000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105459176"/>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[Being sale of typewriter]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841172224"/>
                  </a:ext>
                </a:extLst>
              </a:tr>
              <a:tr h="312583">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Drawings A/c                                                                        </a:t>
                      </a:r>
                      <a:r>
                        <a:rPr lang="en-US" sz="1200" dirty="0" err="1">
                          <a:effectLst/>
                          <a:latin typeface="Times New Roman" panose="02020603050405020304" pitchFamily="18" charset="0"/>
                          <a:cs typeface="Times New Roman" panose="02020603050405020304" pitchFamily="18" charset="0"/>
                        </a:rPr>
                        <a:t>Dr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250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496163200"/>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To Cash A/c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250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385020882"/>
                  </a:ext>
                </a:extLst>
              </a:tr>
              <a:tr h="228236">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[Being amount drawn for domestic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tc>
                  <a:txBody>
                    <a:bodyPr/>
                    <a:lstStyle/>
                    <a:p>
                      <a:pPr marL="45720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031240073"/>
                  </a:ext>
                </a:extLst>
              </a:tr>
            </a:tbl>
          </a:graphicData>
        </a:graphic>
      </p:graphicFrame>
      <p:pic>
        <p:nvPicPr>
          <p:cNvPr id="4" name="Picture 6" descr="Image result for sastra logo"/>
          <p:cNvPicPr>
            <a:picLocks noChangeAspect="1" noChangeArrowheads="1"/>
          </p:cNvPicPr>
          <p:nvPr/>
        </p:nvPicPr>
        <p:blipFill>
          <a:blip r:embed="rId2"/>
          <a:srcRect/>
          <a:stretch>
            <a:fillRect/>
          </a:stretch>
        </p:blipFill>
        <p:spPr bwMode="auto">
          <a:xfrm>
            <a:off x="7318558" y="0"/>
            <a:ext cx="1816100" cy="557212"/>
          </a:xfrm>
          <a:prstGeom prst="rect">
            <a:avLst/>
          </a:prstGeom>
          <a:noFill/>
          <a:ln w="9525">
            <a:noFill/>
            <a:miter lim="800000"/>
            <a:headEnd/>
            <a:tailEnd/>
          </a:ln>
        </p:spPr>
      </p:pic>
    </p:spTree>
    <p:extLst>
      <p:ext uri="{BB962C8B-B14F-4D97-AF65-F5344CB8AC3E}">
        <p14:creationId xmlns:p14="http://schemas.microsoft.com/office/powerpoint/2010/main" val="1840111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2704344" cy="504056"/>
          </a:xfrm>
        </p:spPr>
        <p:txBody>
          <a:bodyPr>
            <a:normAutofit fontScale="90000"/>
          </a:bodyPr>
          <a:lstStyle/>
          <a:p>
            <a:r>
              <a:rPr lang="en-IN" sz="4400" dirty="0"/>
              <a:t>Solution:10</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572471007"/>
              </p:ext>
            </p:extLst>
          </p:nvPr>
        </p:nvGraphicFramePr>
        <p:xfrm>
          <a:off x="1331640" y="1340768"/>
          <a:ext cx="7128792" cy="3356310"/>
        </p:xfrm>
        <a:graphic>
          <a:graphicData uri="http://schemas.openxmlformats.org/drawingml/2006/table">
            <a:tbl>
              <a:tblPr firstRow="1" firstCol="1" bandRow="1">
                <a:tableStyleId>{5C22544A-7EE6-4342-B048-85BDC9FD1C3A}</a:tableStyleId>
              </a:tblPr>
              <a:tblGrid>
                <a:gridCol w="864095">
                  <a:extLst>
                    <a:ext uri="{9D8B030D-6E8A-4147-A177-3AD203B41FA5}">
                      <a16:colId xmlns:a16="http://schemas.microsoft.com/office/drawing/2014/main" val="445757402"/>
                    </a:ext>
                  </a:extLst>
                </a:gridCol>
                <a:gridCol w="4167992">
                  <a:extLst>
                    <a:ext uri="{9D8B030D-6E8A-4147-A177-3AD203B41FA5}">
                      <a16:colId xmlns:a16="http://schemas.microsoft.com/office/drawing/2014/main" val="1219080288"/>
                    </a:ext>
                  </a:extLst>
                </a:gridCol>
                <a:gridCol w="234229">
                  <a:extLst>
                    <a:ext uri="{9D8B030D-6E8A-4147-A177-3AD203B41FA5}">
                      <a16:colId xmlns:a16="http://schemas.microsoft.com/office/drawing/2014/main" val="256638582"/>
                    </a:ext>
                  </a:extLst>
                </a:gridCol>
                <a:gridCol w="963349">
                  <a:extLst>
                    <a:ext uri="{9D8B030D-6E8A-4147-A177-3AD203B41FA5}">
                      <a16:colId xmlns:a16="http://schemas.microsoft.com/office/drawing/2014/main" val="957030209"/>
                    </a:ext>
                  </a:extLst>
                </a:gridCol>
                <a:gridCol w="899127">
                  <a:extLst>
                    <a:ext uri="{9D8B030D-6E8A-4147-A177-3AD203B41FA5}">
                      <a16:colId xmlns:a16="http://schemas.microsoft.com/office/drawing/2014/main" val="3870166765"/>
                    </a:ext>
                  </a:extLst>
                </a:gridCol>
              </a:tblGrid>
              <a:tr h="432048">
                <a:tc>
                  <a:txBody>
                    <a:bodyPr/>
                    <a:lstStyle/>
                    <a:p>
                      <a:pPr marL="457200" algn="l">
                        <a:lnSpc>
                          <a:spcPct val="150000"/>
                        </a:lnSpc>
                        <a:spcAft>
                          <a:spcPts val="0"/>
                        </a:spcAft>
                      </a:pPr>
                      <a:r>
                        <a:rPr lang="en-US" sz="1400" dirty="0">
                          <a:effectLst/>
                          <a:latin typeface="Bahnschrift Light Condensed" panose="020B0502040204020203" pitchFamily="34" charset="0"/>
                        </a:rPr>
                        <a:t>(e)</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err="1">
                          <a:effectLst/>
                          <a:latin typeface="Bahnschrift Light Condensed" panose="020B0502040204020203" pitchFamily="34" charset="0"/>
                        </a:rPr>
                        <a:t>Radha</a:t>
                      </a:r>
                      <a:r>
                        <a:rPr lang="en-US" sz="1400" dirty="0">
                          <a:effectLst/>
                          <a:latin typeface="Bahnschrift Light Condensed" panose="020B0502040204020203" pitchFamily="34" charset="0"/>
                        </a:rPr>
                        <a:t> A/c                                                                             </a:t>
                      </a:r>
                      <a:r>
                        <a:rPr lang="en-US" sz="1400" dirty="0" err="1">
                          <a:effectLst/>
                          <a:latin typeface="Bahnschrift Light Condensed" panose="020B0502040204020203" pitchFamily="34" charset="0"/>
                        </a:rPr>
                        <a:t>Dr</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a:effectLst/>
                          <a:latin typeface="Bahnschrift Light Condensed" panose="020B0502040204020203" pitchFamily="34" charset="0"/>
                        </a:rPr>
                        <a:t>2,000</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783311187"/>
                  </a:ext>
                </a:extLst>
              </a:tr>
              <a:tr h="330036">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To Cash A/c</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1,980</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728111201"/>
                  </a:ext>
                </a:extLst>
              </a:tr>
              <a:tr h="330036">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To Discount received A/c</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20</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259869412"/>
                  </a:ext>
                </a:extLst>
              </a:tr>
              <a:tr h="330036">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[Being Radha paid off &amp; discount received]</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667868605"/>
                  </a:ext>
                </a:extLst>
              </a:tr>
              <a:tr h="234028">
                <a:tc>
                  <a:txBody>
                    <a:bodyPr/>
                    <a:lstStyle/>
                    <a:p>
                      <a:pPr marL="457200" algn="l">
                        <a:lnSpc>
                          <a:spcPct val="150000"/>
                        </a:lnSpc>
                        <a:spcAft>
                          <a:spcPts val="0"/>
                        </a:spcAft>
                      </a:pPr>
                      <a:r>
                        <a:rPr lang="en-US" sz="1400">
                          <a:effectLst/>
                          <a:latin typeface="Bahnschrift Light Condensed" panose="020B0502040204020203" pitchFamily="34" charset="0"/>
                        </a:rPr>
                        <a:t>(f)</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Charles A/c                                                                          </a:t>
                      </a:r>
                      <a:r>
                        <a:rPr lang="en-US" sz="1400" dirty="0" err="1">
                          <a:effectLst/>
                          <a:latin typeface="Bahnschrift Light Condensed" panose="020B0502040204020203" pitchFamily="34" charset="0"/>
                        </a:rPr>
                        <a:t>Dr</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a:effectLst/>
                          <a:latin typeface="Bahnschrift Light Condensed" panose="020B0502040204020203" pitchFamily="34" charset="0"/>
                        </a:rPr>
                        <a:t>2,750</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1444397158"/>
                  </a:ext>
                </a:extLst>
              </a:tr>
              <a:tr h="330036">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To Bank A/c</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2,500</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831058010"/>
                  </a:ext>
                </a:extLst>
              </a:tr>
              <a:tr h="330036">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a:effectLst/>
                          <a:latin typeface="Bahnschrift Light Condensed" panose="020B0502040204020203" pitchFamily="34" charset="0"/>
                        </a:rPr>
                        <a:t>     To Discount allowed A/c</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r">
                        <a:lnSpc>
                          <a:spcPct val="150000"/>
                        </a:lnSpc>
                        <a:spcAft>
                          <a:spcPts val="0"/>
                        </a:spcAft>
                      </a:pPr>
                      <a:r>
                        <a:rPr lang="en-US" sz="1400" dirty="0">
                          <a:effectLst/>
                          <a:latin typeface="Bahnschrift Light Condensed" panose="020B0502040204020203" pitchFamily="34" charset="0"/>
                        </a:rPr>
                        <a:t>250</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4078707305"/>
                  </a:ext>
                </a:extLst>
              </a:tr>
              <a:tr h="990110">
                <a:tc>
                  <a:txBody>
                    <a:bodyPr/>
                    <a:lstStyle/>
                    <a:p>
                      <a:pPr marL="457200" algn="l">
                        <a:lnSpc>
                          <a:spcPct val="150000"/>
                        </a:lnSpc>
                        <a:spcAft>
                          <a:spcPts val="0"/>
                        </a:spcAft>
                      </a:pPr>
                      <a:r>
                        <a:rPr lang="en-US" sz="1400">
                          <a:effectLst/>
                          <a:latin typeface="Bahnschrift Light Condensed" panose="020B0502040204020203" pitchFamily="34" charset="0"/>
                        </a:rPr>
                        <a:t> </a:t>
                      </a:r>
                      <a:endParaRPr lang="en-IN" sz="140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[Being </a:t>
                      </a:r>
                      <a:r>
                        <a:rPr lang="en-US" sz="1400" dirty="0" err="1">
                          <a:effectLst/>
                          <a:latin typeface="Bahnschrift Light Condensed" panose="020B0502040204020203" pitchFamily="34" charset="0"/>
                        </a:rPr>
                        <a:t>Cheque</a:t>
                      </a:r>
                      <a:r>
                        <a:rPr lang="en-US" sz="1400" dirty="0">
                          <a:effectLst/>
                          <a:latin typeface="Bahnschrift Light Condensed" panose="020B0502040204020203" pitchFamily="34" charset="0"/>
                        </a:rPr>
                        <a:t> received from Charles in settlement of a debt of </a:t>
                      </a:r>
                      <a:r>
                        <a:rPr lang="en-US" sz="1400" dirty="0" err="1">
                          <a:effectLst/>
                          <a:latin typeface="Bahnschrift Light Condensed" panose="020B0502040204020203" pitchFamily="34" charset="0"/>
                        </a:rPr>
                        <a:t>Rs</a:t>
                      </a:r>
                      <a:r>
                        <a:rPr lang="en-US" sz="1400" dirty="0">
                          <a:effectLst/>
                          <a:latin typeface="Bahnschrift Light Condensed" panose="020B0502040204020203" pitchFamily="34" charset="0"/>
                        </a:rPr>
                        <a:t>. 2,750 </a:t>
                      </a:r>
                      <a:r>
                        <a:rPr lang="en-US" sz="1400" dirty="0" err="1">
                          <a:effectLst/>
                          <a:latin typeface="Bahnschrift Light Condensed" panose="020B0502040204020203" pitchFamily="34" charset="0"/>
                        </a:rPr>
                        <a:t>dishonoured</a:t>
                      </a:r>
                      <a:r>
                        <a:rPr lang="en-US" sz="1400" dirty="0">
                          <a:effectLst/>
                          <a:latin typeface="Bahnschrift Light Condensed" panose="020B0502040204020203" pitchFamily="34" charset="0"/>
                        </a:rPr>
                        <a:t> and discount allowed thereon cancelled]</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 </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2708310339"/>
                  </a:ext>
                </a:extLst>
              </a:tr>
            </a:tbl>
          </a:graphicData>
        </a:graphic>
      </p:graphicFrame>
    </p:spTree>
    <p:extLst>
      <p:ext uri="{BB962C8B-B14F-4D97-AF65-F5344CB8AC3E}">
        <p14:creationId xmlns:p14="http://schemas.microsoft.com/office/powerpoint/2010/main" val="9004081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484784"/>
            <a:ext cx="7704856" cy="2812950"/>
          </a:xfrm>
          <a:prstGeom prst="rect">
            <a:avLst/>
          </a:prstGeom>
        </p:spPr>
        <p:txBody>
          <a:bodyPr wrap="square">
            <a:spAutoFit/>
          </a:bodyPr>
          <a:lstStyle/>
          <a:p>
            <a:pPr marL="342900" lvl="0" indent="-342900" algn="just">
              <a:lnSpc>
                <a:spcPct val="150000"/>
              </a:lnSpc>
              <a:spcAft>
                <a:spcPts val="0"/>
              </a:spcAft>
              <a:buFont typeface="+mj-lt"/>
              <a:buAutoNum type="alphaLcParenBoth"/>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Murugan</a:t>
            </a:r>
            <a:r>
              <a:rPr lang="en-US" sz="2000" dirty="0">
                <a:latin typeface="Times New Roman" panose="02020603050405020304" pitchFamily="18" charset="0"/>
                <a:ea typeface="Calibri" panose="020F0502020204030204" pitchFamily="34" charset="0"/>
                <a:cs typeface="Times New Roman" panose="02020603050405020304" pitchFamily="18" charset="0"/>
              </a:rPr>
              <a:t> who owes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3,000 pays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2,850 in full settlement.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Both"/>
            </a:pPr>
            <a:r>
              <a:rPr lang="en-US" sz="2000" dirty="0">
                <a:latin typeface="Times New Roman" panose="02020603050405020304" pitchFamily="18" charset="0"/>
                <a:ea typeface="Calibri" panose="020F0502020204030204" pitchFamily="34" charset="0"/>
                <a:cs typeface="Times New Roman" panose="02020603050405020304" pitchFamily="18" charset="0"/>
              </a:rPr>
              <a:t> Goods worth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400 given as charity.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Both"/>
            </a:pPr>
            <a:r>
              <a:rPr lang="en-US" sz="2000" dirty="0">
                <a:latin typeface="Times New Roman" panose="02020603050405020304" pitchFamily="18" charset="0"/>
                <a:ea typeface="Calibri" panose="020F0502020204030204" pitchFamily="34" charset="0"/>
                <a:cs typeface="Times New Roman" panose="02020603050405020304" pitchFamily="18" charset="0"/>
              </a:rPr>
              <a:t> Received a first and final dividend of 75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paise</a:t>
            </a:r>
            <a:r>
              <a:rPr lang="en-US" sz="2000" dirty="0">
                <a:latin typeface="Times New Roman" panose="02020603050405020304" pitchFamily="18" charset="0"/>
                <a:ea typeface="Calibri" panose="020F0502020204030204" pitchFamily="34" charset="0"/>
                <a:cs typeface="Times New Roman" panose="02020603050405020304" pitchFamily="18" charset="0"/>
              </a:rPr>
              <a:t> in the rupee from the official receiver of Mr. Raju who owed us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3500.</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Both"/>
            </a:pPr>
            <a:r>
              <a:rPr lang="en-US" sz="2000" dirty="0">
                <a:latin typeface="Times New Roman" panose="02020603050405020304" pitchFamily="18" charset="0"/>
                <a:ea typeface="Calibri" panose="020F0502020204030204" pitchFamily="34" charset="0"/>
                <a:cs typeface="Times New Roman" panose="02020603050405020304" pitchFamily="18" charset="0"/>
              </a:rPr>
              <a:t> Sold to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Shanthi</a:t>
            </a:r>
            <a:r>
              <a:rPr lang="en-US" sz="2000" dirty="0">
                <a:latin typeface="Times New Roman" panose="02020603050405020304" pitchFamily="18" charset="0"/>
                <a:ea typeface="Calibri" panose="020F0502020204030204" pitchFamily="34" charset="0"/>
                <a:cs typeface="Times New Roman" panose="02020603050405020304" pitchFamily="18" charset="0"/>
              </a:rPr>
              <a:t> goods worth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40,000 less 2% discount and received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Rs</a:t>
            </a:r>
            <a:r>
              <a:rPr lang="en-US" sz="2000" dirty="0">
                <a:latin typeface="Times New Roman" panose="02020603050405020304" pitchFamily="18" charset="0"/>
                <a:ea typeface="Calibri" panose="020F0502020204030204" pitchFamily="34" charset="0"/>
                <a:cs typeface="Times New Roman" panose="02020603050405020304" pitchFamily="18" charset="0"/>
              </a:rPr>
              <a:t>. 39,200 net by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cheque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475656" y="903493"/>
            <a:ext cx="5472608" cy="461665"/>
          </a:xfrm>
          <a:prstGeom prst="rect">
            <a:avLst/>
          </a:prstGeom>
        </p:spPr>
        <p:txBody>
          <a:bodyPr wrap="square">
            <a:spAutoFit/>
          </a:bodyPr>
          <a:lstStyle/>
          <a:p>
            <a:r>
              <a:rPr lang="en-US" sz="2400" dirty="0" err="1">
                <a:latin typeface="Times New Roman" panose="02020603050405020304" pitchFamily="18" charset="0"/>
                <a:ea typeface="Calibri" panose="020F0502020204030204" pitchFamily="34" charset="0"/>
              </a:rPr>
              <a:t>Journalise</a:t>
            </a:r>
            <a:r>
              <a:rPr lang="en-US" sz="2400" dirty="0">
                <a:latin typeface="Times New Roman" panose="02020603050405020304" pitchFamily="18" charset="0"/>
                <a:ea typeface="Calibri" panose="020F0502020204030204" pitchFamily="34" charset="0"/>
              </a:rPr>
              <a:t> the following transactions:</a:t>
            </a:r>
            <a:endParaRPr lang="en-IN" sz="2400" dirty="0"/>
          </a:p>
        </p:txBody>
      </p:sp>
      <p:sp>
        <p:nvSpPr>
          <p:cNvPr id="4" name="Rectangle 3"/>
          <p:cNvSpPr/>
          <p:nvPr/>
        </p:nvSpPr>
        <p:spPr>
          <a:xfrm>
            <a:off x="1907704" y="260648"/>
            <a:ext cx="3359679" cy="523220"/>
          </a:xfrm>
          <a:prstGeom prst="rect">
            <a:avLst/>
          </a:prstGeom>
        </p:spPr>
        <p:txBody>
          <a:bodyPr wrap="square">
            <a:spAutoFit/>
          </a:bodyPr>
          <a:lstStyle/>
          <a:p>
            <a:r>
              <a:rPr lang="en-IN" sz="2800" dirty="0"/>
              <a:t>Problem No:11</a:t>
            </a:r>
          </a:p>
        </p:txBody>
      </p:sp>
      <p:pic>
        <p:nvPicPr>
          <p:cNvPr id="5" name="Picture 6" descr="Image result for sastra logo"/>
          <p:cNvPicPr>
            <a:picLocks noChangeAspect="1" noChangeArrowheads="1"/>
          </p:cNvPicPr>
          <p:nvPr/>
        </p:nvPicPr>
        <p:blipFill>
          <a:blip r:embed="rId3"/>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36008804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16632"/>
            <a:ext cx="7498080" cy="360040"/>
          </a:xfrm>
        </p:spPr>
        <p:txBody>
          <a:bodyPr>
            <a:noAutofit/>
          </a:bodyPr>
          <a:lstStyle/>
          <a:p>
            <a:r>
              <a:rPr lang="en-IN" sz="1800" dirty="0"/>
              <a:t>Solution:11</a:t>
            </a:r>
          </a:p>
        </p:txBody>
      </p:sp>
      <p:graphicFrame>
        <p:nvGraphicFramePr>
          <p:cNvPr id="3" name="Table 2"/>
          <p:cNvGraphicFramePr>
            <a:graphicFrameLocks noGrp="1"/>
          </p:cNvGraphicFramePr>
          <p:nvPr/>
        </p:nvGraphicFramePr>
        <p:xfrm>
          <a:off x="1043609" y="476673"/>
          <a:ext cx="8064895" cy="5678744"/>
        </p:xfrm>
        <a:graphic>
          <a:graphicData uri="http://schemas.openxmlformats.org/drawingml/2006/table">
            <a:tbl>
              <a:tblPr firstRow="1" firstCol="1" bandRow="1">
                <a:tableStyleId>{5C22544A-7EE6-4342-B048-85BDC9FD1C3A}</a:tableStyleId>
              </a:tblPr>
              <a:tblGrid>
                <a:gridCol w="896921">
                  <a:extLst>
                    <a:ext uri="{9D8B030D-6E8A-4147-A177-3AD203B41FA5}">
                      <a16:colId xmlns:a16="http://schemas.microsoft.com/office/drawing/2014/main" val="3171840695"/>
                    </a:ext>
                  </a:extLst>
                </a:gridCol>
                <a:gridCol w="3886655">
                  <a:extLst>
                    <a:ext uri="{9D8B030D-6E8A-4147-A177-3AD203B41FA5}">
                      <a16:colId xmlns:a16="http://schemas.microsoft.com/office/drawing/2014/main" val="1412624575"/>
                    </a:ext>
                  </a:extLst>
                </a:gridCol>
                <a:gridCol w="979474">
                  <a:extLst>
                    <a:ext uri="{9D8B030D-6E8A-4147-A177-3AD203B41FA5}">
                      <a16:colId xmlns:a16="http://schemas.microsoft.com/office/drawing/2014/main" val="35918394"/>
                    </a:ext>
                  </a:extLst>
                </a:gridCol>
                <a:gridCol w="1267352">
                  <a:extLst>
                    <a:ext uri="{9D8B030D-6E8A-4147-A177-3AD203B41FA5}">
                      <a16:colId xmlns:a16="http://schemas.microsoft.com/office/drawing/2014/main" val="2141725665"/>
                    </a:ext>
                  </a:extLst>
                </a:gridCol>
                <a:gridCol w="1034493">
                  <a:extLst>
                    <a:ext uri="{9D8B030D-6E8A-4147-A177-3AD203B41FA5}">
                      <a16:colId xmlns:a16="http://schemas.microsoft.com/office/drawing/2014/main" val="679251162"/>
                    </a:ext>
                  </a:extLst>
                </a:gridCol>
              </a:tblGrid>
              <a:tr h="291329">
                <a:tc>
                  <a:txBody>
                    <a:bodyPr/>
                    <a:lstStyle/>
                    <a:p>
                      <a:pPr marL="457200" algn="l">
                        <a:lnSpc>
                          <a:spcPct val="150000"/>
                        </a:lnSpc>
                        <a:spcAft>
                          <a:spcPts val="0"/>
                        </a:spcAft>
                      </a:pPr>
                      <a:r>
                        <a:rPr lang="en-US" sz="1400" dirty="0">
                          <a:effectLst/>
                          <a:latin typeface="Bahnschrift Light Condensed" panose="020B0502040204020203" pitchFamily="34" charset="0"/>
                        </a:rPr>
                        <a:t>Date</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Particulars</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L.F.</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Debit</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tc>
                  <a:txBody>
                    <a:bodyPr/>
                    <a:lstStyle/>
                    <a:p>
                      <a:pPr marL="457200" algn="l">
                        <a:lnSpc>
                          <a:spcPct val="150000"/>
                        </a:lnSpc>
                        <a:spcAft>
                          <a:spcPts val="0"/>
                        </a:spcAft>
                      </a:pPr>
                      <a:r>
                        <a:rPr lang="en-US" sz="1400" dirty="0">
                          <a:effectLst/>
                          <a:latin typeface="Bahnschrift Light Condensed" panose="020B0502040204020203" pitchFamily="34" charset="0"/>
                        </a:rPr>
                        <a:t>Credit</a:t>
                      </a:r>
                      <a:endParaRPr lang="en-IN" sz="1400" dirty="0">
                        <a:effectLst/>
                        <a:latin typeface="Bahnschrift Light Condensed" panose="020B0502040204020203" pitchFamily="34" charset="0"/>
                        <a:ea typeface="Calibri" panose="020F0502020204030204" pitchFamily="34" charset="0"/>
                        <a:cs typeface="Times New Roman" panose="02020603050405020304" pitchFamily="18" charset="0"/>
                      </a:endParaRPr>
                    </a:p>
                  </a:txBody>
                  <a:tcPr marL="21431" marR="21431" marT="0" marB="0"/>
                </a:tc>
                <a:extLst>
                  <a:ext uri="{0D108BD9-81ED-4DB2-BD59-A6C34878D82A}">
                    <a16:rowId xmlns:a16="http://schemas.microsoft.com/office/drawing/2014/main" val="73412900"/>
                  </a:ext>
                </a:extLst>
              </a:tr>
              <a:tr h="301159">
                <a:tc>
                  <a:txBody>
                    <a:bodyPr/>
                    <a:lstStyle/>
                    <a:p>
                      <a:pPr marL="457200" algn="l">
                        <a:lnSpc>
                          <a:spcPct val="150000"/>
                        </a:lnSpc>
                        <a:spcAft>
                          <a:spcPts val="0"/>
                        </a:spcAft>
                      </a:pPr>
                      <a:r>
                        <a:rPr lang="en-US" sz="1400" dirty="0">
                          <a:effectLst/>
                        </a:rPr>
                        <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Cash A/c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2,850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3282693705"/>
                  </a:ext>
                </a:extLst>
              </a:tr>
              <a:tr h="301159">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Discount allowed A/c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150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881704247"/>
                  </a:ext>
                </a:extLst>
              </a:tr>
              <a:tr h="301159">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To </a:t>
                      </a:r>
                      <a:r>
                        <a:rPr lang="en-US" sz="1400" dirty="0" err="1">
                          <a:effectLst/>
                        </a:rPr>
                        <a:t>Murugan</a:t>
                      </a:r>
                      <a:r>
                        <a:rPr lang="en-US" sz="1400" dirty="0">
                          <a:effectLst/>
                        </a:rPr>
                        <a:t> A/c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3,000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110068465"/>
                  </a:ext>
                </a:extLst>
              </a:tr>
              <a:tr h="638185">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[Being amount received and discount allowed in full settlement]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2850770663"/>
                  </a:ext>
                </a:extLst>
              </a:tr>
              <a:tr h="301159">
                <a:tc>
                  <a:txBody>
                    <a:bodyPr/>
                    <a:lstStyle/>
                    <a:p>
                      <a:pPr marL="457200" algn="l">
                        <a:lnSpc>
                          <a:spcPct val="150000"/>
                        </a:lnSpc>
                        <a:spcAft>
                          <a:spcPts val="0"/>
                        </a:spcAft>
                      </a:pPr>
                      <a:r>
                        <a:rPr lang="en-US" sz="1400" dirty="0">
                          <a:effectLst/>
                        </a:rPr>
                        <a:t>(b)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Charity A/c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400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1644449036"/>
                  </a:ext>
                </a:extLst>
              </a:tr>
              <a:tr h="301159">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To Purchase A/c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400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1364070836"/>
                  </a:ext>
                </a:extLst>
              </a:tr>
              <a:tr h="301159">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[Being goods given as charity]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1583219975"/>
                  </a:ext>
                </a:extLst>
              </a:tr>
              <a:tr h="301159">
                <a:tc>
                  <a:txBody>
                    <a:bodyPr/>
                    <a:lstStyle/>
                    <a:p>
                      <a:pPr marL="457200" algn="l">
                        <a:lnSpc>
                          <a:spcPct val="150000"/>
                        </a:lnSpc>
                        <a:spcAft>
                          <a:spcPts val="0"/>
                        </a:spcAft>
                      </a:pPr>
                      <a:r>
                        <a:rPr lang="en-US" sz="1400" dirty="0">
                          <a:effectLst/>
                        </a:rPr>
                        <a:t>(c)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Cash A/c (3,500 * 75%)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2,625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3577885920"/>
                  </a:ext>
                </a:extLst>
              </a:tr>
              <a:tr h="301159">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Bad debts  A/c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875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2383908669"/>
                  </a:ext>
                </a:extLst>
              </a:tr>
              <a:tr h="301159">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To Raju A/c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3,000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140725883"/>
                  </a:ext>
                </a:extLst>
              </a:tr>
              <a:tr h="680534">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[Being cash received and balance treated as bad debt due to insolvency of customer]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66479915"/>
                  </a:ext>
                </a:extLst>
              </a:tr>
              <a:tr h="301159">
                <a:tc>
                  <a:txBody>
                    <a:bodyPr/>
                    <a:lstStyle/>
                    <a:p>
                      <a:pPr marL="457200" algn="l">
                        <a:lnSpc>
                          <a:spcPct val="150000"/>
                        </a:lnSpc>
                        <a:spcAft>
                          <a:spcPts val="0"/>
                        </a:spcAft>
                      </a:pPr>
                      <a:r>
                        <a:rPr lang="en-US" sz="1400" dirty="0">
                          <a:effectLst/>
                        </a:rPr>
                        <a:t>(d)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Cash A/c                                                </a:t>
                      </a:r>
                      <a:r>
                        <a:rPr lang="en-US" sz="1400" dirty="0" err="1">
                          <a:effectLst/>
                        </a:rPr>
                        <a:t>Dr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39,200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2236416358"/>
                  </a:ext>
                </a:extLst>
              </a:tr>
              <a:tr h="418921">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To Sales A/c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r">
                        <a:lnSpc>
                          <a:spcPct val="150000"/>
                        </a:lnSpc>
                        <a:spcAft>
                          <a:spcPts val="0"/>
                        </a:spcAft>
                      </a:pPr>
                      <a:r>
                        <a:rPr lang="en-US" sz="1400" dirty="0">
                          <a:effectLst/>
                        </a:rPr>
                        <a:t>39,200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2937257895"/>
                  </a:ext>
                </a:extLst>
              </a:tr>
              <a:tr h="638185">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[Being goods sold and cheque received after allowing 2% Trade discount]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tc>
                  <a:txBody>
                    <a:bodyPr/>
                    <a:lstStyle/>
                    <a:p>
                      <a:pPr marL="457200" algn="l">
                        <a:lnSpc>
                          <a:spcPct val="150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7436" marR="17436" marT="0" marB="0"/>
                </a:tc>
                <a:extLst>
                  <a:ext uri="{0D108BD9-81ED-4DB2-BD59-A6C34878D82A}">
                    <a16:rowId xmlns:a16="http://schemas.microsoft.com/office/drawing/2014/main" val="753495718"/>
                  </a:ext>
                </a:extLst>
              </a:tr>
            </a:tbl>
          </a:graphicData>
        </a:graphic>
      </p:graphicFrame>
      <p:pic>
        <p:nvPicPr>
          <p:cNvPr id="4" name="Picture 6" descr="Image result for sastra logo"/>
          <p:cNvPicPr>
            <a:picLocks noChangeAspect="1" noChangeArrowheads="1"/>
          </p:cNvPicPr>
          <p:nvPr/>
        </p:nvPicPr>
        <p:blipFill>
          <a:blip r:embed="rId2"/>
          <a:srcRect/>
          <a:stretch>
            <a:fillRect/>
          </a:stretch>
        </p:blipFill>
        <p:spPr bwMode="auto">
          <a:xfrm>
            <a:off x="7254875" y="74613"/>
            <a:ext cx="1816100" cy="557212"/>
          </a:xfrm>
          <a:prstGeom prst="rect">
            <a:avLst/>
          </a:prstGeom>
          <a:noFill/>
          <a:ln w="9525">
            <a:noFill/>
            <a:miter lim="800000"/>
            <a:headEnd/>
            <a:tailEnd/>
          </a:ln>
        </p:spPr>
      </p:pic>
    </p:spTree>
    <p:extLst>
      <p:ext uri="{BB962C8B-B14F-4D97-AF65-F5344CB8AC3E}">
        <p14:creationId xmlns:p14="http://schemas.microsoft.com/office/powerpoint/2010/main" val="238328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908720"/>
            <a:ext cx="7499350" cy="504056"/>
          </a:xfrm>
        </p:spPr>
        <p:txBody>
          <a:bodyPr>
            <a:normAutofit fontScale="90000"/>
          </a:bodyPr>
          <a:lstStyle/>
          <a:p>
            <a:pPr algn="ctr">
              <a:defRPr/>
            </a:pPr>
            <a:r>
              <a:rPr lang="en-IN" sz="3200" b="1" dirty="0"/>
              <a:t>Principles of double entry system</a:t>
            </a:r>
            <a:endParaRPr lang="en-IN" sz="3200" dirty="0"/>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C30DB8-7172-4A73-9136-40C6DCA761FC}" type="slidenum">
              <a:rPr lang="en-US" altLang="en-US">
                <a:solidFill>
                  <a:srgbClr val="B5A788"/>
                </a:solidFill>
                <a:latin typeface="Gill Sans MT" panose="020B0502020104020203" pitchFamily="34" charset="0"/>
              </a:rPr>
              <a:pPr eaLnBrk="1" hangingPunct="1"/>
              <a:t>9</a:t>
            </a:fld>
            <a:endParaRPr lang="en-US" altLang="en-US">
              <a:solidFill>
                <a:srgbClr val="B5A788"/>
              </a:solidFill>
              <a:latin typeface="Gill Sans MT" panose="020B0502020104020203" pitchFamily="34" charset="0"/>
            </a:endParaRPr>
          </a:p>
        </p:txBody>
      </p:sp>
      <p:sp>
        <p:nvSpPr>
          <p:cNvPr id="11268" name="Rectangle 3"/>
          <p:cNvSpPr>
            <a:spLocks noChangeArrowheads="1"/>
          </p:cNvSpPr>
          <p:nvPr/>
        </p:nvSpPr>
        <p:spPr bwMode="auto">
          <a:xfrm>
            <a:off x="1676400" y="1752600"/>
            <a:ext cx="6781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3200">
                <a:latin typeface="Times New Roman" panose="02020603050405020304" pitchFamily="18" charset="0"/>
                <a:cs typeface="Times New Roman" panose="02020603050405020304" pitchFamily="18" charset="0"/>
              </a:rPr>
              <a:t>(i) In every business transaction, there are two aspects.</a:t>
            </a:r>
          </a:p>
          <a:p>
            <a:pPr eaLnBrk="1" hangingPunct="1"/>
            <a:r>
              <a:rPr lang="en-IN" altLang="en-US" sz="3200">
                <a:latin typeface="Times New Roman" panose="02020603050405020304" pitchFamily="18" charset="0"/>
                <a:cs typeface="Times New Roman" panose="02020603050405020304" pitchFamily="18" charset="0"/>
              </a:rPr>
              <a:t>(ii) the benefit  receiving aspect and benefit giving aspect.</a:t>
            </a:r>
          </a:p>
          <a:p>
            <a:pPr eaLnBrk="1" hangingPunct="1"/>
            <a:r>
              <a:rPr lang="en-IN" altLang="en-US" sz="3200">
                <a:latin typeface="Times New Roman" panose="02020603050405020304" pitchFamily="18" charset="0"/>
                <a:cs typeface="Times New Roman" panose="02020603050405020304" pitchFamily="18" charset="0"/>
              </a:rPr>
              <a:t>(iii) at least one debit and at least one credit.</a:t>
            </a:r>
          </a:p>
          <a:p>
            <a:pPr eaLnBrk="1" hangingPunct="1"/>
            <a:r>
              <a:rPr lang="en-IN" altLang="en-US" sz="3200">
                <a:latin typeface="Times New Roman" panose="02020603050405020304" pitchFamily="18" charset="0"/>
                <a:cs typeface="Times New Roman" panose="02020603050405020304" pitchFamily="18" charset="0"/>
              </a:rPr>
              <a:t>(iv) For every debit, there is a corresponding and equivalent credit. </a:t>
            </a:r>
            <a:endParaRPr lang="en-IN" altLang="en-US">
              <a:latin typeface="Times New Roman" panose="02020603050405020304" pitchFamily="18" charset="0"/>
              <a:cs typeface="Times New Roman" panose="02020603050405020304" pitchFamily="18" charset="0"/>
            </a:endParaRPr>
          </a:p>
        </p:txBody>
      </p:sp>
      <p:pic>
        <p:nvPicPr>
          <p:cNvPr id="11269" name="Picture 6" descr="Image result for sast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74613"/>
            <a:ext cx="18161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567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1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5607</TotalTime>
  <Words>6424</Words>
  <Application>Microsoft Office PowerPoint</Application>
  <PresentationFormat>On-screen Show (4:3)</PresentationFormat>
  <Paragraphs>1500</Paragraphs>
  <Slides>83</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83</vt:i4>
      </vt:variant>
    </vt:vector>
  </HeadingPairs>
  <TitlesOfParts>
    <vt:vector size="96" baseType="lpstr">
      <vt:lpstr>Algerian</vt:lpstr>
      <vt:lpstr>Arial</vt:lpstr>
      <vt:lpstr>Bahnschrift Condensed</vt:lpstr>
      <vt:lpstr>Bahnschrift Light Condensed</vt:lpstr>
      <vt:lpstr>Bernard MT Condensed</vt:lpstr>
      <vt:lpstr>Calibri</vt:lpstr>
      <vt:lpstr>Copperplate Gothic Bold</vt:lpstr>
      <vt:lpstr>Gill Sans MT</vt:lpstr>
      <vt:lpstr>Times New Roman</vt:lpstr>
      <vt:lpstr>Verdana</vt:lpstr>
      <vt:lpstr>Wingdings</vt:lpstr>
      <vt:lpstr>Wingdings 2</vt:lpstr>
      <vt:lpstr>Solstice</vt:lpstr>
      <vt:lpstr>topic- journal  </vt:lpstr>
      <vt:lpstr>Types of Accounts</vt:lpstr>
      <vt:lpstr> Kinds of accounts </vt:lpstr>
      <vt:lpstr>Kinds of accounts</vt:lpstr>
      <vt:lpstr>Kinds of accounts</vt:lpstr>
      <vt:lpstr>PowerPoint Presentation</vt:lpstr>
      <vt:lpstr>  Steps in accounting cycle </vt:lpstr>
      <vt:lpstr>Double entry system</vt:lpstr>
      <vt:lpstr>Principles of double entry system</vt:lpstr>
      <vt:lpstr> Advantages of Double entry system </vt:lpstr>
      <vt:lpstr>Disadvantages of Double Entry System</vt:lpstr>
      <vt:lpstr>  Approaches of recording transactions </vt:lpstr>
      <vt:lpstr>PowerPoint Presentation</vt:lpstr>
      <vt:lpstr>Modern Approach- Rules for Recording under Double Entry System. </vt:lpstr>
      <vt:lpstr>Golden rules of accounting – Traditional approach</vt:lpstr>
      <vt:lpstr>Journal </vt:lpstr>
      <vt:lpstr>Journalising</vt:lpstr>
      <vt:lpstr> Rules for Recording under Double Entry System – Modern approach </vt:lpstr>
      <vt:lpstr>Analysis of Transactions U/ Modern approach </vt:lpstr>
      <vt:lpstr>PowerPoint Presentation</vt:lpstr>
      <vt:lpstr>PowerPoint Presentation</vt:lpstr>
      <vt:lpstr>PowerPoint Presentation</vt:lpstr>
      <vt:lpstr>Problem 2</vt:lpstr>
      <vt:lpstr>Solution: 2</vt:lpstr>
      <vt:lpstr>PowerPoint Presentation</vt:lpstr>
      <vt:lpstr>PowerPoint Presentation</vt:lpstr>
      <vt:lpstr>PowerPoint Presentation</vt:lpstr>
      <vt:lpstr>Characteristics of Journal</vt:lpstr>
      <vt:lpstr>Advantages of Journal</vt:lpstr>
      <vt:lpstr>Limitations of Journal</vt:lpstr>
      <vt:lpstr>PowerPoint Presentation</vt:lpstr>
      <vt:lpstr>PowerPoint Presentation</vt:lpstr>
      <vt:lpstr>Special Transactions</vt:lpstr>
      <vt:lpstr>Journal Entry for Drawings of Goods or Cash </vt:lpstr>
      <vt:lpstr>PowerPoint Presentation</vt:lpstr>
      <vt:lpstr>PowerPoint Presentation</vt:lpstr>
      <vt:lpstr>PowerPoint Presentation</vt:lpstr>
      <vt:lpstr>Discount – Trade Discount</vt:lpstr>
      <vt:lpstr>Cash discount</vt:lpstr>
      <vt:lpstr> Difference between Trade discount and cash discount</vt:lpstr>
      <vt:lpstr>PowerPoint Presentation</vt:lpstr>
      <vt:lpstr>PowerPoint Presentation</vt:lpstr>
      <vt:lpstr>Format of Journal</vt:lpstr>
      <vt:lpstr>           02/01/2015     Mr. Ganapathy started business with cash Rs. 4,00,000.   Cash A/c—Real A/c—Comes In—Debited—Dr. ? Capital A/c—Personal A/c—Given—Credited—Cr. ?  It means cash has come into the business and Mr. Ganapathy  was the provider (or giver) of such. </vt:lpstr>
      <vt:lpstr>Cash payment transactions</vt:lpstr>
      <vt:lpstr>Cash payment transactions</vt:lpstr>
      <vt:lpstr>Cash payment transactions</vt:lpstr>
      <vt:lpstr>Cash payment transactions</vt:lpstr>
      <vt:lpstr> Cash receipt transactions</vt:lpstr>
      <vt:lpstr>Cash receipt transactions</vt:lpstr>
      <vt:lpstr>Cash receipt transactions - Borrowings</vt:lpstr>
      <vt:lpstr>            Withdraw Cash for household expenses Rs. 2000. This is referred to as Drawings and is debited to Drawings Account.  </vt:lpstr>
      <vt:lpstr>Opening entry</vt:lpstr>
      <vt:lpstr>Compound Entry</vt:lpstr>
      <vt:lpstr>Problem No. 1</vt:lpstr>
      <vt:lpstr>Solution No: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No: 8 </vt:lpstr>
      <vt:lpstr>PowerPoint Presentation</vt:lpstr>
      <vt:lpstr>PowerPoint Presentation</vt:lpstr>
      <vt:lpstr> Problem No : 9 </vt:lpstr>
      <vt:lpstr>PowerPoint Presentation</vt:lpstr>
      <vt:lpstr>PowerPoint Presentation</vt:lpstr>
      <vt:lpstr>PowerPoint Presentation</vt:lpstr>
      <vt:lpstr>Solution:10</vt:lpstr>
      <vt:lpstr>Solution:10</vt:lpstr>
      <vt:lpstr>PowerPoint Presentation</vt:lpstr>
      <vt:lpstr>Solution:11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CYCLE JOURNAL SUBSIDIARY BOOK LEDGER TRIAL BALANCE</dc:title>
  <dc:creator>Nalini</dc:creator>
  <cp:lastModifiedBy>Nalini R</cp:lastModifiedBy>
  <cp:revision>223</cp:revision>
  <dcterms:created xsi:type="dcterms:W3CDTF">2019-08-09T04:50:17Z</dcterms:created>
  <dcterms:modified xsi:type="dcterms:W3CDTF">2025-01-10T10:46:26Z</dcterms:modified>
</cp:coreProperties>
</file>