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505" r:id="rId4"/>
    <p:sldId id="29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68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14005C-7E24-41F9-9E6E-21CE1A9D38E6}"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3ACA06-C7B5-43BA-927D-D03509D98552}"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baseline="0" dirty="0"/>
          </a:p>
          <a:p>
            <a:pPr marL="0" marR="0" lvl="0" indent="0" algn="l" defTabSz="914400" rtl="0" eaLnBrk="1" fontAlgn="auto" latinLnBrk="0" hangingPunct="1">
              <a:lnSpc>
                <a:spcPct val="100000"/>
              </a:lnSpc>
              <a:spcBef>
                <a:spcPts val="0"/>
              </a:spcBef>
              <a:spcAft>
                <a:spcPts val="0"/>
              </a:spcAft>
              <a:buClrTx/>
              <a:buSzTx/>
              <a:buFontTx/>
              <a:buNone/>
              <a:defRPr/>
            </a:pPr>
            <a:r>
              <a:rPr lang="en-US" sz="1200" b="1" u="sng" dirty="0"/>
              <a:t>Facilitator Guide</a:t>
            </a:r>
            <a:endParaRPr lang="en-US" sz="1200" b="1" u="sng" dirty="0"/>
          </a:p>
          <a:p>
            <a:endParaRPr lang="en-US" b="1" baseline="0" dirty="0"/>
          </a:p>
          <a:p>
            <a:endParaRPr lang="en-US" b="1" baseline="0" dirty="0"/>
          </a:p>
          <a:p>
            <a:r>
              <a:rPr lang="en-US" b="1" baseline="0" dirty="0"/>
              <a:t>Type of Screen</a:t>
            </a:r>
            <a:r>
              <a:rPr lang="en-US" b="0" baseline="0" dirty="0"/>
              <a:t>: Activity</a:t>
            </a:r>
            <a:endParaRPr lang="en-US" b="0" baseline="0" dirty="0"/>
          </a:p>
          <a:p>
            <a:endParaRPr lang="en-US" b="1" baseline="0" dirty="0"/>
          </a:p>
          <a:p>
            <a:r>
              <a:rPr lang="en-US" b="1" baseline="0" dirty="0"/>
              <a:t>Recommended Duration</a:t>
            </a:r>
            <a:r>
              <a:rPr lang="en-US" b="0" baseline="0" dirty="0"/>
              <a:t>: 45 minutes</a:t>
            </a:r>
            <a:endParaRPr lang="en-US" b="0" baseline="0" dirty="0"/>
          </a:p>
          <a:p>
            <a:endParaRPr lang="en-US" b="1" baseline="0" dirty="0"/>
          </a:p>
          <a:p>
            <a:r>
              <a:rPr lang="en-US" b="1" baseline="0" dirty="0"/>
              <a:t>Aim and objective of this screen</a:t>
            </a:r>
            <a:r>
              <a:rPr lang="en-US" b="0" baseline="0" dirty="0"/>
              <a:t>: This is a group activity in which participants will fill up the Empathy grid for the Librarian in the College Library Design challenge. </a:t>
            </a:r>
            <a:endParaRPr lang="en-US" b="0" baseline="0" dirty="0"/>
          </a:p>
          <a:p>
            <a:endParaRPr lang="en-US" baseline="0" dirty="0"/>
          </a:p>
          <a:p>
            <a:r>
              <a:rPr lang="en-US" b="1" baseline="0" dirty="0"/>
              <a:t>Say : </a:t>
            </a:r>
            <a:r>
              <a:rPr lang="en-US" b="0" baseline="0" dirty="0"/>
              <a:t>This is a group activity. You will form four groups by starting to count from A to D and then repeating. Thus we will have four groups – A, B, C and D. </a:t>
            </a:r>
            <a:endParaRPr lang="en-US" b="0" baseline="0" dirty="0"/>
          </a:p>
          <a:p>
            <a:endParaRPr lang="en-US" b="0" baseline="0" dirty="0"/>
          </a:p>
          <a:p>
            <a:r>
              <a:rPr lang="en-US" b="1" baseline="0" dirty="0"/>
              <a:t>Do</a:t>
            </a:r>
            <a:r>
              <a:rPr lang="en-US" b="0" baseline="0" dirty="0"/>
              <a:t>: Explain the following steps in the activity to them.</a:t>
            </a:r>
            <a:endParaRPr lang="en-US" b="0" baseline="0" dirty="0"/>
          </a:p>
          <a:p>
            <a:endParaRPr lang="en-US" b="0" baseline="0" dirty="0"/>
          </a:p>
          <a:p>
            <a:pPr marL="228600" indent="-228600">
              <a:buAutoNum type="arabicPeriod"/>
            </a:pPr>
            <a:r>
              <a:rPr lang="en-US" b="0" baseline="0" dirty="0"/>
              <a:t>Refer to the Engage handouts shared with you earlier in which we show the interview of the librarian. </a:t>
            </a:r>
            <a:endParaRPr lang="en-US" b="0" baseline="0" dirty="0"/>
          </a:p>
          <a:p>
            <a:pPr marL="228600" indent="-228600">
              <a:buAutoNum type="arabicPeriod"/>
            </a:pPr>
            <a:r>
              <a:rPr lang="en-US" b="0" baseline="0" dirty="0"/>
              <a:t>Based on that and the Engage and Immerse handout, fill up the Empathy grid for the Librarian in the College Library Design challenge.</a:t>
            </a:r>
            <a:endParaRPr lang="en-US" b="0" baseline="0" dirty="0"/>
          </a:p>
          <a:p>
            <a:pPr marL="228600" indent="-228600">
              <a:buAutoNum type="arabicPeriod"/>
            </a:pPr>
            <a:r>
              <a:rPr lang="en-US" b="0" baseline="0" dirty="0"/>
              <a:t>Draw the grid simply on a blank paper using pen/pencil and ruler.</a:t>
            </a:r>
            <a:endParaRPr lang="en-US" b="0" baseline="0" dirty="0"/>
          </a:p>
          <a:p>
            <a:pPr marL="228600" indent="-228600">
              <a:buAutoNum type="arabicPeriod"/>
            </a:pPr>
            <a:r>
              <a:rPr lang="en-US" b="0" baseline="0" dirty="0"/>
              <a:t>You will get 20 minutes for this.</a:t>
            </a:r>
            <a:endParaRPr lang="en-US" b="0" baseline="0" dirty="0"/>
          </a:p>
          <a:p>
            <a:pPr marL="228600" indent="-228600">
              <a:buAutoNum type="arabicPeriod"/>
            </a:pPr>
            <a:r>
              <a:rPr lang="en-US" b="0" baseline="0" dirty="0"/>
              <a:t>Once done, each group will present their grid and answer questions from the  other groups.</a:t>
            </a:r>
            <a:endParaRPr lang="en-US" b="0" baseline="0" dirty="0"/>
          </a:p>
          <a:p>
            <a:pPr marL="228600" indent="-228600">
              <a:buAutoNum type="arabicPeriod"/>
            </a:pPr>
            <a:endParaRPr lang="en-US" b="0" baseline="0" dirty="0"/>
          </a:p>
          <a:p>
            <a:pPr marL="228600" indent="-228600">
              <a:buAutoNum type="arabicPeriod"/>
            </a:pPr>
            <a:endParaRPr lang="en-US" b="0" baseline="0" dirty="0"/>
          </a:p>
          <a:p>
            <a:pPr marL="0" indent="0">
              <a:buNone/>
            </a:pP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DCB0C528-5E8D-4F0E-96FF-15C477770E7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baseline="0" dirty="0"/>
          </a:p>
          <a:p>
            <a:pPr marL="0" marR="0" lvl="0" indent="0" algn="l" defTabSz="914400" rtl="0" eaLnBrk="1" fontAlgn="auto" latinLnBrk="0" hangingPunct="1">
              <a:lnSpc>
                <a:spcPct val="100000"/>
              </a:lnSpc>
              <a:spcBef>
                <a:spcPts val="0"/>
              </a:spcBef>
              <a:spcAft>
                <a:spcPts val="0"/>
              </a:spcAft>
              <a:buClrTx/>
              <a:buSzTx/>
              <a:buFontTx/>
              <a:buNone/>
              <a:defRPr/>
            </a:pPr>
            <a:r>
              <a:rPr lang="en-US" sz="1200" b="1" u="sng" dirty="0"/>
              <a:t>Facilitator Guide</a:t>
            </a:r>
            <a:endParaRPr lang="en-US" sz="1200" b="1" u="sng" dirty="0"/>
          </a:p>
          <a:p>
            <a:endParaRPr lang="en-US" b="1" baseline="0" dirty="0"/>
          </a:p>
          <a:p>
            <a:endParaRPr lang="en-US" b="1" baseline="0" dirty="0"/>
          </a:p>
          <a:p>
            <a:r>
              <a:rPr lang="en-US" b="1" baseline="0" dirty="0"/>
              <a:t>Type of Screen :  Lecture and Practical</a:t>
            </a:r>
            <a:endParaRPr lang="en-US" b="1" baseline="0" dirty="0"/>
          </a:p>
          <a:p>
            <a:endParaRPr lang="en-US" b="1" baseline="0" dirty="0"/>
          </a:p>
          <a:p>
            <a:r>
              <a:rPr lang="en-US" b="1" baseline="0" dirty="0"/>
              <a:t>Recommended Duration: 20 minutes</a:t>
            </a:r>
            <a:endParaRPr lang="en-US" b="1" baseline="0" dirty="0"/>
          </a:p>
          <a:p>
            <a:endParaRPr lang="en-US" b="1" baseline="0" dirty="0"/>
          </a:p>
          <a:p>
            <a:r>
              <a:rPr lang="en-US" b="1" baseline="0" dirty="0"/>
              <a:t>Aim and objective of this screen: </a:t>
            </a:r>
            <a:r>
              <a:rPr lang="en-US" b="0" baseline="0" dirty="0"/>
              <a:t>Explain how to conduct </a:t>
            </a:r>
            <a:r>
              <a:rPr lang="en-US" b="0" dirty="0"/>
              <a:t>an immersion exercise. </a:t>
            </a:r>
            <a:endParaRPr lang="en-US" b="0" baseline="0" dirty="0"/>
          </a:p>
          <a:p>
            <a:endParaRPr lang="en-US" baseline="0" dirty="0"/>
          </a:p>
          <a:p>
            <a:endParaRPr lang="en-US" baseline="0" dirty="0"/>
          </a:p>
          <a:p>
            <a:r>
              <a:rPr lang="en-US" b="1" baseline="0" dirty="0"/>
              <a:t>Say : </a:t>
            </a:r>
            <a:r>
              <a:rPr lang="en-IN" sz="1200" dirty="0">
                <a:latin typeface="Calibri" panose="020F0502020204030204" pitchFamily="34" charset="0"/>
              </a:rPr>
              <a:t>Once you have engaged, observed and immersed:</a:t>
            </a:r>
            <a:endParaRPr lang="en-IN" sz="1200" dirty="0">
              <a:latin typeface="Calibri" panose="020F0502020204030204" pitchFamily="34" charset="0"/>
            </a:endParaRPr>
          </a:p>
          <a:p>
            <a:pPr marL="342900" indent="-342900">
              <a:buFont typeface="Arial" panose="020B0604020202020204" pitchFamily="34" charset="0"/>
              <a:buChar char="•"/>
            </a:pPr>
            <a:r>
              <a:rPr lang="en-IN" sz="1200" dirty="0">
                <a:latin typeface="Calibri" panose="020F0502020204030204" pitchFamily="34" charset="0"/>
              </a:rPr>
              <a:t>Note responses to interviews</a:t>
            </a:r>
            <a:endParaRPr lang="en-IN" sz="1200" dirty="0">
              <a:latin typeface="Calibri" panose="020F0502020204030204" pitchFamily="34" charset="0"/>
            </a:endParaRPr>
          </a:p>
          <a:p>
            <a:pPr marL="342900" indent="-342900">
              <a:buFont typeface="Arial" panose="020B0604020202020204" pitchFamily="34" charset="0"/>
              <a:buChar char="•"/>
            </a:pPr>
            <a:r>
              <a:rPr lang="en-IN" sz="1200" dirty="0">
                <a:latin typeface="Calibri" panose="020F0502020204030204" pitchFamily="34" charset="0"/>
              </a:rPr>
              <a:t>Capture your observations</a:t>
            </a:r>
            <a:endParaRPr lang="en-IN" sz="1200" dirty="0">
              <a:latin typeface="Calibri" panose="020F0502020204030204" pitchFamily="34" charset="0"/>
            </a:endParaRPr>
          </a:p>
          <a:p>
            <a:pPr marL="342900" indent="-342900">
              <a:buFont typeface="Arial" panose="020B0604020202020204" pitchFamily="34" charset="0"/>
              <a:buChar char="•"/>
            </a:pPr>
            <a:r>
              <a:rPr lang="en-IN" sz="1200" dirty="0">
                <a:latin typeface="Calibri" panose="020F0502020204030204" pitchFamily="34" charset="0"/>
              </a:rPr>
              <a:t>Note down your insights </a:t>
            </a:r>
            <a:endParaRPr lang="en-IN" sz="1200" dirty="0">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defRPr/>
            </a:pPr>
            <a:r>
              <a:rPr lang="en-US" b="0" dirty="0"/>
              <a:t>A good way to capture insights is fill up the Say-Do-Think-Fell template, also known as the Empathy grid. The example here shows the insights we captured for a student in the College Library Design Challenge.  </a:t>
            </a:r>
            <a:endParaRPr lang="en-US" b="0" dirty="0"/>
          </a:p>
          <a:p>
            <a:pPr marL="0" marR="0" lvl="0" indent="0" algn="l" defTabSz="914400" rtl="0" eaLnBrk="1" fontAlgn="auto" latinLnBrk="0" hangingPunct="1">
              <a:lnSpc>
                <a:spcPct val="100000"/>
              </a:lnSpc>
              <a:spcBef>
                <a:spcPts val="0"/>
              </a:spcBef>
              <a:spcAft>
                <a:spcPts val="0"/>
              </a:spcAft>
              <a:buClrTx/>
              <a:buSzTx/>
              <a:buFontTx/>
              <a:buNone/>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defRPr/>
            </a:pPr>
            <a:r>
              <a:rPr lang="en-US" b="1" dirty="0"/>
              <a:t>Do:</a:t>
            </a:r>
            <a:r>
              <a:rPr lang="en-US" dirty="0"/>
              <a:t> Divide them into two groups and ask them to study the Empathy grid for the student by mapping it to the Engage interviews (shared earlier).</a:t>
            </a:r>
            <a:r>
              <a:rPr lang="en-US" baseline="0" dirty="0"/>
              <a:t> </a:t>
            </a:r>
            <a:endParaRPr lang="en-US" dirty="0"/>
          </a:p>
          <a:p>
            <a:pPr marL="0" marR="0" lvl="0" indent="0" algn="l" defTabSz="914400" rtl="0" eaLnBrk="1" fontAlgn="auto" latinLnBrk="0" hangingPunct="1">
              <a:lnSpc>
                <a:spcPct val="100000"/>
              </a:lnSpc>
              <a:spcBef>
                <a:spcPts val="0"/>
              </a:spcBef>
              <a:spcAft>
                <a:spcPts val="0"/>
              </a:spcAft>
              <a:buClrTx/>
              <a:buSzTx/>
              <a:buFontTx/>
              <a:buNone/>
              <a:defRPr/>
            </a:pPr>
            <a:r>
              <a:rPr lang="en-US" dirty="0"/>
              <a:t>       </a:t>
            </a:r>
            <a:endParaRPr lang="en-US" dirty="0"/>
          </a:p>
          <a:p>
            <a:pPr marL="0" marR="0" lvl="0" indent="0" algn="l" defTabSz="914400" rtl="0" eaLnBrk="1" fontAlgn="auto" latinLnBrk="0" hangingPunct="1">
              <a:lnSpc>
                <a:spcPct val="100000"/>
              </a:lnSpc>
              <a:spcBef>
                <a:spcPts val="0"/>
              </a:spcBef>
              <a:spcAft>
                <a:spcPts val="0"/>
              </a:spcAft>
              <a:buClrTx/>
              <a:buSzTx/>
              <a:buFontTx/>
              <a:buNone/>
              <a:defRPr/>
            </a:pPr>
            <a:r>
              <a:rPr lang="en-US" b="1" dirty="0"/>
              <a:t>Ask</a:t>
            </a:r>
            <a:r>
              <a:rPr lang="en-US" dirty="0"/>
              <a:t>:  Can you identify how the responses captured in the engage translate to the insights captured in the “say” and “Do” sections on this grid? You need to infer what the user feels and thinks based on what you hear them say or do. </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DCB0C528-5E8D-4F0E-96FF-15C477770E7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ED06585-9CF6-456C-B015-E3844D50232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80563E-9DE0-48B2-AE29-ED6D6EE95845}"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7ED06585-9CF6-456C-B015-E3844D50232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80563E-9DE0-48B2-AE29-ED6D6EE95845}"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7ED06585-9CF6-456C-B015-E3844D50232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80563E-9DE0-48B2-AE29-ED6D6EE95845}"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7ED06585-9CF6-456C-B015-E3844D50232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80563E-9DE0-48B2-AE29-ED6D6EE95845}"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7ED06585-9CF6-456C-B015-E3844D50232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80563E-9DE0-48B2-AE29-ED6D6EE95845}"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7ED06585-9CF6-456C-B015-E3844D50232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80563E-9DE0-48B2-AE29-ED6D6EE95845}"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7ED06585-9CF6-456C-B015-E3844D502328}"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E80563E-9DE0-48B2-AE29-ED6D6EE95845}"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ED06585-9CF6-456C-B015-E3844D502328}"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E80563E-9DE0-48B2-AE29-ED6D6EE95845}"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D06585-9CF6-456C-B015-E3844D502328}"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E80563E-9DE0-48B2-AE29-ED6D6EE95845}"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D06585-9CF6-456C-B015-E3844D50232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80563E-9DE0-48B2-AE29-ED6D6EE95845}"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D06585-9CF6-456C-B015-E3844D50232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80563E-9DE0-48B2-AE29-ED6D6EE95845}"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D06585-9CF6-456C-B015-E3844D502328}"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80563E-9DE0-48B2-AE29-ED6D6EE95845}"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solidFill>
                  <a:srgbClr val="FF0000"/>
                </a:solidFill>
                <a:latin typeface="Algerian" panose="04020705040A02060702" pitchFamily="82" charset="0"/>
              </a:rPr>
              <a:t>SAMPLE GRIDS &amp; PERSONAS </a:t>
            </a:r>
            <a:endParaRPr lang="en-IN" dirty="0">
              <a:solidFill>
                <a:srgbClr val="FF0000"/>
              </a:solidFill>
              <a:latin typeface="Algerian" panose="04020705040A02060702"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3667" y="1191095"/>
            <a:ext cx="7384370"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p:txBody>
      </p:sp>
      <p:pic>
        <p:nvPicPr>
          <p:cNvPr id="4" name="Picture 3"/>
          <p:cNvPicPr>
            <a:picLocks noChangeAspect="1"/>
          </p:cNvPicPr>
          <p:nvPr/>
        </p:nvPicPr>
        <p:blipFill rotWithShape="1">
          <a:blip r:embed="rId1"/>
          <a:srcRect l="37041" t="30700" r="36696" b="23253"/>
          <a:stretch>
            <a:fillRect/>
          </a:stretch>
        </p:blipFill>
        <p:spPr>
          <a:xfrm>
            <a:off x="1463797" y="1094762"/>
            <a:ext cx="5691382" cy="5610155"/>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5698" y="1094762"/>
            <a:ext cx="1982941" cy="3066516"/>
          </a:xfrm>
          <a:prstGeom prst="rect">
            <a:avLst/>
          </a:prstGeom>
        </p:spPr>
      </p:pic>
      <p:sp>
        <p:nvSpPr>
          <p:cNvPr id="9" name="Title 1"/>
          <p:cNvSpPr txBox="1"/>
          <p:nvPr/>
        </p:nvSpPr>
        <p:spPr>
          <a:xfrm>
            <a:off x="1081328" y="230669"/>
            <a:ext cx="5903502" cy="737520"/>
          </a:xfrm>
          <a:prstGeom prst="rect">
            <a:avLst/>
          </a:prstGeom>
          <a:ln>
            <a:noFill/>
          </a:ln>
        </p:spPr>
        <p:txBody>
          <a:bodyPr>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marL="0" marR="0" lvl="0" indent="0" algn="l" defTabSz="457200" rtl="0" eaLnBrk="1" fontAlgn="auto" latinLnBrk="0" hangingPunct="1">
              <a:lnSpc>
                <a:spcPct val="100000"/>
              </a:lnSpc>
              <a:spcBef>
                <a:spcPts val="670"/>
              </a:spcBef>
              <a:spcAft>
                <a:spcPts val="600"/>
              </a:spcAft>
              <a:buClrTx/>
              <a:buSzTx/>
              <a:buFontTx/>
              <a:buNone/>
              <a:defRPr/>
            </a:pPr>
            <a:r>
              <a:rPr kumimoji="0" lang="en-US" sz="3600" b="1" i="0" u="none" strike="noStrike" kern="1200" cap="none" spc="0" normalizeH="0" baseline="0" noProof="0" dirty="0">
                <a:ln>
                  <a:noFill/>
                </a:ln>
                <a:solidFill>
                  <a:sysClr val="windowText" lastClr="000000"/>
                </a:solidFill>
                <a:effectLst/>
                <a:uLnTx/>
                <a:uFillTx/>
                <a:latin typeface="Marker Felt Thin" charset="0"/>
                <a:ea typeface="Marker Felt Thin" charset="0"/>
                <a:cs typeface="Marker Felt Thin" charset="0"/>
              </a:rPr>
              <a:t>Fill the grid for the librarian</a:t>
            </a:r>
            <a:endParaRPr kumimoji="0" lang="en-US" sz="1800" b="1" i="0" u="none" strike="noStrike" kern="1200" cap="none" spc="0" normalizeH="0" baseline="0" noProof="0" dirty="0">
              <a:ln>
                <a:noFill/>
              </a:ln>
              <a:solidFill>
                <a:sysClr val="windowText" lastClr="000000"/>
              </a:solidFill>
              <a:effectLst/>
              <a:uLnTx/>
              <a:uFillTx/>
              <a:latin typeface="Marker Felt Thin" charset="0"/>
              <a:ea typeface="Marker Felt Thin" charset="0"/>
              <a:cs typeface="Marker Felt Thin" charset="0"/>
            </a:endParaRPr>
          </a:p>
        </p:txBody>
      </p:sp>
      <p:sp>
        <p:nvSpPr>
          <p:cNvPr id="6" name="Rectangle 5"/>
          <p:cNvSpPr/>
          <p:nvPr/>
        </p:nvSpPr>
        <p:spPr>
          <a:xfrm>
            <a:off x="7335479" y="4589040"/>
            <a:ext cx="4585230" cy="369332"/>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prstClr val="black"/>
                </a:solidFill>
                <a:effectLst/>
                <a:uLnTx/>
                <a:uFillTx/>
                <a:latin typeface="Gill Sans MT" panose="020B0502020104020203"/>
                <a:ea typeface="+mn-ea"/>
                <a:cs typeface="+mn-cs"/>
              </a:rPr>
              <a:t>Dr Vyjanthi Iyengar</a:t>
            </a:r>
            <a:r>
              <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rPr>
              <a:t>: 52 Years, Head librarian </a:t>
            </a:r>
            <a:endPar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339328" y="457200"/>
            <a:ext cx="3569208" cy="12905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marL="0" marR="0" lvl="0" indent="0" algn="l" defTabSz="914400" rtl="0" eaLnBrk="1" fontAlgn="auto" latinLnBrk="0" hangingPunct="1">
              <a:lnSpc>
                <a:spcPct val="90000"/>
              </a:lnSpc>
              <a:spcBef>
                <a:spcPct val="0"/>
              </a:spcBef>
              <a:spcAft>
                <a:spcPts val="600"/>
              </a:spcAft>
              <a:buClrTx/>
              <a:buSzTx/>
              <a:buFontTx/>
              <a:buNone/>
              <a:defRPr/>
            </a:pPr>
            <a:r>
              <a:rPr kumimoji="0" lang="en-US" sz="3200" b="1" i="0" u="none" strike="noStrike" kern="1200" cap="all" spc="200" normalizeH="0" baseline="0" noProof="0" dirty="0">
                <a:ln>
                  <a:noFill/>
                </a:ln>
                <a:solidFill>
                  <a:srgbClr val="F8B323"/>
                </a:solidFill>
                <a:effectLst/>
                <a:uLnTx/>
                <a:uFillTx/>
                <a:latin typeface="Impact" panose="020B0806030902050204"/>
                <a:ea typeface="+mj-ea"/>
                <a:cs typeface="+mj-cs"/>
              </a:rPr>
              <a:t>Capture insights</a:t>
            </a:r>
            <a:endParaRPr kumimoji="0" lang="en-US" sz="1900" b="1" i="0" u="none" strike="noStrike" kern="1200" cap="all" spc="200" normalizeH="0" baseline="0" noProof="0" dirty="0">
              <a:ln>
                <a:noFill/>
              </a:ln>
              <a:solidFill>
                <a:srgbClr val="F8B323"/>
              </a:solidFill>
              <a:effectLst/>
              <a:uLnTx/>
              <a:uFillTx/>
              <a:latin typeface="Impact" panose="020B0806030902050204"/>
              <a:ea typeface="+mj-ea"/>
              <a:cs typeface="+mj-cs"/>
            </a:endParaRPr>
          </a:p>
        </p:txBody>
      </p:sp>
      <p:sp>
        <p:nvSpPr>
          <p:cNvPr id="3" name="TextBox 2"/>
          <p:cNvSpPr txBox="1"/>
          <p:nvPr/>
        </p:nvSpPr>
        <p:spPr>
          <a:xfrm>
            <a:off x="333667" y="1191095"/>
            <a:ext cx="7384370"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p:txBody>
      </p:sp>
      <p:grpSp>
        <p:nvGrpSpPr>
          <p:cNvPr id="9" name="Group 8"/>
          <p:cNvGrpSpPr/>
          <p:nvPr/>
        </p:nvGrpSpPr>
        <p:grpSpPr>
          <a:xfrm>
            <a:off x="1247786" y="643464"/>
            <a:ext cx="5336554" cy="5260391"/>
            <a:chOff x="2784597" y="623922"/>
            <a:chExt cx="5691382" cy="5610155"/>
          </a:xfrm>
        </p:grpSpPr>
        <p:pic>
          <p:nvPicPr>
            <p:cNvPr id="10" name="Picture 9"/>
            <p:cNvPicPr>
              <a:picLocks noChangeAspect="1"/>
            </p:cNvPicPr>
            <p:nvPr/>
          </p:nvPicPr>
          <p:blipFill rotWithShape="1">
            <a:blip r:embed="rId1"/>
            <a:srcRect l="37041" t="30700" r="36696" b="23253"/>
            <a:stretch>
              <a:fillRect/>
            </a:stretch>
          </p:blipFill>
          <p:spPr>
            <a:xfrm>
              <a:off x="2784597" y="623922"/>
              <a:ext cx="5691382" cy="5610155"/>
            </a:xfrm>
            <a:prstGeom prst="rect">
              <a:avLst/>
            </a:prstGeom>
          </p:spPr>
        </p:pic>
        <p:sp>
          <p:nvSpPr>
            <p:cNvPr id="11" name="TextBox 10"/>
            <p:cNvSpPr txBox="1"/>
            <p:nvPr/>
          </p:nvSpPr>
          <p:spPr>
            <a:xfrm>
              <a:off x="3896750" y="1463040"/>
              <a:ext cx="2349305" cy="307777"/>
            </a:xfrm>
            <a:prstGeom prst="rect">
              <a:avLst/>
            </a:prstGeom>
            <a:noFill/>
          </p:spPr>
          <p:txBody>
            <a:bodyPr wrap="square" rtlCol="0">
              <a:normAutofit/>
            </a:bodyPr>
            <a:lstStyle/>
            <a:p>
              <a:pPr marL="0" marR="0" lvl="0" indent="0" algn="l" defTabSz="457200" rtl="0" eaLnBrk="1" fontAlgn="auto" latinLnBrk="0" hangingPunct="1">
                <a:lnSpc>
                  <a:spcPct val="90000"/>
                </a:lnSpc>
                <a:spcBef>
                  <a:spcPts val="0"/>
                </a:spcBef>
                <a:spcAft>
                  <a:spcPts val="600"/>
                </a:spcAft>
                <a:buClrTx/>
                <a:buSzTx/>
                <a:buFontTx/>
                <a:buNone/>
                <a:defRPr/>
              </a:pPr>
              <a:r>
                <a:rPr kumimoji="0" lang="en-US" sz="1300" b="0" i="0" u="none" strike="noStrike" kern="1200" cap="none" spc="0" normalizeH="0" baseline="0" noProof="0" dirty="0">
                  <a:ln>
                    <a:noFill/>
                  </a:ln>
                  <a:solidFill>
                    <a:prstClr val="black"/>
                  </a:solidFill>
                  <a:effectLst/>
                  <a:uLnTx/>
                  <a:uFillTx/>
                  <a:latin typeface="Gill Sans MT" panose="020B0502020104020203"/>
                  <a:ea typeface="+mn-ea"/>
                  <a:cs typeface="+mn-cs"/>
                </a:rPr>
                <a:t>“I love campus life”</a:t>
              </a:r>
              <a:endParaRPr kumimoji="0" lang="en-US" sz="13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12" name="TextBox 11"/>
            <p:cNvSpPr txBox="1"/>
            <p:nvPr/>
          </p:nvSpPr>
          <p:spPr>
            <a:xfrm>
              <a:off x="3092547" y="1801594"/>
              <a:ext cx="2349305" cy="523220"/>
            </a:xfrm>
            <a:prstGeom prst="rect">
              <a:avLst/>
            </a:prstGeom>
            <a:noFill/>
          </p:spPr>
          <p:txBody>
            <a:bodyPr wrap="square" rtlCol="0">
              <a:normAutofit/>
            </a:bodyPr>
            <a:lstStyle/>
            <a:p>
              <a:pPr marL="0" marR="0" lvl="0" indent="0" algn="l" defTabSz="457200" rtl="0" eaLnBrk="1" fontAlgn="auto" latinLnBrk="0" hangingPunct="1">
                <a:lnSpc>
                  <a:spcPct val="90000"/>
                </a:lnSpc>
                <a:spcBef>
                  <a:spcPts val="0"/>
                </a:spcBef>
                <a:spcAft>
                  <a:spcPts val="600"/>
                </a:spcAft>
                <a:buClrTx/>
                <a:buSzTx/>
                <a:buFontTx/>
                <a:buNone/>
                <a:defRPr/>
              </a:pPr>
              <a:r>
                <a:rPr kumimoji="0" lang="en-US" sz="1300" b="0" i="0" u="none" strike="noStrike" kern="1200" cap="none" spc="0" normalizeH="0" baseline="0" noProof="0" dirty="0">
                  <a:ln>
                    <a:noFill/>
                  </a:ln>
                  <a:solidFill>
                    <a:prstClr val="black"/>
                  </a:solidFill>
                  <a:effectLst/>
                  <a:uLnTx/>
                  <a:uFillTx/>
                  <a:latin typeface="Gill Sans MT" panose="020B0502020104020203"/>
                  <a:ea typeface="+mn-ea"/>
                  <a:cs typeface="+mn-cs"/>
                </a:rPr>
                <a:t>“The library is big, spacious, neat and clean”</a:t>
              </a:r>
              <a:endParaRPr kumimoji="0" lang="en-US" sz="13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13" name="TextBox 12"/>
            <p:cNvSpPr txBox="1"/>
            <p:nvPr/>
          </p:nvSpPr>
          <p:spPr>
            <a:xfrm>
              <a:off x="2931635" y="2494050"/>
              <a:ext cx="3221501" cy="307777"/>
            </a:xfrm>
            <a:prstGeom prst="rect">
              <a:avLst/>
            </a:prstGeom>
            <a:noFill/>
          </p:spPr>
          <p:txBody>
            <a:bodyPr wrap="square" rtlCol="0">
              <a:normAutofit/>
            </a:bodyPr>
            <a:lstStyle/>
            <a:p>
              <a:pPr marL="0" marR="0" lvl="0" indent="0" algn="l" defTabSz="457200" rtl="0" eaLnBrk="1" fontAlgn="auto" latinLnBrk="0" hangingPunct="1">
                <a:lnSpc>
                  <a:spcPct val="90000"/>
                </a:lnSpc>
                <a:spcBef>
                  <a:spcPts val="0"/>
                </a:spcBef>
                <a:spcAft>
                  <a:spcPts val="600"/>
                </a:spcAft>
                <a:buClrTx/>
                <a:buSzTx/>
                <a:buFontTx/>
                <a:buNone/>
                <a:defRPr/>
              </a:pPr>
              <a:r>
                <a:rPr kumimoji="0" lang="en-US" sz="1300" b="0" i="0" u="none" strike="noStrike" kern="1200" cap="none" spc="0" normalizeH="0" baseline="0" noProof="0" dirty="0">
                  <a:ln>
                    <a:noFill/>
                  </a:ln>
                  <a:solidFill>
                    <a:prstClr val="black"/>
                  </a:solidFill>
                  <a:effectLst/>
                  <a:uLnTx/>
                  <a:uFillTx/>
                  <a:latin typeface="Gill Sans MT" panose="020B0502020104020203"/>
                  <a:ea typeface="+mn-ea"/>
                  <a:cs typeface="+mn-cs"/>
                </a:rPr>
                <a:t>“Need a quicker way to find a book”</a:t>
              </a:r>
              <a:endParaRPr kumimoji="0" lang="en-US" sz="13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14" name="TextBox 13"/>
            <p:cNvSpPr txBox="1"/>
            <p:nvPr/>
          </p:nvSpPr>
          <p:spPr>
            <a:xfrm>
              <a:off x="2931635" y="2958492"/>
              <a:ext cx="2349305" cy="307777"/>
            </a:xfrm>
            <a:prstGeom prst="rect">
              <a:avLst/>
            </a:prstGeom>
            <a:noFill/>
          </p:spPr>
          <p:txBody>
            <a:bodyPr wrap="square" rtlCol="0">
              <a:normAutofit/>
            </a:bodyPr>
            <a:lstStyle/>
            <a:p>
              <a:pPr marL="0" marR="0" lvl="0" indent="0" algn="l" defTabSz="457200" rtl="0" eaLnBrk="1" fontAlgn="auto" latinLnBrk="0" hangingPunct="1">
                <a:lnSpc>
                  <a:spcPct val="90000"/>
                </a:lnSpc>
                <a:spcBef>
                  <a:spcPts val="0"/>
                </a:spcBef>
                <a:spcAft>
                  <a:spcPts val="600"/>
                </a:spcAft>
                <a:buClrTx/>
                <a:buSzTx/>
                <a:buFontTx/>
                <a:buNone/>
                <a:defRPr/>
              </a:pPr>
              <a:r>
                <a:rPr kumimoji="0" lang="en-US" sz="1300" b="0" i="0" u="none" strike="noStrike" kern="1200" cap="none" spc="0" normalizeH="0" baseline="0" noProof="0" dirty="0">
                  <a:ln>
                    <a:noFill/>
                  </a:ln>
                  <a:solidFill>
                    <a:prstClr val="black"/>
                  </a:solidFill>
                  <a:effectLst/>
                  <a:uLnTx/>
                  <a:uFillTx/>
                  <a:latin typeface="Gill Sans MT" panose="020B0502020104020203"/>
                  <a:ea typeface="+mn-ea"/>
                  <a:cs typeface="+mn-cs"/>
                </a:rPr>
                <a:t>“The lights are a bit low”</a:t>
              </a:r>
              <a:endParaRPr kumimoji="0" lang="en-US" sz="13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15" name="TextBox 14"/>
            <p:cNvSpPr txBox="1"/>
            <p:nvPr/>
          </p:nvSpPr>
          <p:spPr>
            <a:xfrm>
              <a:off x="5571020" y="1587540"/>
              <a:ext cx="2090936" cy="523220"/>
            </a:xfrm>
            <a:prstGeom prst="rect">
              <a:avLst/>
            </a:prstGeom>
            <a:noFill/>
          </p:spPr>
          <p:txBody>
            <a:bodyPr wrap="square" rtlCol="0">
              <a:normAutofit/>
            </a:bodyPr>
            <a:lstStyle/>
            <a:p>
              <a:pPr marL="0" marR="0" lvl="0" indent="0" algn="l" defTabSz="457200" rtl="0" eaLnBrk="1" fontAlgn="auto" latinLnBrk="0" hangingPunct="1">
                <a:lnSpc>
                  <a:spcPct val="90000"/>
                </a:lnSpc>
                <a:spcBef>
                  <a:spcPts val="0"/>
                </a:spcBef>
                <a:spcAft>
                  <a:spcPts val="600"/>
                </a:spcAft>
                <a:buClrTx/>
                <a:buSzTx/>
                <a:buFontTx/>
                <a:buNone/>
                <a:defRPr/>
              </a:pPr>
              <a:r>
                <a:rPr kumimoji="0" lang="en-US" sz="1300" b="0" i="0" u="none" strike="noStrike" kern="1200" cap="none" spc="0" normalizeH="0" baseline="0" noProof="0" dirty="0">
                  <a:ln>
                    <a:noFill/>
                  </a:ln>
                  <a:solidFill>
                    <a:prstClr val="black"/>
                  </a:solidFill>
                  <a:effectLst/>
                  <a:uLnTx/>
                  <a:uFillTx/>
                  <a:latin typeface="Gill Sans MT" panose="020B0502020104020203"/>
                  <a:ea typeface="+mn-ea"/>
                  <a:cs typeface="+mn-cs"/>
                </a:rPr>
                <a:t>Why does it take so long to find a book here? </a:t>
              </a:r>
              <a:endParaRPr kumimoji="0" lang="en-US" sz="13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16" name="TextBox 15"/>
            <p:cNvSpPr txBox="1"/>
            <p:nvPr/>
          </p:nvSpPr>
          <p:spPr>
            <a:xfrm>
              <a:off x="5630288" y="2147822"/>
              <a:ext cx="2657254" cy="307777"/>
            </a:xfrm>
            <a:prstGeom prst="rect">
              <a:avLst/>
            </a:prstGeom>
            <a:noFill/>
          </p:spPr>
          <p:txBody>
            <a:bodyPr wrap="square" rtlCol="0">
              <a:normAutofit/>
            </a:bodyPr>
            <a:lstStyle/>
            <a:p>
              <a:pPr marL="0" marR="0" lvl="0" indent="0" algn="l" defTabSz="457200" rtl="0" eaLnBrk="1" fontAlgn="auto" latinLnBrk="0" hangingPunct="1">
                <a:lnSpc>
                  <a:spcPct val="90000"/>
                </a:lnSpc>
                <a:spcBef>
                  <a:spcPts val="0"/>
                </a:spcBef>
                <a:spcAft>
                  <a:spcPts val="600"/>
                </a:spcAft>
                <a:buClrTx/>
                <a:buSzTx/>
                <a:buFontTx/>
                <a:buNone/>
                <a:defRPr/>
              </a:pPr>
              <a:r>
                <a:rPr kumimoji="0" lang="en-US" sz="1300" b="0" i="0" u="none" strike="noStrike" kern="1200" cap="none" spc="0" normalizeH="0" baseline="0" noProof="0" dirty="0">
                  <a:ln>
                    <a:noFill/>
                  </a:ln>
                  <a:solidFill>
                    <a:prstClr val="black"/>
                  </a:solidFill>
                  <a:effectLst/>
                  <a:uLnTx/>
                  <a:uFillTx/>
                  <a:latin typeface="Gill Sans MT" panose="020B0502020104020203"/>
                  <a:ea typeface="+mn-ea"/>
                  <a:cs typeface="+mn-cs"/>
                </a:rPr>
                <a:t>Can’t the lights be a bit brighter? </a:t>
              </a:r>
              <a:endParaRPr kumimoji="0" lang="en-US" sz="13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17" name="TextBox 16"/>
            <p:cNvSpPr txBox="1"/>
            <p:nvPr/>
          </p:nvSpPr>
          <p:spPr>
            <a:xfrm>
              <a:off x="6246055" y="2455599"/>
              <a:ext cx="1919798" cy="738664"/>
            </a:xfrm>
            <a:prstGeom prst="rect">
              <a:avLst/>
            </a:prstGeom>
            <a:noFill/>
          </p:spPr>
          <p:txBody>
            <a:bodyPr wrap="square" rtlCol="0">
              <a:normAutofit/>
            </a:bodyPr>
            <a:lstStyle/>
            <a:p>
              <a:pPr marL="0" marR="0" lvl="0" indent="0" algn="l" defTabSz="457200" rtl="0" eaLnBrk="1" fontAlgn="auto" latinLnBrk="0" hangingPunct="1">
                <a:lnSpc>
                  <a:spcPct val="90000"/>
                </a:lnSpc>
                <a:spcBef>
                  <a:spcPts val="0"/>
                </a:spcBef>
                <a:spcAft>
                  <a:spcPts val="600"/>
                </a:spcAft>
                <a:buClrTx/>
                <a:buSzTx/>
                <a:buFontTx/>
                <a:buNone/>
                <a:defRPr/>
              </a:pPr>
              <a:r>
                <a:rPr kumimoji="0" lang="en-US" sz="1300" b="0" i="0" u="none" strike="noStrike" kern="1200" cap="none" spc="0" normalizeH="0" baseline="0" noProof="0" dirty="0">
                  <a:ln>
                    <a:noFill/>
                  </a:ln>
                  <a:solidFill>
                    <a:prstClr val="black"/>
                  </a:solidFill>
                  <a:effectLst/>
                  <a:uLnTx/>
                  <a:uFillTx/>
                  <a:latin typeface="Gill Sans MT" panose="020B0502020104020203"/>
                  <a:ea typeface="+mn-ea"/>
                  <a:cs typeface="+mn-cs"/>
                </a:rPr>
                <a:t>I would rather search online than go all the way up to 5</a:t>
              </a:r>
              <a:r>
                <a:rPr kumimoji="0" lang="en-US" sz="1300" b="0" i="0" u="none" strike="noStrike" kern="1200" cap="none" spc="0" normalizeH="0" baseline="30000" noProof="0" dirty="0">
                  <a:ln>
                    <a:noFill/>
                  </a:ln>
                  <a:solidFill>
                    <a:prstClr val="black"/>
                  </a:solidFill>
                  <a:effectLst/>
                  <a:uLnTx/>
                  <a:uFillTx/>
                  <a:latin typeface="Gill Sans MT" panose="020B0502020104020203"/>
                  <a:ea typeface="+mn-ea"/>
                  <a:cs typeface="+mn-cs"/>
                </a:rPr>
                <a:t>th</a:t>
              </a:r>
              <a:r>
                <a:rPr kumimoji="0" lang="en-US" sz="1300" b="0" i="0" u="none" strike="noStrike" kern="1200" cap="none" spc="0" normalizeH="0" baseline="0" noProof="0" dirty="0">
                  <a:ln>
                    <a:noFill/>
                  </a:ln>
                  <a:solidFill>
                    <a:prstClr val="black"/>
                  </a:solidFill>
                  <a:effectLst/>
                  <a:uLnTx/>
                  <a:uFillTx/>
                  <a:latin typeface="Gill Sans MT" panose="020B0502020104020203"/>
                  <a:ea typeface="+mn-ea"/>
                  <a:cs typeface="+mn-cs"/>
                </a:rPr>
                <a:t> floor.</a:t>
              </a:r>
              <a:endParaRPr kumimoji="0" lang="en-US" sz="13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18" name="TextBox 17"/>
            <p:cNvSpPr txBox="1"/>
            <p:nvPr/>
          </p:nvSpPr>
          <p:spPr>
            <a:xfrm>
              <a:off x="2931634" y="3437843"/>
              <a:ext cx="2349305" cy="307777"/>
            </a:xfrm>
            <a:prstGeom prst="rect">
              <a:avLst/>
            </a:prstGeom>
            <a:noFill/>
          </p:spPr>
          <p:txBody>
            <a:bodyPr wrap="square" rtlCol="0">
              <a:normAutofit/>
            </a:bodyPr>
            <a:lstStyle/>
            <a:p>
              <a:pPr marL="0" marR="0" lvl="0" indent="0" algn="l" defTabSz="457200" rtl="0" eaLnBrk="1" fontAlgn="auto" latinLnBrk="0" hangingPunct="1">
                <a:lnSpc>
                  <a:spcPct val="90000"/>
                </a:lnSpc>
                <a:spcBef>
                  <a:spcPts val="0"/>
                </a:spcBef>
                <a:spcAft>
                  <a:spcPts val="600"/>
                </a:spcAft>
                <a:buClrTx/>
                <a:buSzTx/>
                <a:buFontTx/>
                <a:buNone/>
                <a:defRPr/>
              </a:pPr>
              <a:r>
                <a:rPr kumimoji="0" lang="en-US" sz="1300" b="0" i="0" u="none" strike="noStrike" kern="1200" cap="none" spc="0" normalizeH="0" baseline="0" noProof="0" dirty="0">
                  <a:ln>
                    <a:noFill/>
                  </a:ln>
                  <a:solidFill>
                    <a:prstClr val="black"/>
                  </a:solidFill>
                  <a:effectLst/>
                  <a:uLnTx/>
                  <a:uFillTx/>
                  <a:latin typeface="Gill Sans MT" panose="020B0502020104020203"/>
                  <a:ea typeface="+mn-ea"/>
                  <a:cs typeface="+mn-cs"/>
                </a:rPr>
                <a:t>Prefers buying books online</a:t>
              </a:r>
              <a:endParaRPr kumimoji="0" lang="en-US" sz="13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19" name="TextBox 18"/>
            <p:cNvSpPr txBox="1"/>
            <p:nvPr/>
          </p:nvSpPr>
          <p:spPr>
            <a:xfrm>
              <a:off x="2946108" y="3794564"/>
              <a:ext cx="2349305" cy="523220"/>
            </a:xfrm>
            <a:prstGeom prst="rect">
              <a:avLst/>
            </a:prstGeom>
            <a:noFill/>
          </p:spPr>
          <p:txBody>
            <a:bodyPr wrap="square" rtlCol="0">
              <a:normAutofit/>
            </a:bodyPr>
            <a:lstStyle/>
            <a:p>
              <a:pPr marL="0" marR="0" lvl="0" indent="0" algn="l" defTabSz="457200" rtl="0" eaLnBrk="1" fontAlgn="auto" latinLnBrk="0" hangingPunct="1">
                <a:lnSpc>
                  <a:spcPct val="90000"/>
                </a:lnSpc>
                <a:spcBef>
                  <a:spcPts val="0"/>
                </a:spcBef>
                <a:spcAft>
                  <a:spcPts val="600"/>
                </a:spcAft>
                <a:buClrTx/>
                <a:buSzTx/>
                <a:buFontTx/>
                <a:buNone/>
                <a:defRPr/>
              </a:pPr>
              <a:r>
                <a:rPr kumimoji="0" lang="en-US" sz="1300" b="0" i="0" u="none" strike="noStrike" kern="1200" cap="none" spc="0" normalizeH="0" baseline="0" noProof="0" dirty="0">
                  <a:ln>
                    <a:noFill/>
                  </a:ln>
                  <a:solidFill>
                    <a:prstClr val="black"/>
                  </a:solidFill>
                  <a:effectLst/>
                  <a:uLnTx/>
                  <a:uFillTx/>
                  <a:latin typeface="Gill Sans MT" panose="020B0502020104020203"/>
                  <a:ea typeface="+mn-ea"/>
                  <a:cs typeface="+mn-cs"/>
                </a:rPr>
                <a:t>Enjoys spending time with friends in college </a:t>
              </a:r>
              <a:endParaRPr kumimoji="0" lang="en-US" sz="13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20" name="TextBox 19"/>
            <p:cNvSpPr txBox="1"/>
            <p:nvPr/>
          </p:nvSpPr>
          <p:spPr>
            <a:xfrm>
              <a:off x="6367744" y="3475390"/>
              <a:ext cx="1919798" cy="523220"/>
            </a:xfrm>
            <a:prstGeom prst="rect">
              <a:avLst/>
            </a:prstGeom>
            <a:noFill/>
          </p:spPr>
          <p:txBody>
            <a:bodyPr wrap="square" rtlCol="0">
              <a:normAutofit/>
            </a:bodyPr>
            <a:lstStyle/>
            <a:p>
              <a:pPr marL="0" marR="0" lvl="0" indent="0" algn="l" defTabSz="457200" rtl="0" eaLnBrk="1" fontAlgn="auto" latinLnBrk="0" hangingPunct="1">
                <a:lnSpc>
                  <a:spcPct val="90000"/>
                </a:lnSpc>
                <a:spcBef>
                  <a:spcPts val="0"/>
                </a:spcBef>
                <a:spcAft>
                  <a:spcPts val="600"/>
                </a:spcAft>
                <a:buClrTx/>
                <a:buSzTx/>
                <a:buFontTx/>
                <a:buNone/>
                <a:defRPr/>
              </a:pPr>
              <a:r>
                <a:rPr kumimoji="0" lang="en-US" sz="1300" b="0" i="0" u="none" strike="noStrike" kern="1200" cap="none" spc="0" normalizeH="0" baseline="0" noProof="0" dirty="0">
                  <a:ln>
                    <a:noFill/>
                  </a:ln>
                  <a:solidFill>
                    <a:prstClr val="black"/>
                  </a:solidFill>
                  <a:effectLst/>
                  <a:uLnTx/>
                  <a:uFillTx/>
                  <a:latin typeface="Gill Sans MT" panose="020B0502020104020203"/>
                  <a:ea typeface="+mn-ea"/>
                  <a:cs typeface="+mn-cs"/>
                </a:rPr>
                <a:t>Stressed about getting a campus recruitment</a:t>
              </a:r>
              <a:endParaRPr kumimoji="0" lang="en-US" sz="13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21" name="TextBox 20"/>
            <p:cNvSpPr txBox="1"/>
            <p:nvPr/>
          </p:nvSpPr>
          <p:spPr>
            <a:xfrm>
              <a:off x="2931633" y="4415826"/>
              <a:ext cx="2349305" cy="523220"/>
            </a:xfrm>
            <a:prstGeom prst="rect">
              <a:avLst/>
            </a:prstGeom>
            <a:noFill/>
          </p:spPr>
          <p:txBody>
            <a:bodyPr wrap="square" rtlCol="0">
              <a:normAutofit/>
            </a:bodyPr>
            <a:lstStyle/>
            <a:p>
              <a:pPr marL="0" marR="0" lvl="0" indent="0" algn="l" defTabSz="457200" rtl="0" eaLnBrk="1" fontAlgn="auto" latinLnBrk="0" hangingPunct="1">
                <a:lnSpc>
                  <a:spcPct val="90000"/>
                </a:lnSpc>
                <a:spcBef>
                  <a:spcPts val="0"/>
                </a:spcBef>
                <a:spcAft>
                  <a:spcPts val="600"/>
                </a:spcAft>
                <a:buClrTx/>
                <a:buSzTx/>
                <a:buFontTx/>
                <a:buNone/>
                <a:defRPr/>
              </a:pPr>
              <a:r>
                <a:rPr kumimoji="0" lang="en-US" sz="1300" b="0" i="0" u="none" strike="noStrike" kern="1200" cap="none" spc="0" normalizeH="0" baseline="0" noProof="0" dirty="0">
                  <a:ln>
                    <a:noFill/>
                  </a:ln>
                  <a:solidFill>
                    <a:prstClr val="black"/>
                  </a:solidFill>
                  <a:effectLst/>
                  <a:uLnTx/>
                  <a:uFillTx/>
                  <a:latin typeface="Gill Sans MT" panose="020B0502020104020203"/>
                  <a:ea typeface="+mn-ea"/>
                  <a:cs typeface="+mn-cs"/>
                </a:rPr>
                <a:t>Does reference work for studies, but online </a:t>
              </a:r>
              <a:endParaRPr kumimoji="0" lang="en-US" sz="13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22" name="TextBox 21"/>
            <p:cNvSpPr txBox="1"/>
            <p:nvPr/>
          </p:nvSpPr>
          <p:spPr>
            <a:xfrm>
              <a:off x="3809385" y="4895177"/>
              <a:ext cx="1761636" cy="523220"/>
            </a:xfrm>
            <a:prstGeom prst="rect">
              <a:avLst/>
            </a:prstGeom>
            <a:noFill/>
          </p:spPr>
          <p:txBody>
            <a:bodyPr wrap="square" rtlCol="0">
              <a:normAutofit/>
            </a:bodyPr>
            <a:lstStyle/>
            <a:p>
              <a:pPr marL="0" marR="0" lvl="0" indent="0" algn="l" defTabSz="457200" rtl="0" eaLnBrk="1" fontAlgn="auto" latinLnBrk="0" hangingPunct="1">
                <a:lnSpc>
                  <a:spcPct val="90000"/>
                </a:lnSpc>
                <a:spcBef>
                  <a:spcPts val="0"/>
                </a:spcBef>
                <a:spcAft>
                  <a:spcPts val="600"/>
                </a:spcAft>
                <a:buClrTx/>
                <a:buSzTx/>
                <a:buFontTx/>
                <a:buNone/>
                <a:defRPr/>
              </a:pPr>
              <a:r>
                <a:rPr kumimoji="0" lang="en-US" sz="1300" b="0" i="0" u="none" strike="noStrike" kern="1200" cap="none" spc="0" normalizeH="0" baseline="0" noProof="0" dirty="0">
                  <a:ln>
                    <a:noFill/>
                  </a:ln>
                  <a:solidFill>
                    <a:prstClr val="black"/>
                  </a:solidFill>
                  <a:effectLst/>
                  <a:uLnTx/>
                  <a:uFillTx/>
                  <a:latin typeface="Gill Sans MT" panose="020B0502020104020203"/>
                  <a:ea typeface="+mn-ea"/>
                  <a:cs typeface="+mn-cs"/>
                </a:rPr>
                <a:t>Uses mobile a lot, even to watch movies</a:t>
              </a:r>
              <a:endParaRPr kumimoji="0" lang="en-US" sz="13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23" name="TextBox 22"/>
            <p:cNvSpPr txBox="1"/>
            <p:nvPr/>
          </p:nvSpPr>
          <p:spPr>
            <a:xfrm>
              <a:off x="5823740" y="4013026"/>
              <a:ext cx="2463802" cy="738664"/>
            </a:xfrm>
            <a:prstGeom prst="rect">
              <a:avLst/>
            </a:prstGeom>
            <a:noFill/>
          </p:spPr>
          <p:txBody>
            <a:bodyPr wrap="square" rtlCol="0">
              <a:normAutofit/>
            </a:bodyPr>
            <a:lstStyle/>
            <a:p>
              <a:pPr marL="0" marR="0" lvl="0" indent="0" algn="l" defTabSz="457200" rtl="0" eaLnBrk="1" fontAlgn="auto" latinLnBrk="0" hangingPunct="1">
                <a:lnSpc>
                  <a:spcPct val="90000"/>
                </a:lnSpc>
                <a:spcBef>
                  <a:spcPts val="0"/>
                </a:spcBef>
                <a:spcAft>
                  <a:spcPts val="600"/>
                </a:spcAft>
                <a:buClrTx/>
                <a:buSzTx/>
                <a:buFontTx/>
                <a:buNone/>
                <a:defRPr/>
              </a:pPr>
              <a:r>
                <a:rPr kumimoji="0" lang="en-US" sz="1300" b="0" i="0" u="none" strike="noStrike" kern="1200" cap="none" spc="0" normalizeH="0" baseline="0" noProof="0" dirty="0">
                  <a:ln>
                    <a:noFill/>
                  </a:ln>
                  <a:solidFill>
                    <a:prstClr val="black"/>
                  </a:solidFill>
                  <a:effectLst/>
                  <a:uLnTx/>
                  <a:uFillTx/>
                  <a:latin typeface="Gill Sans MT" panose="020B0502020104020203"/>
                  <a:ea typeface="+mn-ea"/>
                  <a:cs typeface="+mn-cs"/>
                </a:rPr>
                <a:t>Frustrated at having to browse through rows of shelves in order to find a book</a:t>
              </a:r>
              <a:endParaRPr kumimoji="0" lang="en-US" sz="13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24" name="TextBox 23"/>
            <p:cNvSpPr txBox="1"/>
            <p:nvPr/>
          </p:nvSpPr>
          <p:spPr>
            <a:xfrm>
              <a:off x="5668352" y="4751690"/>
              <a:ext cx="2463802" cy="738664"/>
            </a:xfrm>
            <a:prstGeom prst="rect">
              <a:avLst/>
            </a:prstGeom>
            <a:noFill/>
          </p:spPr>
          <p:txBody>
            <a:bodyPr wrap="square" rtlCol="0">
              <a:normAutofit/>
            </a:bodyPr>
            <a:lstStyle/>
            <a:p>
              <a:pPr marL="0" marR="0" lvl="0" indent="0" algn="l" defTabSz="457200" rtl="0" eaLnBrk="1" fontAlgn="auto" latinLnBrk="0" hangingPunct="1">
                <a:lnSpc>
                  <a:spcPct val="90000"/>
                </a:lnSpc>
                <a:spcBef>
                  <a:spcPts val="0"/>
                </a:spcBef>
                <a:spcAft>
                  <a:spcPts val="600"/>
                </a:spcAft>
                <a:buClrTx/>
                <a:buSzTx/>
                <a:buFontTx/>
                <a:buNone/>
                <a:defRPr/>
              </a:pPr>
              <a:r>
                <a:rPr kumimoji="0" lang="en-US" sz="1300" b="0" i="0" u="none" strike="noStrike" kern="1200" cap="none" spc="0" normalizeH="0" baseline="0" noProof="0" dirty="0">
                  <a:ln>
                    <a:noFill/>
                  </a:ln>
                  <a:solidFill>
                    <a:prstClr val="black"/>
                  </a:solidFill>
                  <a:effectLst/>
                  <a:uLnTx/>
                  <a:uFillTx/>
                  <a:latin typeface="Gill Sans MT" panose="020B0502020104020203"/>
                  <a:ea typeface="+mn-ea"/>
                  <a:cs typeface="+mn-cs"/>
                </a:rPr>
                <a:t>Irritated at not being able to read the book titles in dim library lights</a:t>
              </a:r>
              <a:endParaRPr kumimoji="0" lang="en-US" sz="13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25" name="TextBox 24"/>
            <p:cNvSpPr txBox="1"/>
            <p:nvPr/>
          </p:nvSpPr>
          <p:spPr>
            <a:xfrm>
              <a:off x="5108048" y="3061136"/>
              <a:ext cx="1281868" cy="646331"/>
            </a:xfrm>
            <a:prstGeom prst="rect">
              <a:avLst/>
            </a:prstGeom>
            <a:noFill/>
          </p:spPr>
          <p:txBody>
            <a:bodyPr wrap="square" rtlCol="0">
              <a:normAutofit/>
            </a:bodyPr>
            <a:lstStyle/>
            <a:p>
              <a:pPr marL="0" marR="0" lvl="0" indent="0" algn="l" defTabSz="457200" rtl="0" eaLnBrk="1" fontAlgn="auto" latinLnBrk="0" hangingPunct="1">
                <a:lnSpc>
                  <a:spcPct val="90000"/>
                </a:lnSpc>
                <a:spcBef>
                  <a:spcPts val="0"/>
                </a:spcBef>
                <a:spcAft>
                  <a:spcPts val="600"/>
                </a:spcAft>
                <a:buClrTx/>
                <a:buSzTx/>
                <a:buFontTx/>
                <a:buNone/>
                <a:defRPr/>
              </a:pPr>
              <a:r>
                <a:rPr kumimoji="0" lang="en-US" sz="900" b="1" i="0" u="none" strike="noStrike" kern="1200" cap="none" spc="0" normalizeH="0" baseline="0" noProof="0" dirty="0">
                  <a:ln>
                    <a:noFill/>
                  </a:ln>
                  <a:solidFill>
                    <a:prstClr val="black"/>
                  </a:solidFill>
                  <a:effectLst/>
                  <a:uLnTx/>
                  <a:uFillTx/>
                  <a:latin typeface="Gill Sans MT" panose="020B0502020104020203"/>
                  <a:ea typeface="+mn-ea"/>
                  <a:cs typeface="+mn-cs"/>
                </a:rPr>
                <a:t>Parthiv Goenka, 3</a:t>
              </a:r>
              <a:r>
                <a:rPr kumimoji="0" lang="en-US" sz="900" b="1" i="0" u="none" strike="noStrike" kern="1200" cap="none" spc="0" normalizeH="0" baseline="30000" noProof="0" dirty="0">
                  <a:ln>
                    <a:noFill/>
                  </a:ln>
                  <a:solidFill>
                    <a:prstClr val="black"/>
                  </a:solidFill>
                  <a:effectLst/>
                  <a:uLnTx/>
                  <a:uFillTx/>
                  <a:latin typeface="Gill Sans MT" panose="020B0502020104020203"/>
                  <a:ea typeface="+mn-ea"/>
                  <a:cs typeface="+mn-cs"/>
                </a:rPr>
                <a:t>rd</a:t>
              </a:r>
              <a:r>
                <a:rPr kumimoji="0" lang="en-US" sz="900" b="1" i="0" u="none" strike="noStrike" kern="1200" cap="none" spc="0" normalizeH="0" baseline="0" noProof="0" dirty="0">
                  <a:ln>
                    <a:noFill/>
                  </a:ln>
                  <a:solidFill>
                    <a:prstClr val="black"/>
                  </a:solidFill>
                  <a:effectLst/>
                  <a:uLnTx/>
                  <a:uFillTx/>
                  <a:latin typeface="Gill Sans MT" panose="020B0502020104020203"/>
                  <a:ea typeface="+mn-ea"/>
                  <a:cs typeface="+mn-cs"/>
                </a:rPr>
                <a:t> year Btech student</a:t>
              </a:r>
              <a:endParaRPr kumimoji="0" lang="en-US" sz="9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778</Words>
  <Application>WPS Presentation</Application>
  <PresentationFormat>Widescreen</PresentationFormat>
  <Paragraphs>38</Paragraphs>
  <Slides>3</Slides>
  <Notes>2</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vt:i4>
      </vt:variant>
    </vt:vector>
  </HeadingPairs>
  <TitlesOfParts>
    <vt:vector size="18" baseType="lpstr">
      <vt:lpstr>Arial</vt:lpstr>
      <vt:lpstr>SimSun</vt:lpstr>
      <vt:lpstr>Wingdings</vt:lpstr>
      <vt:lpstr>Gill Sans MT</vt:lpstr>
      <vt:lpstr>Algerian</vt:lpstr>
      <vt:lpstr>Calibri</vt:lpstr>
      <vt:lpstr>Marker Felt Thin</vt:lpstr>
      <vt:lpstr>Segoe Print</vt:lpstr>
      <vt:lpstr>Gill Sans MT</vt:lpstr>
      <vt:lpstr>Calibri</vt:lpstr>
      <vt:lpstr>Impact</vt:lpstr>
      <vt:lpstr>Microsoft YaHei</vt:lpstr>
      <vt:lpstr>Arial Unicode MS</vt:lpstr>
      <vt:lpstr>Calibri Light</vt:lpstr>
      <vt:lpstr>Office Theme</vt:lpstr>
      <vt:lpstr>SAMPLE GRIDS &amp; PERSONAS </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GRIDS &amp; PERSONAS </dc:title>
  <dc:creator>Vidya V</dc:creator>
  <cp:lastModifiedBy>V.Vidya</cp:lastModifiedBy>
  <cp:revision>2</cp:revision>
  <dcterms:created xsi:type="dcterms:W3CDTF">2023-08-08T01:13:00Z</dcterms:created>
  <dcterms:modified xsi:type="dcterms:W3CDTF">2024-07-29T09:24:17Z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34A1F678BBE74577A7C7B8D3F2411329_12</vt:lpwstr>
  </property>
  <property fmtid="{D5CDD505-2E9C-101B-9397-08002B2CF9AE}" pid="3" name="KSOProductBuildVer">
    <vt:lpwstr>1033-12.2.0.17153</vt:lpwstr>
  </property>
</Properties>
</file>